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Lst>
  <p:notesMasterIdLst>
    <p:notesMasterId r:id="rId4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jS7Ch/D43Lixp/JvDL5VoQqZ6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4320B-A7C9-31C2-A293-791A3DB875A5}" v="33" dt="2026-01-15T20:15:54.255"/>
    <p1510:client id="{5CC838F0-14F0-ECE5-2DF2-6785C7748632}" v="39" dt="2026-01-16T14:15:32.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556"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d40d38e50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Elements of the history suggestive of major depression episode: </a:t>
            </a:r>
            <a:endParaRPr/>
          </a:p>
          <a:p>
            <a:pPr marL="457200" lvl="0" indent="-317500" algn="l" rtl="0">
              <a:lnSpc>
                <a:spcPct val="100000"/>
              </a:lnSpc>
              <a:spcBef>
                <a:spcPts val="0"/>
              </a:spcBef>
              <a:spcAft>
                <a:spcPts val="0"/>
              </a:spcAft>
              <a:buSzPts val="1400"/>
              <a:buChar char="-"/>
            </a:pPr>
            <a:r>
              <a:rPr lang="en-US"/>
              <a:t>History of prior episode of depression </a:t>
            </a:r>
            <a:endParaRPr/>
          </a:p>
          <a:p>
            <a:pPr marL="457200" lvl="0" indent="-317500" algn="l" rtl="0">
              <a:lnSpc>
                <a:spcPct val="100000"/>
              </a:lnSpc>
              <a:spcBef>
                <a:spcPts val="0"/>
              </a:spcBef>
              <a:spcAft>
                <a:spcPts val="0"/>
              </a:spcAft>
              <a:buSzPts val="1400"/>
              <a:buChar char="-"/>
            </a:pPr>
            <a:r>
              <a:rPr lang="en-US"/>
              <a:t>Very low mood, low energy, poor concentration, poor sleep, feeling of being a bad mother</a:t>
            </a:r>
            <a:endParaRPr/>
          </a:p>
          <a:p>
            <a:pPr marL="0" lvl="0" indent="0" algn="l" rtl="0">
              <a:lnSpc>
                <a:spcPct val="100000"/>
              </a:lnSpc>
              <a:spcBef>
                <a:spcPts val="0"/>
              </a:spcBef>
              <a:spcAft>
                <a:spcPts val="0"/>
              </a:spcAft>
              <a:buNone/>
            </a:pPr>
            <a:r>
              <a:rPr lang="en-US"/>
              <a:t>Safety concerns: </a:t>
            </a:r>
            <a:endParaRPr/>
          </a:p>
          <a:p>
            <a:pPr marL="457200" lvl="0" indent="-317500" algn="l" rtl="0">
              <a:lnSpc>
                <a:spcPct val="100000"/>
              </a:lnSpc>
              <a:spcBef>
                <a:spcPts val="0"/>
              </a:spcBef>
              <a:spcAft>
                <a:spcPts val="0"/>
              </a:spcAft>
              <a:buSzPts val="1400"/>
              <a:buChar char="-"/>
            </a:pPr>
            <a:r>
              <a:rPr lang="en-US"/>
              <a:t>Thoughts of being “better off dead” </a:t>
            </a:r>
            <a:endParaRPr/>
          </a:p>
        </p:txBody>
      </p:sp>
      <p:sp>
        <p:nvSpPr>
          <p:cNvPr id="145" name="Google Shape;145;gd40d38e50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29e6df34b_2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Mental health disorders are the most common complication of pregnancy, with depression and anxiety being the most prevalent. In a seminal study by Wisner and colleagues that screened 10,000 postpartum women with the Edinburgh Postnatal Depression Scale 1:7 women met diagnostic criteria for perinatal depression with 19% endorsing thoughts of self harm and 66% having comorbid anxiety. Among these women, 27% had symptoms at the start of pregnancy, 33% developed symptoms during pregnancy, and 40% developed symptoms postpartum. This points to the importance of screening in pregnancy and to the vulnerability of the postpartum period for development of new depressive symptoms. Women who have a personal history of depression are 20x more likely to have postpartum depression. In addition, women who discontinue antidepressant medication have a 68% chance of relapse in the perinatal period. Many women who discontinue medication in pregnancy will ultimately restart.</a:t>
            </a:r>
            <a:endParaRPr/>
          </a:p>
        </p:txBody>
      </p:sp>
      <p:sp>
        <p:nvSpPr>
          <p:cNvPr id="151" name="Google Shape;151;ga29e6df34b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10d4021fb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b10d4021fb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400"/>
              <a:buNone/>
            </a:pPr>
            <a:r>
              <a:rPr lang="en-US"/>
              <a:t>There are many risk factors for perinatal depression, the strongest of which is a personal history of depression or other mental health disorder such as anxiety. Depression and anxiety in pregnancy are also predictors of postpartum depression. As mentioned previously, women with a history of depression have a 20x increased risk of postpartum depression. Social risk factors include low socioeconomic status, limited social support, young age (adolescents), unwanted pregnancy, history of childhood trauma, intimate partner violence, military service, and exposure to systemic racism. Obstetric complications including preeclampsia, preterm birth, pregnancy loss, traumatic delivery and NICU admission also confer an increased risk of perinatal depression. Women who feel a loss of control with their delivery experience are particularly vulnerable to developing postpartum depression. </a:t>
            </a:r>
            <a:endParaRPr/>
          </a:p>
        </p:txBody>
      </p:sp>
      <p:sp>
        <p:nvSpPr>
          <p:cNvPr id="158" name="Google Shape;158;gb10d4021fb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a33c3780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0a33c3780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“ACOG recommends that everyone receiving well-woman, prepregnancy, prenatal, and postpartum care be screened for depression and anxiety using standardized, validated instruments.” </a:t>
            </a:r>
            <a:endParaRPr/>
          </a:p>
          <a:p>
            <a:pPr marL="0" lvl="0" indent="0" algn="l" rtl="0">
              <a:lnSpc>
                <a:spcPct val="100000"/>
              </a:lnSpc>
              <a:spcBef>
                <a:spcPts val="0"/>
              </a:spcBef>
              <a:spcAft>
                <a:spcPts val="0"/>
              </a:spcAft>
              <a:buSzPts val="1400"/>
              <a:buNone/>
            </a:pPr>
            <a:r>
              <a:rPr lang="en-US"/>
              <a:t>ACOG provides a comprehensive guide in how and when to screen in their 2023 Clinical Practice Guideline. 2x in pregnancy, 1x in postpartum</a:t>
            </a:r>
            <a:endParaRPr/>
          </a:p>
        </p:txBody>
      </p:sp>
      <p:sp>
        <p:nvSpPr>
          <p:cNvPr id="165" name="Google Shape;165;g10a33c3780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16c4c0a9d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b16c4c0a9d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Screening for mental health disorders is an essential aspect of pregnancy care. Perinatal depression is highly prevalent and impacts 1:7 birthing people. Given the shame and stigma historically associated with mental health disorders it is essential to normalize screening as a routine part of care. There are sensitive and specific screening tools that have been validated in pregnancy and can easily be incorporated into clinical care. Screening allows for the diagnosis and treatment of mental health disorders which in turn decreases maternal suffering and improves perinatal outcomes. </a:t>
            </a:r>
            <a:endParaRPr/>
          </a:p>
        </p:txBody>
      </p:sp>
      <p:sp>
        <p:nvSpPr>
          <p:cNvPr id="172" name="Google Shape;172;gb16c4c0a9d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a33c3780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10a33c3780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Universal screening using a validated instrument should be conducted in pregnancy and postpartum. The USPSTF, ACOG, and AAP have all recognized the importance of identification and treatment of perinatal depression and recommend universal screening in order to identify patients with mental health disorders and connect them with treatment. </a:t>
            </a:r>
            <a:endParaRPr/>
          </a:p>
        </p:txBody>
      </p:sp>
      <p:sp>
        <p:nvSpPr>
          <p:cNvPr id="179" name="Google Shape;179;g10a33c3780a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a33c3780a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10a33c3780a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Screening is recommended by ACOG at the initial OB visit, later in pregnancy, and at postpartum visits.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important to remember that 60% of patients experience onset of depressive symptoms prior to delivery, thus a screening program that only looks at postpartum patients will have missed the opportunity to diagnose and treat. Additionally, postpartum can be a chaotic time and attendance at postpartum visits is spotty. Another opportunity for screening is at well child visits, as recommended by the AAP, however fewer than 50% of mothers are screened. </a:t>
            </a:r>
            <a:endParaRPr/>
          </a:p>
        </p:txBody>
      </p:sp>
      <p:sp>
        <p:nvSpPr>
          <p:cNvPr id="186" name="Google Shape;186;g10a33c3780a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99d78f6b4_0_6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099d78f6b4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most commonly used validated screening tool for perinatal depression is the Edinburgh Postnatal Depression Scale. Other less commonly used instruments that are validated for use in pregnancy and postpartum are the PHQ-9 and BDI. Using the same tool across time is helpful as it allows for tracking for symptom severity.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Remember that screening is not the same as diagnosis. Any positive screen must be followed up with a diagnostic assessment. Additionally,  screening tools may miss some patients who meet diagnostic criteria for depression and a clinical assessment can be appropriate even if screening is negative.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all OB patients screening for bipolar disorder should be completed at the start of OB care or prior to initiation of antidepressant medication. This can be accomplished with the Mood Disorder Questionnaire (MDQ). A positive screen should prompt referral to a psychiatrist and antidepressants medication should not be started.  </a:t>
            </a:r>
            <a:endParaRPr/>
          </a:p>
        </p:txBody>
      </p:sp>
      <p:sp>
        <p:nvSpPr>
          <p:cNvPr id="193" name="Google Shape;193;g1099d78f6b4_0_6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10d4021f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b10d4021fb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EPDS is the most commonly used screening tool for perinatal depression. It is 10 questions long and takes less than 5 minutes to complete. Many electronic health records have the EPDS embedded, and these screeners can be sent to patients prior to their visits for completion. The EPDS has been translated into many languages, making it accessible to non-English speaking patients, and has been validated in many different racial and ethnic groups worldwide. Like all screening tools, the EPDS is not perfect and clinical judgement is essential in the diagnosis of depression. Given that comorbid anxiety is seen in 66% of patients with perinatal depression, it can also be useful to specifically look at questions 3, 4 and 5 on the EPDS as they ask about anxiety symptoms. Typically a “positive” screen is considered &gt;/= 10 on the EPDS. It is important to always look at question 10 (self harm) and follow up any positive responses. </a:t>
            </a:r>
            <a:endParaRPr/>
          </a:p>
        </p:txBody>
      </p:sp>
      <p:sp>
        <p:nvSpPr>
          <p:cNvPr id="200" name="Google Shape;200;gb10d4021fb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099d78f6b4_0_6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099d78f6b4_0_6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PHQ-9 is commonly used in primary care settings (sometimes following the PHQ-2). This tool, like the EPDS, is quick to complete, taking less than 5 minutes, and consists of 9 questions. For anxiety screening the GAD-7 can be combined with the PHQ-9. Positive is generally defined as &gt;/= 10 and question 9 asks about self harm.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positive depression screen should be followed by a quick one-time bipolar disorder screen such as the MDQ for all patients.  </a:t>
            </a:r>
            <a:endParaRPr/>
          </a:p>
        </p:txBody>
      </p:sp>
      <p:sp>
        <p:nvSpPr>
          <p:cNvPr id="207" name="Google Shape;207;g1099d78f6b4_0_6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a33c3780a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0a33c3780a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positive screening results need to be followed with a clinical assessment. REmember that screening is just a starting point for a conversation; you have to have the conversation.</a:t>
            </a:r>
            <a:endParaRPr/>
          </a:p>
        </p:txBody>
      </p:sp>
      <p:sp>
        <p:nvSpPr>
          <p:cNvPr id="214" name="Google Shape;214;g10a33c3780a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18c2a1b0e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18c2a1b0e5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318c2a1b0e5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18c2a1b0e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1200"/>
              </a:spcAft>
              <a:buClr>
                <a:schemeClr val="dk1"/>
              </a:buClr>
              <a:buSzPts val="1100"/>
              <a:buFont typeface="Arial"/>
              <a:buNone/>
            </a:pPr>
            <a:r>
              <a:rPr lang="en-US"/>
              <a:t>Clinical criteria for depression are laid out in the DSM-5 and presented here. Remember that a total of 5 depressive symptoms must be present for a total of two or more weeks and cause significant impairment or distress. One or more of the symptoms must be depressed mood or loss of interest/pleasure. And, last but not least, the individual must not be experiencing manic or hypomanic symptoms. </a:t>
            </a:r>
            <a:endParaRPr/>
          </a:p>
        </p:txBody>
      </p:sp>
      <p:sp>
        <p:nvSpPr>
          <p:cNvPr id="227" name="Google Shape;227;g318c2a1b0e5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29e6df34b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major issues the diagnostic criteria for depression with “peripartum onset” as laid out in the DSM-5. Depression that develops during pregnancy may well be a different biologic entity than depression that develops postpartum. Additionally, many women develop depression beyond 4 weeks of childbirth which certainly falls within the postpartum period (12 months from delivery) but would not qualify as “peripartum onset” as described in the DSM-5. Other issues include missing women with symptom onset in the context of hormonal changes with weaning or cessation of lactation. What is most important is identifying depression that warrants treatment and ensuring patients are connected to care. </a:t>
            </a:r>
            <a:endParaRPr/>
          </a:p>
          <a:p>
            <a:pPr marL="457200" lvl="0" indent="0" algn="l" rtl="0">
              <a:lnSpc>
                <a:spcPct val="100000"/>
              </a:lnSpc>
              <a:spcBef>
                <a:spcPts val="800"/>
              </a:spcBef>
              <a:spcAft>
                <a:spcPts val="0"/>
              </a:spcAft>
              <a:buSzPts val="1400"/>
              <a:buNone/>
            </a:pPr>
            <a:endParaRPr/>
          </a:p>
        </p:txBody>
      </p:sp>
      <p:sp>
        <p:nvSpPr>
          <p:cNvPr id="233" name="Google Shape;233;ga29e6df34b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16c4c0a9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assessing a patient for depression consider the unique context of pregnancy and parenthood. For patients who are pregnant or lactating the decision to treat, and benefits of treatment, must consider mother and baby. In discussing the risks of untreated depression, take care to avoid shame and blame. The decision to engage in treatment of any kind is solidly that of the patient - our role is to ensure that they have appropriate information to make an informed decision. Additionally, cultural factors must be considered in how patients express distress and whether they are comfortable discussing mental health needs.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common for postpartum patients to have thoughts of harming their baby (dropping the baby is a classic example of a postpartum “scary thought”). When “scary thoughts” or thoughts of causing harm to the baby are present it is important to distinguish between obsessions (ego-dystonic, horrifying to the patient) and delusions (ego-syntonic). Given the culture stigma of infanticide there is a lack of discussion of how common these intrusive thoughts are and how to distinguish them from delusions. Well-intentioned healthcare providers have inappropriately involved Child Welfare in cases of scary thoughts. Additionally, CPS referrals are disproportionately made for Black and American Indian and Alaska Native families increasing reluctance to disclose mental health needs. </a:t>
            </a:r>
            <a:endParaRPr/>
          </a:p>
        </p:txBody>
      </p:sp>
      <p:sp>
        <p:nvSpPr>
          <p:cNvPr id="239" name="Google Shape;239;gb16c4c0a9d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b16c4c0a9d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800"/>
              </a:spcAft>
              <a:buSzPts val="1400"/>
              <a:buNone/>
            </a:pPr>
            <a:r>
              <a:rPr lang="en-US"/>
              <a:t>Depression in pregnancy is often more of an anxious depression than major depression outside of pregnancy. Pregnancy is a time of heightened anxiety even in the absence of mental health disorders and anxiety is seen in 66% of cases. Patients often find themselves stuck in ruminative thought patterns and many experience ego-dystonic intrusive obsessive thoughts. As mentioned previously, it important to remember that obsessive “scary thoughts” are horrifying to the patient - compared to delusions which are ego-syntonic (e.g. consistent with the patients sense of self, not upsetting). </a:t>
            </a:r>
            <a:endParaRPr/>
          </a:p>
        </p:txBody>
      </p:sp>
      <p:sp>
        <p:nvSpPr>
          <p:cNvPr id="245" name="Google Shape;245;gb16c4c0a9d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b16c4c0a9d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an effort to better categorize clinical phenotypes of depression the PACT study, an international consortium, collected information via an app from women with a history of postpartum depression. They were able to identify different phenotypes and symptom clusters. </a:t>
            </a:r>
            <a:endParaRPr/>
          </a:p>
        </p:txBody>
      </p:sp>
      <p:sp>
        <p:nvSpPr>
          <p:cNvPr id="251" name="Google Shape;251;gb16c4c0a9d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29e6df34b_2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evaluating a patient with a positive depression screen other diagnoses must be considered. Baby blues, the most common set of mood symptoms seen postpartum patients is not a disorder and will self remit within two weeks of delivery. Symptoms lasting longer, or impairing function, would not be consistent with baby blues. It can be challenging to tease out anxiety from depression for perinatal patients, especially given the high rate of anxiety symptoms among patients with perinatal depression. Often the two overlap, and it is entirely possible to meet criteria for both diagnoses. Perinatal anxiety is covered in more detail in another slide set. Medical disorders should also be considered, especially hypothyroidism (check a TSH) or rathers Sheehan’s (consider this in patients with a history of postpartum hemorrhage). Substance use disorder present in a way that is mistaken for depression, or can accompany depression. And, of course, bipolar disorder should always be considered and screened for prior starting antidepressant medication. The diagnosis of bipolar disorder should be made by a psychiatrist and the treatment initiation would be out of scope for an OB provider. </a:t>
            </a:r>
            <a:endParaRPr/>
          </a:p>
        </p:txBody>
      </p:sp>
      <p:sp>
        <p:nvSpPr>
          <p:cNvPr id="257" name="Google Shape;257;ga29e6df34b_2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29e6df34b_2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Patients with bipolar disorder may be diagnosed for the first time in pregnancy or, most often, in the postpartum period. In the study by Wisner and colleagues, 23% of patients with a positive EPDS depression screen met diagnostic criteria for bipolar disorder. Women with bipolar disorder are particularly vulnerable to postpartum psychosis and may even be diagnosed for the first time in the context of an episode of postpartum psychosis.  </a:t>
            </a:r>
            <a:endParaRPr/>
          </a:p>
        </p:txBody>
      </p:sp>
      <p:sp>
        <p:nvSpPr>
          <p:cNvPr id="263" name="Google Shape;263;ga29e6df34b_2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b16c4c0a9d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latin typeface="Arial"/>
                <a:ea typeface="Arial"/>
                <a:cs typeface="Arial"/>
                <a:sym typeface="Arial"/>
              </a:rPr>
              <a:t>Untreated or undertreated perinatal depression is associated with adverse maternal and neonatal outcomes including preterm birth, small for gestational age, stillbirth, and longer NICU stay. Children may also experience behavioral difficulties and delays in cognitive and emotional development. Among women who are not treated or inadequately treated depressive symptoms persistent in 70-75% at 6 months postpartum. While some women with have gradual remission,about a third will still have significant depressive symptoms at the 12 months from delivery. With screening, diagnosis, and treated this can be avoided and we can help families thrive. </a:t>
            </a:r>
            <a:endParaRPr sz="1000">
              <a:latin typeface="Arial"/>
              <a:ea typeface="Arial"/>
              <a:cs typeface="Arial"/>
              <a:sym typeface="Arial"/>
            </a:endParaRPr>
          </a:p>
        </p:txBody>
      </p:sp>
      <p:sp>
        <p:nvSpPr>
          <p:cNvPr id="269" name="Google Shape;269;gb16c4c0a9d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dcf3f5ad3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dcf3f5ad3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2" name="Google Shape;102;g2dcf3f5ad3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16c4c0a9d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b16c4c0a9d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29e6df34b_2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Note: </a:t>
            </a:r>
            <a:endParaRPr b="1"/>
          </a:p>
          <a:p>
            <a:pPr marL="457200" lvl="0" indent="-317500" algn="l" rtl="0">
              <a:lnSpc>
                <a:spcPct val="100000"/>
              </a:lnSpc>
              <a:spcBef>
                <a:spcPts val="0"/>
              </a:spcBef>
              <a:spcAft>
                <a:spcPts val="0"/>
              </a:spcAft>
              <a:buSzPts val="1400"/>
              <a:buAutoNum type="arabicParenR"/>
            </a:pPr>
            <a:r>
              <a:rPr lang="en-US" b="1"/>
              <a:t>Mental health disorders are generally multifactorial, including genetic, hormonal, immune,  metabolic and psychosocial factors</a:t>
            </a:r>
            <a:endParaRPr b="1"/>
          </a:p>
          <a:p>
            <a:pPr marL="457200" lvl="0" indent="-317500" algn="l" rtl="0">
              <a:lnSpc>
                <a:spcPct val="100000"/>
              </a:lnSpc>
              <a:spcBef>
                <a:spcPts val="0"/>
              </a:spcBef>
              <a:spcAft>
                <a:spcPts val="0"/>
              </a:spcAft>
              <a:buSzPts val="1400"/>
              <a:buAutoNum type="arabicParenR"/>
            </a:pPr>
            <a:r>
              <a:rPr lang="en-US" b="1"/>
              <a:t>Mental health conditions are generally polygenic; that is, it is rare to have a single gene implicated in a mental health condition</a:t>
            </a:r>
            <a:endParaRPr b="1"/>
          </a:p>
          <a:p>
            <a:pPr marL="457200" lvl="0" indent="-317500" algn="l" rtl="0">
              <a:lnSpc>
                <a:spcPct val="100000"/>
              </a:lnSpc>
              <a:spcBef>
                <a:spcPts val="0"/>
              </a:spcBef>
              <a:spcAft>
                <a:spcPts val="0"/>
              </a:spcAft>
              <a:buSzPts val="1400"/>
              <a:buAutoNum type="arabicParenR"/>
            </a:pP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References: </a:t>
            </a:r>
            <a:r>
              <a:rPr lang="en-US" sz="2100"/>
              <a:t>(McEvoy, Osborne, Nanavati and Payne 2017). (Carroll et al. 2006; Green and Galea 2008; Mahon et al. 2009; Mehta et al. 2014). (Hu et al 2019; Pinheiro et al. 2013; Zhang et al. 2015)Alvim-Soares et al. 2013; Comasco et al. 2011; Doornbos et al. 2009; Klein, Schmoeger, Kasper and Schosser 2016), </a:t>
            </a:r>
            <a:endParaRPr b="1"/>
          </a:p>
          <a:p>
            <a:pPr marL="0" lvl="0" indent="0" algn="l" rtl="0">
              <a:lnSpc>
                <a:spcPct val="100000"/>
              </a:lnSpc>
              <a:spcBef>
                <a:spcPts val="0"/>
              </a:spcBef>
              <a:spcAft>
                <a:spcPts val="0"/>
              </a:spcAft>
              <a:buSzPts val="1400"/>
              <a:buNone/>
            </a:pPr>
            <a:endParaRPr/>
          </a:p>
        </p:txBody>
      </p:sp>
      <p:sp>
        <p:nvSpPr>
          <p:cNvPr id="281" name="Google Shape;281;ga29e6df34b_2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16c4c0a9d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b="1"/>
          </a:p>
          <a:p>
            <a:pPr marL="457200" lvl="0" indent="0" algn="l" rtl="0">
              <a:lnSpc>
                <a:spcPct val="100000"/>
              </a:lnSpc>
              <a:spcBef>
                <a:spcPts val="0"/>
              </a:spcBef>
              <a:spcAft>
                <a:spcPts val="0"/>
              </a:spcAft>
              <a:buSzPts val="1400"/>
              <a:buNone/>
            </a:pPr>
            <a:endParaRPr/>
          </a:p>
        </p:txBody>
      </p:sp>
      <p:sp>
        <p:nvSpPr>
          <p:cNvPr id="287" name="Google Shape;287;gb16c4c0a9d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b16c4c0a9d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References: </a:t>
            </a:r>
            <a:endParaRPr sz="2100"/>
          </a:p>
          <a:p>
            <a:pPr marL="457200" lvl="0" indent="-304800" algn="l" rtl="0">
              <a:lnSpc>
                <a:spcPct val="100000"/>
              </a:lnSpc>
              <a:spcBef>
                <a:spcPts val="0"/>
              </a:spcBef>
              <a:spcAft>
                <a:spcPts val="0"/>
              </a:spcAft>
              <a:buClr>
                <a:schemeClr val="dk1"/>
              </a:buClr>
              <a:buSzPts val="1200"/>
              <a:buChar char="•"/>
            </a:pPr>
            <a:r>
              <a:rPr lang="en-US"/>
              <a:t>(Bloch et al. 2000)</a:t>
            </a:r>
            <a:endParaRPr b="1"/>
          </a:p>
          <a:p>
            <a:pPr marL="457200" lvl="0" indent="0" algn="l" rtl="0">
              <a:lnSpc>
                <a:spcPct val="100000"/>
              </a:lnSpc>
              <a:spcBef>
                <a:spcPts val="0"/>
              </a:spcBef>
              <a:spcAft>
                <a:spcPts val="0"/>
              </a:spcAft>
              <a:buSzPts val="1400"/>
              <a:buNone/>
            </a:pPr>
            <a:endParaRPr/>
          </a:p>
        </p:txBody>
      </p:sp>
      <p:sp>
        <p:nvSpPr>
          <p:cNvPr id="293" name="Google Shape;293;gb16c4c0a9d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b16c4c0a9d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References: </a:t>
            </a:r>
            <a:r>
              <a:rPr lang="en-US"/>
              <a:t>(as reviewed in (Guintivano, Manuck and Meltzer-Brody 2018).  (Agrawal et al. 2014; Cerulli, Talbot, Tang and Chaudron 2011; Robertson-Blackmore et al. 2013; Woolhouse et al. 2012). (Guintivano, Manuck and Meltzer-Brody 2018)</a:t>
            </a:r>
            <a:endParaRPr/>
          </a:p>
          <a:p>
            <a:pPr marL="0" lvl="0" indent="0" algn="l" rtl="0">
              <a:lnSpc>
                <a:spcPct val="100000"/>
              </a:lnSpc>
              <a:spcBef>
                <a:spcPts val="0"/>
              </a:spcBef>
              <a:spcAft>
                <a:spcPts val="0"/>
              </a:spcAft>
              <a:buSzPts val="1400"/>
              <a:buNone/>
            </a:pPr>
            <a:r>
              <a:rPr lang="en-US" b="1"/>
              <a:t>Items for discussion: Diagnostic criteria:  how far to go:  own the issue or you refer to someone else to own </a:t>
            </a:r>
            <a:endParaRPr/>
          </a:p>
        </p:txBody>
      </p:sp>
      <p:sp>
        <p:nvSpPr>
          <p:cNvPr id="299" name="Google Shape;299;gb16c4c0a9d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8e86033ff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48e86033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decision of whether to continue antidepressant medication in pregnancy should incorporate the patient’s history (how many and how severe were past episodes), current symptoms (are they in sustained remission), and what is the likelihood of recurrence with discontinuation (high rates of relapse for patients with prior hx of depression, especially with multiple prior episodes). When considering how to proceed with continuing or starting medication the risk/risk framework is helpful. Essentially the risk of exposure to untreated or undertreated depression is compared to the risk of exposure to antidepressant medication. Risk of untreated/undertreated depression include limited engagement in care, substance use, preterm birth, low birthweight, postpartum depression, impaired infant attachment, disrupted relationship with partner, and suicide. Risks of antidepressant use include persistent pulmonary hypertension of the newborn, and transient neonatal adaptation syndrome for SSRIs and SNRIs. For SNRIs where is also increased risk of preeclampsia and spontaneous abortion. </a:t>
            </a:r>
            <a:endParaRPr/>
          </a:p>
        </p:txBody>
      </p:sp>
      <p:sp>
        <p:nvSpPr>
          <p:cNvPr id="306" name="Google Shape;306;g148e86033ff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18d77df5e4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18d77df5e4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318d77df5e4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48e86033ff_2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148e86033ff_2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148e86033ff_2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18d77df5e4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18d77df5e4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318d77df5e4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48e86033ff_2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148e86033ff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148e86033ff_2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9" name="Google Shape;10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29e6df34b_2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b="1"/>
          </a:p>
          <a:p>
            <a:pPr marL="457200" lvl="0" indent="0" algn="l" rtl="0">
              <a:lnSpc>
                <a:spcPct val="100000"/>
              </a:lnSpc>
              <a:spcBef>
                <a:spcPts val="0"/>
              </a:spcBef>
              <a:spcAft>
                <a:spcPts val="0"/>
              </a:spcAft>
              <a:buSzPts val="1400"/>
              <a:buNone/>
            </a:pPr>
            <a:endParaRPr/>
          </a:p>
        </p:txBody>
      </p:sp>
      <p:sp>
        <p:nvSpPr>
          <p:cNvPr id="340" name="Google Shape;340;ga29e6df34b_2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d06220e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d5d06220e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d5d06220e3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fa2b527212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fa2b527212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2fa2b527212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d5d06220e3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d5d06220e3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d5d06220e3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29e6df34b_2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 emphasize: </a:t>
            </a:r>
            <a:endParaRPr/>
          </a:p>
          <a:p>
            <a:pPr marL="457200" lvl="0" indent="-317500" algn="l" rtl="0">
              <a:lnSpc>
                <a:spcPct val="100000"/>
              </a:lnSpc>
              <a:spcBef>
                <a:spcPts val="0"/>
              </a:spcBef>
              <a:spcAft>
                <a:spcPts val="0"/>
              </a:spcAft>
              <a:buSzPts val="1400"/>
              <a:buAutoNum type="arabicParenR"/>
            </a:pPr>
            <a:r>
              <a:rPr lang="en-US"/>
              <a:t>The postpartum period is the most vulnerable time from a mental health standpoint</a:t>
            </a:r>
            <a:endParaRPr/>
          </a:p>
          <a:p>
            <a:pPr marL="457200" lvl="0" indent="-317500" algn="l" rtl="0">
              <a:lnSpc>
                <a:spcPct val="100000"/>
              </a:lnSpc>
              <a:spcBef>
                <a:spcPts val="0"/>
              </a:spcBef>
              <a:spcAft>
                <a:spcPts val="0"/>
              </a:spcAft>
              <a:buSzPts val="1400"/>
              <a:buAutoNum type="arabicParenR"/>
            </a:pPr>
            <a:r>
              <a:rPr lang="en-US"/>
              <a:t>More common than pre-eclampsia, PP hemorrhage, or gestational diabetes</a:t>
            </a:r>
            <a:endParaRPr/>
          </a:p>
        </p:txBody>
      </p:sp>
      <p:sp>
        <p:nvSpPr>
          <p:cNvPr id="121" name="Google Shape;121;ga29e6df34b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0b6ba0ad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Mental health disorders are the most common complication of pregnancy. While the focus of the conversation about depression in pregnancy has focused on the postpartum period, depression is prevalent throughout the entire perinatal period from conception to postpartum. Discontinuation of pharmacologic treatment in pregnancy is associated with an increased risk of relapse (68% risk relapse vs 25% with continuation). In order to identify perinatal depression, screening is essential. And all screening must use a validates tool and be followed with a diagnostic evaluation and treatment as appropriate. Unfortunately, the majority of women with perinatal depression go untreated or undertreated.  </a:t>
            </a:r>
            <a:endParaRPr/>
          </a:p>
        </p:txBody>
      </p:sp>
      <p:sp>
        <p:nvSpPr>
          <p:cNvPr id="127" name="Google Shape;127;gb0b6ba0ad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29e6df34b_2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Let’s go through a case to see how someone with perinatal depression presents</a:t>
            </a:r>
            <a:endParaRPr b="1"/>
          </a:p>
          <a:p>
            <a:pPr marL="457200" lvl="0" indent="0" algn="l" rtl="0">
              <a:lnSpc>
                <a:spcPct val="100000"/>
              </a:lnSpc>
              <a:spcBef>
                <a:spcPts val="0"/>
              </a:spcBef>
              <a:spcAft>
                <a:spcPts val="0"/>
              </a:spcAft>
              <a:buSzPts val="1400"/>
              <a:buNone/>
            </a:pPr>
            <a:endParaRPr/>
          </a:p>
        </p:txBody>
      </p:sp>
      <p:sp>
        <p:nvSpPr>
          <p:cNvPr id="133" name="Google Shape;133;ga29e6df34b_2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40d38e50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457200" lvl="0" indent="0" algn="l" rtl="0">
              <a:lnSpc>
                <a:spcPct val="100000"/>
              </a:lnSpc>
              <a:spcBef>
                <a:spcPts val="0"/>
              </a:spcBef>
              <a:spcAft>
                <a:spcPts val="0"/>
              </a:spcAft>
              <a:buSzPts val="1400"/>
              <a:buNone/>
            </a:pPr>
            <a:endParaRPr/>
          </a:p>
        </p:txBody>
      </p:sp>
      <p:sp>
        <p:nvSpPr>
          <p:cNvPr id="139" name="Google Shape;139;gd40d38e50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21AC4-C955-44FD-D833-F3503D2A39D3}"/>
              </a:ext>
            </a:extLst>
          </p:cNvPr>
          <p:cNvSpPr txBox="1">
            <a:spLocks noGrp="1"/>
          </p:cNvSpPr>
          <p:nvPr>
            <p:ph type="ctrTitle"/>
          </p:nvPr>
        </p:nvSpPr>
        <p:spPr>
          <a:xfrm>
            <a:off x="160019" y="2011685"/>
            <a:ext cx="5166357" cy="1564639"/>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2CD2B70E-DE21-E943-07EC-16609CEB6761}"/>
              </a:ext>
            </a:extLst>
          </p:cNvPr>
          <p:cNvSpPr txBox="1">
            <a:spLocks noGrp="1"/>
          </p:cNvSpPr>
          <p:nvPr>
            <p:ph type="subTitle" idx="1"/>
          </p:nvPr>
        </p:nvSpPr>
        <p:spPr>
          <a:xfrm>
            <a:off x="160019" y="5222244"/>
            <a:ext cx="5166357" cy="49276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1A24718D-260C-36BC-D34E-1C2466A5A6FF}"/>
              </a:ext>
            </a:extLst>
          </p:cNvPr>
          <p:cNvSpPr txBox="1">
            <a:spLocks noGrp="1"/>
          </p:cNvSpPr>
          <p:nvPr>
            <p:ph type="dt" sz="half" idx="7"/>
          </p:nvPr>
        </p:nvSpPr>
        <p:spPr/>
        <p:txBody>
          <a:bodyPr/>
          <a:lstStyle>
            <a:lvl1pPr>
              <a:defRPr/>
            </a:lvl1pPr>
          </a:lstStyle>
          <a:p>
            <a:pPr lvl="0"/>
            <a:fld id="{8E035924-4F3A-4B27-ACF2-A5B375DE3954}" type="datetime1">
              <a:rPr lang="en-US"/>
              <a:pPr lvl="0"/>
              <a:t>5/1/2026</a:t>
            </a:fld>
            <a:endParaRPr lang="en-US"/>
          </a:p>
        </p:txBody>
      </p:sp>
      <p:sp>
        <p:nvSpPr>
          <p:cNvPr id="5" name="Footer Placeholder 4">
            <a:extLst>
              <a:ext uri="{FF2B5EF4-FFF2-40B4-BE49-F238E27FC236}">
                <a16:creationId xmlns:a16="http://schemas.microsoft.com/office/drawing/2014/main" id="{5F432971-5A77-C95B-D3A1-C21443DD9BA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13793FA-612F-7A67-FE83-ECEC84008AEA}"/>
              </a:ext>
            </a:extLst>
          </p:cNvPr>
          <p:cNvSpPr txBox="1">
            <a:spLocks noGrp="1"/>
          </p:cNvSpPr>
          <p:nvPr>
            <p:ph type="sldNum" sz="quarter" idx="8"/>
          </p:nvPr>
        </p:nvSpPr>
        <p:spPr/>
        <p:txBody>
          <a:bodyPr/>
          <a:lstStyle>
            <a:lvl1pPr>
              <a:defRPr/>
            </a:lvl1pPr>
          </a:lstStyle>
          <a:p>
            <a:pPr lvl="0"/>
            <a:fld id="{9EE40CFC-8574-446C-A83D-AE0F83B3B760}" type="slidenum">
              <a:t>‹#›</a:t>
            </a:fld>
            <a:endParaRPr lang="en-US"/>
          </a:p>
        </p:txBody>
      </p:sp>
    </p:spTree>
    <p:extLst>
      <p:ext uri="{BB962C8B-B14F-4D97-AF65-F5344CB8AC3E}">
        <p14:creationId xmlns:p14="http://schemas.microsoft.com/office/powerpoint/2010/main" val="186295292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B66E-C613-AA9F-40E9-07AD7D62D5DF}"/>
              </a:ext>
            </a:extLst>
          </p:cNvPr>
          <p:cNvSpPr txBox="1">
            <a:spLocks noGrp="1"/>
          </p:cNvSpPr>
          <p:nvPr>
            <p:ph type="title"/>
          </p:nvPr>
        </p:nvSpPr>
        <p:spPr>
          <a:xfrm>
            <a:off x="628656" y="500062"/>
            <a:ext cx="5246369"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F77E5162-0ACF-D93D-E0C0-3068355E5A48}"/>
              </a:ext>
            </a:extLst>
          </p:cNvPr>
          <p:cNvSpPr txBox="1">
            <a:spLocks noGrp="1"/>
          </p:cNvSpPr>
          <p:nvPr>
            <p:ph type="dt" sz="half" idx="7"/>
          </p:nvPr>
        </p:nvSpPr>
        <p:spPr/>
        <p:txBody>
          <a:bodyPr/>
          <a:lstStyle>
            <a:lvl1pPr>
              <a:defRPr/>
            </a:lvl1pPr>
          </a:lstStyle>
          <a:p>
            <a:pPr lvl="0"/>
            <a:fld id="{2405D6CA-556E-4CDB-A621-8EAEEC915061}" type="datetime1">
              <a:rPr lang="en-US"/>
              <a:pPr lvl="0"/>
              <a:t>5/1/2026</a:t>
            </a:fld>
            <a:endParaRPr lang="en-US"/>
          </a:p>
        </p:txBody>
      </p:sp>
      <p:sp>
        <p:nvSpPr>
          <p:cNvPr id="4" name="Footer Placeholder 3">
            <a:extLst>
              <a:ext uri="{FF2B5EF4-FFF2-40B4-BE49-F238E27FC236}">
                <a16:creationId xmlns:a16="http://schemas.microsoft.com/office/drawing/2014/main" id="{2073DC5D-32F3-0841-B0D2-DE5A83C132E8}"/>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AC2C19F4-FEA0-13EE-A4E2-B592247E4C99}"/>
              </a:ext>
            </a:extLst>
          </p:cNvPr>
          <p:cNvSpPr txBox="1">
            <a:spLocks noGrp="1"/>
          </p:cNvSpPr>
          <p:nvPr>
            <p:ph type="sldNum" sz="quarter" idx="8"/>
          </p:nvPr>
        </p:nvSpPr>
        <p:spPr/>
        <p:txBody>
          <a:bodyPr/>
          <a:lstStyle>
            <a:lvl1pPr>
              <a:defRPr/>
            </a:lvl1pPr>
          </a:lstStyle>
          <a:p>
            <a:pPr lvl="0"/>
            <a:fld id="{23CF0FAC-D20F-4329-A4BA-1BD78CEB858F}" type="slidenum">
              <a:t>‹#›</a:t>
            </a:fld>
            <a:endParaRPr lang="en-US"/>
          </a:p>
        </p:txBody>
      </p:sp>
      <p:sp>
        <p:nvSpPr>
          <p:cNvPr id="6" name="Content Placeholder 8">
            <a:extLst>
              <a:ext uri="{FF2B5EF4-FFF2-40B4-BE49-F238E27FC236}">
                <a16:creationId xmlns:a16="http://schemas.microsoft.com/office/drawing/2014/main" id="{09461A45-C843-92A1-631B-30DE137A27E1}"/>
              </a:ext>
            </a:extLst>
          </p:cNvPr>
          <p:cNvSpPr txBox="1">
            <a:spLocks noGrp="1"/>
          </p:cNvSpPr>
          <p:nvPr>
            <p:ph idx="4294967295"/>
          </p:nvPr>
        </p:nvSpPr>
        <p:spPr>
          <a:xfrm>
            <a:off x="628655" y="1920240"/>
            <a:ext cx="4705349" cy="365823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8754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D27D-9EE4-6493-DFE7-4B0C3107D9C2}"/>
              </a:ext>
            </a:extLst>
          </p:cNvPr>
          <p:cNvSpPr txBox="1">
            <a:spLocks noGrp="1"/>
          </p:cNvSpPr>
          <p:nvPr>
            <p:ph type="title"/>
          </p:nvPr>
        </p:nvSpPr>
        <p:spPr>
          <a:xfrm>
            <a:off x="629838" y="457206"/>
            <a:ext cx="2949180" cy="530223"/>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65266FA8-5EA7-48AA-ADD7-F646C3E86580}"/>
              </a:ext>
            </a:extLst>
          </p:cNvPr>
          <p:cNvSpPr txBox="1">
            <a:spLocks noGrp="1"/>
          </p:cNvSpPr>
          <p:nvPr>
            <p:ph idx="1"/>
          </p:nvPr>
        </p:nvSpPr>
        <p:spPr>
          <a:xfrm>
            <a:off x="3887388" y="457200"/>
            <a:ext cx="4629150" cy="512064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1C22D-C466-6175-80D7-F47FA8809193}"/>
              </a:ext>
            </a:extLst>
          </p:cNvPr>
          <p:cNvSpPr txBox="1">
            <a:spLocks noGrp="1"/>
          </p:cNvSpPr>
          <p:nvPr>
            <p:ph type="body" idx="2"/>
          </p:nvPr>
        </p:nvSpPr>
        <p:spPr>
          <a:xfrm>
            <a:off x="629838" y="1117601"/>
            <a:ext cx="2949180" cy="4460243"/>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91C8CA2F-738C-DFF8-7983-3976E9E04E7B}"/>
              </a:ext>
            </a:extLst>
          </p:cNvPr>
          <p:cNvSpPr txBox="1">
            <a:spLocks noGrp="1"/>
          </p:cNvSpPr>
          <p:nvPr>
            <p:ph type="dt" sz="half" idx="7"/>
          </p:nvPr>
        </p:nvSpPr>
        <p:spPr/>
        <p:txBody>
          <a:bodyPr/>
          <a:lstStyle>
            <a:lvl1pPr>
              <a:defRPr/>
            </a:lvl1pPr>
          </a:lstStyle>
          <a:p>
            <a:pPr lvl="0"/>
            <a:fld id="{F7CF4C99-EFB2-4D76-B637-2B919BDF82A8}" type="datetime1">
              <a:rPr lang="en-US"/>
              <a:pPr lvl="0"/>
              <a:t>5/1/2026</a:t>
            </a:fld>
            <a:endParaRPr lang="en-US"/>
          </a:p>
        </p:txBody>
      </p:sp>
      <p:sp>
        <p:nvSpPr>
          <p:cNvPr id="6" name="Footer Placeholder 5">
            <a:extLst>
              <a:ext uri="{FF2B5EF4-FFF2-40B4-BE49-F238E27FC236}">
                <a16:creationId xmlns:a16="http://schemas.microsoft.com/office/drawing/2014/main" id="{9E323FD2-A934-A8AD-11CE-E2EEE3E0B1BD}"/>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87D54A9C-9650-DB11-CB9A-1E8EA3996A2F}"/>
              </a:ext>
            </a:extLst>
          </p:cNvPr>
          <p:cNvSpPr txBox="1">
            <a:spLocks noGrp="1"/>
          </p:cNvSpPr>
          <p:nvPr>
            <p:ph type="sldNum" sz="quarter" idx="8"/>
          </p:nvPr>
        </p:nvSpPr>
        <p:spPr/>
        <p:txBody>
          <a:bodyPr/>
          <a:lstStyle>
            <a:lvl1pPr>
              <a:defRPr/>
            </a:lvl1pPr>
          </a:lstStyle>
          <a:p>
            <a:pPr lvl="0"/>
            <a:fld id="{FF852CB3-D6EE-4CD9-957B-950C04B8CA0A}" type="slidenum">
              <a:t>‹#›</a:t>
            </a:fld>
            <a:endParaRPr lang="en-US"/>
          </a:p>
        </p:txBody>
      </p:sp>
    </p:spTree>
    <p:extLst>
      <p:ext uri="{BB962C8B-B14F-4D97-AF65-F5344CB8AC3E}">
        <p14:creationId xmlns:p14="http://schemas.microsoft.com/office/powerpoint/2010/main" val="18877153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CE5C-A88C-4FFA-2325-9ED3CE6EC231}"/>
              </a:ext>
            </a:extLst>
          </p:cNvPr>
          <p:cNvSpPr txBox="1">
            <a:spLocks noGrp="1"/>
          </p:cNvSpPr>
          <p:nvPr>
            <p:ph type="title"/>
          </p:nvPr>
        </p:nvSpPr>
        <p:spPr>
          <a:xfrm>
            <a:off x="2895598" y="500062"/>
            <a:ext cx="561974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F0EC4117-1775-E868-C4C5-8B35A9072D01}"/>
              </a:ext>
            </a:extLst>
          </p:cNvPr>
          <p:cNvSpPr txBox="1">
            <a:spLocks noGrp="1"/>
          </p:cNvSpPr>
          <p:nvPr>
            <p:ph idx="1"/>
          </p:nvPr>
        </p:nvSpPr>
        <p:spPr>
          <a:xfrm>
            <a:off x="3909061" y="1825631"/>
            <a:ext cx="4606292" cy="377253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7BF7C-1917-37AE-D276-E8BFFB4945EC}"/>
              </a:ext>
            </a:extLst>
          </p:cNvPr>
          <p:cNvSpPr txBox="1">
            <a:spLocks noGrp="1"/>
          </p:cNvSpPr>
          <p:nvPr>
            <p:ph type="dt" sz="half" idx="7"/>
          </p:nvPr>
        </p:nvSpPr>
        <p:spPr/>
        <p:txBody>
          <a:bodyPr/>
          <a:lstStyle>
            <a:lvl1pPr>
              <a:defRPr/>
            </a:lvl1pPr>
          </a:lstStyle>
          <a:p>
            <a:pPr lvl="0"/>
            <a:fld id="{42C38F35-36AB-400D-B7BF-F4267F3E7441}" type="datetime1">
              <a:rPr lang="en-US"/>
              <a:pPr lvl="0"/>
              <a:t>5/1/2026</a:t>
            </a:fld>
            <a:endParaRPr lang="en-US"/>
          </a:p>
        </p:txBody>
      </p:sp>
      <p:sp>
        <p:nvSpPr>
          <p:cNvPr id="5" name="Footer Placeholder 4">
            <a:extLst>
              <a:ext uri="{FF2B5EF4-FFF2-40B4-BE49-F238E27FC236}">
                <a16:creationId xmlns:a16="http://schemas.microsoft.com/office/drawing/2014/main" id="{D7128C2A-2CF6-737F-0107-A473B22B045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FD6C48F-B6C3-85B7-2906-2889683ABBEE}"/>
              </a:ext>
            </a:extLst>
          </p:cNvPr>
          <p:cNvSpPr txBox="1">
            <a:spLocks noGrp="1"/>
          </p:cNvSpPr>
          <p:nvPr>
            <p:ph type="sldNum" sz="quarter" idx="8"/>
          </p:nvPr>
        </p:nvSpPr>
        <p:spPr/>
        <p:txBody>
          <a:bodyPr/>
          <a:lstStyle>
            <a:lvl1pPr>
              <a:defRPr/>
            </a:lvl1pPr>
          </a:lstStyle>
          <a:p>
            <a:pPr lvl="0"/>
            <a:fld id="{84DA2BBB-28C0-4940-A8A5-581AD5BF1908}" type="slidenum">
              <a:t>‹#›</a:t>
            </a:fld>
            <a:endParaRPr lang="en-US"/>
          </a:p>
        </p:txBody>
      </p:sp>
    </p:spTree>
    <p:extLst>
      <p:ext uri="{BB962C8B-B14F-4D97-AF65-F5344CB8AC3E}">
        <p14:creationId xmlns:p14="http://schemas.microsoft.com/office/powerpoint/2010/main" val="365006195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B33B-2713-5A90-2A67-146D43AEAB33}"/>
              </a:ext>
            </a:extLst>
          </p:cNvPr>
          <p:cNvSpPr txBox="1">
            <a:spLocks noGrp="1"/>
          </p:cNvSpPr>
          <p:nvPr>
            <p:ph type="title"/>
          </p:nvPr>
        </p:nvSpPr>
        <p:spPr/>
        <p:txBody>
          <a:bodyPr anchorCtr="1"/>
          <a:lstStyle>
            <a:lvl1pPr algn="ct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4D9048D-72FE-D241-0BA4-3940A4C965F9}"/>
              </a:ext>
            </a:extLst>
          </p:cNvPr>
          <p:cNvSpPr txBox="1">
            <a:spLocks noGrp="1"/>
          </p:cNvSpPr>
          <p:nvPr>
            <p:ph type="dt" sz="half" idx="7"/>
          </p:nvPr>
        </p:nvSpPr>
        <p:spPr/>
        <p:txBody>
          <a:bodyPr/>
          <a:lstStyle>
            <a:lvl1pPr>
              <a:defRPr/>
            </a:lvl1pPr>
          </a:lstStyle>
          <a:p>
            <a:pPr lvl="0"/>
            <a:fld id="{C2424C8C-D840-455E-9B08-B56A26922641}" type="datetime1">
              <a:rPr lang="en-US"/>
              <a:pPr lvl="0"/>
              <a:t>5/1/2026</a:t>
            </a:fld>
            <a:endParaRPr lang="en-US"/>
          </a:p>
        </p:txBody>
      </p:sp>
      <p:sp>
        <p:nvSpPr>
          <p:cNvPr id="4" name="Footer Placeholder 3">
            <a:extLst>
              <a:ext uri="{FF2B5EF4-FFF2-40B4-BE49-F238E27FC236}">
                <a16:creationId xmlns:a16="http://schemas.microsoft.com/office/drawing/2014/main" id="{D5EAC190-0FB8-F714-932E-48E6E731D434}"/>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2CD6B5BD-39BA-E378-283F-D9E903B8DE1A}"/>
              </a:ext>
            </a:extLst>
          </p:cNvPr>
          <p:cNvSpPr txBox="1">
            <a:spLocks noGrp="1"/>
          </p:cNvSpPr>
          <p:nvPr>
            <p:ph type="sldNum" sz="quarter" idx="8"/>
          </p:nvPr>
        </p:nvSpPr>
        <p:spPr/>
        <p:txBody>
          <a:bodyPr/>
          <a:lstStyle>
            <a:lvl1pPr>
              <a:defRPr/>
            </a:lvl1pPr>
          </a:lstStyle>
          <a:p>
            <a:pPr lvl="0"/>
            <a:fld id="{F82F6D3F-3E59-4BCB-8A4C-2BBB4760FE65}" type="slidenum">
              <a:t>‹#›</a:t>
            </a:fld>
            <a:endParaRPr lang="en-US"/>
          </a:p>
        </p:txBody>
      </p:sp>
      <p:sp>
        <p:nvSpPr>
          <p:cNvPr id="6" name="Chart Placeholder 6">
            <a:extLst>
              <a:ext uri="{FF2B5EF4-FFF2-40B4-BE49-F238E27FC236}">
                <a16:creationId xmlns:a16="http://schemas.microsoft.com/office/drawing/2014/main" id="{B51B0F7B-1B88-67E2-4C48-3C93BCF048BC}"/>
              </a:ext>
            </a:extLst>
          </p:cNvPr>
          <p:cNvSpPr txBox="1">
            <a:spLocks noGrp="1"/>
          </p:cNvSpPr>
          <p:nvPr>
            <p:ph type="chart" idx="4294967295"/>
          </p:nvPr>
        </p:nvSpPr>
        <p:spPr>
          <a:xfrm>
            <a:off x="628652" y="2052637"/>
            <a:ext cx="7886700" cy="3636961"/>
          </a:xfrm>
        </p:spPr>
        <p:txBody>
          <a:bodyPr/>
          <a:lstStyle>
            <a:lvl1pPr>
              <a:defRPr>
                <a:solidFill>
                  <a:srgbClr val="FFFFFF"/>
                </a:solidFill>
              </a:defRPr>
            </a:lvl1pPr>
          </a:lstStyle>
          <a:p>
            <a:pPr lvl="0"/>
            <a:endParaRPr lang="en-US"/>
          </a:p>
        </p:txBody>
      </p:sp>
    </p:spTree>
    <p:extLst>
      <p:ext uri="{BB962C8B-B14F-4D97-AF65-F5344CB8AC3E}">
        <p14:creationId xmlns:p14="http://schemas.microsoft.com/office/powerpoint/2010/main" val="289665474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03AC-A694-EBD2-58A9-E38167B387DC}"/>
              </a:ext>
            </a:extLst>
          </p:cNvPr>
          <p:cNvSpPr txBox="1">
            <a:spLocks noGrp="1"/>
          </p:cNvSpPr>
          <p:nvPr>
            <p:ph type="title"/>
          </p:nvPr>
        </p:nvSpPr>
        <p:spPr>
          <a:xfrm>
            <a:off x="623885" y="1767840"/>
            <a:ext cx="7886700" cy="2794635"/>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EB7197BF-F6AE-DCA7-E7BA-6FEE100105ED}"/>
              </a:ext>
            </a:extLst>
          </p:cNvPr>
          <p:cNvSpPr txBox="1">
            <a:spLocks noGrp="1"/>
          </p:cNvSpPr>
          <p:nvPr>
            <p:ph type="body" idx="1"/>
          </p:nvPr>
        </p:nvSpPr>
        <p:spPr>
          <a:xfrm>
            <a:off x="623885" y="4589470"/>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0B75A14A-5D90-D9D7-9344-C45AF7C524C9}"/>
              </a:ext>
            </a:extLst>
          </p:cNvPr>
          <p:cNvSpPr txBox="1">
            <a:spLocks noGrp="1"/>
          </p:cNvSpPr>
          <p:nvPr>
            <p:ph type="dt" sz="half" idx="7"/>
          </p:nvPr>
        </p:nvSpPr>
        <p:spPr/>
        <p:txBody>
          <a:bodyPr/>
          <a:lstStyle>
            <a:lvl1pPr>
              <a:defRPr/>
            </a:lvl1pPr>
          </a:lstStyle>
          <a:p>
            <a:pPr lvl="0"/>
            <a:fld id="{BDB2B36D-ACE9-4413-8143-54D9B6CC4940}" type="datetime1">
              <a:rPr lang="en-US"/>
              <a:pPr lvl="0"/>
              <a:t>5/1/2026</a:t>
            </a:fld>
            <a:endParaRPr lang="en-US"/>
          </a:p>
        </p:txBody>
      </p:sp>
      <p:sp>
        <p:nvSpPr>
          <p:cNvPr id="5" name="Footer Placeholder 4">
            <a:extLst>
              <a:ext uri="{FF2B5EF4-FFF2-40B4-BE49-F238E27FC236}">
                <a16:creationId xmlns:a16="http://schemas.microsoft.com/office/drawing/2014/main" id="{F7A900DF-D7D3-1C36-FB38-A405BBE738F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7375467-CB38-74CA-FDDE-DB3932785BC2}"/>
              </a:ext>
            </a:extLst>
          </p:cNvPr>
          <p:cNvSpPr txBox="1">
            <a:spLocks noGrp="1"/>
          </p:cNvSpPr>
          <p:nvPr>
            <p:ph type="sldNum" sz="quarter" idx="8"/>
          </p:nvPr>
        </p:nvSpPr>
        <p:spPr/>
        <p:txBody>
          <a:bodyPr/>
          <a:lstStyle>
            <a:lvl1pPr>
              <a:defRPr/>
            </a:lvl1pPr>
          </a:lstStyle>
          <a:p>
            <a:pPr lvl="0"/>
            <a:fld id="{4FA23D98-5EEE-4D5D-A626-32897045C3F3}" type="slidenum">
              <a:t>‹#›</a:t>
            </a:fld>
            <a:endParaRPr lang="en-US"/>
          </a:p>
        </p:txBody>
      </p:sp>
    </p:spTree>
    <p:extLst>
      <p:ext uri="{BB962C8B-B14F-4D97-AF65-F5344CB8AC3E}">
        <p14:creationId xmlns:p14="http://schemas.microsoft.com/office/powerpoint/2010/main" val="339743113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8894-08AE-0C92-AEC2-7A639E93FAE8}"/>
              </a:ext>
            </a:extLst>
          </p:cNvPr>
          <p:cNvSpPr txBox="1">
            <a:spLocks noGrp="1"/>
          </p:cNvSpPr>
          <p:nvPr>
            <p:ph type="ctrTitle"/>
          </p:nvPr>
        </p:nvSpPr>
        <p:spPr>
          <a:xfrm>
            <a:off x="160019" y="2565409"/>
            <a:ext cx="5166357" cy="1931825"/>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E1C3D91E-BE30-93BF-C32B-B2BF4CB1A339}"/>
              </a:ext>
            </a:extLst>
          </p:cNvPr>
          <p:cNvSpPr txBox="1">
            <a:spLocks noGrp="1"/>
          </p:cNvSpPr>
          <p:nvPr>
            <p:ph type="subTitle" idx="1"/>
          </p:nvPr>
        </p:nvSpPr>
        <p:spPr>
          <a:xfrm>
            <a:off x="160019" y="4597407"/>
            <a:ext cx="5166357" cy="1117597"/>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A7818030-909C-9D8E-136B-66A9CC6A4D16}"/>
              </a:ext>
            </a:extLst>
          </p:cNvPr>
          <p:cNvSpPr txBox="1">
            <a:spLocks noGrp="1"/>
          </p:cNvSpPr>
          <p:nvPr>
            <p:ph type="dt" sz="half" idx="7"/>
          </p:nvPr>
        </p:nvSpPr>
        <p:spPr/>
        <p:txBody>
          <a:bodyPr/>
          <a:lstStyle>
            <a:lvl1pPr>
              <a:defRPr/>
            </a:lvl1pPr>
          </a:lstStyle>
          <a:p>
            <a:pPr lvl="0"/>
            <a:fld id="{7E947AEB-F7B1-4810-80D2-D984CF788F5B}" type="datetime1">
              <a:rPr lang="en-US"/>
              <a:pPr lvl="0"/>
              <a:t>5/1/2026</a:t>
            </a:fld>
            <a:endParaRPr lang="en-US"/>
          </a:p>
        </p:txBody>
      </p:sp>
      <p:sp>
        <p:nvSpPr>
          <p:cNvPr id="5" name="Footer Placeholder 4">
            <a:extLst>
              <a:ext uri="{FF2B5EF4-FFF2-40B4-BE49-F238E27FC236}">
                <a16:creationId xmlns:a16="http://schemas.microsoft.com/office/drawing/2014/main" id="{EE9142A2-6A0F-A5A4-F8D8-4E7A4FA09CC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67286BC-3905-35D6-1D7D-206DE69A2D48}"/>
              </a:ext>
            </a:extLst>
          </p:cNvPr>
          <p:cNvSpPr txBox="1">
            <a:spLocks noGrp="1"/>
          </p:cNvSpPr>
          <p:nvPr>
            <p:ph type="sldNum" sz="quarter" idx="8"/>
          </p:nvPr>
        </p:nvSpPr>
        <p:spPr/>
        <p:txBody>
          <a:bodyPr/>
          <a:lstStyle>
            <a:lvl1pPr>
              <a:defRPr/>
            </a:lvl1pPr>
          </a:lstStyle>
          <a:p>
            <a:pPr lvl="0"/>
            <a:fld id="{966E092E-5C46-4ECF-B147-73372A2557D4}" type="slidenum">
              <a:t>‹#›</a:t>
            </a:fld>
            <a:endParaRPr lang="en-US"/>
          </a:p>
        </p:txBody>
      </p:sp>
    </p:spTree>
    <p:extLst>
      <p:ext uri="{BB962C8B-B14F-4D97-AF65-F5344CB8AC3E}">
        <p14:creationId xmlns:p14="http://schemas.microsoft.com/office/powerpoint/2010/main" val="421444566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8397-171F-F0FB-5A8C-146CE5ED12FD}"/>
              </a:ext>
            </a:extLst>
          </p:cNvPr>
          <p:cNvSpPr txBox="1">
            <a:spLocks noGrp="1"/>
          </p:cNvSpPr>
          <p:nvPr>
            <p:ph type="title"/>
          </p:nvPr>
        </p:nvSpPr>
        <p:spPr>
          <a:xfrm>
            <a:off x="623885" y="1767840"/>
            <a:ext cx="7886700" cy="2794635"/>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AAEAE5AA-4037-2912-9FAE-997B5007A53B}"/>
              </a:ext>
            </a:extLst>
          </p:cNvPr>
          <p:cNvSpPr txBox="1">
            <a:spLocks noGrp="1"/>
          </p:cNvSpPr>
          <p:nvPr>
            <p:ph type="body" idx="1"/>
          </p:nvPr>
        </p:nvSpPr>
        <p:spPr>
          <a:xfrm>
            <a:off x="623885" y="4589470"/>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49DA6024-0A87-0066-739A-1953D79F78D5}"/>
              </a:ext>
            </a:extLst>
          </p:cNvPr>
          <p:cNvSpPr txBox="1">
            <a:spLocks noGrp="1"/>
          </p:cNvSpPr>
          <p:nvPr>
            <p:ph type="dt" sz="half" idx="7"/>
          </p:nvPr>
        </p:nvSpPr>
        <p:spPr/>
        <p:txBody>
          <a:bodyPr/>
          <a:lstStyle>
            <a:lvl1pPr>
              <a:defRPr/>
            </a:lvl1pPr>
          </a:lstStyle>
          <a:p>
            <a:pPr lvl="0"/>
            <a:fld id="{99209121-12C2-400E-ACD2-B20AD4058721}" type="datetime1">
              <a:rPr lang="en-US"/>
              <a:pPr lvl="0"/>
              <a:t>5/1/2026</a:t>
            </a:fld>
            <a:endParaRPr lang="en-US"/>
          </a:p>
        </p:txBody>
      </p:sp>
      <p:sp>
        <p:nvSpPr>
          <p:cNvPr id="5" name="Footer Placeholder 4">
            <a:extLst>
              <a:ext uri="{FF2B5EF4-FFF2-40B4-BE49-F238E27FC236}">
                <a16:creationId xmlns:a16="http://schemas.microsoft.com/office/drawing/2014/main" id="{1FA8FAD2-E8D8-6CF5-CF0F-3419033ECC7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ACBF7ED-D64E-8A6B-528F-1BE48C926216}"/>
              </a:ext>
            </a:extLst>
          </p:cNvPr>
          <p:cNvSpPr txBox="1">
            <a:spLocks noGrp="1"/>
          </p:cNvSpPr>
          <p:nvPr>
            <p:ph type="sldNum" sz="quarter" idx="8"/>
          </p:nvPr>
        </p:nvSpPr>
        <p:spPr/>
        <p:txBody>
          <a:bodyPr/>
          <a:lstStyle>
            <a:lvl1pPr>
              <a:defRPr/>
            </a:lvl1pPr>
          </a:lstStyle>
          <a:p>
            <a:pPr lvl="0"/>
            <a:fld id="{C63D37AA-3087-4041-AE68-25B3BC3928B1}" type="slidenum">
              <a:t>‹#›</a:t>
            </a:fld>
            <a:endParaRPr lang="en-US"/>
          </a:p>
        </p:txBody>
      </p:sp>
    </p:spTree>
    <p:extLst>
      <p:ext uri="{BB962C8B-B14F-4D97-AF65-F5344CB8AC3E}">
        <p14:creationId xmlns:p14="http://schemas.microsoft.com/office/powerpoint/2010/main" val="223004970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E378-0CA5-C96A-0802-C4B85A4F5F43}"/>
              </a:ext>
            </a:extLst>
          </p:cNvPr>
          <p:cNvSpPr txBox="1">
            <a:spLocks noGrp="1"/>
          </p:cNvSpPr>
          <p:nvPr>
            <p:ph type="title"/>
          </p:nvPr>
        </p:nvSpPr>
        <p:spPr>
          <a:xfrm>
            <a:off x="628654" y="500062"/>
            <a:ext cx="5017772"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08B2B0D5-C0EC-C72A-D64E-E0646AA9654B}"/>
              </a:ext>
            </a:extLst>
          </p:cNvPr>
          <p:cNvSpPr txBox="1">
            <a:spLocks noGrp="1"/>
          </p:cNvSpPr>
          <p:nvPr>
            <p:ph type="dt" sz="half" idx="7"/>
          </p:nvPr>
        </p:nvSpPr>
        <p:spPr/>
        <p:txBody>
          <a:bodyPr/>
          <a:lstStyle>
            <a:lvl1pPr>
              <a:defRPr/>
            </a:lvl1pPr>
          </a:lstStyle>
          <a:p>
            <a:pPr lvl="0"/>
            <a:fld id="{E3A47605-5E7F-495A-9EAE-59FFC49F7797}" type="datetime1">
              <a:rPr lang="en-US"/>
              <a:pPr lvl="0"/>
              <a:t>5/1/2026</a:t>
            </a:fld>
            <a:endParaRPr lang="en-US"/>
          </a:p>
        </p:txBody>
      </p:sp>
      <p:sp>
        <p:nvSpPr>
          <p:cNvPr id="4" name="Footer Placeholder 3">
            <a:extLst>
              <a:ext uri="{FF2B5EF4-FFF2-40B4-BE49-F238E27FC236}">
                <a16:creationId xmlns:a16="http://schemas.microsoft.com/office/drawing/2014/main" id="{8291C126-67A5-6EE0-A2E3-2C0343DBD1AA}"/>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8C530293-A5FE-14E5-78E3-29E31670240E}"/>
              </a:ext>
            </a:extLst>
          </p:cNvPr>
          <p:cNvSpPr txBox="1">
            <a:spLocks noGrp="1"/>
          </p:cNvSpPr>
          <p:nvPr>
            <p:ph type="sldNum" sz="quarter" idx="8"/>
          </p:nvPr>
        </p:nvSpPr>
        <p:spPr/>
        <p:txBody>
          <a:bodyPr/>
          <a:lstStyle>
            <a:lvl1pPr>
              <a:defRPr/>
            </a:lvl1pPr>
          </a:lstStyle>
          <a:p>
            <a:pPr lvl="0"/>
            <a:fld id="{D8BDF412-6D2B-4B1D-B78D-EDC7C63873A1}" type="slidenum">
              <a:t>‹#›</a:t>
            </a:fld>
            <a:endParaRPr lang="en-US"/>
          </a:p>
        </p:txBody>
      </p:sp>
      <p:sp>
        <p:nvSpPr>
          <p:cNvPr id="6" name="Content Placeholder 8">
            <a:extLst>
              <a:ext uri="{FF2B5EF4-FFF2-40B4-BE49-F238E27FC236}">
                <a16:creationId xmlns:a16="http://schemas.microsoft.com/office/drawing/2014/main" id="{9ABFF848-8B7E-0DD6-7CF4-2B131CB8435D}"/>
              </a:ext>
            </a:extLst>
          </p:cNvPr>
          <p:cNvSpPr txBox="1">
            <a:spLocks noGrp="1"/>
          </p:cNvSpPr>
          <p:nvPr>
            <p:ph idx="4294967295"/>
          </p:nvPr>
        </p:nvSpPr>
        <p:spPr>
          <a:xfrm>
            <a:off x="628655" y="1920240"/>
            <a:ext cx="4705349" cy="365823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3960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BF69-DB71-0324-6A6D-D017BB93511A}"/>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C3816E88-6AEE-9837-C1AB-68E464D34FD9}"/>
              </a:ext>
            </a:extLst>
          </p:cNvPr>
          <p:cNvSpPr txBox="1">
            <a:spLocks noGrp="1"/>
          </p:cNvSpPr>
          <p:nvPr>
            <p:ph type="dt" sz="half" idx="7"/>
          </p:nvPr>
        </p:nvSpPr>
        <p:spPr/>
        <p:txBody>
          <a:bodyPr/>
          <a:lstStyle>
            <a:lvl1pPr>
              <a:defRPr/>
            </a:lvl1pPr>
          </a:lstStyle>
          <a:p>
            <a:pPr lvl="0"/>
            <a:fld id="{6E26BCDE-A39B-4EFD-8F2B-1CC1695B6372}" type="datetime1">
              <a:rPr lang="en-US"/>
              <a:pPr lvl="0"/>
              <a:t>5/1/2026</a:t>
            </a:fld>
            <a:endParaRPr lang="en-US"/>
          </a:p>
        </p:txBody>
      </p:sp>
      <p:sp>
        <p:nvSpPr>
          <p:cNvPr id="4" name="Footer Placeholder 3">
            <a:extLst>
              <a:ext uri="{FF2B5EF4-FFF2-40B4-BE49-F238E27FC236}">
                <a16:creationId xmlns:a16="http://schemas.microsoft.com/office/drawing/2014/main" id="{E8ED0F11-001C-A6C0-2766-E4BA3CA97666}"/>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C33A4B73-D5EC-4E55-92DF-505CE86D8D1F}"/>
              </a:ext>
            </a:extLst>
          </p:cNvPr>
          <p:cNvSpPr txBox="1">
            <a:spLocks noGrp="1"/>
          </p:cNvSpPr>
          <p:nvPr>
            <p:ph type="sldNum" sz="quarter" idx="8"/>
          </p:nvPr>
        </p:nvSpPr>
        <p:spPr/>
        <p:txBody>
          <a:bodyPr/>
          <a:lstStyle>
            <a:lvl1pPr>
              <a:defRPr/>
            </a:lvl1pPr>
          </a:lstStyle>
          <a:p>
            <a:pPr lvl="0"/>
            <a:fld id="{9CA42D0E-FCE5-49FB-971C-084A73D0CF0B}" type="slidenum">
              <a:t>‹#›</a:t>
            </a:fld>
            <a:endParaRPr lang="en-US"/>
          </a:p>
        </p:txBody>
      </p:sp>
      <p:sp>
        <p:nvSpPr>
          <p:cNvPr id="6" name="Chart Placeholder 6">
            <a:extLst>
              <a:ext uri="{FF2B5EF4-FFF2-40B4-BE49-F238E27FC236}">
                <a16:creationId xmlns:a16="http://schemas.microsoft.com/office/drawing/2014/main" id="{52E8D732-2BD9-280D-0A85-A8265B5706A0}"/>
              </a:ext>
            </a:extLst>
          </p:cNvPr>
          <p:cNvSpPr txBox="1">
            <a:spLocks noGrp="1"/>
          </p:cNvSpPr>
          <p:nvPr>
            <p:ph type="chart" idx="4294967295"/>
          </p:nvPr>
        </p:nvSpPr>
        <p:spPr>
          <a:xfrm>
            <a:off x="628652" y="2052637"/>
            <a:ext cx="7886700" cy="3636961"/>
          </a:xfrm>
        </p:spPr>
        <p:txBody>
          <a:bodyPr/>
          <a:lstStyle>
            <a:lvl1pPr>
              <a:defRPr>
                <a:solidFill>
                  <a:srgbClr val="FFFFFF"/>
                </a:solidFill>
              </a:defRPr>
            </a:lvl1pPr>
          </a:lstStyle>
          <a:p>
            <a:pPr lvl="0"/>
            <a:endParaRPr lang="en-US"/>
          </a:p>
        </p:txBody>
      </p:sp>
    </p:spTree>
    <p:extLst>
      <p:ext uri="{BB962C8B-B14F-4D97-AF65-F5344CB8AC3E}">
        <p14:creationId xmlns:p14="http://schemas.microsoft.com/office/powerpoint/2010/main" val="355753767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A5C1-4B3F-617A-4728-B2D4E11B9234}"/>
              </a:ext>
            </a:extLst>
          </p:cNvPr>
          <p:cNvSpPr txBox="1">
            <a:spLocks noGrp="1"/>
          </p:cNvSpPr>
          <p:nvPr>
            <p:ph type="title"/>
          </p:nvPr>
        </p:nvSpPr>
        <p:spPr>
          <a:xfrm>
            <a:off x="629838" y="365131"/>
            <a:ext cx="7886700" cy="132555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BBC2D4A1-D952-0E15-B11E-06EAC9012AE7}"/>
              </a:ext>
            </a:extLst>
          </p:cNvPr>
          <p:cNvSpPr txBox="1">
            <a:spLocks noGrp="1"/>
          </p:cNvSpPr>
          <p:nvPr>
            <p:ph type="body" idx="1"/>
          </p:nvPr>
        </p:nvSpPr>
        <p:spPr>
          <a:xfrm>
            <a:off x="629841" y="1681162"/>
            <a:ext cx="3868337" cy="823911"/>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AEBCB8BA-B588-D686-36F9-D1F17E1F601E}"/>
              </a:ext>
            </a:extLst>
          </p:cNvPr>
          <p:cNvSpPr txBox="1">
            <a:spLocks noGrp="1"/>
          </p:cNvSpPr>
          <p:nvPr>
            <p:ph idx="2"/>
          </p:nvPr>
        </p:nvSpPr>
        <p:spPr>
          <a:xfrm>
            <a:off x="629841" y="2505077"/>
            <a:ext cx="3868337"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05E4A7-6F30-8D34-41F8-B950040A541F}"/>
              </a:ext>
            </a:extLst>
          </p:cNvPr>
          <p:cNvSpPr txBox="1">
            <a:spLocks noGrp="1"/>
          </p:cNvSpPr>
          <p:nvPr>
            <p:ph type="body" idx="3"/>
          </p:nvPr>
        </p:nvSpPr>
        <p:spPr>
          <a:xfrm>
            <a:off x="4629150" y="1681162"/>
            <a:ext cx="3887388" cy="823911"/>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76E0F256-E705-36E5-0B42-B7774D2C2AA9}"/>
              </a:ext>
            </a:extLst>
          </p:cNvPr>
          <p:cNvSpPr txBox="1">
            <a:spLocks noGrp="1"/>
          </p:cNvSpPr>
          <p:nvPr>
            <p:ph idx="4"/>
          </p:nvPr>
        </p:nvSpPr>
        <p:spPr>
          <a:xfrm>
            <a:off x="4629150" y="2505077"/>
            <a:ext cx="3887388"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490CA-D0BA-C747-F523-219A17005E3C}"/>
              </a:ext>
            </a:extLst>
          </p:cNvPr>
          <p:cNvSpPr txBox="1">
            <a:spLocks noGrp="1"/>
          </p:cNvSpPr>
          <p:nvPr>
            <p:ph type="dt" sz="half" idx="7"/>
          </p:nvPr>
        </p:nvSpPr>
        <p:spPr/>
        <p:txBody>
          <a:bodyPr/>
          <a:lstStyle>
            <a:lvl1pPr>
              <a:defRPr/>
            </a:lvl1pPr>
          </a:lstStyle>
          <a:p>
            <a:pPr lvl="0"/>
            <a:fld id="{A5951C82-AB2E-4A09-A675-A8CA2EF374D7}" type="datetime1">
              <a:rPr lang="en-US"/>
              <a:pPr lvl="0"/>
              <a:t>5/1/2026</a:t>
            </a:fld>
            <a:endParaRPr lang="en-US"/>
          </a:p>
        </p:txBody>
      </p:sp>
      <p:sp>
        <p:nvSpPr>
          <p:cNvPr id="8" name="Footer Placeholder 7">
            <a:extLst>
              <a:ext uri="{FF2B5EF4-FFF2-40B4-BE49-F238E27FC236}">
                <a16:creationId xmlns:a16="http://schemas.microsoft.com/office/drawing/2014/main" id="{C3003795-1902-690E-7F73-DF036C0F711F}"/>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0CA91BA2-3E8C-3445-5117-530581F7DE36}"/>
              </a:ext>
            </a:extLst>
          </p:cNvPr>
          <p:cNvSpPr txBox="1">
            <a:spLocks noGrp="1"/>
          </p:cNvSpPr>
          <p:nvPr>
            <p:ph type="sldNum" sz="quarter" idx="8"/>
          </p:nvPr>
        </p:nvSpPr>
        <p:spPr/>
        <p:txBody>
          <a:bodyPr/>
          <a:lstStyle>
            <a:lvl1pPr>
              <a:defRPr/>
            </a:lvl1pPr>
          </a:lstStyle>
          <a:p>
            <a:pPr lvl="0"/>
            <a:fld id="{0FCEE2CF-EE09-4E3B-9FE0-F482E51C4131}" type="slidenum">
              <a:t>‹#›</a:t>
            </a:fld>
            <a:endParaRPr lang="en-US"/>
          </a:p>
        </p:txBody>
      </p:sp>
    </p:spTree>
    <p:extLst>
      <p:ext uri="{BB962C8B-B14F-4D97-AF65-F5344CB8AC3E}">
        <p14:creationId xmlns:p14="http://schemas.microsoft.com/office/powerpoint/2010/main" val="42321247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DB00-1438-AA98-B9BF-796923994E0A}"/>
              </a:ext>
            </a:extLst>
          </p:cNvPr>
          <p:cNvSpPr txBox="1">
            <a:spLocks noGrp="1"/>
          </p:cNvSpPr>
          <p:nvPr>
            <p:ph type="title"/>
          </p:nvPr>
        </p:nvSpPr>
        <p:spPr>
          <a:xfrm>
            <a:off x="2758438" y="500062"/>
            <a:ext cx="575690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AB08E125-32C1-7D16-2011-6654F1E4458B}"/>
              </a:ext>
            </a:extLst>
          </p:cNvPr>
          <p:cNvSpPr txBox="1">
            <a:spLocks noGrp="1"/>
          </p:cNvSpPr>
          <p:nvPr>
            <p:ph idx="1"/>
          </p:nvPr>
        </p:nvSpPr>
        <p:spPr>
          <a:xfrm>
            <a:off x="3909061" y="1825631"/>
            <a:ext cx="4606292" cy="377253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8B4BC-77CE-34FE-1163-06C7E36153C1}"/>
              </a:ext>
            </a:extLst>
          </p:cNvPr>
          <p:cNvSpPr txBox="1">
            <a:spLocks noGrp="1"/>
          </p:cNvSpPr>
          <p:nvPr>
            <p:ph type="dt" sz="half" idx="7"/>
          </p:nvPr>
        </p:nvSpPr>
        <p:spPr/>
        <p:txBody>
          <a:bodyPr/>
          <a:lstStyle>
            <a:lvl1pPr>
              <a:defRPr/>
            </a:lvl1pPr>
          </a:lstStyle>
          <a:p>
            <a:pPr lvl="0"/>
            <a:fld id="{03AB4E81-5C75-4E07-81C5-51A1DD5F3A83}" type="datetime1">
              <a:rPr lang="en-US"/>
              <a:pPr lvl="0"/>
              <a:t>5/1/2026</a:t>
            </a:fld>
            <a:endParaRPr lang="en-US"/>
          </a:p>
        </p:txBody>
      </p:sp>
      <p:sp>
        <p:nvSpPr>
          <p:cNvPr id="5" name="Footer Placeholder 4">
            <a:extLst>
              <a:ext uri="{FF2B5EF4-FFF2-40B4-BE49-F238E27FC236}">
                <a16:creationId xmlns:a16="http://schemas.microsoft.com/office/drawing/2014/main" id="{1F81A9E7-423A-59AF-F55D-E17BAADAF2A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3091C5A-0A25-7062-FCCF-B58B49CFF429}"/>
              </a:ext>
            </a:extLst>
          </p:cNvPr>
          <p:cNvSpPr txBox="1">
            <a:spLocks noGrp="1"/>
          </p:cNvSpPr>
          <p:nvPr>
            <p:ph type="sldNum" sz="quarter" idx="8"/>
          </p:nvPr>
        </p:nvSpPr>
        <p:spPr/>
        <p:txBody>
          <a:bodyPr/>
          <a:lstStyle>
            <a:lvl1pPr>
              <a:defRPr/>
            </a:lvl1pPr>
          </a:lstStyle>
          <a:p>
            <a:pPr lvl="0"/>
            <a:fld id="{F523081A-B6C6-48F5-A5CB-4532E5921D4B}" type="slidenum">
              <a:t>‹#›</a:t>
            </a:fld>
            <a:endParaRPr lang="en-US"/>
          </a:p>
        </p:txBody>
      </p:sp>
    </p:spTree>
    <p:extLst>
      <p:ext uri="{BB962C8B-B14F-4D97-AF65-F5344CB8AC3E}">
        <p14:creationId xmlns:p14="http://schemas.microsoft.com/office/powerpoint/2010/main" val="385938675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ABE7-9D14-3578-57B7-7152F8C29629}"/>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04ED4151-BED4-FA1B-3564-B1975AD9C213}"/>
              </a:ext>
            </a:extLst>
          </p:cNvPr>
          <p:cNvSpPr txBox="1">
            <a:spLocks noGrp="1"/>
          </p:cNvSpPr>
          <p:nvPr>
            <p:ph idx="1"/>
          </p:nvPr>
        </p:nvSpPr>
        <p:spPr>
          <a:xfrm>
            <a:off x="628654" y="1825632"/>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9E64F2-16FF-65C7-C0F1-39BAB2FEBA64}"/>
              </a:ext>
            </a:extLst>
          </p:cNvPr>
          <p:cNvSpPr txBox="1">
            <a:spLocks noGrp="1"/>
          </p:cNvSpPr>
          <p:nvPr>
            <p:ph idx="2"/>
          </p:nvPr>
        </p:nvSpPr>
        <p:spPr>
          <a:xfrm>
            <a:off x="4629151" y="1825632"/>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F8D44-AA4F-3094-5E3C-7CF0219E2846}"/>
              </a:ext>
            </a:extLst>
          </p:cNvPr>
          <p:cNvSpPr txBox="1">
            <a:spLocks noGrp="1"/>
          </p:cNvSpPr>
          <p:nvPr>
            <p:ph type="dt" sz="half" idx="7"/>
          </p:nvPr>
        </p:nvSpPr>
        <p:spPr/>
        <p:txBody>
          <a:bodyPr/>
          <a:lstStyle>
            <a:lvl1pPr>
              <a:defRPr/>
            </a:lvl1pPr>
          </a:lstStyle>
          <a:p>
            <a:pPr lvl="0"/>
            <a:fld id="{F6FE0C1F-EDF7-4F25-9527-F232495A6082}" type="datetime1">
              <a:rPr lang="en-US"/>
              <a:pPr lvl="0"/>
              <a:t>5/1/2026</a:t>
            </a:fld>
            <a:endParaRPr lang="en-US"/>
          </a:p>
        </p:txBody>
      </p:sp>
      <p:sp>
        <p:nvSpPr>
          <p:cNvPr id="6" name="Footer Placeholder 5">
            <a:extLst>
              <a:ext uri="{FF2B5EF4-FFF2-40B4-BE49-F238E27FC236}">
                <a16:creationId xmlns:a16="http://schemas.microsoft.com/office/drawing/2014/main" id="{F02D1D7F-CB91-C375-6AD6-5547880EF747}"/>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A73C63FE-B83F-E957-7E54-90D4D13F0C49}"/>
              </a:ext>
            </a:extLst>
          </p:cNvPr>
          <p:cNvSpPr txBox="1">
            <a:spLocks noGrp="1"/>
          </p:cNvSpPr>
          <p:nvPr>
            <p:ph type="sldNum" sz="quarter" idx="8"/>
          </p:nvPr>
        </p:nvSpPr>
        <p:spPr/>
        <p:txBody>
          <a:bodyPr/>
          <a:lstStyle>
            <a:lvl1pPr>
              <a:defRPr/>
            </a:lvl1pPr>
          </a:lstStyle>
          <a:p>
            <a:pPr lvl="0"/>
            <a:fld id="{1DD41023-321B-48F2-93F9-9762941EDBFF}" type="slidenum">
              <a:t>‹#›</a:t>
            </a:fld>
            <a:endParaRPr lang="en-US"/>
          </a:p>
        </p:txBody>
      </p:sp>
    </p:spTree>
    <p:extLst>
      <p:ext uri="{BB962C8B-B14F-4D97-AF65-F5344CB8AC3E}">
        <p14:creationId xmlns:p14="http://schemas.microsoft.com/office/powerpoint/2010/main" val="8344250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Only Slide">
    <p:bg>
      <p:bgPr>
        <a:blipFill>
          <a:blip r:embed="rId2"/>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F85C7-21A3-5DAD-E94C-9DA032040813}"/>
              </a:ext>
            </a:extLst>
          </p:cNvPr>
          <p:cNvSpPr txBox="1">
            <a:spLocks noGrp="1"/>
          </p:cNvSpPr>
          <p:nvPr>
            <p:ph type="dt" sz="half" idx="7"/>
          </p:nvPr>
        </p:nvSpPr>
        <p:spPr/>
        <p:txBody>
          <a:bodyPr/>
          <a:lstStyle>
            <a:lvl1pPr>
              <a:defRPr/>
            </a:lvl1pPr>
          </a:lstStyle>
          <a:p>
            <a:pPr lvl="0"/>
            <a:fld id="{C95AAA70-5E90-4E94-91C0-B60E1B4A4871}" type="datetime1">
              <a:rPr lang="en-US"/>
              <a:pPr lvl="0"/>
              <a:t>5/1/2026</a:t>
            </a:fld>
            <a:endParaRPr lang="en-US"/>
          </a:p>
        </p:txBody>
      </p:sp>
      <p:sp>
        <p:nvSpPr>
          <p:cNvPr id="3" name="Footer Placeholder 2">
            <a:extLst>
              <a:ext uri="{FF2B5EF4-FFF2-40B4-BE49-F238E27FC236}">
                <a16:creationId xmlns:a16="http://schemas.microsoft.com/office/drawing/2014/main" id="{45D9BD45-F871-A3E2-5EA5-2CD559495C75}"/>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82B76FAE-67AC-44BF-56CD-EF05A5492FD6}"/>
              </a:ext>
            </a:extLst>
          </p:cNvPr>
          <p:cNvSpPr txBox="1">
            <a:spLocks noGrp="1"/>
          </p:cNvSpPr>
          <p:nvPr>
            <p:ph type="sldNum" sz="quarter" idx="8"/>
          </p:nvPr>
        </p:nvSpPr>
        <p:spPr/>
        <p:txBody>
          <a:bodyPr/>
          <a:lstStyle>
            <a:lvl1pPr>
              <a:defRPr/>
            </a:lvl1pPr>
          </a:lstStyle>
          <a:p>
            <a:pPr lvl="0"/>
            <a:fld id="{3BF04F37-2A81-4A3C-8DC7-A54C5BE39447}" type="slidenum">
              <a:t>‹#›</a:t>
            </a:fld>
            <a:endParaRPr lang="en-US"/>
          </a:p>
        </p:txBody>
      </p:sp>
      <p:sp>
        <p:nvSpPr>
          <p:cNvPr id="5" name="Content Placeholder 5">
            <a:extLst>
              <a:ext uri="{FF2B5EF4-FFF2-40B4-BE49-F238E27FC236}">
                <a16:creationId xmlns:a16="http://schemas.microsoft.com/office/drawing/2014/main" id="{6A545A47-B478-C3A0-0E6E-720B81831E52}"/>
              </a:ext>
            </a:extLst>
          </p:cNvPr>
          <p:cNvSpPr txBox="1">
            <a:spLocks noGrp="1"/>
          </p:cNvSpPr>
          <p:nvPr>
            <p:ph idx="4294967295"/>
          </p:nvPr>
        </p:nvSpPr>
        <p:spPr>
          <a:xfrm>
            <a:off x="289558" y="386082"/>
            <a:ext cx="8549642" cy="5130479"/>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15695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63F4F-12FA-28BB-8773-C2864E160477}"/>
              </a:ext>
            </a:extLst>
          </p:cNvPr>
          <p:cNvSpPr txBox="1">
            <a:spLocks noGrp="1"/>
          </p:cNvSpPr>
          <p:nvPr>
            <p:ph type="title"/>
          </p:nvPr>
        </p:nvSpPr>
        <p:spPr>
          <a:xfrm>
            <a:off x="628652" y="500062"/>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3A20D4E-BC27-4B6C-3B9B-0BED439DF9D8}"/>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44BCC-58A0-3EE1-03EE-6ACE5A804E23}"/>
              </a:ext>
            </a:extLst>
          </p:cNvPr>
          <p:cNvSpPr txBox="1">
            <a:spLocks noGrp="1"/>
          </p:cNvSpPr>
          <p:nvPr>
            <p:ph type="dt" sz="half" idx="2"/>
          </p:nvPr>
        </p:nvSpPr>
        <p:spPr>
          <a:xfrm>
            <a:off x="628652" y="6492876"/>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lvl="0"/>
            <a:endParaRPr lang="en-US"/>
          </a:p>
        </p:txBody>
      </p:sp>
      <p:sp>
        <p:nvSpPr>
          <p:cNvPr id="5" name="Footer Placeholder 4">
            <a:extLst>
              <a:ext uri="{FF2B5EF4-FFF2-40B4-BE49-F238E27FC236}">
                <a16:creationId xmlns:a16="http://schemas.microsoft.com/office/drawing/2014/main" id="{7E39668F-4449-503D-B116-26D3BE54C2D9}"/>
              </a:ext>
            </a:extLst>
          </p:cNvPr>
          <p:cNvSpPr txBox="1">
            <a:spLocks noGrp="1"/>
          </p:cNvSpPr>
          <p:nvPr>
            <p:ph type="ftr" sz="quarter" idx="3"/>
          </p:nvPr>
        </p:nvSpPr>
        <p:spPr>
          <a:xfrm>
            <a:off x="3028952" y="6492876"/>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lvl="0"/>
            <a:r>
              <a:rPr lang="en-US"/>
              <a:t>ncrptraining.org</a:t>
            </a:r>
          </a:p>
        </p:txBody>
      </p:sp>
      <p:sp>
        <p:nvSpPr>
          <p:cNvPr id="6" name="Slide Number Placeholder 5">
            <a:extLst>
              <a:ext uri="{FF2B5EF4-FFF2-40B4-BE49-F238E27FC236}">
                <a16:creationId xmlns:a16="http://schemas.microsoft.com/office/drawing/2014/main" id="{17A308E9-D44B-FD48-955F-5926C524D47B}"/>
              </a:ext>
            </a:extLst>
          </p:cNvPr>
          <p:cNvSpPr txBox="1">
            <a:spLocks noGrp="1"/>
          </p:cNvSpPr>
          <p:nvPr>
            <p:ph type="sldNum" sz="quarter" idx="4"/>
          </p:nvPr>
        </p:nvSpPr>
        <p:spPr>
          <a:xfrm>
            <a:off x="6457952" y="6492876"/>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lvl="0"/>
            <a:fld id="{EE57CBCA-F1D0-4584-8536-C1473057DC8C}" type="slidenum">
              <a:t>‹#›</a:t>
            </a:fld>
            <a:endParaRPr lang="en-US"/>
          </a:p>
        </p:txBody>
      </p:sp>
    </p:spTree>
    <p:extLst>
      <p:ext uri="{BB962C8B-B14F-4D97-AF65-F5344CB8AC3E}">
        <p14:creationId xmlns:p14="http://schemas.microsoft.com/office/powerpoint/2010/main" val="3069864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fresno.ucsf.edu/pediatrics/downloads/edinburghscale.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ww.ismanet.org/doctoryourspirit/pdfs/Beck-Depression-Inventory-BDI.pdf" TargetMode="External"/><Relationship Id="rId4" Type="http://schemas.openxmlformats.org/officeDocument/2006/relationships/hyperlink" Target="https://www.mdcalc.com/phq-9-patient-health-questionnaire-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qxmd.com/calculate/calculator_677/mood-disorder-questionnaire-mdq"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hyperlink" Target="https://www.mcpapformoms.org/Toolkits/Toolkit.aspx" TargetMode="External"/><Relationship Id="rId3" Type="http://schemas.openxmlformats.org/officeDocument/2006/relationships/image" Target="../media/image16.png"/><Relationship Id="rId7" Type="http://schemas.openxmlformats.org/officeDocument/2006/relationships/hyperlink" Target="https://mothertobaby.org/"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https://www.ncbi.nlm.nih.gov/books/NBK501922/" TargetMode="External"/><Relationship Id="rId5" Type="http://schemas.openxmlformats.org/officeDocument/2006/relationships/hyperlink" Target="http://www.womensmentalhealth.org" TargetMode="External"/><Relationship Id="rId4" Type="http://schemas.openxmlformats.org/officeDocument/2006/relationships/hyperlink" Target="https://www.postpartum.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90"/>
        <p:cNvGrpSpPr/>
        <p:nvPr/>
      </p:nvGrpSpPr>
      <p:grpSpPr>
        <a:xfrm>
          <a:off x="0" y="0"/>
          <a:ext cx="0" cy="0"/>
          <a:chOff x="0" y="0"/>
          <a:chExt cx="0" cy="0"/>
        </a:xfrm>
      </p:grpSpPr>
      <p:sp>
        <p:nvSpPr>
          <p:cNvPr id="91" name="Google Shape;91;p1"/>
          <p:cNvSpPr txBox="1">
            <a:spLocks noGrp="1"/>
          </p:cNvSpPr>
          <p:nvPr>
            <p:ph type="ctrTitle"/>
          </p:nvPr>
        </p:nvSpPr>
        <p:spPr>
          <a:xfrm>
            <a:off x="160021" y="2260601"/>
            <a:ext cx="5166357" cy="1931825"/>
          </a:xfrm>
          <a:prstGeom prst="rect">
            <a:avLst/>
          </a:prstGeom>
          <a:noFill/>
          <a:ln>
            <a:noFill/>
          </a:ln>
        </p:spPr>
        <p:txBody>
          <a:bodyPr spcFirstLastPara="1" vert="horz" wrap="square" lIns="91425" tIns="45700" rIns="91425" bIns="45700" anchor="b" anchorCtr="0" compatLnSpc="1">
            <a:normAutofit fontScale="90000"/>
          </a:bodyPr>
          <a:lstStyle/>
          <a:p>
            <a:pPr>
              <a:buClr>
                <a:schemeClr val="dk1"/>
              </a:buClr>
              <a:buSzPts val="4500"/>
            </a:pPr>
            <a:r>
              <a:rPr lang="en-US" sz="4900" dirty="0"/>
              <a:t>Perinatal Depression for Ob-Gyn Providers</a:t>
            </a:r>
            <a:endParaRPr sz="4900" dirty="0"/>
          </a:p>
        </p:txBody>
      </p:sp>
      <p:sp>
        <p:nvSpPr>
          <p:cNvPr id="92" name="Google Shape;92;p1"/>
          <p:cNvSpPr txBox="1">
            <a:spLocks noGrp="1"/>
          </p:cNvSpPr>
          <p:nvPr>
            <p:ph type="subTitle" idx="1"/>
          </p:nvPr>
        </p:nvSpPr>
        <p:spPr>
          <a:prstGeom prst="rect">
            <a:avLst/>
          </a:prstGeom>
          <a:noFill/>
          <a:ln>
            <a:noFill/>
          </a:ln>
        </p:spPr>
        <p:txBody>
          <a:bodyPr spcFirstLastPara="1" vert="horz" wrap="square" lIns="91425" tIns="45700" rIns="91425" bIns="45700" anchor="t" anchorCtr="0" compatLnSpc="1">
            <a:normAutofit/>
          </a:bodyPr>
          <a:lstStyle/>
          <a:p>
            <a:pPr>
              <a:spcBef>
                <a:spcPts val="0"/>
              </a:spcBef>
              <a:buClr>
                <a:schemeClr val="dk1"/>
              </a:buClr>
              <a:buSzPts val="1800"/>
            </a:pPr>
            <a:r>
              <a:rPr lang="en-US" sz="1900" dirty="0"/>
              <a:t>Amanda Yeaton-Massey, MD, PMH-C </a:t>
            </a:r>
            <a:endParaRPr sz="1900" dirty="0"/>
          </a:p>
          <a:p>
            <a:pPr>
              <a:spcBef>
                <a:spcPts val="0"/>
              </a:spcBef>
              <a:buClr>
                <a:schemeClr val="dk1"/>
              </a:buClr>
              <a:buSzPts val="1800"/>
            </a:pPr>
            <a:r>
              <a:rPr lang="en-US" sz="1900" dirty="0"/>
              <a:t>Lucy Hutner, MD</a:t>
            </a:r>
            <a:endParaRPr sz="1900" dirty="0"/>
          </a:p>
          <a:p>
            <a:pPr>
              <a:buClr>
                <a:schemeClr val="dk1"/>
              </a:buClr>
              <a:buSzPts val="1800"/>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0D984C-1F9F-D1B0-0C85-C25B24A059AC}"/>
              </a:ext>
            </a:extLst>
          </p:cNvPr>
          <p:cNvSpPr/>
          <p:nvPr/>
        </p:nvSpPr>
        <p:spPr>
          <a:xfrm>
            <a:off x="360953" y="1429851"/>
            <a:ext cx="8411272" cy="20070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gd40d38e50c_0_6"/>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a:t>Case Example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Part</a:t>
            </a:r>
            <a:r>
              <a:rPr lang="en-US"/>
              <a:t> 1 (continued) </a:t>
            </a:r>
            <a:endParaRPr/>
          </a:p>
        </p:txBody>
      </p:sp>
      <p:sp>
        <p:nvSpPr>
          <p:cNvPr id="148" name="Google Shape;148;gd40d38e50c_0_6"/>
          <p:cNvSpPr txBox="1">
            <a:spLocks noGrp="1"/>
          </p:cNvSpPr>
          <p:nvPr>
            <p:ph idx="4294967295"/>
          </p:nvPr>
        </p:nvSpPr>
        <p:spPr>
          <a:xfrm>
            <a:off x="628648" y="1825617"/>
            <a:ext cx="7886700" cy="5459412"/>
          </a:xfrm>
          <a:prstGeom prst="rect">
            <a:avLst/>
          </a:prstGeom>
          <a:noFill/>
          <a:ln>
            <a:noFill/>
          </a:ln>
        </p:spPr>
        <p:txBody>
          <a:bodyPr spcFirstLastPara="1" vert="horz" wrap="square" lIns="91425" tIns="45700" rIns="91425" bIns="45700" anchor="t" anchorCtr="0" compatLnSpc="1">
            <a:normAutofit/>
          </a:bodyPr>
          <a:lstStyle/>
          <a:p>
            <a:pPr marL="457200" indent="-387350">
              <a:lnSpc>
                <a:spcPct val="100000"/>
              </a:lnSpc>
              <a:spcBef>
                <a:spcPts val="0"/>
              </a:spcBef>
              <a:buSzPts val="2500"/>
              <a:buFont typeface="Calibri"/>
              <a:buChar char="•"/>
            </a:pPr>
            <a:r>
              <a:rPr lang="en-US" sz="1800" dirty="0">
                <a:solidFill>
                  <a:schemeClr val="bg1"/>
                </a:solidFill>
              </a:rPr>
              <a:t>What parts of the history are suggestive of a major depressive episode in this patient? </a:t>
            </a:r>
            <a:endParaRPr sz="1800" dirty="0">
              <a:solidFill>
                <a:schemeClr val="bg1"/>
              </a:solidFill>
            </a:endParaRPr>
          </a:p>
          <a:p>
            <a:pPr marL="457200" indent="0">
              <a:lnSpc>
                <a:spcPct val="100000"/>
              </a:lnSpc>
              <a:spcBef>
                <a:spcPts val="0"/>
              </a:spcBef>
              <a:buSzPts val="1800"/>
              <a:buNone/>
            </a:pPr>
            <a:endParaRPr sz="1800" dirty="0">
              <a:solidFill>
                <a:schemeClr val="bg1"/>
              </a:solidFill>
            </a:endParaRPr>
          </a:p>
          <a:p>
            <a:pPr marL="457200" indent="-387350">
              <a:lnSpc>
                <a:spcPct val="100000"/>
              </a:lnSpc>
              <a:spcBef>
                <a:spcPts val="0"/>
              </a:spcBef>
              <a:buSzPts val="2500"/>
              <a:buFont typeface="Calibri"/>
              <a:buChar char="•"/>
            </a:pPr>
            <a:r>
              <a:rPr lang="en-US" sz="1800" dirty="0">
                <a:solidFill>
                  <a:schemeClr val="bg1"/>
                </a:solidFill>
              </a:rPr>
              <a:t>What safety concerns come to mind in this patient situation? </a:t>
            </a:r>
            <a:endParaRPr sz="1800" dirty="0">
              <a:solidFill>
                <a:schemeClr val="bg1"/>
              </a:solidFill>
            </a:endParaRPr>
          </a:p>
          <a:p>
            <a:pPr marL="0" indent="0">
              <a:lnSpc>
                <a:spcPct val="200000"/>
              </a:lnSpc>
              <a:spcBef>
                <a:spcPts val="0"/>
              </a:spcBef>
              <a:buSzPts val="1800"/>
              <a:buNone/>
            </a:pPr>
            <a:endParaRPr sz="1900" dirty="0">
              <a:latin typeface="Arial"/>
              <a:ea typeface="Arial"/>
              <a:cs typeface="Arial"/>
              <a:sym typeface="Arial"/>
            </a:endParaRPr>
          </a:p>
          <a:p>
            <a:pPr indent="-38100">
              <a:spcBef>
                <a:spcPts val="0"/>
              </a:spcBef>
              <a:buClr>
                <a:schemeClr val="dk1"/>
              </a:buClr>
              <a:buSzPts val="2100"/>
              <a:buNone/>
            </a:pPr>
            <a:endParaRPr dirty="0"/>
          </a:p>
        </p:txBody>
      </p:sp>
      <p:pic>
        <p:nvPicPr>
          <p:cNvPr id="2" name="Picture 1">
            <a:extLst>
              <a:ext uri="{FF2B5EF4-FFF2-40B4-BE49-F238E27FC236}">
                <a16:creationId xmlns:a16="http://schemas.microsoft.com/office/drawing/2014/main" id="{951D18D0-5991-ED94-F98D-9EA84480ACA4}"/>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a29e6df34b_2_14"/>
          <p:cNvSpPr txBox="1">
            <a:spLocks noGrp="1"/>
          </p:cNvSpPr>
          <p:nvPr>
            <p:ph type="title"/>
          </p:nvPr>
        </p:nvSpPr>
        <p:spPr>
          <a:xfrm>
            <a:off x="628658" y="253726"/>
            <a:ext cx="5246369" cy="1325559"/>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dirty="0"/>
              <a:t>Epidemiology:  rates/incidence</a:t>
            </a:r>
            <a:endParaRPr dirty="0"/>
          </a:p>
        </p:txBody>
      </p:sp>
      <p:sp>
        <p:nvSpPr>
          <p:cNvPr id="154" name="Google Shape;154;ga29e6df34b_2_14"/>
          <p:cNvSpPr txBox="1">
            <a:spLocks noGrp="1"/>
          </p:cNvSpPr>
          <p:nvPr>
            <p:ph idx="4294967295"/>
          </p:nvPr>
        </p:nvSpPr>
        <p:spPr>
          <a:xfrm>
            <a:off x="628652" y="1569442"/>
            <a:ext cx="4575942" cy="4607525"/>
          </a:xfrm>
          <a:prstGeom prst="rect">
            <a:avLst/>
          </a:prstGeom>
          <a:noFill/>
          <a:ln>
            <a:noFill/>
          </a:ln>
        </p:spPr>
        <p:txBody>
          <a:bodyPr spcFirstLastPara="1" vert="horz" wrap="square" lIns="91425" tIns="45700" rIns="91425" bIns="45700" anchor="t" anchorCtr="0" compatLnSpc="1">
            <a:normAutofit/>
          </a:bodyPr>
          <a:lstStyle/>
          <a:p>
            <a:pPr marL="457200" indent="-387350">
              <a:lnSpc>
                <a:spcPct val="100000"/>
              </a:lnSpc>
              <a:spcBef>
                <a:spcPts val="0"/>
              </a:spcBef>
              <a:buSzPts val="2500"/>
              <a:buFont typeface="Calibri"/>
              <a:buChar char="•"/>
            </a:pPr>
            <a:r>
              <a:rPr lang="en-US" sz="1600" dirty="0">
                <a:solidFill>
                  <a:schemeClr val="bg1"/>
                </a:solidFill>
              </a:rPr>
              <a:t>1 in 7 women experience perinatal depression</a:t>
            </a:r>
            <a:endParaRPr sz="1600">
              <a:solidFill>
                <a:schemeClr val="bg1"/>
              </a:solidFill>
              <a:cs typeface="Poppins"/>
            </a:endParaRPr>
          </a:p>
          <a:p>
            <a:pPr marL="914400" lvl="1" indent="-387350">
              <a:lnSpc>
                <a:spcPct val="100000"/>
              </a:lnSpc>
              <a:spcBef>
                <a:spcPts val="1000"/>
              </a:spcBef>
              <a:buSzPts val="2500"/>
              <a:buFont typeface="Calibri"/>
              <a:buChar char="•"/>
            </a:pPr>
            <a:r>
              <a:rPr lang="en-US" sz="1600" dirty="0">
                <a:solidFill>
                  <a:schemeClr val="bg1"/>
                </a:solidFill>
              </a:rPr>
              <a:t>19% endorse ideation of self harm </a:t>
            </a:r>
            <a:endParaRPr sz="1600">
              <a:solidFill>
                <a:schemeClr val="bg1"/>
              </a:solidFill>
              <a:cs typeface="Poppins"/>
            </a:endParaRPr>
          </a:p>
          <a:p>
            <a:pPr marL="914400" lvl="1" indent="-387350">
              <a:lnSpc>
                <a:spcPct val="100000"/>
              </a:lnSpc>
              <a:spcBef>
                <a:spcPts val="1000"/>
              </a:spcBef>
              <a:buSzPts val="2500"/>
              <a:buFont typeface="Calibri"/>
              <a:buChar char="•"/>
            </a:pPr>
            <a:r>
              <a:rPr lang="en-US" sz="1600" dirty="0">
                <a:solidFill>
                  <a:schemeClr val="bg1"/>
                </a:solidFill>
              </a:rPr>
              <a:t>66% comorbid anxiety</a:t>
            </a:r>
            <a:endParaRPr sz="1600">
              <a:solidFill>
                <a:schemeClr val="bg1"/>
              </a:solidFill>
              <a:cs typeface="Poppins"/>
            </a:endParaRPr>
          </a:p>
          <a:p>
            <a:pPr marL="914400" lvl="1" indent="-387350">
              <a:lnSpc>
                <a:spcPct val="100000"/>
              </a:lnSpc>
              <a:spcBef>
                <a:spcPts val="1000"/>
              </a:spcBef>
              <a:buSzPts val="2500"/>
            </a:pPr>
            <a:r>
              <a:rPr lang="en-US" sz="1600" dirty="0">
                <a:solidFill>
                  <a:schemeClr val="bg1"/>
                </a:solidFill>
              </a:rPr>
              <a:t>Symptom onset 27% on intake to care, 33% during pregnancy, and 40% postpartum</a:t>
            </a:r>
            <a:endParaRPr sz="1600">
              <a:solidFill>
                <a:schemeClr val="bg1"/>
              </a:solidFill>
              <a:cs typeface="Poppins"/>
            </a:endParaRPr>
          </a:p>
          <a:p>
            <a:pPr marL="457200" indent="-387350">
              <a:lnSpc>
                <a:spcPct val="100000"/>
              </a:lnSpc>
              <a:spcBef>
                <a:spcPts val="1000"/>
              </a:spcBef>
              <a:buSzPts val="2500"/>
              <a:buFont typeface="Calibri"/>
              <a:buChar char="•"/>
            </a:pPr>
            <a:r>
              <a:rPr lang="en-US" sz="1600" dirty="0">
                <a:solidFill>
                  <a:schemeClr val="bg1"/>
                </a:solidFill>
              </a:rPr>
              <a:t>Women with a history of depression have a 20x relative risk of postpartum depression</a:t>
            </a:r>
            <a:endParaRPr sz="1600">
              <a:solidFill>
                <a:schemeClr val="bg1"/>
              </a:solidFill>
              <a:cs typeface="Poppins"/>
            </a:endParaRPr>
          </a:p>
          <a:p>
            <a:pPr marL="457200" indent="-387350">
              <a:lnSpc>
                <a:spcPct val="100000"/>
              </a:lnSpc>
              <a:spcBef>
                <a:spcPts val="1000"/>
              </a:spcBef>
              <a:buSzPts val="2500"/>
              <a:buFont typeface="Calibri"/>
              <a:buChar char="•"/>
            </a:pPr>
            <a:r>
              <a:rPr lang="en-US" sz="1600" dirty="0">
                <a:solidFill>
                  <a:schemeClr val="bg1"/>
                </a:solidFill>
              </a:rPr>
              <a:t>68% relapse rate for women who discontinue antidepressant medication  </a:t>
            </a:r>
            <a:endParaRPr sz="1600" dirty="0">
              <a:solidFill>
                <a:schemeClr val="bg1"/>
              </a:solidFill>
              <a:cs typeface="Poppins"/>
            </a:endParaRPr>
          </a:p>
          <a:p>
            <a:pPr marL="0" indent="0">
              <a:lnSpc>
                <a:spcPct val="200000"/>
              </a:lnSpc>
              <a:spcBef>
                <a:spcPts val="0"/>
              </a:spcBef>
              <a:buSzPts val="1800"/>
              <a:buNone/>
            </a:pPr>
            <a:endParaRPr sz="1900" dirty="0">
              <a:latin typeface="Arial"/>
              <a:ea typeface="Arial"/>
              <a:cs typeface="Arial"/>
              <a:sym typeface="Arial"/>
            </a:endParaRPr>
          </a:p>
          <a:p>
            <a:pPr indent="-38100">
              <a:spcBef>
                <a:spcPts val="0"/>
              </a:spcBef>
              <a:buClr>
                <a:schemeClr val="dk1"/>
              </a:buClr>
              <a:buSzPts val="2100"/>
              <a:buNone/>
            </a:pPr>
            <a:endParaRPr dirty="0"/>
          </a:p>
        </p:txBody>
      </p:sp>
      <p:pic>
        <p:nvPicPr>
          <p:cNvPr id="2" name="Picture 1">
            <a:extLst>
              <a:ext uri="{FF2B5EF4-FFF2-40B4-BE49-F238E27FC236}">
                <a16:creationId xmlns:a16="http://schemas.microsoft.com/office/drawing/2014/main" id="{28281BAE-4CE7-92BF-CE47-83ED6A5CECBC}"/>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b10d4021fb_0_9"/>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SzPts val="1800"/>
            </a:pPr>
            <a:r>
              <a:rPr lang="en-US"/>
              <a:t>Epidemiology: risk factors</a:t>
            </a:r>
            <a:endParaRPr/>
          </a:p>
        </p:txBody>
      </p:sp>
      <p:sp>
        <p:nvSpPr>
          <p:cNvPr id="161" name="Google Shape;161;gb10d4021fb_0_9"/>
          <p:cNvSpPr txBox="1">
            <a:spLocks noGrp="1"/>
          </p:cNvSpPr>
          <p:nvPr>
            <p:ph idx="4294967295"/>
          </p:nvPr>
        </p:nvSpPr>
        <p:spPr>
          <a:xfrm>
            <a:off x="628658" y="1374157"/>
            <a:ext cx="4705349" cy="3658231"/>
          </a:xfrm>
          <a:prstGeom prst="rect">
            <a:avLst/>
          </a:prstGeom>
          <a:noFill/>
          <a:ln>
            <a:noFill/>
          </a:ln>
        </p:spPr>
        <p:txBody>
          <a:bodyPr spcFirstLastPara="1" vert="horz" wrap="square" lIns="91425" tIns="45700" rIns="91425" bIns="45700" anchor="t" anchorCtr="0" compatLnSpc="1">
            <a:normAutofit fontScale="62500" lnSpcReduction="20000"/>
          </a:bodyPr>
          <a:lstStyle/>
          <a:p>
            <a:pPr marL="0" indent="0">
              <a:spcBef>
                <a:spcPts val="1000"/>
              </a:spcBef>
              <a:buSzPts val="1800"/>
              <a:buNone/>
            </a:pPr>
            <a:endParaRPr sz="2500" dirty="0"/>
          </a:p>
          <a:p>
            <a:pPr marL="457200" indent="-387350">
              <a:lnSpc>
                <a:spcPct val="100000"/>
              </a:lnSpc>
              <a:spcBef>
                <a:spcPts val="1000"/>
              </a:spcBef>
              <a:buSzPts val="2500"/>
              <a:buFont typeface="Calibri"/>
              <a:buChar char="•"/>
            </a:pPr>
            <a:r>
              <a:rPr lang="en-US" sz="2500" dirty="0">
                <a:solidFill>
                  <a:schemeClr val="bg1"/>
                </a:solidFill>
              </a:rPr>
              <a:t>Personal history of major depression </a:t>
            </a:r>
            <a:endParaRPr sz="2500" dirty="0">
              <a:solidFill>
                <a:schemeClr val="bg1"/>
              </a:solidFill>
              <a:cs typeface="Poppins"/>
            </a:endParaRPr>
          </a:p>
          <a:p>
            <a:pPr marL="457200" indent="-387350">
              <a:lnSpc>
                <a:spcPct val="100000"/>
              </a:lnSpc>
              <a:spcBef>
                <a:spcPts val="1000"/>
              </a:spcBef>
              <a:buSzPts val="2500"/>
              <a:buFont typeface="Calibri"/>
              <a:buChar char="•"/>
            </a:pPr>
            <a:r>
              <a:rPr lang="en-US" sz="2500" dirty="0">
                <a:solidFill>
                  <a:schemeClr val="bg1"/>
                </a:solidFill>
              </a:rPr>
              <a:t>Antenatal depression and/or anxiety</a:t>
            </a:r>
            <a:endParaRPr sz="2500" dirty="0">
              <a:solidFill>
                <a:schemeClr val="bg1"/>
              </a:solidFill>
              <a:cs typeface="Poppins"/>
            </a:endParaRPr>
          </a:p>
          <a:p>
            <a:pPr marL="457200" indent="-387350">
              <a:lnSpc>
                <a:spcPct val="100000"/>
              </a:lnSpc>
              <a:spcBef>
                <a:spcPts val="1000"/>
              </a:spcBef>
              <a:buSzPts val="2500"/>
              <a:buFont typeface="Calibri"/>
              <a:buChar char="•"/>
            </a:pPr>
            <a:r>
              <a:rPr lang="en-US" sz="2500" dirty="0">
                <a:solidFill>
                  <a:schemeClr val="bg1"/>
                </a:solidFill>
              </a:rPr>
              <a:t>Social risk factors: low SES, lack of social support, adolescent pregnancy, unwanted pregnancy, childhood trauma, intimate partner violence, military service, systemic racism</a:t>
            </a:r>
            <a:endParaRPr sz="2500" dirty="0">
              <a:solidFill>
                <a:schemeClr val="bg1"/>
              </a:solidFill>
              <a:cs typeface="Poppins"/>
            </a:endParaRPr>
          </a:p>
          <a:p>
            <a:pPr marL="457200" indent="-387350">
              <a:lnSpc>
                <a:spcPct val="100000"/>
              </a:lnSpc>
              <a:spcBef>
                <a:spcPts val="1000"/>
              </a:spcBef>
              <a:buSzPts val="2500"/>
              <a:buFont typeface="Calibri"/>
              <a:buChar char="•"/>
            </a:pPr>
            <a:r>
              <a:rPr lang="en-US" sz="2500" dirty="0">
                <a:solidFill>
                  <a:schemeClr val="bg1"/>
                </a:solidFill>
              </a:rPr>
              <a:t>Obstetric complications: including preeclampsia, preterm birth, pregnancy loss, traumatic delivery  NICU admission  </a:t>
            </a:r>
            <a:endParaRPr sz="2500" dirty="0">
              <a:solidFill>
                <a:schemeClr val="bg1"/>
              </a:solidFill>
              <a:cs typeface="Poppins"/>
            </a:endParaRPr>
          </a:p>
        </p:txBody>
      </p:sp>
      <p:pic>
        <p:nvPicPr>
          <p:cNvPr id="2" name="Picture 1">
            <a:extLst>
              <a:ext uri="{FF2B5EF4-FFF2-40B4-BE49-F238E27FC236}">
                <a16:creationId xmlns:a16="http://schemas.microsoft.com/office/drawing/2014/main" id="{F850697B-9FE4-CB76-20D2-FE134A6CB39B}"/>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0a33c3780a_0_0"/>
          <p:cNvSpPr txBox="1">
            <a:spLocks noGrp="1"/>
          </p:cNvSpPr>
          <p:nvPr>
            <p:ph type="title"/>
          </p:nvPr>
        </p:nvSpPr>
        <p:spPr>
          <a:prstGeom prst="rect">
            <a:avLst/>
          </a:prstGeom>
          <a:noFill/>
          <a:ln>
            <a:noFill/>
          </a:ln>
        </p:spPr>
        <p:txBody>
          <a:bodyPr spcFirstLastPara="1" vert="horz" wrap="square" lIns="91425" tIns="45700" rIns="91425" bIns="45700" anchor="b" anchorCtr="0" compatLnSpc="1">
            <a:normAutofit/>
          </a:bodyPr>
          <a:lstStyle/>
          <a:p>
            <a:pPr>
              <a:buSzPts val="6000"/>
            </a:pPr>
            <a:r>
              <a:rPr lang="en-US" sz="3600" dirty="0"/>
              <a:t>Screening </a:t>
            </a:r>
            <a:endParaRPr sz="3600" dirty="0"/>
          </a:p>
        </p:txBody>
      </p:sp>
      <p:sp>
        <p:nvSpPr>
          <p:cNvPr id="168" name="Google Shape;168;g10a33c3780a_0_0"/>
          <p:cNvSpPr txBox="1">
            <a:spLocks noGrp="1"/>
          </p:cNvSpPr>
          <p:nvPr>
            <p:ph type="body" idx="1"/>
          </p:nvPr>
        </p:nvSpPr>
        <p:spPr>
          <a:prstGeom prst="rect">
            <a:avLst/>
          </a:prstGeom>
          <a:noFill/>
          <a:ln>
            <a:noFill/>
          </a:ln>
        </p:spPr>
        <p:txBody>
          <a:bodyPr spcFirstLastPara="1" vert="horz" wrap="square" lIns="91425" tIns="45700" rIns="91425" bIns="45700" anchor="t" anchorCtr="0" compatLnSpc="1">
            <a:normAutofit/>
          </a:bodyPr>
          <a:lstStyle/>
          <a:p>
            <a:pPr>
              <a:spcBef>
                <a:spcPts val="1000"/>
              </a:spcBef>
              <a:buSzPts val="2400"/>
            </a:pPr>
            <a:r>
              <a:rPr lang="en-US" dirty="0"/>
              <a:t>Universal screening for perinatal depression is essential</a:t>
            </a:r>
            <a:endParaRPr dirty="0"/>
          </a:p>
        </p:txBody>
      </p:sp>
      <p:pic>
        <p:nvPicPr>
          <p:cNvPr id="2" name="Picture 1">
            <a:extLst>
              <a:ext uri="{FF2B5EF4-FFF2-40B4-BE49-F238E27FC236}">
                <a16:creationId xmlns:a16="http://schemas.microsoft.com/office/drawing/2014/main" id="{0326C43C-C887-09F8-7FCD-85BD227011D2}"/>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b16c4c0a9d_0_4"/>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SzPts val="1800"/>
            </a:pPr>
            <a:r>
              <a:rPr lang="en-US" dirty="0"/>
              <a:t>Why should I screen?</a:t>
            </a:r>
            <a:endParaRPr dirty="0"/>
          </a:p>
        </p:txBody>
      </p:sp>
      <p:sp>
        <p:nvSpPr>
          <p:cNvPr id="175" name="Google Shape;175;gb16c4c0a9d_0_4"/>
          <p:cNvSpPr txBox="1">
            <a:spLocks noGrp="1"/>
          </p:cNvSpPr>
          <p:nvPr>
            <p:ph idx="1"/>
          </p:nvPr>
        </p:nvSpPr>
        <p:spPr>
          <a:prstGeom prst="rect">
            <a:avLst/>
          </a:prstGeom>
          <a:noFill/>
          <a:ln>
            <a:noFill/>
          </a:ln>
        </p:spPr>
        <p:txBody>
          <a:bodyPr spcFirstLastPara="1" vert="horz" wrap="square" lIns="91425" tIns="45700" rIns="91425" bIns="45700" anchor="t" anchorCtr="0" compatLnSpc="1">
            <a:normAutofit/>
          </a:bodyPr>
          <a:lstStyle/>
          <a:p>
            <a:pPr marL="457200" indent="-412780">
              <a:lnSpc>
                <a:spcPct val="100000"/>
              </a:lnSpc>
              <a:spcBef>
                <a:spcPts val="0"/>
              </a:spcBef>
              <a:buSzPts val="2900"/>
              <a:buFont typeface="Calibri"/>
              <a:buChar char="•"/>
            </a:pPr>
            <a:r>
              <a:rPr lang="en-US" sz="1800" dirty="0"/>
              <a:t>Perinatal depression is highly prevalent and treatable</a:t>
            </a:r>
            <a:endParaRPr sz="1800" dirty="0"/>
          </a:p>
          <a:p>
            <a:pPr marL="457200" indent="-412750">
              <a:lnSpc>
                <a:spcPct val="100000"/>
              </a:lnSpc>
              <a:spcBef>
                <a:spcPts val="1000"/>
              </a:spcBef>
              <a:buSzPts val="2900"/>
              <a:buFont typeface="Calibri"/>
              <a:buChar char="•"/>
            </a:pPr>
            <a:r>
              <a:rPr lang="en-US" sz="1800" dirty="0"/>
              <a:t>You can’t tell just by looking</a:t>
            </a:r>
            <a:endParaRPr sz="1800" dirty="0"/>
          </a:p>
          <a:p>
            <a:pPr marL="457200" indent="-412781">
              <a:lnSpc>
                <a:spcPct val="100000"/>
              </a:lnSpc>
              <a:spcBef>
                <a:spcPts val="1000"/>
              </a:spcBef>
              <a:buSzPts val="2900"/>
              <a:buFont typeface="Calibri"/>
              <a:buChar char="•"/>
            </a:pPr>
            <a:r>
              <a:rPr lang="en-US" sz="1800" dirty="0"/>
              <a:t>Sensitive and specific screening instruments exist</a:t>
            </a:r>
            <a:endParaRPr sz="1800" dirty="0"/>
          </a:p>
          <a:p>
            <a:pPr marL="457200" indent="-412781">
              <a:lnSpc>
                <a:spcPct val="100000"/>
              </a:lnSpc>
              <a:spcBef>
                <a:spcPts val="1000"/>
              </a:spcBef>
              <a:buSzPts val="2900"/>
              <a:buFont typeface="Calibri"/>
              <a:buChar char="•"/>
            </a:pPr>
            <a:r>
              <a:rPr lang="en-US" sz="1800" dirty="0"/>
              <a:t>Screening → diagnosis → treatment </a:t>
            </a:r>
            <a:endParaRPr sz="1800" dirty="0"/>
          </a:p>
          <a:p>
            <a:pPr marL="457200" indent="-412780">
              <a:lnSpc>
                <a:spcPct val="100000"/>
              </a:lnSpc>
              <a:spcBef>
                <a:spcPts val="1000"/>
              </a:spcBef>
              <a:buSzPts val="2900"/>
              <a:buFont typeface="Calibri"/>
              <a:buChar char="•"/>
            </a:pPr>
            <a:r>
              <a:rPr lang="en-US" sz="1800" dirty="0"/>
              <a:t>Treatment decreases suffering and improves perinatal outcomes </a:t>
            </a:r>
            <a:endParaRPr sz="1800" dirty="0"/>
          </a:p>
        </p:txBody>
      </p:sp>
      <p:pic>
        <p:nvPicPr>
          <p:cNvPr id="2" name="Picture 1">
            <a:extLst>
              <a:ext uri="{FF2B5EF4-FFF2-40B4-BE49-F238E27FC236}">
                <a16:creationId xmlns:a16="http://schemas.microsoft.com/office/drawing/2014/main" id="{1B32852C-D89E-EBBD-8ACB-DA2DE978EB3D}"/>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0a33c3780a_0_6"/>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SzPts val="1800"/>
            </a:pPr>
            <a:r>
              <a:rPr lang="en-US"/>
              <a:t>Who should I screen?</a:t>
            </a:r>
            <a:endParaRPr/>
          </a:p>
        </p:txBody>
      </p:sp>
      <p:sp>
        <p:nvSpPr>
          <p:cNvPr id="182" name="Google Shape;182;g10a33c3780a_0_6"/>
          <p:cNvSpPr txBox="1">
            <a:spLocks noGrp="1"/>
          </p:cNvSpPr>
          <p:nvPr>
            <p:ph idx="1"/>
          </p:nvPr>
        </p:nvSpPr>
        <p:spPr>
          <a:xfrm>
            <a:off x="3909052" y="1542738"/>
            <a:ext cx="4606292" cy="3772531"/>
          </a:xfrm>
          <a:prstGeom prst="rect">
            <a:avLst/>
          </a:prstGeom>
          <a:noFill/>
          <a:ln>
            <a:noFill/>
          </a:ln>
        </p:spPr>
        <p:txBody>
          <a:bodyPr spcFirstLastPara="1" vert="horz" wrap="square" lIns="91425" tIns="45700" rIns="91425" bIns="45700" anchor="t" anchorCtr="0" compatLnSpc="1">
            <a:normAutofit/>
          </a:bodyPr>
          <a:lstStyle/>
          <a:p>
            <a:pPr marL="0" indent="0">
              <a:spcBef>
                <a:spcPts val="1000"/>
              </a:spcBef>
              <a:buSzPts val="1800"/>
              <a:buNone/>
            </a:pPr>
            <a:r>
              <a:rPr lang="en-US" sz="1800" i="1" dirty="0"/>
              <a:t>Screen </a:t>
            </a:r>
            <a:r>
              <a:rPr lang="en-US" sz="1800" b="1" i="1" dirty="0"/>
              <a:t>all </a:t>
            </a:r>
            <a:r>
              <a:rPr lang="en-US" sz="1800" i="1" dirty="0"/>
              <a:t>women with a </a:t>
            </a:r>
            <a:r>
              <a:rPr lang="en-US" sz="1800" b="1" i="1" dirty="0"/>
              <a:t>validated</a:t>
            </a:r>
            <a:r>
              <a:rPr lang="en-US" sz="1800" i="1" dirty="0"/>
              <a:t> instrument in pregnancy and postpartum</a:t>
            </a:r>
            <a:endParaRPr sz="1800" i="1" dirty="0"/>
          </a:p>
          <a:p>
            <a:pPr marL="457200" indent="0">
              <a:spcBef>
                <a:spcPts val="1000"/>
              </a:spcBef>
              <a:buSzPts val="1800"/>
              <a:buNone/>
            </a:pPr>
            <a:endParaRPr sz="1800" dirty="0"/>
          </a:p>
          <a:p>
            <a:pPr marL="457200" indent="-342900">
              <a:spcBef>
                <a:spcPts val="1000"/>
              </a:spcBef>
              <a:buSzPts val="1800"/>
            </a:pPr>
            <a:r>
              <a:rPr lang="en-US" sz="1800" dirty="0"/>
              <a:t>Universal screening is recommended by the USPSTF, ACOG, and AAP</a:t>
            </a:r>
            <a:endParaRPr sz="1800" dirty="0"/>
          </a:p>
        </p:txBody>
      </p:sp>
      <p:pic>
        <p:nvPicPr>
          <p:cNvPr id="2" name="Picture 1">
            <a:extLst>
              <a:ext uri="{FF2B5EF4-FFF2-40B4-BE49-F238E27FC236}">
                <a16:creationId xmlns:a16="http://schemas.microsoft.com/office/drawing/2014/main" id="{2336B51C-E48E-D232-22DE-E522194181E9}"/>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0a33c3780a_0_12"/>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SzPts val="1800"/>
            </a:pPr>
            <a:r>
              <a:rPr lang="en-US"/>
              <a:t>When should I screen?</a:t>
            </a:r>
            <a:endParaRPr/>
          </a:p>
        </p:txBody>
      </p:sp>
      <p:sp>
        <p:nvSpPr>
          <p:cNvPr id="189" name="Google Shape;189;g10a33c3780a_0_12"/>
          <p:cNvSpPr txBox="1">
            <a:spLocks noGrp="1"/>
          </p:cNvSpPr>
          <p:nvPr>
            <p:ph idx="1"/>
          </p:nvPr>
        </p:nvSpPr>
        <p:spPr>
          <a:xfrm>
            <a:off x="3909052" y="1542738"/>
            <a:ext cx="4606292" cy="3772531"/>
          </a:xfrm>
          <a:prstGeom prst="rect">
            <a:avLst/>
          </a:prstGeom>
          <a:noFill/>
          <a:ln>
            <a:noFill/>
          </a:ln>
        </p:spPr>
        <p:txBody>
          <a:bodyPr spcFirstLastPara="1" vert="horz" wrap="square" lIns="91425" tIns="45700" rIns="91425" bIns="45700" anchor="t" anchorCtr="0" compatLnSpc="1">
            <a:normAutofit/>
          </a:bodyPr>
          <a:lstStyle/>
          <a:p>
            <a:pPr marL="0" indent="0">
              <a:spcBef>
                <a:spcPts val="1000"/>
              </a:spcBef>
              <a:buSzPts val="1800"/>
              <a:buNone/>
            </a:pPr>
            <a:r>
              <a:rPr lang="en-US" sz="1800" dirty="0"/>
              <a:t>Ideally screen at multiple points in the perinatal period:</a:t>
            </a:r>
            <a:endParaRPr sz="1800" dirty="0"/>
          </a:p>
          <a:p>
            <a:pPr marL="457200" indent="-342900">
              <a:spcBef>
                <a:spcPts val="1000"/>
              </a:spcBef>
              <a:buSzPts val="1800"/>
            </a:pPr>
            <a:r>
              <a:rPr lang="en-US" sz="1800" dirty="0"/>
              <a:t>initial OB visit (including a mental health history)</a:t>
            </a:r>
            <a:endParaRPr sz="1800" dirty="0"/>
          </a:p>
          <a:p>
            <a:pPr marL="457200" indent="-342900">
              <a:spcBef>
                <a:spcPts val="0"/>
              </a:spcBef>
              <a:buSzPts val="1800"/>
            </a:pPr>
            <a:r>
              <a:rPr lang="en-US" sz="1800" dirty="0"/>
              <a:t>around 24-28 weeks</a:t>
            </a:r>
            <a:endParaRPr sz="1800" dirty="0"/>
          </a:p>
          <a:p>
            <a:pPr marL="457200" indent="-342900">
              <a:spcBef>
                <a:spcPts val="0"/>
              </a:spcBef>
              <a:buSzPts val="1800"/>
            </a:pPr>
            <a:r>
              <a:rPr lang="en-US" sz="1800" dirty="0"/>
              <a:t>around 35-37 weeks</a:t>
            </a:r>
            <a:endParaRPr sz="1800" dirty="0"/>
          </a:p>
          <a:p>
            <a:pPr marL="457200" indent="-342900">
              <a:spcBef>
                <a:spcPts val="0"/>
              </a:spcBef>
              <a:buSzPts val="1800"/>
            </a:pPr>
            <a:r>
              <a:rPr lang="en-US" sz="1800" dirty="0"/>
              <a:t>postpartum (2 and 6 weeks, if possible) </a:t>
            </a:r>
            <a:endParaRPr sz="1800" dirty="0"/>
          </a:p>
          <a:p>
            <a:pPr marL="0" indent="0">
              <a:spcBef>
                <a:spcPts val="1000"/>
              </a:spcBef>
              <a:buSzPts val="1800"/>
              <a:buNone/>
            </a:pPr>
            <a:r>
              <a:rPr lang="en-US" sz="1800" dirty="0"/>
              <a:t>At minimum, screening should be at initial OB visit, once later in pregnancy and once in the postpartum visits (6 weeks)</a:t>
            </a:r>
            <a:endParaRPr sz="1800" dirty="0"/>
          </a:p>
        </p:txBody>
      </p:sp>
      <p:pic>
        <p:nvPicPr>
          <p:cNvPr id="2" name="Picture 1">
            <a:extLst>
              <a:ext uri="{FF2B5EF4-FFF2-40B4-BE49-F238E27FC236}">
                <a16:creationId xmlns:a16="http://schemas.microsoft.com/office/drawing/2014/main" id="{4FEA9516-4DD4-5CF4-BCDF-BE675620E2C7}"/>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099d78f6b4_0_612"/>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SzPts val="1800"/>
            </a:pPr>
            <a:r>
              <a:rPr lang="en-US"/>
              <a:t>How do I screen?</a:t>
            </a:r>
            <a:endParaRPr/>
          </a:p>
        </p:txBody>
      </p:sp>
      <p:sp>
        <p:nvSpPr>
          <p:cNvPr id="196" name="Google Shape;196;g1099d78f6b4_0_612"/>
          <p:cNvSpPr txBox="1">
            <a:spLocks noGrp="1"/>
          </p:cNvSpPr>
          <p:nvPr>
            <p:ph idx="1"/>
          </p:nvPr>
        </p:nvSpPr>
        <p:spPr>
          <a:xfrm>
            <a:off x="3909052" y="1542738"/>
            <a:ext cx="4606292" cy="3772531"/>
          </a:xfrm>
          <a:prstGeom prst="rect">
            <a:avLst/>
          </a:prstGeom>
          <a:noFill/>
          <a:ln>
            <a:noFill/>
          </a:ln>
        </p:spPr>
        <p:txBody>
          <a:bodyPr spcFirstLastPara="1" vert="horz" wrap="square" lIns="91425" tIns="45700" rIns="91425" bIns="45700" anchor="t" anchorCtr="0" compatLnSpc="1">
            <a:normAutofit/>
          </a:bodyPr>
          <a:lstStyle/>
          <a:p>
            <a:pPr marL="0" indent="0">
              <a:spcBef>
                <a:spcPts val="1000"/>
              </a:spcBef>
              <a:buSzPts val="1800"/>
              <a:buNone/>
            </a:pPr>
            <a:r>
              <a:rPr lang="en-US" sz="1800" dirty="0"/>
              <a:t>With a validated instrument such as: </a:t>
            </a:r>
            <a:endParaRPr sz="1800" dirty="0"/>
          </a:p>
          <a:p>
            <a:pPr marL="457200" indent="-387350">
              <a:spcBef>
                <a:spcPts val="1000"/>
              </a:spcBef>
              <a:buSzPts val="2500"/>
              <a:buFont typeface="Calibri"/>
              <a:buChar char="•"/>
            </a:pPr>
            <a:r>
              <a:rPr lang="en-US" sz="1800" u="sng" dirty="0">
                <a:solidFill>
                  <a:schemeClr val="hlink"/>
                </a:solidFill>
                <a:hlinkClick r:id="rId3"/>
              </a:rPr>
              <a:t>EPDS</a:t>
            </a:r>
            <a:r>
              <a:rPr lang="en-US" sz="1800" dirty="0"/>
              <a:t> (Edinburgh Postnatal Depression Scale)</a:t>
            </a:r>
            <a:endParaRPr sz="1800" dirty="0"/>
          </a:p>
          <a:p>
            <a:pPr marL="457200" indent="-387350">
              <a:spcBef>
                <a:spcPts val="0"/>
              </a:spcBef>
              <a:buSzPts val="2500"/>
              <a:buFont typeface="Calibri"/>
              <a:buChar char="•"/>
            </a:pPr>
            <a:r>
              <a:rPr lang="en-US" sz="1800" u="sng" dirty="0">
                <a:solidFill>
                  <a:schemeClr val="hlink"/>
                </a:solidFill>
                <a:hlinkClick r:id="rId4"/>
              </a:rPr>
              <a:t>PHQ-9</a:t>
            </a:r>
            <a:r>
              <a:rPr lang="en-US" sz="1800" dirty="0"/>
              <a:t> (Patient Health Questionnaire) </a:t>
            </a:r>
            <a:endParaRPr sz="1800" dirty="0"/>
          </a:p>
          <a:p>
            <a:pPr marL="457200" indent="-387350">
              <a:spcBef>
                <a:spcPts val="0"/>
              </a:spcBef>
              <a:buSzPts val="2500"/>
              <a:buFont typeface="Calibri"/>
              <a:buChar char="•"/>
            </a:pPr>
            <a:r>
              <a:rPr lang="en-US" sz="1800" u="sng" dirty="0">
                <a:solidFill>
                  <a:schemeClr val="hlink"/>
                </a:solidFill>
                <a:hlinkClick r:id="rId5"/>
              </a:rPr>
              <a:t>BDI</a:t>
            </a:r>
            <a:r>
              <a:rPr lang="en-US" sz="1800" dirty="0"/>
              <a:t> (Beck Depression Inventory)</a:t>
            </a:r>
            <a:endParaRPr sz="1800" dirty="0"/>
          </a:p>
          <a:p>
            <a:pPr marL="0" indent="0">
              <a:spcBef>
                <a:spcPts val="0"/>
              </a:spcBef>
              <a:buNone/>
            </a:pPr>
            <a:endParaRPr sz="1800" i="1" dirty="0"/>
          </a:p>
          <a:p>
            <a:pPr marL="0" indent="0">
              <a:spcBef>
                <a:spcPts val="0"/>
              </a:spcBef>
              <a:buNone/>
            </a:pPr>
            <a:r>
              <a:rPr lang="en-US" sz="1800" i="1" dirty="0"/>
              <a:t>Screening is not a diagnosis, all positive screening must be followed by a clinical evaluation and, if not done previously, screening for bipolar disorder </a:t>
            </a:r>
            <a:endParaRPr sz="1800" i="1" dirty="0"/>
          </a:p>
        </p:txBody>
      </p:sp>
      <p:pic>
        <p:nvPicPr>
          <p:cNvPr id="2" name="Picture 1">
            <a:extLst>
              <a:ext uri="{FF2B5EF4-FFF2-40B4-BE49-F238E27FC236}">
                <a16:creationId xmlns:a16="http://schemas.microsoft.com/office/drawing/2014/main" id="{44B4506C-4CD5-1B20-7ABC-B52379C93362}"/>
              </a:ext>
            </a:extLst>
          </p:cNvPr>
          <p:cNvPicPr>
            <a:picLocks noChangeAspect="1"/>
          </p:cNvPicPr>
          <p:nvPr/>
        </p:nvPicPr>
        <p:blipFill>
          <a:blip r:embed="rId6"/>
          <a:stretch>
            <a:fillRect/>
          </a:stretch>
        </p:blipFill>
        <p:spPr>
          <a:xfrm>
            <a:off x="0" y="5724043"/>
            <a:ext cx="9144000" cy="8321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b10d4021fb_0_21"/>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SzPts val="1800"/>
            </a:pPr>
            <a:r>
              <a:rPr lang="en-US" dirty="0"/>
              <a:t>Screening: EPDS</a:t>
            </a:r>
            <a:endParaRPr dirty="0"/>
          </a:p>
        </p:txBody>
      </p:sp>
      <p:sp>
        <p:nvSpPr>
          <p:cNvPr id="203" name="Google Shape;203;gb10d4021fb_0_21"/>
          <p:cNvSpPr txBox="1">
            <a:spLocks noGrp="1"/>
          </p:cNvSpPr>
          <p:nvPr>
            <p:ph idx="4294967295"/>
          </p:nvPr>
        </p:nvSpPr>
        <p:spPr>
          <a:xfrm>
            <a:off x="628648" y="1825617"/>
            <a:ext cx="7886700" cy="4351338"/>
          </a:xfrm>
          <a:prstGeom prst="rect">
            <a:avLst/>
          </a:prstGeom>
          <a:noFill/>
          <a:ln>
            <a:noFill/>
          </a:ln>
        </p:spPr>
        <p:txBody>
          <a:bodyPr spcFirstLastPara="1" vert="horz" wrap="square" lIns="91425" tIns="45700" rIns="91425" bIns="45700" anchor="t" anchorCtr="0" compatLnSpc="1">
            <a:noAutofit/>
          </a:bodyPr>
          <a:lstStyle/>
          <a:p>
            <a:pPr marL="0" indent="0">
              <a:lnSpc>
                <a:spcPct val="100000"/>
              </a:lnSpc>
              <a:spcBef>
                <a:spcPts val="1000"/>
              </a:spcBef>
              <a:buSzPts val="1800"/>
              <a:buNone/>
            </a:pPr>
            <a:r>
              <a:rPr lang="en-US" sz="1800" dirty="0">
                <a:solidFill>
                  <a:schemeClr val="bg1"/>
                </a:solidFill>
              </a:rPr>
              <a:t>Most common tool </a:t>
            </a:r>
            <a:endParaRPr sz="1800" dirty="0">
              <a:solidFill>
                <a:schemeClr val="bg1"/>
              </a:solidFill>
            </a:endParaRPr>
          </a:p>
          <a:p>
            <a:pPr marL="457200" indent="-381000">
              <a:lnSpc>
                <a:spcPct val="100000"/>
              </a:lnSpc>
              <a:spcBef>
                <a:spcPts val="1000"/>
              </a:spcBef>
              <a:buSzPts val="2400"/>
              <a:buFont typeface="Calibri"/>
              <a:buChar char="•"/>
            </a:pPr>
            <a:r>
              <a:rPr lang="en-US" sz="1800" dirty="0">
                <a:solidFill>
                  <a:schemeClr val="bg1"/>
                </a:solidFill>
              </a:rPr>
              <a:t>10 questions, &lt; 5 minutes to complete</a:t>
            </a:r>
            <a:endParaRPr sz="1800" dirty="0">
              <a:solidFill>
                <a:schemeClr val="bg1"/>
              </a:solidFill>
            </a:endParaRPr>
          </a:p>
          <a:p>
            <a:pPr marL="457200" indent="-381000">
              <a:lnSpc>
                <a:spcPct val="100000"/>
              </a:lnSpc>
              <a:spcBef>
                <a:spcPts val="1000"/>
              </a:spcBef>
              <a:buSzPts val="2400"/>
              <a:buFont typeface="Calibri"/>
              <a:buChar char="•"/>
            </a:pPr>
            <a:r>
              <a:rPr lang="en-US" sz="1800" dirty="0">
                <a:solidFill>
                  <a:schemeClr val="bg1"/>
                </a:solidFill>
              </a:rPr>
              <a:t>Translated into over 50 languages</a:t>
            </a:r>
            <a:endParaRPr sz="1800" dirty="0">
              <a:solidFill>
                <a:schemeClr val="bg1"/>
              </a:solidFill>
            </a:endParaRPr>
          </a:p>
          <a:p>
            <a:pPr marL="457200" indent="-381000">
              <a:lnSpc>
                <a:spcPct val="100000"/>
              </a:lnSpc>
              <a:spcBef>
                <a:spcPts val="1000"/>
              </a:spcBef>
              <a:buSzPts val="2400"/>
              <a:buFont typeface="Calibri"/>
              <a:buChar char="•"/>
            </a:pPr>
            <a:r>
              <a:rPr lang="en-US" sz="1800" dirty="0">
                <a:solidFill>
                  <a:schemeClr val="bg1"/>
                </a:solidFill>
              </a:rPr>
              <a:t>Validated in many different racial and ethnic groups worldwide</a:t>
            </a:r>
            <a:endParaRPr sz="1800" dirty="0">
              <a:solidFill>
                <a:schemeClr val="bg1"/>
              </a:solidFill>
            </a:endParaRPr>
          </a:p>
          <a:p>
            <a:pPr marL="457200" indent="-381000">
              <a:lnSpc>
                <a:spcPct val="100000"/>
              </a:lnSpc>
              <a:spcBef>
                <a:spcPts val="1000"/>
              </a:spcBef>
              <a:buSzPts val="2400"/>
              <a:buFont typeface="Calibri"/>
              <a:buChar char="•"/>
            </a:pPr>
            <a:r>
              <a:rPr lang="en-US" sz="1800" dirty="0">
                <a:solidFill>
                  <a:schemeClr val="bg1"/>
                </a:solidFill>
              </a:rPr>
              <a:t>Excludes neurovegetative and other physical symptoms</a:t>
            </a:r>
            <a:endParaRPr sz="1800" dirty="0">
              <a:solidFill>
                <a:schemeClr val="bg1"/>
              </a:solidFill>
            </a:endParaRPr>
          </a:p>
          <a:p>
            <a:pPr marL="457200" indent="-381000">
              <a:lnSpc>
                <a:spcPct val="100000"/>
              </a:lnSpc>
              <a:spcBef>
                <a:spcPts val="1000"/>
              </a:spcBef>
              <a:buSzPts val="2400"/>
              <a:buFont typeface="Calibri"/>
              <a:buChar char="•"/>
            </a:pPr>
            <a:r>
              <a:rPr lang="en-US" sz="1800" dirty="0">
                <a:solidFill>
                  <a:schemeClr val="bg1"/>
                </a:solidFill>
              </a:rPr>
              <a:t>Includes questions about anxiety (Q 3, 4, 5) </a:t>
            </a:r>
            <a:endParaRPr sz="1800" dirty="0">
              <a:solidFill>
                <a:schemeClr val="bg1"/>
              </a:solidFill>
            </a:endParaRPr>
          </a:p>
          <a:p>
            <a:pPr marL="457200" indent="-381000">
              <a:lnSpc>
                <a:spcPct val="100000"/>
              </a:lnSpc>
              <a:spcBef>
                <a:spcPts val="1000"/>
              </a:spcBef>
              <a:buSzPts val="2400"/>
              <a:buFont typeface="Calibri"/>
              <a:buChar char="•"/>
            </a:pPr>
            <a:r>
              <a:rPr lang="en-US" sz="1800" dirty="0">
                <a:solidFill>
                  <a:schemeClr val="bg1"/>
                </a:solidFill>
              </a:rPr>
              <a:t>“Positive” usually defined as &gt;/= 10</a:t>
            </a:r>
            <a:endParaRPr sz="1800" dirty="0">
              <a:solidFill>
                <a:schemeClr val="bg1"/>
              </a:solidFill>
            </a:endParaRPr>
          </a:p>
          <a:p>
            <a:pPr marL="457200" indent="-381000">
              <a:lnSpc>
                <a:spcPct val="100000"/>
              </a:lnSpc>
              <a:spcBef>
                <a:spcPts val="1000"/>
              </a:spcBef>
              <a:spcAft>
                <a:spcPts val="1000"/>
              </a:spcAft>
              <a:buSzPts val="2400"/>
              <a:buFont typeface="Calibri"/>
              <a:buChar char="•"/>
            </a:pPr>
            <a:r>
              <a:rPr lang="en-US" sz="1800" dirty="0">
                <a:solidFill>
                  <a:schemeClr val="bg1"/>
                </a:solidFill>
              </a:rPr>
              <a:t>Always review question 10 - self harm </a:t>
            </a:r>
            <a:endParaRPr sz="1800" dirty="0">
              <a:solidFill>
                <a:schemeClr val="bg1"/>
              </a:solidFill>
            </a:endParaRPr>
          </a:p>
        </p:txBody>
      </p:sp>
      <p:pic>
        <p:nvPicPr>
          <p:cNvPr id="2" name="Picture 1">
            <a:extLst>
              <a:ext uri="{FF2B5EF4-FFF2-40B4-BE49-F238E27FC236}">
                <a16:creationId xmlns:a16="http://schemas.microsoft.com/office/drawing/2014/main" id="{ABEBAB68-6DEE-DA6E-0896-168EE64BD8FB}"/>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099d78f6b4_0_606"/>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1100"/>
            </a:pPr>
            <a:r>
              <a:rPr lang="en-US" dirty="0"/>
              <a:t>Screening: PHQ-9</a:t>
            </a:r>
            <a:endParaRPr dirty="0"/>
          </a:p>
        </p:txBody>
      </p:sp>
      <p:sp>
        <p:nvSpPr>
          <p:cNvPr id="210" name="Google Shape;210;g1099d78f6b4_0_606"/>
          <p:cNvSpPr txBox="1">
            <a:spLocks noGrp="1"/>
          </p:cNvSpPr>
          <p:nvPr>
            <p:ph idx="4294967295"/>
          </p:nvPr>
        </p:nvSpPr>
        <p:spPr>
          <a:xfrm>
            <a:off x="628648" y="1804146"/>
            <a:ext cx="7886700" cy="3771900"/>
          </a:xfrm>
          <a:prstGeom prst="rect">
            <a:avLst/>
          </a:prstGeom>
          <a:noFill/>
          <a:ln>
            <a:noFill/>
          </a:ln>
        </p:spPr>
        <p:txBody>
          <a:bodyPr spcFirstLastPara="1" vert="horz" wrap="square" lIns="91425" tIns="45700" rIns="91425" bIns="45700" anchor="t" anchorCtr="0" compatLnSpc="1">
            <a:normAutofit/>
          </a:bodyPr>
          <a:lstStyle/>
          <a:p>
            <a:pPr marL="0" indent="0">
              <a:spcBef>
                <a:spcPts val="1000"/>
              </a:spcBef>
              <a:buSzPts val="1800"/>
              <a:buNone/>
            </a:pPr>
            <a:r>
              <a:rPr lang="en-US" sz="1800" dirty="0">
                <a:solidFill>
                  <a:schemeClr val="bg1"/>
                </a:solidFill>
              </a:rPr>
              <a:t>Also commonly used</a:t>
            </a:r>
            <a:endParaRPr sz="1800" dirty="0">
              <a:solidFill>
                <a:schemeClr val="bg1"/>
              </a:solidFill>
            </a:endParaRPr>
          </a:p>
          <a:p>
            <a:pPr marL="457200" indent="-406400">
              <a:spcBef>
                <a:spcPts val="1000"/>
              </a:spcBef>
              <a:buSzPts val="2800"/>
            </a:pPr>
            <a:r>
              <a:rPr lang="en-US" sz="1800" dirty="0">
                <a:solidFill>
                  <a:schemeClr val="bg1"/>
                </a:solidFill>
              </a:rPr>
              <a:t>9 questions, &lt; 5 min to complete</a:t>
            </a:r>
            <a:endParaRPr sz="1800" dirty="0">
              <a:solidFill>
                <a:schemeClr val="bg1"/>
              </a:solidFill>
            </a:endParaRPr>
          </a:p>
          <a:p>
            <a:pPr marL="457200" indent="-406400">
              <a:spcBef>
                <a:spcPts val="1000"/>
              </a:spcBef>
              <a:buSzPts val="2800"/>
            </a:pPr>
            <a:r>
              <a:rPr lang="en-US" sz="1800" dirty="0">
                <a:solidFill>
                  <a:schemeClr val="bg1"/>
                </a:solidFill>
              </a:rPr>
              <a:t>Advantage is that it is also used outside of pregnancy </a:t>
            </a:r>
            <a:endParaRPr sz="1800" dirty="0">
              <a:solidFill>
                <a:schemeClr val="bg1"/>
              </a:solidFill>
            </a:endParaRPr>
          </a:p>
          <a:p>
            <a:pPr marL="457200" indent="-342900">
              <a:spcBef>
                <a:spcPts val="1000"/>
              </a:spcBef>
              <a:buSzPts val="1800"/>
            </a:pPr>
            <a:r>
              <a:rPr lang="en-US" sz="1800" dirty="0">
                <a:solidFill>
                  <a:schemeClr val="bg1"/>
                </a:solidFill>
              </a:rPr>
              <a:t>Disadvantage is that it includes neurovegetative</a:t>
            </a:r>
            <a:endParaRPr sz="1800" dirty="0">
              <a:solidFill>
                <a:schemeClr val="bg1"/>
              </a:solidFill>
            </a:endParaRPr>
          </a:p>
          <a:p>
            <a:pPr marL="457200" indent="-406400">
              <a:spcBef>
                <a:spcPts val="1000"/>
              </a:spcBef>
              <a:buSzPts val="2800"/>
            </a:pPr>
            <a:r>
              <a:rPr lang="en-US" sz="1800" dirty="0">
                <a:solidFill>
                  <a:schemeClr val="bg1"/>
                </a:solidFill>
              </a:rPr>
              <a:t>No anxiety questions (use with GAD-7 to screen for anxiety) </a:t>
            </a:r>
            <a:endParaRPr sz="1800" dirty="0">
              <a:solidFill>
                <a:schemeClr val="bg1"/>
              </a:solidFill>
            </a:endParaRPr>
          </a:p>
          <a:p>
            <a:pPr marL="457200" indent="-406400">
              <a:lnSpc>
                <a:spcPct val="100000"/>
              </a:lnSpc>
              <a:spcBef>
                <a:spcPts val="1000"/>
              </a:spcBef>
              <a:spcAft>
                <a:spcPts val="1000"/>
              </a:spcAft>
              <a:buSzPts val="2800"/>
            </a:pPr>
            <a:r>
              <a:rPr lang="en-US" sz="1800" dirty="0">
                <a:solidFill>
                  <a:schemeClr val="bg1"/>
                </a:solidFill>
              </a:rPr>
              <a:t>“Positive” usually defined as &gt;/= 10</a:t>
            </a:r>
            <a:endParaRPr sz="1800" dirty="0">
              <a:solidFill>
                <a:schemeClr val="bg1"/>
              </a:solidFill>
            </a:endParaRPr>
          </a:p>
        </p:txBody>
      </p:sp>
      <p:pic>
        <p:nvPicPr>
          <p:cNvPr id="2" name="Picture 1">
            <a:extLst>
              <a:ext uri="{FF2B5EF4-FFF2-40B4-BE49-F238E27FC236}">
                <a16:creationId xmlns:a16="http://schemas.microsoft.com/office/drawing/2014/main" id="{B4DCA610-50A5-7E2C-CEBD-A19BF75EDFEA}"/>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623885" y="1767839"/>
            <a:ext cx="7886700" cy="2794635"/>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t>Disclosures</a:t>
            </a:r>
            <a:endParaRPr sz="3600" dirty="0"/>
          </a:p>
        </p:txBody>
      </p:sp>
      <p:sp>
        <p:nvSpPr>
          <p:cNvPr id="98" name="Google Shape;98;p2"/>
          <p:cNvSpPr txBox="1">
            <a:spLocks noGrp="1"/>
          </p:cNvSpPr>
          <p:nvPr>
            <p:ph type="body" idx="1"/>
          </p:nvPr>
        </p:nvSpPr>
        <p:spPr>
          <a:xfrm>
            <a:off x="623885" y="3543613"/>
            <a:ext cx="7886700" cy="1018861"/>
          </a:xfrm>
          <a:prstGeom prst="rect">
            <a:avLst/>
          </a:prstGeom>
          <a:noFill/>
          <a:ln>
            <a:noFill/>
          </a:ln>
        </p:spPr>
        <p:txBody>
          <a:bodyPr spcFirstLastPara="1" vert="horz" wrap="square" lIns="91425" tIns="45700" rIns="91425" bIns="45700" anchor="t" anchorCtr="0" compatLnSpc="1">
            <a:normAutofit/>
          </a:bodyPr>
          <a:lstStyle/>
          <a:p>
            <a:pPr marL="457200" indent="-361950">
              <a:spcBef>
                <a:spcPts val="0"/>
              </a:spcBef>
              <a:buSzPts val="2100"/>
              <a:buChar char="-"/>
            </a:pPr>
            <a:r>
              <a:rPr lang="en-US" dirty="0"/>
              <a:t>Lucy Hutner, MD: Co-Founder and Chief Medical Advisor of Phoebe, Inc. </a:t>
            </a:r>
            <a:endParaRPr dirty="0"/>
          </a:p>
          <a:p>
            <a:pPr marL="457200" indent="-381000">
              <a:spcBef>
                <a:spcPts val="0"/>
              </a:spcBef>
              <a:buSzPts val="2400"/>
              <a:buChar char="-"/>
            </a:pPr>
            <a:r>
              <a:rPr lang="en-US" dirty="0"/>
              <a:t>Amanda Yeaton-Massey, MD - none</a:t>
            </a:r>
            <a:endParaRPr dirty="0"/>
          </a:p>
        </p:txBody>
      </p:sp>
      <p:pic>
        <p:nvPicPr>
          <p:cNvPr id="2" name="Picture 1">
            <a:extLst>
              <a:ext uri="{FF2B5EF4-FFF2-40B4-BE49-F238E27FC236}">
                <a16:creationId xmlns:a16="http://schemas.microsoft.com/office/drawing/2014/main" id="{44162F11-9313-94F3-6684-F2AB74548A36}"/>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10a33c3780a_0_30"/>
          <p:cNvSpPr txBox="1">
            <a:spLocks noGrp="1"/>
          </p:cNvSpPr>
          <p:nvPr>
            <p:ph type="title"/>
          </p:nvPr>
        </p:nvSpPr>
        <p:spPr>
          <a:prstGeom prst="rect">
            <a:avLst/>
          </a:prstGeom>
          <a:noFill/>
          <a:ln>
            <a:noFill/>
          </a:ln>
        </p:spPr>
        <p:txBody>
          <a:bodyPr spcFirstLastPara="1" vert="horz" wrap="square" lIns="91425" tIns="45700" rIns="91425" bIns="45700" anchor="b" anchorCtr="0" compatLnSpc="1">
            <a:normAutofit/>
          </a:bodyPr>
          <a:lstStyle/>
          <a:p>
            <a:pPr>
              <a:buSzPts val="6000"/>
            </a:pPr>
            <a:r>
              <a:rPr lang="en-US" sz="3600" dirty="0"/>
              <a:t>Diagnosis</a:t>
            </a:r>
            <a:r>
              <a:rPr lang="en-US" dirty="0"/>
              <a:t> </a:t>
            </a:r>
            <a:endParaRPr dirty="0"/>
          </a:p>
        </p:txBody>
      </p:sp>
      <p:sp>
        <p:nvSpPr>
          <p:cNvPr id="217" name="Google Shape;217;g10a33c3780a_0_30"/>
          <p:cNvSpPr txBox="1">
            <a:spLocks noGrp="1"/>
          </p:cNvSpPr>
          <p:nvPr>
            <p:ph type="body" idx="1"/>
          </p:nvPr>
        </p:nvSpPr>
        <p:spPr>
          <a:prstGeom prst="rect">
            <a:avLst/>
          </a:prstGeom>
          <a:noFill/>
          <a:ln>
            <a:noFill/>
          </a:ln>
        </p:spPr>
        <p:txBody>
          <a:bodyPr spcFirstLastPara="1" vert="horz" wrap="square" lIns="91425" tIns="45700" rIns="91425" bIns="45700" anchor="t" anchorCtr="0" compatLnSpc="1">
            <a:normAutofit/>
          </a:bodyPr>
          <a:lstStyle/>
          <a:p>
            <a:pPr>
              <a:spcBef>
                <a:spcPts val="1000"/>
              </a:spcBef>
              <a:buSzPts val="2400"/>
            </a:pPr>
            <a:r>
              <a:rPr lang="en-US" dirty="0"/>
              <a:t>All positive screening needs to be followed with an assessment </a:t>
            </a:r>
            <a:endParaRPr dirty="0"/>
          </a:p>
        </p:txBody>
      </p:sp>
      <p:pic>
        <p:nvPicPr>
          <p:cNvPr id="2" name="Picture 1">
            <a:extLst>
              <a:ext uri="{FF2B5EF4-FFF2-40B4-BE49-F238E27FC236}">
                <a16:creationId xmlns:a16="http://schemas.microsoft.com/office/drawing/2014/main" id="{CB6C6B39-FB85-3C58-2BA8-FF306388525B}"/>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18c2a1b0e5_0_12"/>
          <p:cNvSpPr txBox="1">
            <a:spLocks noGrp="1"/>
          </p:cNvSpPr>
          <p:nvPr>
            <p:ph type="title"/>
          </p:nvPr>
        </p:nvSpPr>
        <p:spPr>
          <a:prstGeom prst="rect">
            <a:avLst/>
          </a:prstGeom>
        </p:spPr>
        <p:txBody>
          <a:bodyPr spcFirstLastPara="1" vert="horz" wrap="square" lIns="91425" tIns="45700" rIns="91425" bIns="45700" anchor="ctr" anchorCtr="0" compatLnSpc="1">
            <a:normAutofit/>
          </a:bodyPr>
          <a:lstStyle/>
          <a:p>
            <a:r>
              <a:rPr lang="en-US"/>
              <a:t>Diagnosis of depression</a:t>
            </a:r>
            <a:endParaRPr/>
          </a:p>
        </p:txBody>
      </p:sp>
      <p:sp>
        <p:nvSpPr>
          <p:cNvPr id="224" name="Google Shape;224;g318c2a1b0e5_0_12"/>
          <p:cNvSpPr txBox="1">
            <a:spLocks noGrp="1"/>
          </p:cNvSpPr>
          <p:nvPr>
            <p:ph idx="4294967295"/>
          </p:nvPr>
        </p:nvSpPr>
        <p:spPr>
          <a:xfrm>
            <a:off x="628658" y="1599888"/>
            <a:ext cx="4705349" cy="3658231"/>
          </a:xfrm>
          <a:prstGeom prst="rect">
            <a:avLst/>
          </a:prstGeom>
        </p:spPr>
        <p:txBody>
          <a:bodyPr spcFirstLastPara="1" vert="horz" wrap="square" lIns="91425" tIns="45700" rIns="91425" bIns="45700" anchor="t" anchorCtr="0" compatLnSpc="1">
            <a:normAutofit/>
          </a:bodyPr>
          <a:lstStyle/>
          <a:p>
            <a:pPr marL="457200" indent="-381000">
              <a:spcBef>
                <a:spcPts val="1000"/>
              </a:spcBef>
              <a:buSzPts val="2400"/>
              <a:buChar char="●"/>
            </a:pPr>
            <a:r>
              <a:rPr lang="en-US" sz="1800" dirty="0">
                <a:solidFill>
                  <a:schemeClr val="bg1"/>
                </a:solidFill>
              </a:rPr>
              <a:t>5 or more depressive symptoms for ≥ 2 weeks</a:t>
            </a:r>
            <a:endParaRPr sz="1800" dirty="0">
              <a:solidFill>
                <a:schemeClr val="bg1"/>
              </a:solidFill>
              <a:cs typeface="Poppins"/>
            </a:endParaRPr>
          </a:p>
          <a:p>
            <a:pPr marL="457200" indent="-381000">
              <a:spcBef>
                <a:spcPts val="1000"/>
              </a:spcBef>
              <a:buSzPts val="2400"/>
              <a:buChar char="●"/>
            </a:pPr>
            <a:r>
              <a:rPr lang="en-US" sz="1800" dirty="0">
                <a:solidFill>
                  <a:schemeClr val="bg1"/>
                </a:solidFill>
              </a:rPr>
              <a:t>Symptoms must include depressed mood or loss of interest/pleasure</a:t>
            </a:r>
            <a:endParaRPr sz="1800" dirty="0">
              <a:solidFill>
                <a:schemeClr val="bg1"/>
              </a:solidFill>
              <a:cs typeface="Poppins"/>
            </a:endParaRPr>
          </a:p>
          <a:p>
            <a:pPr marL="457200" indent="-381000">
              <a:spcBef>
                <a:spcPts val="1000"/>
              </a:spcBef>
              <a:buSzPts val="2400"/>
              <a:buChar char="●"/>
            </a:pPr>
            <a:r>
              <a:rPr lang="en-US" sz="1800" dirty="0">
                <a:solidFill>
                  <a:schemeClr val="bg1"/>
                </a:solidFill>
              </a:rPr>
              <a:t>Symptoms must  result in significant distress or impairment </a:t>
            </a:r>
            <a:endParaRPr sz="1800" dirty="0">
              <a:solidFill>
                <a:schemeClr val="bg1"/>
              </a:solidFill>
              <a:cs typeface="Poppins"/>
            </a:endParaRPr>
          </a:p>
          <a:p>
            <a:pPr marL="457200" indent="-381000">
              <a:spcBef>
                <a:spcPts val="1000"/>
              </a:spcBef>
              <a:buSzPts val="2400"/>
              <a:buChar char="●"/>
            </a:pPr>
            <a:r>
              <a:rPr lang="en-US" sz="1800" dirty="0">
                <a:solidFill>
                  <a:schemeClr val="bg1"/>
                </a:solidFill>
              </a:rPr>
              <a:t>No manic or hypomanic behavior</a:t>
            </a:r>
            <a:endParaRPr sz="1800" dirty="0">
              <a:solidFill>
                <a:schemeClr val="bg1"/>
              </a:solidFill>
              <a:cs typeface="Poppins"/>
            </a:endParaRPr>
          </a:p>
          <a:p>
            <a:pPr marL="914400" lvl="1" indent="-342900">
              <a:spcBef>
                <a:spcPts val="1000"/>
              </a:spcBef>
              <a:spcAft>
                <a:spcPts val="1000"/>
              </a:spcAft>
              <a:buSzPts val="1800"/>
              <a:buChar char="○"/>
            </a:pPr>
            <a:r>
              <a:rPr lang="en-US" dirty="0"/>
              <a:t>remember to screen for bipolar disorder with the MDQ if not already done</a:t>
            </a:r>
            <a:endParaRPr dirty="0"/>
          </a:p>
        </p:txBody>
      </p:sp>
      <p:pic>
        <p:nvPicPr>
          <p:cNvPr id="2" name="Picture 1">
            <a:extLst>
              <a:ext uri="{FF2B5EF4-FFF2-40B4-BE49-F238E27FC236}">
                <a16:creationId xmlns:a16="http://schemas.microsoft.com/office/drawing/2014/main" id="{27647069-7B00-FD97-1A3F-65A8BE3658E4}"/>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FF040B-E34C-25C5-40D1-EA7B6BD85BD7}"/>
              </a:ext>
            </a:extLst>
          </p:cNvPr>
          <p:cNvSpPr/>
          <p:nvPr/>
        </p:nvSpPr>
        <p:spPr>
          <a:xfrm>
            <a:off x="360953" y="1429855"/>
            <a:ext cx="8411272" cy="39054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Google Shape;229;g318c2a1b0e5_0_7"/>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nSpc>
                <a:spcPct val="100000"/>
              </a:lnSpc>
              <a:spcBef>
                <a:spcPts val="1200"/>
              </a:spcBef>
              <a:spcAft>
                <a:spcPts val="1200"/>
              </a:spcAft>
              <a:buClr>
                <a:schemeClr val="dk1"/>
              </a:buClr>
              <a:buSzPts val="1100"/>
            </a:pPr>
            <a:r>
              <a:rPr lang="en-US" sz="2800" dirty="0">
                <a:solidFill>
                  <a:schemeClr val="bg1"/>
                </a:solidFill>
              </a:rPr>
              <a:t>Diagnostic criteria for depression (DSM-5)</a:t>
            </a:r>
            <a:r>
              <a:rPr lang="en-US" sz="2800" u="sng" dirty="0">
                <a:solidFill>
                  <a:schemeClr val="bg1"/>
                </a:solidFill>
              </a:rPr>
              <a:t> </a:t>
            </a:r>
            <a:endParaRPr sz="2800" dirty="0">
              <a:solidFill>
                <a:schemeClr val="bg1"/>
              </a:solidFill>
            </a:endParaRPr>
          </a:p>
        </p:txBody>
      </p:sp>
      <p:sp>
        <p:nvSpPr>
          <p:cNvPr id="230" name="Google Shape;230;g318c2a1b0e5_0_7"/>
          <p:cNvSpPr txBox="1">
            <a:spLocks noGrp="1"/>
          </p:cNvSpPr>
          <p:nvPr>
            <p:ph idx="4294967295"/>
          </p:nvPr>
        </p:nvSpPr>
        <p:spPr>
          <a:xfrm>
            <a:off x="628648" y="1825621"/>
            <a:ext cx="7886700" cy="4733925"/>
          </a:xfrm>
          <a:prstGeom prst="rect">
            <a:avLst/>
          </a:prstGeom>
          <a:noFill/>
          <a:ln>
            <a:noFill/>
          </a:ln>
        </p:spPr>
        <p:txBody>
          <a:bodyPr spcFirstLastPara="1" vert="horz" wrap="square" lIns="91425" tIns="45700" rIns="91425" bIns="45700" anchor="t" anchorCtr="0" compatLnSpc="1">
            <a:normAutofit/>
          </a:bodyPr>
          <a:lstStyle/>
          <a:p>
            <a:pPr marL="457200" indent="-334327">
              <a:lnSpc>
                <a:spcPct val="100000"/>
              </a:lnSpc>
              <a:spcBef>
                <a:spcPts val="0"/>
              </a:spcBef>
              <a:buClr>
                <a:schemeClr val="bg1"/>
              </a:buClr>
              <a:buSzPct val="64285"/>
              <a:buFont typeface="Calibri"/>
              <a:buAutoNum type="arabicPeriod"/>
            </a:pPr>
            <a:r>
              <a:rPr lang="en-US" sz="1800" i="1" dirty="0">
                <a:solidFill>
                  <a:schemeClr val="bg1"/>
                </a:solidFill>
              </a:rPr>
              <a:t>Depressed mood most of the day, nearly every day</a:t>
            </a:r>
            <a:r>
              <a:rPr lang="en-US" sz="1800" dirty="0">
                <a:solidFill>
                  <a:schemeClr val="bg1"/>
                </a:solidFill>
              </a:rPr>
              <a:t> </a:t>
            </a:r>
            <a:r>
              <a:rPr lang="en-US" sz="1800" b="1" dirty="0">
                <a:solidFill>
                  <a:schemeClr val="bg1"/>
                </a:solidFill>
              </a:rPr>
              <a:t>and/or</a:t>
            </a:r>
            <a:r>
              <a:rPr lang="en-US" sz="1800" dirty="0">
                <a:solidFill>
                  <a:schemeClr val="bg1"/>
                </a:solidFill>
              </a:rPr>
              <a:t> </a:t>
            </a:r>
            <a:r>
              <a:rPr lang="en-US" sz="1800" i="1" dirty="0">
                <a:solidFill>
                  <a:schemeClr val="bg1"/>
                </a:solidFill>
              </a:rPr>
              <a:t>loss of interest or pleasure in most or all activities, nearly every day </a:t>
            </a:r>
            <a:endParaRPr sz="1800" dirty="0">
              <a:solidFill>
                <a:schemeClr val="bg1"/>
              </a:solidFill>
            </a:endParaRPr>
          </a:p>
          <a:p>
            <a:pPr marL="457200" indent="-334327">
              <a:lnSpc>
                <a:spcPct val="100000"/>
              </a:lnSpc>
              <a:spcBef>
                <a:spcPts val="0"/>
              </a:spcBef>
              <a:buClr>
                <a:schemeClr val="bg1"/>
              </a:buClr>
              <a:buSzPct val="64285"/>
              <a:buFont typeface="Calibri"/>
              <a:buAutoNum type="arabicPeriod"/>
            </a:pPr>
            <a:r>
              <a:rPr lang="en-US" sz="1800" dirty="0">
                <a:solidFill>
                  <a:schemeClr val="bg1"/>
                </a:solidFill>
              </a:rPr>
              <a:t>Insomnia or hypersomnia</a:t>
            </a:r>
            <a:endParaRPr sz="1800" dirty="0">
              <a:solidFill>
                <a:schemeClr val="bg1"/>
              </a:solidFill>
            </a:endParaRPr>
          </a:p>
          <a:p>
            <a:pPr marL="457200" indent="-334327">
              <a:lnSpc>
                <a:spcPct val="100000"/>
              </a:lnSpc>
              <a:spcBef>
                <a:spcPts val="0"/>
              </a:spcBef>
              <a:buClr>
                <a:schemeClr val="bg1"/>
              </a:buClr>
              <a:buSzPct val="64285"/>
              <a:buFont typeface="Calibri"/>
              <a:buAutoNum type="arabicPeriod"/>
            </a:pPr>
            <a:r>
              <a:rPr lang="en-US" sz="1800" dirty="0">
                <a:solidFill>
                  <a:schemeClr val="bg1"/>
                </a:solidFill>
              </a:rPr>
              <a:t>Significant weight loss or gain, decrease or increase in appetite </a:t>
            </a:r>
            <a:endParaRPr sz="1800" dirty="0">
              <a:solidFill>
                <a:schemeClr val="bg1"/>
              </a:solidFill>
            </a:endParaRPr>
          </a:p>
          <a:p>
            <a:pPr marL="457200" indent="-334327">
              <a:lnSpc>
                <a:spcPct val="100000"/>
              </a:lnSpc>
              <a:spcBef>
                <a:spcPts val="0"/>
              </a:spcBef>
              <a:buClr>
                <a:schemeClr val="bg1"/>
              </a:buClr>
              <a:buSzPct val="64285"/>
              <a:buFont typeface="Calibri"/>
              <a:buAutoNum type="arabicPeriod"/>
            </a:pPr>
            <a:r>
              <a:rPr lang="en-US" sz="1800" dirty="0">
                <a:solidFill>
                  <a:schemeClr val="bg1"/>
                </a:solidFill>
              </a:rPr>
              <a:t>Psychomotor retardation or agitation</a:t>
            </a:r>
            <a:endParaRPr sz="1800" dirty="0">
              <a:solidFill>
                <a:schemeClr val="bg1"/>
              </a:solidFill>
            </a:endParaRPr>
          </a:p>
          <a:p>
            <a:pPr marL="457200" indent="-334327">
              <a:lnSpc>
                <a:spcPct val="100000"/>
              </a:lnSpc>
              <a:spcBef>
                <a:spcPts val="0"/>
              </a:spcBef>
              <a:buClr>
                <a:schemeClr val="bg1"/>
              </a:buClr>
              <a:buSzPct val="64285"/>
              <a:buFont typeface="Calibri"/>
              <a:buAutoNum type="arabicPeriod"/>
            </a:pPr>
            <a:r>
              <a:rPr lang="en-US" sz="1800" dirty="0">
                <a:solidFill>
                  <a:schemeClr val="bg1"/>
                </a:solidFill>
              </a:rPr>
              <a:t>Fatigue or low energy</a:t>
            </a:r>
            <a:endParaRPr sz="1800" dirty="0">
              <a:solidFill>
                <a:schemeClr val="bg1"/>
              </a:solidFill>
            </a:endParaRPr>
          </a:p>
          <a:p>
            <a:pPr marL="457200" indent="-334327">
              <a:lnSpc>
                <a:spcPct val="100000"/>
              </a:lnSpc>
              <a:spcBef>
                <a:spcPts val="0"/>
              </a:spcBef>
              <a:buClr>
                <a:schemeClr val="bg1"/>
              </a:buClr>
              <a:buSzPct val="64285"/>
              <a:buFont typeface="Calibri"/>
              <a:buAutoNum type="arabicPeriod"/>
            </a:pPr>
            <a:r>
              <a:rPr lang="en-US" sz="1800" dirty="0">
                <a:solidFill>
                  <a:schemeClr val="bg1"/>
                </a:solidFill>
              </a:rPr>
              <a:t>Decreased ability to concentrate, think, make decisions</a:t>
            </a:r>
            <a:endParaRPr sz="1800" dirty="0">
              <a:solidFill>
                <a:schemeClr val="bg1"/>
              </a:solidFill>
            </a:endParaRPr>
          </a:p>
          <a:p>
            <a:pPr marL="457200" indent="-334327">
              <a:lnSpc>
                <a:spcPct val="100000"/>
              </a:lnSpc>
              <a:spcBef>
                <a:spcPts val="0"/>
              </a:spcBef>
              <a:buClr>
                <a:schemeClr val="bg1"/>
              </a:buClr>
              <a:buSzPct val="64285"/>
              <a:buFont typeface="Calibri"/>
              <a:buAutoNum type="arabicPeriod"/>
            </a:pPr>
            <a:r>
              <a:rPr lang="en-US" sz="1800" dirty="0">
                <a:solidFill>
                  <a:schemeClr val="bg1"/>
                </a:solidFill>
              </a:rPr>
              <a:t>Thoughts of worthlessness or excessive or inappropriate guilt</a:t>
            </a:r>
            <a:endParaRPr sz="1800" dirty="0">
              <a:solidFill>
                <a:schemeClr val="bg1"/>
              </a:solidFill>
            </a:endParaRPr>
          </a:p>
          <a:p>
            <a:pPr marL="457200" indent="-334327">
              <a:lnSpc>
                <a:spcPct val="100000"/>
              </a:lnSpc>
              <a:spcBef>
                <a:spcPts val="0"/>
              </a:spcBef>
              <a:buClr>
                <a:schemeClr val="bg1"/>
              </a:buClr>
              <a:buSzPct val="64285"/>
              <a:buFont typeface="Calibri"/>
              <a:buAutoNum type="arabicPeriod"/>
            </a:pPr>
            <a:r>
              <a:rPr lang="en-US" sz="1800" dirty="0">
                <a:solidFill>
                  <a:schemeClr val="bg1"/>
                </a:solidFill>
              </a:rPr>
              <a:t>Recurrent thoughts of death or suicidal ideation, or a suicide attempt</a:t>
            </a:r>
            <a:endParaRPr sz="1800" dirty="0">
              <a:solidFill>
                <a:schemeClr val="bg1"/>
              </a:solidFill>
            </a:endParaRPr>
          </a:p>
        </p:txBody>
      </p:sp>
      <p:pic>
        <p:nvPicPr>
          <p:cNvPr id="2" name="Picture 1">
            <a:extLst>
              <a:ext uri="{FF2B5EF4-FFF2-40B4-BE49-F238E27FC236}">
                <a16:creationId xmlns:a16="http://schemas.microsoft.com/office/drawing/2014/main" id="{9786AA32-9DDD-7D68-8887-101390882F8A}"/>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a29e6df34b_2_20"/>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Clr>
                <a:schemeClr val="dk1"/>
              </a:buClr>
              <a:buSzPts val="3300"/>
            </a:pPr>
            <a:r>
              <a:rPr lang="en-US" sz="3600" dirty="0"/>
              <a:t>Diagnostic criteria  </a:t>
            </a:r>
            <a:endParaRPr sz="3600" dirty="0"/>
          </a:p>
        </p:txBody>
      </p:sp>
      <p:sp>
        <p:nvSpPr>
          <p:cNvPr id="236" name="Google Shape;236;ga29e6df34b_2_20"/>
          <p:cNvSpPr txBox="1">
            <a:spLocks noGrp="1"/>
          </p:cNvSpPr>
          <p:nvPr>
            <p:ph idx="1"/>
          </p:nvPr>
        </p:nvSpPr>
        <p:spPr>
          <a:xfrm>
            <a:off x="3726184" y="1542738"/>
            <a:ext cx="5234939" cy="3772531"/>
          </a:xfrm>
          <a:prstGeom prst="rect">
            <a:avLst/>
          </a:prstGeom>
          <a:noFill/>
          <a:ln>
            <a:noFill/>
          </a:ln>
        </p:spPr>
        <p:txBody>
          <a:bodyPr spcFirstLastPara="1" vert="horz" wrap="square" lIns="91425" tIns="45700" rIns="91425" bIns="45700" anchor="t" anchorCtr="0" compatLnSpc="1">
            <a:noAutofit/>
          </a:bodyPr>
          <a:lstStyle/>
          <a:p>
            <a:pPr marL="457200" indent="-381000">
              <a:lnSpc>
                <a:spcPct val="100000"/>
              </a:lnSpc>
              <a:spcBef>
                <a:spcPts val="0"/>
              </a:spcBef>
              <a:buSzPts val="2400"/>
            </a:pPr>
            <a:r>
              <a:rPr lang="en-US" sz="1600" dirty="0"/>
              <a:t>“Peripartum onset” defined by Diagnostic and Statistical Manual (DSM-5) as onset of a major depressive episode during pregnancy or within four weeks of </a:t>
            </a:r>
            <a:r>
              <a:rPr lang="en-US"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childbirth</a:t>
            </a:r>
            <a:endParaRPr sz="1600" dirty="0"/>
          </a:p>
          <a:p>
            <a:pPr marL="457200" indent="0">
              <a:lnSpc>
                <a:spcPct val="100000"/>
              </a:lnSpc>
              <a:spcBef>
                <a:spcPts val="800"/>
              </a:spcBef>
              <a:buSzPts val="1800"/>
              <a:buNone/>
            </a:pPr>
            <a:endParaRPr sz="1600" dirty="0"/>
          </a:p>
          <a:p>
            <a:pPr marL="457200" indent="-381000">
              <a:lnSpc>
                <a:spcPct val="100000"/>
              </a:lnSpc>
              <a:spcBef>
                <a:spcPts val="800"/>
              </a:spcBef>
              <a:buSzPts val="2400"/>
            </a:pPr>
            <a:r>
              <a:rPr lang="en-US" sz="1600" dirty="0"/>
              <a:t>Problematic definition </a:t>
            </a:r>
            <a:endParaRPr sz="1600" dirty="0"/>
          </a:p>
          <a:p>
            <a:pPr marL="914400" lvl="1" indent="-381000">
              <a:lnSpc>
                <a:spcPct val="100000"/>
              </a:lnSpc>
              <a:spcBef>
                <a:spcPts val="0"/>
              </a:spcBef>
              <a:buSzPts val="2400"/>
            </a:pPr>
            <a:r>
              <a:rPr lang="en-US" sz="1600" dirty="0"/>
              <a:t>conflates antenatal and postpartum depression, which may be two biologically distinct entities</a:t>
            </a:r>
            <a:endParaRPr sz="1600" dirty="0"/>
          </a:p>
          <a:p>
            <a:pPr marL="914400" lvl="1" indent="-381000">
              <a:lnSpc>
                <a:spcPct val="100000"/>
              </a:lnSpc>
              <a:spcBef>
                <a:spcPts val="0"/>
              </a:spcBef>
              <a:buSzPts val="2400"/>
            </a:pPr>
            <a:r>
              <a:rPr lang="en-US" sz="1600" dirty="0"/>
              <a:t>does not capture full “postpartum” period</a:t>
            </a:r>
            <a:endParaRPr sz="1600" dirty="0"/>
          </a:p>
          <a:p>
            <a:pPr marL="914400" lvl="1" indent="-381000">
              <a:lnSpc>
                <a:spcPct val="100000"/>
              </a:lnSpc>
              <a:spcBef>
                <a:spcPts val="0"/>
              </a:spcBef>
              <a:buSzPts val="2400"/>
            </a:pPr>
            <a:r>
              <a:rPr lang="en-US" sz="1600" dirty="0"/>
              <a:t>misses those with  symptom onset later as a result of psychosocial triggers or later hormonal disruption due to weaning </a:t>
            </a:r>
            <a:endParaRPr sz="1600" dirty="0"/>
          </a:p>
        </p:txBody>
      </p:sp>
      <p:pic>
        <p:nvPicPr>
          <p:cNvPr id="2" name="Picture 1">
            <a:extLst>
              <a:ext uri="{FF2B5EF4-FFF2-40B4-BE49-F238E27FC236}">
                <a16:creationId xmlns:a16="http://schemas.microsoft.com/office/drawing/2014/main" id="{B5102D08-FEA9-9570-09B9-EA75088A1224}"/>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b16c4c0a9d_0_16"/>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Clr>
                <a:schemeClr val="dk1"/>
              </a:buClr>
              <a:buSzPts val="3300"/>
            </a:pPr>
            <a:r>
              <a:rPr lang="en-US" sz="3600" dirty="0"/>
              <a:t>Diagnostic </a:t>
            </a:r>
            <a:r>
              <a:rPr lang="en-US" sz="3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evaluation</a:t>
            </a:r>
            <a:endParaRPr sz="3600" dirty="0"/>
          </a:p>
        </p:txBody>
      </p:sp>
      <p:sp>
        <p:nvSpPr>
          <p:cNvPr id="242" name="Google Shape;242;gb16c4c0a9d_0_16"/>
          <p:cNvSpPr txBox="1">
            <a:spLocks noGrp="1"/>
          </p:cNvSpPr>
          <p:nvPr>
            <p:ph idx="1"/>
          </p:nvPr>
        </p:nvSpPr>
        <p:spPr>
          <a:xfrm>
            <a:off x="3909052" y="1259857"/>
            <a:ext cx="4606292" cy="3772531"/>
          </a:xfrm>
          <a:prstGeom prst="rect">
            <a:avLst/>
          </a:prstGeom>
          <a:noFill/>
          <a:ln>
            <a:noFill/>
          </a:ln>
        </p:spPr>
        <p:txBody>
          <a:bodyPr spcFirstLastPara="1" vert="horz" wrap="square" lIns="91425" tIns="45700" rIns="91425" bIns="45700" anchor="t" anchorCtr="0" compatLnSpc="1">
            <a:normAutofit fontScale="25000" lnSpcReduction="20000"/>
          </a:bodyPr>
          <a:lstStyle/>
          <a:p>
            <a:pPr marL="457200" indent="0">
              <a:lnSpc>
                <a:spcPct val="100000"/>
              </a:lnSpc>
              <a:spcBef>
                <a:spcPts val="0"/>
              </a:spcBef>
              <a:buNone/>
            </a:pPr>
            <a:endParaRPr sz="7200" dirty="0"/>
          </a:p>
          <a:p>
            <a:pPr marL="457200" indent="-381000">
              <a:lnSpc>
                <a:spcPct val="100000"/>
              </a:lnSpc>
              <a:spcBef>
                <a:spcPts val="1000"/>
              </a:spcBef>
              <a:buSzPts val="2400"/>
            </a:pPr>
            <a:r>
              <a:rPr lang="en-US" sz="7200" dirty="0"/>
              <a:t>Consider unique context of pregnancy and parenthood</a:t>
            </a:r>
            <a:endParaRPr sz="7200" dirty="0"/>
          </a:p>
          <a:p>
            <a:pPr marL="457200" indent="-381000">
              <a:lnSpc>
                <a:spcPct val="100000"/>
              </a:lnSpc>
              <a:spcBef>
                <a:spcPts val="1000"/>
              </a:spcBef>
              <a:buSzPts val="2400"/>
            </a:pPr>
            <a:r>
              <a:rPr lang="en-US" sz="7200" dirty="0"/>
              <a:t>Talk about risk of untreated depression without making patient feel blamed</a:t>
            </a:r>
            <a:endParaRPr sz="7200" dirty="0"/>
          </a:p>
          <a:p>
            <a:pPr marL="457200" indent="-381000">
              <a:lnSpc>
                <a:spcPct val="100000"/>
              </a:lnSpc>
              <a:spcBef>
                <a:spcPts val="1000"/>
              </a:spcBef>
              <a:buSzPts val="2400"/>
            </a:pPr>
            <a:r>
              <a:rPr lang="en-US" sz="7200" dirty="0"/>
              <a:t>Consider cultural factors</a:t>
            </a:r>
            <a:endParaRPr sz="7200" dirty="0"/>
          </a:p>
          <a:p>
            <a:pPr marL="457200" indent="-381000">
              <a:lnSpc>
                <a:spcPct val="100000"/>
              </a:lnSpc>
              <a:spcBef>
                <a:spcPts val="1000"/>
              </a:spcBef>
              <a:buSzPts val="2400"/>
            </a:pPr>
            <a:r>
              <a:rPr lang="en-US" sz="7200" dirty="0"/>
              <a:t>Be mindful of stigma associated with “scary thoughts” </a:t>
            </a:r>
            <a:endParaRPr sz="7200" dirty="0"/>
          </a:p>
          <a:p>
            <a:pPr marL="457200" indent="-381000">
              <a:lnSpc>
                <a:spcPct val="100000"/>
              </a:lnSpc>
              <a:spcBef>
                <a:spcPts val="1000"/>
              </a:spcBef>
              <a:buSzPts val="2400"/>
            </a:pPr>
            <a:r>
              <a:rPr lang="en-US" sz="7200" dirty="0"/>
              <a:t>Fear of being reported to Child Welfare/CPS</a:t>
            </a:r>
            <a:endParaRPr sz="7200" dirty="0"/>
          </a:p>
          <a:p>
            <a:pPr marL="914400" lvl="1" indent="-381000">
              <a:lnSpc>
                <a:spcPct val="100000"/>
              </a:lnSpc>
              <a:spcBef>
                <a:spcPts val="1000"/>
              </a:spcBef>
              <a:buSzPts val="2400"/>
            </a:pPr>
            <a:r>
              <a:rPr lang="en-US" sz="7200" dirty="0"/>
              <a:t>This is particularly salient for BIPOC patients given issues of systemic racism with CPS referrals </a:t>
            </a:r>
            <a:endParaRPr sz="7200" dirty="0"/>
          </a:p>
          <a:p>
            <a:pPr marL="0" indent="0">
              <a:lnSpc>
                <a:spcPct val="115000"/>
              </a:lnSpc>
              <a:spcBef>
                <a:spcPts val="1000"/>
              </a:spcBef>
              <a:spcAft>
                <a:spcPts val="800"/>
              </a:spcAft>
              <a:buSzPts val="1800"/>
              <a:buNone/>
            </a:pPr>
            <a:endParaRPr dirty="0"/>
          </a:p>
        </p:txBody>
      </p:sp>
      <p:pic>
        <p:nvPicPr>
          <p:cNvPr id="2" name="Picture 1">
            <a:extLst>
              <a:ext uri="{FF2B5EF4-FFF2-40B4-BE49-F238E27FC236}">
                <a16:creationId xmlns:a16="http://schemas.microsoft.com/office/drawing/2014/main" id="{8CA8E4E5-1573-9574-5526-A09FEB92FCA9}"/>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219004-268C-49EC-F2FB-ACA758FE8F0F}"/>
              </a:ext>
            </a:extLst>
          </p:cNvPr>
          <p:cNvSpPr/>
          <p:nvPr/>
        </p:nvSpPr>
        <p:spPr>
          <a:xfrm>
            <a:off x="360953" y="1429855"/>
            <a:ext cx="8411272" cy="35178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Google Shape;247;gb16c4c0a9d_0_23"/>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t>Clinical Features: Presentation</a:t>
            </a:r>
            <a:endParaRPr sz="3600" dirty="0"/>
          </a:p>
        </p:txBody>
      </p:sp>
      <p:sp>
        <p:nvSpPr>
          <p:cNvPr id="248" name="Google Shape;248;gb16c4c0a9d_0_23"/>
          <p:cNvSpPr txBox="1">
            <a:spLocks noGrp="1"/>
          </p:cNvSpPr>
          <p:nvPr>
            <p:ph idx="4294967295"/>
          </p:nvPr>
        </p:nvSpPr>
        <p:spPr>
          <a:xfrm>
            <a:off x="628648" y="1825617"/>
            <a:ext cx="7886700" cy="5459412"/>
          </a:xfrm>
          <a:prstGeom prst="rect">
            <a:avLst/>
          </a:prstGeom>
          <a:noFill/>
          <a:ln>
            <a:noFill/>
          </a:ln>
        </p:spPr>
        <p:txBody>
          <a:bodyPr spcFirstLastPara="1" vert="horz" wrap="square" lIns="91425" tIns="45700" rIns="91425" bIns="45700" anchor="t" anchorCtr="0" compatLnSpc="1">
            <a:normAutofit/>
          </a:bodyPr>
          <a:lstStyle/>
          <a:p>
            <a:pPr marL="457200" indent="-381000">
              <a:lnSpc>
                <a:spcPct val="100000"/>
              </a:lnSpc>
              <a:spcBef>
                <a:spcPts val="0"/>
              </a:spcBef>
              <a:buSzPts val="2400"/>
            </a:pPr>
            <a:r>
              <a:rPr lang="en-US" sz="1800" dirty="0">
                <a:solidFill>
                  <a:schemeClr val="bg1"/>
                </a:solidFill>
              </a:rPr>
              <a:t>Similar presentation to depression outside of pregnancy including low mood, anhedonia, poor energy and concentration, low motivation, feelings of low self-worth, and sometimes suicidal ideation  </a:t>
            </a:r>
            <a:endParaRPr sz="1800" dirty="0">
              <a:solidFill>
                <a:schemeClr val="bg1"/>
              </a:solidFill>
            </a:endParaRPr>
          </a:p>
          <a:p>
            <a:pPr marL="914400" indent="-381000">
              <a:lnSpc>
                <a:spcPct val="100000"/>
              </a:lnSpc>
              <a:spcBef>
                <a:spcPts val="0"/>
              </a:spcBef>
              <a:buSzPts val="2400"/>
            </a:pPr>
            <a:r>
              <a:rPr lang="en-US" sz="1800" dirty="0">
                <a:solidFill>
                  <a:schemeClr val="bg1"/>
                </a:solidFill>
              </a:rPr>
              <a:t>Changes in sleep, appetite, and libido, if present, can be difficult to discern from normal pregnancy</a:t>
            </a:r>
            <a:endParaRPr sz="1800" dirty="0">
              <a:solidFill>
                <a:schemeClr val="bg1"/>
              </a:solidFill>
            </a:endParaRPr>
          </a:p>
          <a:p>
            <a:pPr marL="457200" indent="-381000">
              <a:lnSpc>
                <a:spcPct val="100000"/>
              </a:lnSpc>
              <a:spcBef>
                <a:spcPts val="0"/>
              </a:spcBef>
              <a:buSzPts val="2400"/>
            </a:pPr>
            <a:r>
              <a:rPr lang="en-US" sz="1800" dirty="0">
                <a:solidFill>
                  <a:schemeClr val="bg1"/>
                </a:solidFill>
              </a:rPr>
              <a:t>Anxious distress is a common feature of perinatal depression </a:t>
            </a:r>
            <a:endParaRPr sz="1800" dirty="0">
              <a:solidFill>
                <a:schemeClr val="bg1"/>
              </a:solidFill>
            </a:endParaRPr>
          </a:p>
          <a:p>
            <a:pPr marL="914400" lvl="1" indent="-381000">
              <a:lnSpc>
                <a:spcPct val="100000"/>
              </a:lnSpc>
              <a:spcBef>
                <a:spcPts val="0"/>
              </a:spcBef>
              <a:buSzPts val="2400"/>
            </a:pPr>
            <a:r>
              <a:rPr lang="en-US" dirty="0">
                <a:solidFill>
                  <a:schemeClr val="bg1"/>
                </a:solidFill>
              </a:rPr>
              <a:t>High rates of rumination and worry (often about the mother’s or baby’s health) and intrusive thoughts </a:t>
            </a:r>
            <a:endParaRPr dirty="0">
              <a:solidFill>
                <a:schemeClr val="bg1"/>
              </a:solidFill>
            </a:endParaRPr>
          </a:p>
        </p:txBody>
      </p:sp>
      <p:pic>
        <p:nvPicPr>
          <p:cNvPr id="2" name="Picture 1">
            <a:extLst>
              <a:ext uri="{FF2B5EF4-FFF2-40B4-BE49-F238E27FC236}">
                <a16:creationId xmlns:a16="http://schemas.microsoft.com/office/drawing/2014/main" id="{C734092D-E95D-1733-38B5-94C0B3D2F645}"/>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8077AA-E00A-2321-BF2C-EE4ED3133B8B}"/>
              </a:ext>
            </a:extLst>
          </p:cNvPr>
          <p:cNvSpPr/>
          <p:nvPr/>
        </p:nvSpPr>
        <p:spPr>
          <a:xfrm>
            <a:off x="360953" y="1429851"/>
            <a:ext cx="8411272" cy="39352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Google Shape;253;gb16c4c0a9d_0_30"/>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t>Clinical Features: Presentation </a:t>
            </a:r>
            <a:endParaRPr sz="3600" dirty="0"/>
          </a:p>
        </p:txBody>
      </p:sp>
      <p:sp>
        <p:nvSpPr>
          <p:cNvPr id="254" name="Google Shape;254;gb16c4c0a9d_0_30"/>
          <p:cNvSpPr txBox="1">
            <a:spLocks noGrp="1"/>
          </p:cNvSpPr>
          <p:nvPr>
            <p:ph idx="4294967295"/>
          </p:nvPr>
        </p:nvSpPr>
        <p:spPr>
          <a:xfrm>
            <a:off x="628648" y="1825617"/>
            <a:ext cx="7886700" cy="5459412"/>
          </a:xfrm>
          <a:prstGeom prst="rect">
            <a:avLst/>
          </a:prstGeom>
          <a:noFill/>
          <a:ln>
            <a:noFill/>
          </a:ln>
        </p:spPr>
        <p:txBody>
          <a:bodyPr spcFirstLastPara="1" vert="horz" wrap="square" lIns="91425" tIns="45700" rIns="91425" bIns="45700" anchor="t" anchorCtr="0" compatLnSpc="1">
            <a:normAutofit/>
          </a:bodyPr>
          <a:lstStyle/>
          <a:p>
            <a:pPr marL="457200" indent="-381000">
              <a:lnSpc>
                <a:spcPct val="100000"/>
              </a:lnSpc>
              <a:spcBef>
                <a:spcPts val="0"/>
              </a:spcBef>
              <a:buSzPts val="2400"/>
              <a:buFont typeface="Calibri"/>
              <a:buChar char="•"/>
            </a:pPr>
            <a:r>
              <a:rPr lang="en-US" sz="1800" dirty="0">
                <a:solidFill>
                  <a:schemeClr val="bg1"/>
                </a:solidFill>
              </a:rPr>
              <a:t>Recent research has begun to identify different clinical phenotypes within perinatal </a:t>
            </a:r>
            <a:r>
              <a:rPr lang="en-US" sz="1800"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depression</a:t>
            </a:r>
            <a:endParaRPr sz="1800" dirty="0">
              <a:solidFill>
                <a:schemeClr val="bg1"/>
              </a:solidFill>
            </a:endParaRPr>
          </a:p>
          <a:p>
            <a:pPr marL="457200" indent="-381000">
              <a:lnSpc>
                <a:spcPct val="100000"/>
              </a:lnSpc>
              <a:spcBef>
                <a:spcPts val="0"/>
              </a:spcBef>
              <a:buSzPts val="2400"/>
              <a:buFont typeface="Calibri"/>
              <a:buChar char="•"/>
            </a:pPr>
            <a:r>
              <a:rPr lang="en-US" sz="1800" dirty="0">
                <a:solidFill>
                  <a:schemeClr val="bg1"/>
                </a:solidFill>
              </a:rPr>
              <a:t>International consortium “Postpartum Depression: Action Towards Causes and Treatment” (PACT) identified five clinical phenotypes with different clusters of symptoms and timing of onset: </a:t>
            </a:r>
            <a:endParaRPr sz="1800" dirty="0">
              <a:solidFill>
                <a:schemeClr val="bg1"/>
              </a:solidFill>
            </a:endParaRPr>
          </a:p>
          <a:p>
            <a:pPr marL="914400" lvl="1" indent="-381000">
              <a:lnSpc>
                <a:spcPct val="100000"/>
              </a:lnSpc>
              <a:spcBef>
                <a:spcPts val="0"/>
              </a:spcBef>
              <a:buSzPts val="2400"/>
              <a:buFont typeface="Calibri"/>
              <a:buChar char="•"/>
            </a:pPr>
            <a:r>
              <a:rPr lang="en-US" dirty="0">
                <a:solidFill>
                  <a:schemeClr val="bg1"/>
                </a:solidFill>
              </a:rPr>
              <a:t>Severe anxious depression, moderate anxious depression, anxious anhedonia, pure anhedonia, and resolved depression</a:t>
            </a:r>
            <a:endParaRPr dirty="0">
              <a:solidFill>
                <a:schemeClr val="bg1"/>
              </a:solidFill>
            </a:endParaRPr>
          </a:p>
          <a:p>
            <a:pPr marL="914400" lvl="1" indent="-381000">
              <a:lnSpc>
                <a:spcPct val="100000"/>
              </a:lnSpc>
              <a:spcBef>
                <a:spcPts val="0"/>
              </a:spcBef>
              <a:buSzPts val="2400"/>
              <a:buFont typeface="Calibri"/>
              <a:buChar char="•"/>
            </a:pPr>
            <a:r>
              <a:rPr lang="en-US" dirty="0">
                <a:solidFill>
                  <a:schemeClr val="bg1"/>
                </a:solidFill>
              </a:rPr>
              <a:t>Anxiety and anhedonia especially prominent in women who had postpartum onset </a:t>
            </a:r>
            <a:endParaRPr dirty="0">
              <a:solidFill>
                <a:schemeClr val="bg1"/>
              </a:solidFill>
            </a:endParaRPr>
          </a:p>
        </p:txBody>
      </p:sp>
      <p:pic>
        <p:nvPicPr>
          <p:cNvPr id="2" name="Picture 1">
            <a:extLst>
              <a:ext uri="{FF2B5EF4-FFF2-40B4-BE49-F238E27FC236}">
                <a16:creationId xmlns:a16="http://schemas.microsoft.com/office/drawing/2014/main" id="{D3061178-45BE-EA89-1C41-69509A5AD0E4}"/>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B1EC78E-826C-9756-65AB-745604892EB4}"/>
              </a:ext>
            </a:extLst>
          </p:cNvPr>
          <p:cNvSpPr/>
          <p:nvPr/>
        </p:nvSpPr>
        <p:spPr>
          <a:xfrm>
            <a:off x="360953" y="1121739"/>
            <a:ext cx="8411272" cy="4621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Google Shape;259;ga29e6df34b_2_26"/>
          <p:cNvSpPr txBox="1">
            <a:spLocks noGrp="1"/>
          </p:cNvSpPr>
          <p:nvPr>
            <p:ph type="title"/>
          </p:nvPr>
        </p:nvSpPr>
        <p:spPr>
          <a:xfrm>
            <a:off x="628650" y="144153"/>
            <a:ext cx="7886700" cy="1325559"/>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dirty="0"/>
              <a:t>Clinical Features: Differential Dx</a:t>
            </a:r>
            <a:endParaRPr dirty="0"/>
          </a:p>
        </p:txBody>
      </p:sp>
      <p:sp>
        <p:nvSpPr>
          <p:cNvPr id="260" name="Google Shape;260;ga29e6df34b_2_26"/>
          <p:cNvSpPr txBox="1">
            <a:spLocks noGrp="1"/>
          </p:cNvSpPr>
          <p:nvPr>
            <p:ph idx="4294967295"/>
          </p:nvPr>
        </p:nvSpPr>
        <p:spPr>
          <a:xfrm>
            <a:off x="628650" y="1140524"/>
            <a:ext cx="7886700" cy="5459412"/>
          </a:xfrm>
          <a:prstGeom prst="rect">
            <a:avLst/>
          </a:prstGeom>
          <a:noFill/>
          <a:ln>
            <a:noFill/>
          </a:ln>
        </p:spPr>
        <p:txBody>
          <a:bodyPr spcFirstLastPara="1" vert="horz" wrap="square" lIns="91425" tIns="45700" rIns="91425" bIns="45700" anchor="t" anchorCtr="0" compatLnSpc="1">
            <a:normAutofit/>
          </a:bodyPr>
          <a:lstStyle/>
          <a:p>
            <a:pPr marL="457200" indent="-364172">
              <a:lnSpc>
                <a:spcPct val="100000"/>
              </a:lnSpc>
              <a:spcBef>
                <a:spcPts val="0"/>
              </a:spcBef>
            </a:pPr>
            <a:r>
              <a:rPr lang="en-US" sz="1800" dirty="0">
                <a:solidFill>
                  <a:schemeClr val="bg1"/>
                </a:solidFill>
              </a:rPr>
              <a:t>Baby blues</a:t>
            </a:r>
            <a:endParaRPr sz="1800" dirty="0">
              <a:solidFill>
                <a:schemeClr val="bg1"/>
              </a:solidFill>
            </a:endParaRPr>
          </a:p>
          <a:p>
            <a:pPr marL="914400" lvl="1" indent="-364172">
              <a:lnSpc>
                <a:spcPct val="100000"/>
              </a:lnSpc>
              <a:spcBef>
                <a:spcPts val="0"/>
              </a:spcBef>
            </a:pPr>
            <a:r>
              <a:rPr lang="en-US" dirty="0">
                <a:solidFill>
                  <a:schemeClr val="bg1"/>
                </a:solidFill>
              </a:rPr>
              <a:t>Affects up to 75% of women, mild mood lability in the immediate postpartum period,  resolves by two weeks postpartum </a:t>
            </a:r>
            <a:endParaRPr dirty="0">
              <a:solidFill>
                <a:schemeClr val="bg1"/>
              </a:solidFill>
            </a:endParaRPr>
          </a:p>
          <a:p>
            <a:pPr marL="457200" indent="-364172">
              <a:lnSpc>
                <a:spcPct val="100000"/>
              </a:lnSpc>
              <a:spcBef>
                <a:spcPts val="0"/>
              </a:spcBef>
            </a:pPr>
            <a:r>
              <a:rPr lang="en-US" sz="1800" dirty="0">
                <a:solidFill>
                  <a:schemeClr val="bg1"/>
                </a:solidFill>
              </a:rPr>
              <a:t>Anxiety disorder</a:t>
            </a:r>
            <a:endParaRPr sz="1800" dirty="0">
              <a:solidFill>
                <a:schemeClr val="bg1"/>
              </a:solidFill>
            </a:endParaRPr>
          </a:p>
          <a:p>
            <a:pPr marL="914400" lvl="1" indent="-364172">
              <a:lnSpc>
                <a:spcPct val="100000"/>
              </a:lnSpc>
              <a:spcBef>
                <a:spcPts val="0"/>
              </a:spcBef>
            </a:pPr>
            <a:r>
              <a:rPr lang="en-US" dirty="0">
                <a:solidFill>
                  <a:schemeClr val="bg1"/>
                </a:solidFill>
              </a:rPr>
              <a:t>Symptoms of anxiety disorders may overlap with those of depressive disorders, with a high rate of comorbidity between the two </a:t>
            </a:r>
            <a:endParaRPr dirty="0">
              <a:solidFill>
                <a:schemeClr val="bg1"/>
              </a:solidFill>
            </a:endParaRPr>
          </a:p>
          <a:p>
            <a:pPr marL="457200" indent="-364172">
              <a:lnSpc>
                <a:spcPct val="100000"/>
              </a:lnSpc>
              <a:spcBef>
                <a:spcPts val="0"/>
              </a:spcBef>
            </a:pPr>
            <a:r>
              <a:rPr lang="en-US" sz="1800" dirty="0">
                <a:solidFill>
                  <a:schemeClr val="bg1"/>
                </a:solidFill>
              </a:rPr>
              <a:t>Medical disorder</a:t>
            </a:r>
            <a:endParaRPr sz="1800" dirty="0">
              <a:solidFill>
                <a:schemeClr val="bg1"/>
              </a:solidFill>
            </a:endParaRPr>
          </a:p>
          <a:p>
            <a:pPr marL="914400" lvl="1" indent="-364172">
              <a:lnSpc>
                <a:spcPct val="100000"/>
              </a:lnSpc>
              <a:spcBef>
                <a:spcPts val="0"/>
              </a:spcBef>
            </a:pPr>
            <a:r>
              <a:rPr lang="en-US" dirty="0">
                <a:solidFill>
                  <a:schemeClr val="bg1"/>
                </a:solidFill>
              </a:rPr>
              <a:t>Hypothyroidism, anemia, or the rare Sheehan’s disorder, may present with symptoms such as lethargy and fatigue</a:t>
            </a:r>
            <a:endParaRPr dirty="0">
              <a:solidFill>
                <a:schemeClr val="bg1"/>
              </a:solidFill>
            </a:endParaRPr>
          </a:p>
          <a:p>
            <a:pPr marL="457200" indent="-364172">
              <a:lnSpc>
                <a:spcPct val="100000"/>
              </a:lnSpc>
              <a:spcBef>
                <a:spcPts val="0"/>
              </a:spcBef>
            </a:pPr>
            <a:r>
              <a:rPr lang="en-US" sz="1800" dirty="0">
                <a:solidFill>
                  <a:schemeClr val="bg1"/>
                </a:solidFill>
              </a:rPr>
              <a:t>Substance use disorder</a:t>
            </a:r>
            <a:endParaRPr sz="1800" dirty="0">
              <a:solidFill>
                <a:schemeClr val="bg1"/>
              </a:solidFill>
            </a:endParaRPr>
          </a:p>
          <a:p>
            <a:pPr marL="914400" lvl="1" indent="-364172">
              <a:lnSpc>
                <a:spcPct val="100000"/>
              </a:lnSpc>
              <a:spcBef>
                <a:spcPts val="0"/>
              </a:spcBef>
            </a:pPr>
            <a:r>
              <a:rPr lang="en-US" dirty="0">
                <a:solidFill>
                  <a:schemeClr val="bg1"/>
                </a:solidFill>
              </a:rPr>
              <a:t>Intoxication or withdrawal from substances can be confused with symptoms of depression</a:t>
            </a:r>
            <a:endParaRPr dirty="0">
              <a:solidFill>
                <a:schemeClr val="bg1"/>
              </a:solidFill>
            </a:endParaRPr>
          </a:p>
          <a:p>
            <a:pPr marL="457200" indent="-364172">
              <a:lnSpc>
                <a:spcPct val="100000"/>
              </a:lnSpc>
              <a:spcBef>
                <a:spcPts val="0"/>
              </a:spcBef>
              <a:buClr>
                <a:srgbClr val="FF0000"/>
              </a:buClr>
            </a:pPr>
            <a:r>
              <a:rPr lang="en-US" sz="1800" u="sng" dirty="0">
                <a:solidFill>
                  <a:schemeClr val="bg1"/>
                </a:solidFill>
                <a:hlinkClick r:id="rId3">
                  <a:extLst>
                    <a:ext uri="{A12FA001-AC4F-418D-AE19-62706E023703}">
                      <ahyp:hlinkClr xmlns:ahyp="http://schemas.microsoft.com/office/drawing/2018/hyperlinkcolor" val="tx"/>
                    </a:ext>
                  </a:extLst>
                </a:hlinkClick>
              </a:rPr>
              <a:t>Bipolar disorder</a:t>
            </a:r>
            <a:r>
              <a:rPr lang="en-US" sz="1800" dirty="0">
                <a:solidFill>
                  <a:schemeClr val="bg1"/>
                </a:solidFill>
              </a:rPr>
              <a:t> (screen with MDQ)</a:t>
            </a:r>
            <a:endParaRPr sz="1800" dirty="0">
              <a:solidFill>
                <a:schemeClr val="bg1"/>
              </a:solidFill>
            </a:endParaRPr>
          </a:p>
          <a:p>
            <a:pPr marL="914400" lvl="1" indent="-364172">
              <a:lnSpc>
                <a:spcPct val="100000"/>
              </a:lnSpc>
              <a:spcBef>
                <a:spcPts val="0"/>
              </a:spcBef>
              <a:buClr>
                <a:srgbClr val="FF0000"/>
              </a:buClr>
            </a:pPr>
            <a:r>
              <a:rPr lang="en-US" dirty="0">
                <a:solidFill>
                  <a:schemeClr val="bg1"/>
                </a:solidFill>
              </a:rPr>
              <a:t>must rule out before starting antidepressant treatment</a:t>
            </a:r>
            <a:endParaRPr dirty="0">
              <a:solidFill>
                <a:schemeClr val="bg1"/>
              </a:solidFill>
            </a:endParaRPr>
          </a:p>
          <a:p>
            <a:pPr marL="0" indent="0">
              <a:lnSpc>
                <a:spcPct val="200000"/>
              </a:lnSpc>
              <a:spcBef>
                <a:spcPts val="0"/>
              </a:spcBef>
              <a:buSzPct val="122241"/>
              <a:buNone/>
            </a:pPr>
            <a:endParaRPr sz="1900" dirty="0">
              <a:latin typeface="Arial"/>
              <a:ea typeface="Arial"/>
              <a:cs typeface="Arial"/>
              <a:sym typeface="Arial"/>
            </a:endParaRPr>
          </a:p>
          <a:p>
            <a:pPr indent="-38100">
              <a:spcBef>
                <a:spcPts val="0"/>
              </a:spcBef>
              <a:buClr>
                <a:schemeClr val="dk1"/>
              </a:buClr>
              <a:buSzPct val="75000"/>
              <a:buNone/>
            </a:pPr>
            <a:endParaRPr dirty="0"/>
          </a:p>
        </p:txBody>
      </p:sp>
      <p:pic>
        <p:nvPicPr>
          <p:cNvPr id="2" name="Picture 1">
            <a:extLst>
              <a:ext uri="{FF2B5EF4-FFF2-40B4-BE49-F238E27FC236}">
                <a16:creationId xmlns:a16="http://schemas.microsoft.com/office/drawing/2014/main" id="{9CCF2D9E-177B-584B-1689-E8E8D7A82FAF}"/>
              </a:ext>
            </a:extLst>
          </p:cNvPr>
          <p:cNvPicPr>
            <a:picLocks noChangeAspect="1"/>
          </p:cNvPicPr>
          <p:nvPr/>
        </p:nvPicPr>
        <p:blipFill>
          <a:blip r:embed="rId4"/>
          <a:stretch>
            <a:fillRect/>
          </a:stretch>
        </p:blipFill>
        <p:spPr>
          <a:xfrm>
            <a:off x="0" y="5724043"/>
            <a:ext cx="9144000" cy="83210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24BD85E-B3A0-D5FD-036E-8E48FFBEAAAF}"/>
              </a:ext>
            </a:extLst>
          </p:cNvPr>
          <p:cNvSpPr/>
          <p:nvPr/>
        </p:nvSpPr>
        <p:spPr>
          <a:xfrm>
            <a:off x="360953" y="1429851"/>
            <a:ext cx="8411272" cy="41539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Google Shape;265;ga29e6df34b_2_32"/>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200" dirty="0"/>
              <a:t>Clinical features: differential diagnosis</a:t>
            </a:r>
            <a:endParaRPr sz="3200" dirty="0"/>
          </a:p>
        </p:txBody>
      </p:sp>
      <p:sp>
        <p:nvSpPr>
          <p:cNvPr id="266" name="Google Shape;266;ga29e6df34b_2_32"/>
          <p:cNvSpPr txBox="1">
            <a:spLocks noGrp="1"/>
          </p:cNvSpPr>
          <p:nvPr>
            <p:ph idx="4294967295"/>
          </p:nvPr>
        </p:nvSpPr>
        <p:spPr>
          <a:xfrm>
            <a:off x="628650" y="1825621"/>
            <a:ext cx="7886700" cy="5459413"/>
          </a:xfrm>
          <a:prstGeom prst="rect">
            <a:avLst/>
          </a:prstGeom>
          <a:noFill/>
          <a:ln>
            <a:noFill/>
          </a:ln>
        </p:spPr>
        <p:txBody>
          <a:bodyPr spcFirstLastPara="1" vert="horz" wrap="square" lIns="91425" tIns="45700" rIns="91425" bIns="45700" anchor="t" anchorCtr="0" compatLnSpc="1">
            <a:normAutofit/>
          </a:bodyPr>
          <a:lstStyle/>
          <a:p>
            <a:pPr marL="457200" indent="-397510">
              <a:lnSpc>
                <a:spcPct val="100000"/>
              </a:lnSpc>
              <a:spcBef>
                <a:spcPts val="0"/>
              </a:spcBef>
              <a:buSzPct val="111764"/>
              <a:buFont typeface="Calibri"/>
              <a:buChar char="•"/>
            </a:pPr>
            <a:r>
              <a:rPr lang="en-US" sz="1800" dirty="0">
                <a:solidFill>
                  <a:schemeClr val="bg1"/>
                </a:solidFill>
              </a:rPr>
              <a:t>Any woman presenting with depressive symptoms in the perinatal period may in fact have bipolar disorder</a:t>
            </a:r>
            <a:endParaRPr sz="1800" dirty="0">
              <a:solidFill>
                <a:schemeClr val="bg1"/>
              </a:solidFill>
            </a:endParaRPr>
          </a:p>
          <a:p>
            <a:pPr marL="457200" indent="-397510">
              <a:lnSpc>
                <a:spcPct val="100000"/>
              </a:lnSpc>
              <a:spcBef>
                <a:spcPts val="1000"/>
              </a:spcBef>
              <a:buSzPct val="111764"/>
              <a:buFont typeface="Calibri"/>
              <a:buChar char="•"/>
            </a:pPr>
            <a:r>
              <a:rPr lang="en-US" sz="1800" dirty="0">
                <a:solidFill>
                  <a:schemeClr val="bg1"/>
                </a:solidFill>
              </a:rPr>
              <a:t>High proportion of women with first-time depressive episode postpartum will later go on to be diagnosed with bipolar disorder </a:t>
            </a:r>
            <a:endParaRPr sz="1800" dirty="0">
              <a:solidFill>
                <a:schemeClr val="bg1"/>
              </a:solidFill>
            </a:endParaRPr>
          </a:p>
          <a:p>
            <a:pPr marL="457200" indent="-397510">
              <a:lnSpc>
                <a:spcPct val="100000"/>
              </a:lnSpc>
              <a:spcBef>
                <a:spcPts val="1000"/>
              </a:spcBef>
              <a:buSzPct val="111764"/>
              <a:buFont typeface="Calibri"/>
              <a:buChar char="•"/>
            </a:pPr>
            <a:r>
              <a:rPr lang="en-US" sz="1800" dirty="0">
                <a:solidFill>
                  <a:schemeClr val="bg1"/>
                </a:solidFill>
              </a:rPr>
              <a:t>Screening with the Mood Disorders Questionnaire and a careful clinical interview for symptoms of mania, hypomania, and rapid cycling may help clarify diagnosis in these cases</a:t>
            </a:r>
            <a:endParaRPr sz="1800" dirty="0">
              <a:solidFill>
                <a:schemeClr val="bg1"/>
              </a:solidFill>
            </a:endParaRPr>
          </a:p>
          <a:p>
            <a:pPr marL="457200" indent="-397510">
              <a:lnSpc>
                <a:spcPct val="100000"/>
              </a:lnSpc>
              <a:spcBef>
                <a:spcPts val="1000"/>
              </a:spcBef>
              <a:buSzPct val="111764"/>
              <a:buFont typeface="Calibri"/>
              <a:buChar char="•"/>
            </a:pPr>
            <a:r>
              <a:rPr lang="en-US" sz="1800" dirty="0">
                <a:solidFill>
                  <a:schemeClr val="bg1"/>
                </a:solidFill>
              </a:rPr>
              <a:t>Women with psychotic or mixed symptoms </a:t>
            </a:r>
            <a:r>
              <a:rPr lang="en-US" sz="1800"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should</a:t>
            </a:r>
            <a:r>
              <a:rPr lang="en-US" sz="1800" dirty="0">
                <a:solidFill>
                  <a:schemeClr val="bg1"/>
                </a:solidFill>
              </a:rPr>
              <a:t> be suspected of having postpartum psychosis, which is often part of bipolar disorder</a:t>
            </a:r>
            <a:endParaRPr sz="1800" dirty="0">
              <a:solidFill>
                <a:schemeClr val="bg1"/>
              </a:solidFill>
            </a:endParaRPr>
          </a:p>
          <a:p>
            <a:pPr marL="0" indent="0">
              <a:lnSpc>
                <a:spcPct val="115000"/>
              </a:lnSpc>
              <a:spcBef>
                <a:spcPts val="1000"/>
              </a:spcBef>
              <a:buSzPct val="102857"/>
              <a:buNone/>
            </a:pPr>
            <a:endParaRPr dirty="0"/>
          </a:p>
          <a:p>
            <a:pPr marL="457200" indent="0">
              <a:lnSpc>
                <a:spcPct val="200000"/>
              </a:lnSpc>
              <a:spcBef>
                <a:spcPts val="800"/>
              </a:spcBef>
              <a:buSzPct val="151578"/>
              <a:buNone/>
            </a:pPr>
            <a:endParaRPr sz="1900" dirty="0">
              <a:latin typeface="Arial"/>
              <a:ea typeface="Arial"/>
              <a:cs typeface="Arial"/>
              <a:sym typeface="Arial"/>
            </a:endParaRPr>
          </a:p>
          <a:p>
            <a:pPr indent="-38100">
              <a:spcBef>
                <a:spcPts val="0"/>
              </a:spcBef>
              <a:buClr>
                <a:schemeClr val="dk1"/>
              </a:buClr>
              <a:buSzPct val="750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b16c4c0a9d_0_56"/>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a:t>Clinical features: course prognosis</a:t>
            </a:r>
            <a:endParaRPr/>
          </a:p>
        </p:txBody>
      </p:sp>
      <p:sp>
        <p:nvSpPr>
          <p:cNvPr id="272" name="Google Shape;272;gb16c4c0a9d_0_56"/>
          <p:cNvSpPr txBox="1">
            <a:spLocks noGrp="1"/>
          </p:cNvSpPr>
          <p:nvPr>
            <p:ph idx="4294967295"/>
          </p:nvPr>
        </p:nvSpPr>
        <p:spPr>
          <a:xfrm>
            <a:off x="628656" y="1825627"/>
            <a:ext cx="4487261" cy="4351336"/>
          </a:xfrm>
          <a:prstGeom prst="rect">
            <a:avLst/>
          </a:prstGeom>
          <a:noFill/>
          <a:ln>
            <a:noFill/>
          </a:ln>
        </p:spPr>
        <p:txBody>
          <a:bodyPr spcFirstLastPara="1" vert="horz" wrap="square" lIns="91425" tIns="45700" rIns="91425" bIns="45700" anchor="t" anchorCtr="0" compatLnSpc="1">
            <a:normAutofit fontScale="70000" lnSpcReduction="20000"/>
          </a:bodyPr>
          <a:lstStyle/>
          <a:p>
            <a:pPr marL="457200" indent="-381000">
              <a:lnSpc>
                <a:spcPct val="100000"/>
              </a:lnSpc>
              <a:spcBef>
                <a:spcPts val="0"/>
              </a:spcBef>
              <a:buSzPts val="2400"/>
              <a:buFont typeface="Calibri"/>
              <a:buChar char="•"/>
            </a:pPr>
            <a:r>
              <a:rPr lang="en-US" sz="2400" dirty="0">
                <a:solidFill>
                  <a:schemeClr val="bg1"/>
                </a:solidFill>
              </a:rPr>
              <a:t>Untreated or undertreated  perinatal depression associated with adverse maternal and neonatal </a:t>
            </a:r>
            <a:r>
              <a:rPr lang="en-US" sz="2400"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outcomes</a:t>
            </a:r>
            <a:endParaRPr sz="2400" dirty="0">
              <a:solidFill>
                <a:schemeClr val="bg1"/>
              </a:solidFill>
              <a:cs typeface="Poppins"/>
            </a:endParaRPr>
          </a:p>
          <a:p>
            <a:pPr marL="457200" indent="-381000">
              <a:lnSpc>
                <a:spcPct val="100000"/>
              </a:lnSpc>
              <a:spcBef>
                <a:spcPts val="1000"/>
              </a:spcBef>
              <a:buSzPts val="2400"/>
              <a:buFont typeface="Calibri"/>
              <a:buChar char="•"/>
            </a:pPr>
            <a:r>
              <a:rPr lang="en-US" sz="2400" dirty="0">
                <a:solidFill>
                  <a:schemeClr val="bg1"/>
                </a:solidFill>
              </a:rPr>
              <a:t>The natural course of the illness is not entirely clear, most studies have focused exclusively on the postpartum period</a:t>
            </a:r>
            <a:endParaRPr sz="2400" dirty="0">
              <a:solidFill>
                <a:schemeClr val="bg1"/>
              </a:solidFill>
              <a:cs typeface="Poppins"/>
            </a:endParaRPr>
          </a:p>
          <a:p>
            <a:pPr marL="457200" indent="-381000">
              <a:lnSpc>
                <a:spcPct val="100000"/>
              </a:lnSpc>
              <a:spcBef>
                <a:spcPts val="1000"/>
              </a:spcBef>
              <a:buSzPts val="2400"/>
              <a:buFont typeface="Calibri"/>
              <a:buChar char="•"/>
            </a:pPr>
            <a:r>
              <a:rPr lang="en-US" sz="2400" dirty="0">
                <a:solidFill>
                  <a:schemeClr val="bg1"/>
                </a:solidFill>
              </a:rPr>
              <a:t>70-75% will have persistent depressive symptoms at 6 months postpartum </a:t>
            </a:r>
            <a:endParaRPr sz="2400" dirty="0">
              <a:solidFill>
                <a:schemeClr val="bg1"/>
              </a:solidFill>
              <a:cs typeface="Poppins"/>
            </a:endParaRPr>
          </a:p>
          <a:p>
            <a:pPr marL="457200" indent="-381000">
              <a:lnSpc>
                <a:spcPct val="100000"/>
              </a:lnSpc>
              <a:spcBef>
                <a:spcPts val="1000"/>
              </a:spcBef>
              <a:spcAft>
                <a:spcPts val="1000"/>
              </a:spcAft>
              <a:buSzPts val="2400"/>
              <a:buFont typeface="Calibri"/>
              <a:buChar char="•"/>
            </a:pPr>
            <a:r>
              <a:rPr lang="en-US" sz="2400" dirty="0">
                <a:solidFill>
                  <a:schemeClr val="bg1"/>
                </a:solidFill>
              </a:rPr>
              <a:t>Roughly half of women experience gradual remission, over a third have clinically significant depressive symptoms at 12 month</a:t>
            </a:r>
            <a:endParaRPr dirty="0">
              <a:solidFill>
                <a:schemeClr val="bg1"/>
              </a:solidFill>
            </a:endParaRPr>
          </a:p>
        </p:txBody>
      </p:sp>
      <p:pic>
        <p:nvPicPr>
          <p:cNvPr id="2" name="Picture 1">
            <a:extLst>
              <a:ext uri="{FF2B5EF4-FFF2-40B4-BE49-F238E27FC236}">
                <a16:creationId xmlns:a16="http://schemas.microsoft.com/office/drawing/2014/main" id="{03CC16BF-9C63-2436-E2F2-567DE627A5BD}"/>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2dcf3f5ad38_0_0"/>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SzPts val="2500"/>
            </a:pPr>
            <a:r>
              <a:rPr lang="en-US" sz="3600" dirty="0">
                <a:latin typeface="Calibri"/>
                <a:ea typeface="Calibri"/>
                <a:cs typeface="Calibri"/>
                <a:sym typeface="Calibri"/>
              </a:rPr>
              <a:t> How to use this material</a:t>
            </a:r>
            <a:endParaRPr sz="3600" dirty="0">
              <a:latin typeface="Calibri"/>
              <a:ea typeface="Calibri"/>
              <a:cs typeface="Calibri"/>
              <a:sym typeface="Calibri"/>
            </a:endParaRPr>
          </a:p>
        </p:txBody>
      </p:sp>
      <p:sp>
        <p:nvSpPr>
          <p:cNvPr id="105" name="Google Shape;105;g2dcf3f5ad38_0_0"/>
          <p:cNvSpPr txBox="1">
            <a:spLocks noGrp="1"/>
          </p:cNvSpPr>
          <p:nvPr>
            <p:ph type="body" idx="1"/>
          </p:nvPr>
        </p:nvSpPr>
        <p:spPr>
          <a:xfrm>
            <a:off x="623885" y="3543614"/>
            <a:ext cx="7886700" cy="1018861"/>
          </a:xfrm>
          <a:prstGeom prst="rect">
            <a:avLst/>
          </a:prstGeom>
          <a:noFill/>
          <a:ln>
            <a:noFill/>
          </a:ln>
        </p:spPr>
        <p:txBody>
          <a:bodyPr spcFirstLastPara="1" vert="horz" wrap="square" lIns="91425" tIns="45700" rIns="91425" bIns="45700" anchor="t" anchorCtr="0" compatLnSpc="1">
            <a:normAutofit/>
          </a:bodyPr>
          <a:lstStyle/>
          <a:p>
            <a:pPr marL="279400" indent="-279400">
              <a:spcBef>
                <a:spcPts val="0"/>
              </a:spcBef>
              <a:buSzPts val="1600"/>
              <a:buFont typeface="Arial"/>
              <a:buChar char="•"/>
            </a:pPr>
            <a:r>
              <a:rPr lang="en-US" dirty="0">
                <a:solidFill>
                  <a:schemeClr val="dk1"/>
                </a:solidFill>
              </a:rPr>
              <a:t>Review slides individually or as a self study group.</a:t>
            </a:r>
            <a:endParaRPr dirty="0">
              <a:solidFill>
                <a:schemeClr val="dk1"/>
              </a:solidFill>
            </a:endParaRPr>
          </a:p>
          <a:p>
            <a:pPr marL="279400" indent="-279400">
              <a:spcBef>
                <a:spcPts val="800"/>
              </a:spcBef>
              <a:spcAft>
                <a:spcPts val="1200"/>
              </a:spcAft>
              <a:buSzPts val="1600"/>
              <a:buFont typeface="Arial"/>
              <a:buChar char="•"/>
            </a:pPr>
            <a:r>
              <a:rPr lang="en-US" dirty="0">
                <a:solidFill>
                  <a:schemeClr val="dk1"/>
                </a:solidFill>
              </a:rPr>
              <a:t>For questions, go to normal view and read the notes.</a:t>
            </a:r>
            <a:endParaRPr dirty="0">
              <a:solidFill>
                <a:schemeClr val="dk1"/>
              </a:solidFill>
            </a:endParaRPr>
          </a:p>
        </p:txBody>
      </p:sp>
      <p:pic>
        <p:nvPicPr>
          <p:cNvPr id="2" name="Picture 1">
            <a:extLst>
              <a:ext uri="{FF2B5EF4-FFF2-40B4-BE49-F238E27FC236}">
                <a16:creationId xmlns:a16="http://schemas.microsoft.com/office/drawing/2014/main" id="{5A5AF8E6-DD86-CFFB-8DF2-27CC07307748}"/>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b16c4c0a9d_0_63"/>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a:t>Clinical features: course and prognosis</a:t>
            </a:r>
            <a:endParaRPr/>
          </a:p>
        </p:txBody>
      </p:sp>
      <p:sp>
        <p:nvSpPr>
          <p:cNvPr id="278" name="Google Shape;278;gb16c4c0a9d_0_63"/>
          <p:cNvSpPr txBox="1">
            <a:spLocks noGrp="1"/>
          </p:cNvSpPr>
          <p:nvPr>
            <p:ph idx="4294967295"/>
          </p:nvPr>
        </p:nvSpPr>
        <p:spPr>
          <a:xfrm>
            <a:off x="628652" y="1717239"/>
            <a:ext cx="4497114" cy="4351336"/>
          </a:xfrm>
          <a:prstGeom prst="rect">
            <a:avLst/>
          </a:prstGeom>
          <a:noFill/>
          <a:ln>
            <a:noFill/>
          </a:ln>
        </p:spPr>
        <p:txBody>
          <a:bodyPr spcFirstLastPara="1" vert="horz" wrap="square" lIns="91425" tIns="45700" rIns="91425" bIns="45700" anchor="t" anchorCtr="0" compatLnSpc="1">
            <a:noAutofit/>
          </a:bodyPr>
          <a:lstStyle/>
          <a:p>
            <a:pPr marL="457200" indent="-363855">
              <a:lnSpc>
                <a:spcPct val="115000"/>
              </a:lnSpc>
              <a:spcBef>
                <a:spcPts val="0"/>
              </a:spcBef>
            </a:pPr>
            <a:r>
              <a:rPr lang="en-US" sz="1400" dirty="0">
                <a:solidFill>
                  <a:schemeClr val="bg1"/>
                </a:solidFill>
              </a:rPr>
              <a:t>Perinatal depression can have long term repercussions for physical and emotional health </a:t>
            </a:r>
            <a:endParaRPr sz="1400" dirty="0">
              <a:solidFill>
                <a:schemeClr val="bg1"/>
              </a:solidFill>
              <a:cs typeface="Poppins"/>
            </a:endParaRPr>
          </a:p>
          <a:p>
            <a:pPr marL="457200" indent="-363855">
              <a:lnSpc>
                <a:spcPct val="115000"/>
              </a:lnSpc>
              <a:spcBef>
                <a:spcPts val="0"/>
              </a:spcBef>
            </a:pPr>
            <a:r>
              <a:rPr lang="en-US" sz="1400" dirty="0">
                <a:solidFill>
                  <a:schemeClr val="bg1"/>
                </a:solidFill>
              </a:rPr>
              <a:t>May have reproductive subtype of depression, with episodes at other times of hormonal transition</a:t>
            </a:r>
            <a:endParaRPr sz="1400" dirty="0">
              <a:solidFill>
                <a:schemeClr val="bg1"/>
              </a:solidFill>
              <a:cs typeface="Poppins"/>
            </a:endParaRPr>
          </a:p>
          <a:p>
            <a:pPr marL="457200" indent="-363855">
              <a:lnSpc>
                <a:spcPct val="115000"/>
              </a:lnSpc>
              <a:spcBef>
                <a:spcPts val="0"/>
              </a:spcBef>
            </a:pPr>
            <a:r>
              <a:rPr lang="en-US" sz="1400" dirty="0">
                <a:solidFill>
                  <a:schemeClr val="bg1"/>
                </a:solidFill>
              </a:rPr>
              <a:t>Association with increased risk of gestational diabetes, preeclampsia, and preterm birth have long-lasting effects maternal and child health</a:t>
            </a:r>
            <a:endParaRPr sz="1400" dirty="0">
              <a:solidFill>
                <a:schemeClr val="bg1"/>
              </a:solidFill>
              <a:cs typeface="Poppins"/>
            </a:endParaRPr>
          </a:p>
          <a:p>
            <a:pPr marL="914400" lvl="1" indent="-363855">
              <a:lnSpc>
                <a:spcPct val="115000"/>
              </a:lnSpc>
              <a:spcBef>
                <a:spcPts val="0"/>
              </a:spcBef>
            </a:pPr>
            <a:r>
              <a:rPr lang="en-US" sz="1400" dirty="0">
                <a:solidFill>
                  <a:schemeClr val="bg1"/>
                </a:solidFill>
              </a:rPr>
              <a:t>Gestational diabetes → increased risk of Type II diabetes</a:t>
            </a:r>
            <a:endParaRPr sz="1400" dirty="0">
              <a:solidFill>
                <a:schemeClr val="bg1"/>
              </a:solidFill>
              <a:cs typeface="Poppins"/>
            </a:endParaRPr>
          </a:p>
          <a:p>
            <a:pPr marL="914400" lvl="1" indent="-363855">
              <a:lnSpc>
                <a:spcPct val="115000"/>
              </a:lnSpc>
              <a:spcBef>
                <a:spcPts val="0"/>
              </a:spcBef>
            </a:pPr>
            <a:r>
              <a:rPr lang="en-US" sz="1400" dirty="0">
                <a:solidFill>
                  <a:schemeClr val="bg1"/>
                </a:solidFill>
              </a:rPr>
              <a:t>Preeclampsia → increased risk of cardiovascular disease </a:t>
            </a:r>
            <a:endParaRPr sz="1400" dirty="0">
              <a:solidFill>
                <a:schemeClr val="bg1"/>
              </a:solidFill>
              <a:cs typeface="Poppins"/>
            </a:endParaRPr>
          </a:p>
          <a:p>
            <a:pPr marL="0" indent="0">
              <a:lnSpc>
                <a:spcPct val="115000"/>
              </a:lnSpc>
              <a:spcBef>
                <a:spcPts val="0"/>
              </a:spcBef>
              <a:buSzPct val="91836"/>
              <a:buNone/>
            </a:pPr>
            <a:endParaRPr dirty="0"/>
          </a:p>
          <a:p>
            <a:pPr marL="0" indent="0">
              <a:lnSpc>
                <a:spcPct val="100000"/>
              </a:lnSpc>
              <a:spcBef>
                <a:spcPts val="800"/>
              </a:spcBef>
              <a:buSzPct val="91836"/>
              <a:buNone/>
            </a:pPr>
            <a:endParaRPr dirty="0"/>
          </a:p>
          <a:p>
            <a:pPr marL="0" indent="0">
              <a:lnSpc>
                <a:spcPct val="100000"/>
              </a:lnSpc>
              <a:spcBef>
                <a:spcPts val="800"/>
              </a:spcBef>
              <a:buSzPct val="91836"/>
              <a:buNone/>
            </a:pPr>
            <a:endParaRPr dirty="0"/>
          </a:p>
          <a:p>
            <a:pPr marL="457200" indent="0">
              <a:lnSpc>
                <a:spcPct val="100000"/>
              </a:lnSpc>
              <a:spcBef>
                <a:spcPts val="800"/>
              </a:spcBef>
              <a:buSzPct val="91836"/>
              <a:buNone/>
            </a:pPr>
            <a:endParaRPr dirty="0"/>
          </a:p>
          <a:p>
            <a:pPr marL="0" indent="0">
              <a:lnSpc>
                <a:spcPct val="100000"/>
              </a:lnSpc>
              <a:spcBef>
                <a:spcPts val="0"/>
              </a:spcBef>
              <a:buSzPct val="91836"/>
              <a:buNone/>
            </a:pPr>
            <a:endParaRPr dirty="0"/>
          </a:p>
        </p:txBody>
      </p:sp>
      <p:pic>
        <p:nvPicPr>
          <p:cNvPr id="2" name="Picture 1">
            <a:extLst>
              <a:ext uri="{FF2B5EF4-FFF2-40B4-BE49-F238E27FC236}">
                <a16:creationId xmlns:a16="http://schemas.microsoft.com/office/drawing/2014/main" id="{6AA2D07A-7A56-6030-DDAA-5180F858B9C3}"/>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a29e6df34b_2_2"/>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Clr>
                <a:schemeClr val="dk1"/>
              </a:buClr>
              <a:buSzPts val="3300"/>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Pathophysiology</a:t>
            </a:r>
            <a:r>
              <a:rPr lang="en-US" dirty="0"/>
              <a:t> </a:t>
            </a:r>
            <a:endParaRPr dirty="0"/>
          </a:p>
        </p:txBody>
      </p:sp>
      <p:sp>
        <p:nvSpPr>
          <p:cNvPr id="284" name="Google Shape;284;ga29e6df34b_2_2"/>
          <p:cNvSpPr txBox="1">
            <a:spLocks noGrp="1"/>
          </p:cNvSpPr>
          <p:nvPr>
            <p:ph idx="1"/>
          </p:nvPr>
        </p:nvSpPr>
        <p:spPr>
          <a:xfrm>
            <a:off x="3899908" y="1542738"/>
            <a:ext cx="4606292" cy="3772531"/>
          </a:xfrm>
          <a:prstGeom prst="rect">
            <a:avLst/>
          </a:prstGeom>
          <a:noFill/>
          <a:ln>
            <a:noFill/>
          </a:ln>
        </p:spPr>
        <p:txBody>
          <a:bodyPr spcFirstLastPara="1" vert="horz" wrap="square" lIns="91425" tIns="45700" rIns="91425" bIns="45700" anchor="t" anchorCtr="0" compatLnSpc="1">
            <a:normAutofit/>
          </a:bodyPr>
          <a:lstStyle/>
          <a:p>
            <a:pPr marL="457200" indent="-381000">
              <a:lnSpc>
                <a:spcPct val="100000"/>
              </a:lnSpc>
              <a:spcBef>
                <a:spcPts val="0"/>
              </a:spcBef>
              <a:buSzPts val="2400"/>
              <a:buFont typeface="Calibri"/>
              <a:buChar char="•"/>
            </a:pPr>
            <a:r>
              <a:rPr lang="en-US" sz="1400" dirty="0"/>
              <a:t>Considerable research on the genetics/epigenetics of postpartum depression </a:t>
            </a:r>
            <a:endParaRPr sz="1400" dirty="0"/>
          </a:p>
          <a:p>
            <a:pPr marL="457200" indent="-381000">
              <a:lnSpc>
                <a:spcPct val="100000"/>
              </a:lnSpc>
              <a:spcBef>
                <a:spcPts val="1000"/>
              </a:spcBef>
              <a:buSzPts val="2400"/>
              <a:buFont typeface="Calibri"/>
              <a:buChar char="•"/>
            </a:pPr>
            <a:r>
              <a:rPr lang="en-US" sz="1400" dirty="0"/>
              <a:t>Genome-wide linkage and association studies have suggested linkage on areas of chromosomes 1 and 9, and a single nucleotide polymorphism study identified the potential involvement of two estrogen-responsive </a:t>
            </a:r>
            <a:r>
              <a:rPr lang="en-US" sz="1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genes</a:t>
            </a:r>
            <a:r>
              <a:rPr lang="en-US" sz="1400" dirty="0"/>
              <a:t> </a:t>
            </a:r>
            <a:endParaRPr sz="1400" dirty="0"/>
          </a:p>
          <a:p>
            <a:pPr marL="457200" indent="-381000">
              <a:lnSpc>
                <a:spcPct val="100000"/>
              </a:lnSpc>
              <a:spcBef>
                <a:spcPts val="1000"/>
              </a:spcBef>
              <a:spcAft>
                <a:spcPts val="1000"/>
              </a:spcAft>
              <a:buSzPts val="2400"/>
              <a:buFont typeface="Calibri"/>
              <a:buChar char="•"/>
            </a:pPr>
            <a:r>
              <a:rPr lang="en-US" sz="1400" dirty="0"/>
              <a:t>Candidate gene studies have implicated polymorphisms in a number of genes, including the serotonin transporter gene, the catechol-O-methyltransferase (COMT) gene, and the estrogen receptor alpha (ESR1) gene  </a:t>
            </a:r>
            <a:endParaRPr sz="1400" dirty="0"/>
          </a:p>
        </p:txBody>
      </p:sp>
      <p:pic>
        <p:nvPicPr>
          <p:cNvPr id="2" name="Picture 1">
            <a:extLst>
              <a:ext uri="{FF2B5EF4-FFF2-40B4-BE49-F238E27FC236}">
                <a16:creationId xmlns:a16="http://schemas.microsoft.com/office/drawing/2014/main" id="{AD87CC75-DEC3-5190-EE7C-C0B657D6EFDE}"/>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b16c4c0a9d_0_72"/>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Clr>
                <a:schemeClr val="dk1"/>
              </a:buClr>
              <a:buSzPts val="3300"/>
            </a:pPr>
            <a:r>
              <a:rPr lang="en-US"/>
              <a:t>Pathophysiology </a:t>
            </a:r>
            <a:endParaRPr/>
          </a:p>
        </p:txBody>
      </p:sp>
      <p:sp>
        <p:nvSpPr>
          <p:cNvPr id="290" name="Google Shape;290;gb16c4c0a9d_0_72"/>
          <p:cNvSpPr txBox="1">
            <a:spLocks noGrp="1"/>
          </p:cNvSpPr>
          <p:nvPr>
            <p:ph idx="1"/>
          </p:nvPr>
        </p:nvSpPr>
        <p:spPr>
          <a:xfrm>
            <a:off x="3909052" y="1542738"/>
            <a:ext cx="4606292" cy="3772531"/>
          </a:xfrm>
          <a:prstGeom prst="rect">
            <a:avLst/>
          </a:prstGeom>
          <a:noFill/>
          <a:ln>
            <a:noFill/>
          </a:ln>
        </p:spPr>
        <p:txBody>
          <a:bodyPr spcFirstLastPara="1" vert="horz" wrap="square" lIns="91425" tIns="45700" rIns="91425" bIns="45700" anchor="t" anchorCtr="0" compatLnSpc="1">
            <a:normAutofit/>
          </a:bodyPr>
          <a:lstStyle/>
          <a:p>
            <a:pPr marL="457200" indent="-381000">
              <a:lnSpc>
                <a:spcPct val="100000"/>
              </a:lnSpc>
              <a:spcBef>
                <a:spcPts val="0"/>
              </a:spcBef>
              <a:buSzPts val="2400"/>
            </a:pPr>
            <a:r>
              <a:rPr lang="en-US" sz="1600" dirty="0"/>
              <a:t>Positive results in genetic studies when symptoms measured close to delivery but negative for depression that begin later </a:t>
            </a:r>
            <a:endParaRPr sz="1600" dirty="0"/>
          </a:p>
          <a:p>
            <a:pPr marL="0" indent="0">
              <a:lnSpc>
                <a:spcPct val="100000"/>
              </a:lnSpc>
              <a:spcBef>
                <a:spcPts val="0"/>
              </a:spcBef>
              <a:buSzPts val="1800"/>
              <a:buNone/>
            </a:pPr>
            <a:endParaRPr sz="1600" dirty="0"/>
          </a:p>
          <a:p>
            <a:pPr marL="457200" indent="-381000">
              <a:lnSpc>
                <a:spcPct val="100000"/>
              </a:lnSpc>
              <a:spcBef>
                <a:spcPts val="0"/>
              </a:spcBef>
              <a:buSzPts val="2400"/>
            </a:pPr>
            <a:r>
              <a:rPr lang="en-US" sz="1600" dirty="0"/>
              <a:t>May indicate genetic basis to postpartum depression  with onset clearly linked to the hormonal trigger of childbirth</a:t>
            </a:r>
            <a:endParaRPr sz="1600" dirty="0"/>
          </a:p>
          <a:p>
            <a:pPr marL="0" indent="0">
              <a:lnSpc>
                <a:spcPct val="100000"/>
              </a:lnSpc>
              <a:spcBef>
                <a:spcPts val="0"/>
              </a:spcBef>
              <a:buSzPts val="1800"/>
              <a:buNone/>
            </a:pPr>
            <a:endParaRPr sz="1600" dirty="0"/>
          </a:p>
          <a:p>
            <a:pPr marL="457200" indent="-381000">
              <a:lnSpc>
                <a:spcPct val="100000"/>
              </a:lnSpc>
              <a:spcBef>
                <a:spcPts val="0"/>
              </a:spcBef>
              <a:buSzPts val="2400"/>
            </a:pPr>
            <a:r>
              <a:rPr lang="en-US" sz="1600" dirty="0"/>
              <a:t>Epigenetic biomarkers that consistently predict the development of PPD with an accuracy of over 80% have been identified </a:t>
            </a:r>
            <a:endParaRPr sz="1600" dirty="0"/>
          </a:p>
          <a:p>
            <a:pPr marL="914400" lvl="1" indent="-381000">
              <a:lnSpc>
                <a:spcPct val="100000"/>
              </a:lnSpc>
              <a:spcBef>
                <a:spcPts val="0"/>
              </a:spcBef>
              <a:buSzPts val="2400"/>
            </a:pPr>
            <a:r>
              <a:rPr lang="en-US" sz="1600" dirty="0"/>
              <a:t> HP1BP3 and TTC9B genes </a:t>
            </a:r>
            <a:endParaRPr sz="1600" dirty="0"/>
          </a:p>
        </p:txBody>
      </p:sp>
      <p:pic>
        <p:nvPicPr>
          <p:cNvPr id="2" name="Picture 1">
            <a:extLst>
              <a:ext uri="{FF2B5EF4-FFF2-40B4-BE49-F238E27FC236}">
                <a16:creationId xmlns:a16="http://schemas.microsoft.com/office/drawing/2014/main" id="{E80CE117-A3CE-7CB0-ED21-44058ED1F8C0}"/>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b16c4c0a9d_0_78"/>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Clr>
                <a:schemeClr val="dk1"/>
              </a:buClr>
              <a:buSzPts val="3300"/>
            </a:pPr>
            <a:r>
              <a:rPr lang="en-US" dirty="0"/>
              <a:t>Pathophysiology </a:t>
            </a:r>
            <a:endParaRPr dirty="0"/>
          </a:p>
        </p:txBody>
      </p:sp>
      <p:sp>
        <p:nvSpPr>
          <p:cNvPr id="296" name="Google Shape;296;gb16c4c0a9d_0_78"/>
          <p:cNvSpPr txBox="1">
            <a:spLocks noGrp="1"/>
          </p:cNvSpPr>
          <p:nvPr>
            <p:ph idx="1"/>
          </p:nvPr>
        </p:nvSpPr>
        <p:spPr>
          <a:prstGeom prst="rect">
            <a:avLst/>
          </a:prstGeom>
          <a:noFill/>
          <a:ln>
            <a:noFill/>
          </a:ln>
        </p:spPr>
        <p:txBody>
          <a:bodyPr spcFirstLastPara="1" vert="horz" wrap="square" lIns="91425" tIns="45700" rIns="91425" bIns="45700" anchor="t" anchorCtr="0" compatLnSpc="1">
            <a:normAutofit fontScale="62500" lnSpcReduction="20000"/>
          </a:bodyPr>
          <a:lstStyle/>
          <a:p>
            <a:pPr marL="457200" indent="-381000">
              <a:lnSpc>
                <a:spcPct val="100000"/>
              </a:lnSpc>
              <a:spcBef>
                <a:spcPts val="0"/>
              </a:spcBef>
              <a:buSzPts val="2400"/>
            </a:pPr>
            <a:r>
              <a:rPr lang="en-US" sz="2600" dirty="0"/>
              <a:t>Other biological risk factors drive increased vulnerability in postpartum period</a:t>
            </a:r>
            <a:endParaRPr sz="2600" dirty="0"/>
          </a:p>
          <a:p>
            <a:pPr marL="457200" indent="-381000">
              <a:lnSpc>
                <a:spcPct val="100000"/>
              </a:lnSpc>
              <a:spcBef>
                <a:spcPts val="1000"/>
              </a:spcBef>
              <a:buSzPts val="2400"/>
            </a:pPr>
            <a:r>
              <a:rPr lang="en-US" sz="2600" dirty="0"/>
              <a:t>Precipitous drop in reproductive hormones shortly after delivery, 1000-fold for estrogen shortly after delivery</a:t>
            </a:r>
            <a:endParaRPr sz="2600" dirty="0"/>
          </a:p>
          <a:p>
            <a:pPr marL="457200" indent="-381000">
              <a:lnSpc>
                <a:spcPct val="100000"/>
              </a:lnSpc>
              <a:spcBef>
                <a:spcPts val="1000"/>
              </a:spcBef>
              <a:buSzPts val="2400"/>
            </a:pPr>
            <a:r>
              <a:rPr lang="en-US" sz="2600" dirty="0"/>
              <a:t>While all women undergo these hormonal shifts  only some women develop perinatal </a:t>
            </a:r>
            <a:r>
              <a:rPr lang="en-US" sz="2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depression</a:t>
            </a:r>
            <a:endParaRPr sz="2600" dirty="0"/>
          </a:p>
          <a:p>
            <a:pPr marL="457200" indent="-381000">
              <a:lnSpc>
                <a:spcPct val="100000"/>
              </a:lnSpc>
              <a:spcBef>
                <a:spcPts val="1000"/>
              </a:spcBef>
              <a:buSzPts val="2400"/>
            </a:pPr>
            <a:r>
              <a:rPr lang="en-US" sz="2600" dirty="0"/>
              <a:t>Study of women with history of PPD and healthy controls were subjected to an identical, pregnancy-mimicking hormone regimen, and only women with prior PPD became ill </a:t>
            </a:r>
            <a:endParaRPr sz="2600" dirty="0"/>
          </a:p>
          <a:p>
            <a:pPr marL="0" indent="0">
              <a:lnSpc>
                <a:spcPct val="100000"/>
              </a:lnSpc>
              <a:spcBef>
                <a:spcPts val="1000"/>
              </a:spcBef>
              <a:buSzPts val="1800"/>
              <a:buNone/>
            </a:pPr>
            <a:endParaRPr sz="2400" dirty="0"/>
          </a:p>
        </p:txBody>
      </p:sp>
      <p:pic>
        <p:nvPicPr>
          <p:cNvPr id="2" name="Picture 1">
            <a:extLst>
              <a:ext uri="{FF2B5EF4-FFF2-40B4-BE49-F238E27FC236}">
                <a16:creationId xmlns:a16="http://schemas.microsoft.com/office/drawing/2014/main" id="{A57352B1-BB5B-529B-A80F-4A4401CF5353}"/>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b16c4c0a9d_0_93"/>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lgn="l">
              <a:buClr>
                <a:schemeClr val="dk1"/>
              </a:buClr>
              <a:buSzPts val="3300"/>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Pathophysiology</a:t>
            </a:r>
            <a:r>
              <a:rPr lang="en-US"/>
              <a:t> </a:t>
            </a:r>
            <a:endParaRPr/>
          </a:p>
        </p:txBody>
      </p:sp>
      <p:sp>
        <p:nvSpPr>
          <p:cNvPr id="302" name="Google Shape;302;gb16c4c0a9d_0_93"/>
          <p:cNvSpPr txBox="1">
            <a:spLocks noGrp="1"/>
          </p:cNvSpPr>
          <p:nvPr>
            <p:ph idx="1"/>
          </p:nvPr>
        </p:nvSpPr>
        <p:spPr>
          <a:xfrm>
            <a:off x="3909052" y="1542738"/>
            <a:ext cx="5033780" cy="3772531"/>
          </a:xfrm>
          <a:prstGeom prst="rect">
            <a:avLst/>
          </a:prstGeom>
          <a:noFill/>
          <a:ln>
            <a:noFill/>
          </a:ln>
        </p:spPr>
        <p:txBody>
          <a:bodyPr spcFirstLastPara="1" vert="horz" wrap="square" lIns="91425" tIns="45700" rIns="91425" bIns="45700" anchor="t" anchorCtr="0" compatLnSpc="1">
            <a:noAutofit/>
          </a:bodyPr>
          <a:lstStyle/>
          <a:p>
            <a:pPr marL="457200" indent="-342900">
              <a:lnSpc>
                <a:spcPct val="100000"/>
              </a:lnSpc>
              <a:spcBef>
                <a:spcPts val="0"/>
              </a:spcBef>
              <a:buSzPts val="1800"/>
              <a:buFont typeface="Calibri"/>
              <a:buChar char="●"/>
            </a:pPr>
            <a:r>
              <a:rPr lang="en-US" sz="1600" dirty="0"/>
              <a:t>Prior psychiatric history is a strong predictor for PPD</a:t>
            </a:r>
            <a:endParaRPr sz="1600" dirty="0"/>
          </a:p>
          <a:p>
            <a:pPr marL="457200" indent="-342900">
              <a:lnSpc>
                <a:spcPct val="100000"/>
              </a:lnSpc>
              <a:spcBef>
                <a:spcPts val="0"/>
              </a:spcBef>
              <a:buSzPts val="1800"/>
              <a:buFont typeface="Calibri"/>
              <a:buChar char="●"/>
            </a:pPr>
            <a:r>
              <a:rPr lang="en-US" sz="1600" dirty="0"/>
              <a:t>Stressful life events or past/current also are significantly predictive for PPD</a:t>
            </a:r>
            <a:endParaRPr sz="1600" dirty="0"/>
          </a:p>
          <a:p>
            <a:pPr marL="457200" indent="-342900">
              <a:lnSpc>
                <a:spcPct val="100000"/>
              </a:lnSpc>
              <a:spcBef>
                <a:spcPts val="0"/>
              </a:spcBef>
              <a:buSzPts val="1800"/>
              <a:buFont typeface="Calibri"/>
              <a:buChar char="●"/>
            </a:pPr>
            <a:r>
              <a:rPr lang="en-US" sz="1600" dirty="0"/>
              <a:t>Some studies have found evidence for maternal age as a risk factor (with both the youngest and oldest mothers at greater risk than those in the middle)</a:t>
            </a:r>
            <a:endParaRPr sz="1600" dirty="0"/>
          </a:p>
          <a:p>
            <a:pPr marL="457200" indent="-342900">
              <a:lnSpc>
                <a:spcPct val="100000"/>
              </a:lnSpc>
              <a:spcBef>
                <a:spcPts val="0"/>
              </a:spcBef>
              <a:buSzPts val="1800"/>
              <a:buFont typeface="Calibri"/>
              <a:buChar char="●"/>
            </a:pPr>
            <a:r>
              <a:rPr lang="en-US" sz="1600" dirty="0"/>
              <a:t>While race and ethnicity are not consistently identified with risk, Black women who develop perinatal depression are less likely to be identified and treated </a:t>
            </a:r>
            <a:endParaRPr sz="1600" dirty="0"/>
          </a:p>
          <a:p>
            <a:pPr marL="457200" indent="-342900">
              <a:lnSpc>
                <a:spcPct val="100000"/>
              </a:lnSpc>
              <a:spcBef>
                <a:spcPts val="0"/>
              </a:spcBef>
              <a:buSzPts val="1800"/>
              <a:buFont typeface="Calibri"/>
              <a:buChar char="●"/>
            </a:pPr>
            <a:r>
              <a:rPr lang="en-US" sz="1600" dirty="0"/>
              <a:t>Another important etiological factor that is both biological and psychosocial is sleep</a:t>
            </a:r>
            <a:endParaRPr sz="1600" dirty="0"/>
          </a:p>
        </p:txBody>
      </p:sp>
      <p:pic>
        <p:nvPicPr>
          <p:cNvPr id="2" name="Picture 1">
            <a:extLst>
              <a:ext uri="{FF2B5EF4-FFF2-40B4-BE49-F238E27FC236}">
                <a16:creationId xmlns:a16="http://schemas.microsoft.com/office/drawing/2014/main" id="{BF46B9AC-1A11-2CF9-8E12-232902EEECAA}"/>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48e86033ff_2_0"/>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SzPts val="1800"/>
            </a:pPr>
            <a:r>
              <a:rPr lang="en-US"/>
              <a:t>Treatment Considerations </a:t>
            </a:r>
            <a:endParaRPr/>
          </a:p>
        </p:txBody>
      </p:sp>
      <p:sp>
        <p:nvSpPr>
          <p:cNvPr id="309" name="Google Shape;309;g148e86033ff_2_0"/>
          <p:cNvSpPr txBox="1">
            <a:spLocks noGrp="1"/>
          </p:cNvSpPr>
          <p:nvPr>
            <p:ph idx="4294967295"/>
          </p:nvPr>
        </p:nvSpPr>
        <p:spPr>
          <a:xfrm>
            <a:off x="628652" y="1825617"/>
            <a:ext cx="7886696" cy="3771900"/>
          </a:xfrm>
          <a:prstGeom prst="rect">
            <a:avLst/>
          </a:prstGeom>
          <a:noFill/>
          <a:ln>
            <a:noFill/>
          </a:ln>
        </p:spPr>
        <p:txBody>
          <a:bodyPr spcFirstLastPara="1" vert="horz" wrap="square" lIns="91425" tIns="45700" rIns="91425" bIns="45700" anchor="t" anchorCtr="0" compatLnSpc="1">
            <a:normAutofit/>
          </a:bodyPr>
          <a:lstStyle/>
          <a:p>
            <a:pPr marL="457200" indent="-381000">
              <a:lnSpc>
                <a:spcPct val="115000"/>
              </a:lnSpc>
              <a:spcBef>
                <a:spcPts val="1200"/>
              </a:spcBef>
              <a:buClr>
                <a:srgbClr val="4C4C4C"/>
              </a:buClr>
              <a:buSzPts val="2400"/>
              <a:buFont typeface="Calibri"/>
              <a:buChar char="•"/>
            </a:pPr>
            <a:r>
              <a:rPr lang="en-US" sz="1800" dirty="0">
                <a:solidFill>
                  <a:schemeClr val="bg1"/>
                </a:solidFill>
              </a:rPr>
              <a:t>Determine risk of recurrence</a:t>
            </a:r>
            <a:endParaRPr sz="1800" dirty="0">
              <a:solidFill>
                <a:schemeClr val="bg1"/>
              </a:solidFill>
            </a:endParaRPr>
          </a:p>
          <a:p>
            <a:pPr marL="457200" indent="-381000">
              <a:lnSpc>
                <a:spcPct val="115000"/>
              </a:lnSpc>
              <a:spcBef>
                <a:spcPts val="1000"/>
              </a:spcBef>
              <a:buClr>
                <a:srgbClr val="4C4C4C"/>
              </a:buClr>
              <a:buSzPts val="2400"/>
              <a:buFont typeface="Calibri"/>
              <a:buChar char="•"/>
            </a:pPr>
            <a:r>
              <a:rPr lang="en-US" sz="1800" dirty="0">
                <a:solidFill>
                  <a:schemeClr val="bg1"/>
                </a:solidFill>
              </a:rPr>
              <a:t>Assess severity of prior episodes</a:t>
            </a:r>
            <a:endParaRPr sz="1800" dirty="0">
              <a:solidFill>
                <a:schemeClr val="bg1"/>
              </a:solidFill>
            </a:endParaRPr>
          </a:p>
          <a:p>
            <a:pPr marL="457200" indent="-381000">
              <a:lnSpc>
                <a:spcPct val="115000"/>
              </a:lnSpc>
              <a:spcBef>
                <a:spcPts val="1000"/>
              </a:spcBef>
              <a:buClr>
                <a:srgbClr val="4C4C4C"/>
              </a:buClr>
              <a:buSzPts val="2400"/>
              <a:buFont typeface="Calibri"/>
              <a:buChar char="•"/>
            </a:pPr>
            <a:r>
              <a:rPr lang="en-US" sz="1800" dirty="0">
                <a:solidFill>
                  <a:schemeClr val="bg1"/>
                </a:solidFill>
              </a:rPr>
              <a:t>Risk-risk analysis (risk of treatment vs risk of no treatment)</a:t>
            </a:r>
            <a:endParaRPr sz="1800" dirty="0">
              <a:solidFill>
                <a:schemeClr val="bg1"/>
              </a:solidFill>
            </a:endParaRPr>
          </a:p>
          <a:p>
            <a:pPr marL="457200" indent="-381000">
              <a:lnSpc>
                <a:spcPct val="115000"/>
              </a:lnSpc>
              <a:spcBef>
                <a:spcPts val="1000"/>
              </a:spcBef>
              <a:buClr>
                <a:srgbClr val="4C4C4C"/>
              </a:buClr>
              <a:buSzPts val="2400"/>
              <a:buFont typeface="Calibri"/>
              <a:buChar char="•"/>
            </a:pPr>
            <a:r>
              <a:rPr lang="en-US" sz="1800" dirty="0">
                <a:solidFill>
                  <a:schemeClr val="bg1"/>
                </a:solidFill>
              </a:rPr>
              <a:t>Review past medication trials–personalized decision</a:t>
            </a:r>
            <a:endParaRPr sz="1800" dirty="0">
              <a:solidFill>
                <a:schemeClr val="bg1"/>
              </a:solidFill>
            </a:endParaRPr>
          </a:p>
          <a:p>
            <a:pPr marL="457200" indent="-381000">
              <a:lnSpc>
                <a:spcPct val="115000"/>
              </a:lnSpc>
              <a:spcBef>
                <a:spcPts val="1000"/>
              </a:spcBef>
              <a:buClr>
                <a:srgbClr val="4C4C4C"/>
              </a:buClr>
              <a:buSzPts val="2400"/>
              <a:buFont typeface="Calibri"/>
              <a:buChar char="•"/>
            </a:pPr>
            <a:r>
              <a:rPr lang="en-US" sz="1800" dirty="0">
                <a:solidFill>
                  <a:schemeClr val="bg1"/>
                </a:solidFill>
              </a:rPr>
              <a:t>Identify factors that may mitigate risk including psychotherapy, exercise, mindfulness, social support  </a:t>
            </a:r>
            <a:endParaRPr sz="1800" dirty="0">
              <a:solidFill>
                <a:schemeClr val="bg1"/>
              </a:solidFill>
            </a:endParaRPr>
          </a:p>
          <a:p>
            <a:pPr marL="457200" indent="-381000">
              <a:lnSpc>
                <a:spcPct val="115000"/>
              </a:lnSpc>
              <a:spcBef>
                <a:spcPts val="1000"/>
              </a:spcBef>
              <a:buClr>
                <a:srgbClr val="4C4C4C"/>
              </a:buClr>
              <a:buSzPts val="2400"/>
              <a:buFont typeface="Calibri"/>
              <a:buChar char="•"/>
            </a:pPr>
            <a:r>
              <a:rPr lang="en-US" sz="1800" dirty="0">
                <a:solidFill>
                  <a:schemeClr val="bg1"/>
                </a:solidFill>
              </a:rPr>
              <a:t>Discuss options for pharmacologic treatment </a:t>
            </a:r>
            <a:endParaRPr sz="1800" dirty="0">
              <a:solidFill>
                <a:schemeClr val="bg1"/>
              </a:solidFill>
            </a:endParaRPr>
          </a:p>
          <a:p>
            <a:pPr marL="0" indent="0">
              <a:spcBef>
                <a:spcPts val="1200"/>
              </a:spcBef>
              <a:buSzPts val="1800"/>
              <a:buNone/>
            </a:pPr>
            <a:endParaRPr dirty="0"/>
          </a:p>
        </p:txBody>
      </p:sp>
      <p:pic>
        <p:nvPicPr>
          <p:cNvPr id="2" name="Picture 1">
            <a:extLst>
              <a:ext uri="{FF2B5EF4-FFF2-40B4-BE49-F238E27FC236}">
                <a16:creationId xmlns:a16="http://schemas.microsoft.com/office/drawing/2014/main" id="{97013883-2A59-D1FD-AA2E-AB1D3AE30980}"/>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18d77df5e4_0_18"/>
          <p:cNvSpPr txBox="1">
            <a:spLocks noGrp="1"/>
          </p:cNvSpPr>
          <p:nvPr>
            <p:ph type="title"/>
          </p:nvPr>
        </p:nvSpPr>
        <p:spPr>
          <a:prstGeom prst="rect">
            <a:avLst/>
          </a:prstGeom>
        </p:spPr>
        <p:txBody>
          <a:bodyPr spcFirstLastPara="1" vert="horz" wrap="square" lIns="91425" tIns="45700" rIns="91425" bIns="45700" anchor="ctr" anchorCtr="0" compatLnSpc="1">
            <a:normAutofit/>
          </a:bodyPr>
          <a:lstStyle/>
          <a:p>
            <a:r>
              <a:rPr lang="en-US" dirty="0"/>
              <a:t>Treatment options</a:t>
            </a:r>
            <a:endParaRPr dirty="0"/>
          </a:p>
        </p:txBody>
      </p:sp>
      <p:sp>
        <p:nvSpPr>
          <p:cNvPr id="316" name="Google Shape;316;g318d77df5e4_0_18"/>
          <p:cNvSpPr txBox="1">
            <a:spLocks noGrp="1"/>
          </p:cNvSpPr>
          <p:nvPr>
            <p:ph idx="4294967295"/>
          </p:nvPr>
        </p:nvSpPr>
        <p:spPr>
          <a:xfrm>
            <a:off x="628648" y="1825617"/>
            <a:ext cx="7886700" cy="3771900"/>
          </a:xfrm>
          <a:prstGeom prst="rect">
            <a:avLst/>
          </a:prstGeom>
        </p:spPr>
        <p:txBody>
          <a:bodyPr spcFirstLastPara="1" vert="horz" wrap="square" lIns="91425" tIns="45700" rIns="91425" bIns="45700" anchor="t" anchorCtr="0" compatLnSpc="1">
            <a:normAutofit/>
          </a:bodyPr>
          <a:lstStyle/>
          <a:p>
            <a:pPr marL="457200" indent="-342900">
              <a:lnSpc>
                <a:spcPct val="100000"/>
              </a:lnSpc>
              <a:spcBef>
                <a:spcPts val="1000"/>
              </a:spcBef>
              <a:buSzPts val="1800"/>
            </a:pPr>
            <a:r>
              <a:rPr lang="en-US" sz="1800" dirty="0">
                <a:solidFill>
                  <a:schemeClr val="bg1"/>
                </a:solidFill>
              </a:rPr>
              <a:t>Wide array of treatment modalities for perinatal depression</a:t>
            </a:r>
            <a:endParaRPr sz="1800" dirty="0">
              <a:solidFill>
                <a:schemeClr val="bg1"/>
              </a:solidFill>
            </a:endParaRPr>
          </a:p>
          <a:p>
            <a:pPr marL="457200" indent="-342900">
              <a:lnSpc>
                <a:spcPct val="100000"/>
              </a:lnSpc>
              <a:spcBef>
                <a:spcPts val="1000"/>
              </a:spcBef>
              <a:buSzPts val="1800"/>
            </a:pPr>
            <a:r>
              <a:rPr lang="en-US" sz="1800" dirty="0">
                <a:solidFill>
                  <a:schemeClr val="bg1"/>
                </a:solidFill>
              </a:rPr>
              <a:t>Psychoeducation is key as is self-care</a:t>
            </a:r>
            <a:endParaRPr sz="1800" dirty="0">
              <a:solidFill>
                <a:schemeClr val="bg1"/>
              </a:solidFill>
            </a:endParaRPr>
          </a:p>
          <a:p>
            <a:pPr marL="457200" indent="-342900">
              <a:lnSpc>
                <a:spcPct val="100000"/>
              </a:lnSpc>
              <a:spcBef>
                <a:spcPts val="1000"/>
              </a:spcBef>
              <a:buSzPts val="1800"/>
            </a:pPr>
            <a:r>
              <a:rPr lang="en-US" sz="1800" dirty="0">
                <a:solidFill>
                  <a:schemeClr val="bg1"/>
                </a:solidFill>
              </a:rPr>
              <a:t>Psychotherapy for mild to moderate symptoms</a:t>
            </a:r>
            <a:endParaRPr sz="1800" dirty="0">
              <a:solidFill>
                <a:schemeClr val="bg1"/>
              </a:solidFill>
            </a:endParaRPr>
          </a:p>
          <a:p>
            <a:pPr marL="457200" indent="-342900">
              <a:lnSpc>
                <a:spcPct val="100000"/>
              </a:lnSpc>
              <a:spcBef>
                <a:spcPts val="1000"/>
              </a:spcBef>
              <a:buSzPts val="1800"/>
            </a:pPr>
            <a:r>
              <a:rPr lang="en-US" sz="1800" dirty="0">
                <a:solidFill>
                  <a:schemeClr val="bg1"/>
                </a:solidFill>
              </a:rPr>
              <a:t>Add medication for moderate to severe symptoms</a:t>
            </a:r>
            <a:endParaRPr sz="1800" dirty="0">
              <a:solidFill>
                <a:schemeClr val="bg1"/>
              </a:solidFill>
            </a:endParaRPr>
          </a:p>
          <a:p>
            <a:pPr marL="457200" indent="-342900">
              <a:lnSpc>
                <a:spcPct val="100000"/>
              </a:lnSpc>
              <a:spcBef>
                <a:spcPts val="1000"/>
              </a:spcBef>
              <a:buSzPts val="1800"/>
            </a:pPr>
            <a:r>
              <a:rPr lang="en-US" sz="1800" dirty="0">
                <a:solidFill>
                  <a:schemeClr val="bg1"/>
                </a:solidFill>
              </a:rPr>
              <a:t>Medication should never be withheld or discontinued for pregnancy status alone </a:t>
            </a:r>
            <a:endParaRPr sz="1800" dirty="0">
              <a:solidFill>
                <a:schemeClr val="bg1"/>
              </a:solidFill>
            </a:endParaRPr>
          </a:p>
          <a:p>
            <a:pPr marL="457200" indent="-342900">
              <a:lnSpc>
                <a:spcPct val="100000"/>
              </a:lnSpc>
              <a:spcBef>
                <a:spcPts val="1000"/>
              </a:spcBef>
              <a:spcAft>
                <a:spcPts val="1000"/>
              </a:spcAft>
              <a:buSzPts val="1800"/>
            </a:pPr>
            <a:r>
              <a:rPr lang="en-US" sz="1800" dirty="0">
                <a:solidFill>
                  <a:schemeClr val="bg1"/>
                </a:solidFill>
              </a:rPr>
              <a:t>Target remission, follow with serial screening tools to track </a:t>
            </a:r>
            <a:endParaRPr sz="1800" dirty="0">
              <a:solidFill>
                <a:schemeClr val="bg1"/>
              </a:solidFill>
            </a:endParaRPr>
          </a:p>
        </p:txBody>
      </p:sp>
      <p:pic>
        <p:nvPicPr>
          <p:cNvPr id="2" name="Picture 1">
            <a:extLst>
              <a:ext uri="{FF2B5EF4-FFF2-40B4-BE49-F238E27FC236}">
                <a16:creationId xmlns:a16="http://schemas.microsoft.com/office/drawing/2014/main" id="{98B06430-840D-4377-0D0A-82BE3D4DA635}"/>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48e86033ff_2_7"/>
          <p:cNvSpPr txBox="1">
            <a:spLocks noGrp="1"/>
          </p:cNvSpPr>
          <p:nvPr>
            <p:ph type="title"/>
          </p:nvPr>
        </p:nvSpPr>
        <p:spPr>
          <a:xfrm>
            <a:off x="628658" y="274329"/>
            <a:ext cx="5246369" cy="1325559"/>
          </a:xfrm>
          <a:prstGeom prst="rect">
            <a:avLst/>
          </a:prstGeom>
          <a:noFill/>
          <a:ln>
            <a:noFill/>
          </a:ln>
        </p:spPr>
        <p:txBody>
          <a:bodyPr spcFirstLastPara="1" vert="horz" wrap="square" lIns="91425" tIns="45700" rIns="91425" bIns="45700" anchor="ctr" anchorCtr="0" compatLnSpc="1">
            <a:normAutofit/>
          </a:bodyPr>
          <a:lstStyle/>
          <a:p>
            <a:pPr>
              <a:buSzPts val="1800"/>
            </a:pPr>
            <a:r>
              <a:rPr lang="en-US" dirty="0"/>
              <a:t>Psychopharmacology options</a:t>
            </a:r>
            <a:endParaRPr dirty="0"/>
          </a:p>
        </p:txBody>
      </p:sp>
      <p:sp>
        <p:nvSpPr>
          <p:cNvPr id="323" name="Google Shape;323;g148e86033ff_2_7"/>
          <p:cNvSpPr txBox="1">
            <a:spLocks noGrp="1"/>
          </p:cNvSpPr>
          <p:nvPr>
            <p:ph idx="4294967295"/>
          </p:nvPr>
        </p:nvSpPr>
        <p:spPr>
          <a:xfrm>
            <a:off x="628658" y="1444440"/>
            <a:ext cx="4705349" cy="3658231"/>
          </a:xfrm>
          <a:prstGeom prst="rect">
            <a:avLst/>
          </a:prstGeom>
          <a:noFill/>
          <a:ln>
            <a:noFill/>
          </a:ln>
        </p:spPr>
        <p:txBody>
          <a:bodyPr spcFirstLastPara="1" vert="horz" wrap="square" lIns="91425" tIns="45700" rIns="91425" bIns="45700" anchor="t" anchorCtr="0" compatLnSpc="1">
            <a:noAutofit/>
          </a:bodyPr>
          <a:lstStyle/>
          <a:p>
            <a:pPr marL="0" indent="0">
              <a:lnSpc>
                <a:spcPct val="100000"/>
              </a:lnSpc>
              <a:spcBef>
                <a:spcPts val="1000"/>
              </a:spcBef>
              <a:buNone/>
            </a:pPr>
            <a:r>
              <a:rPr lang="en-US" sz="1800" dirty="0">
                <a:solidFill>
                  <a:schemeClr val="bg1"/>
                </a:solidFill>
              </a:rPr>
              <a:t>Categories with substantial evidence to support use in pregnancy: </a:t>
            </a:r>
            <a:endParaRPr sz="1800" dirty="0">
              <a:solidFill>
                <a:schemeClr val="bg1"/>
              </a:solidFill>
            </a:endParaRPr>
          </a:p>
          <a:p>
            <a:pPr marL="914400" lvl="1" indent="-381000">
              <a:lnSpc>
                <a:spcPct val="100000"/>
              </a:lnSpc>
              <a:spcBef>
                <a:spcPts val="0"/>
              </a:spcBef>
              <a:buSzPts val="2400"/>
              <a:buFont typeface="Calibri"/>
              <a:buChar char="•"/>
            </a:pPr>
            <a:r>
              <a:rPr lang="en-US" dirty="0">
                <a:solidFill>
                  <a:schemeClr val="bg1"/>
                </a:solidFill>
              </a:rPr>
              <a:t>Selective serotonin reuptake inhibitors (SSRIs)--less data on fluvoxamine </a:t>
            </a:r>
            <a:endParaRPr dirty="0">
              <a:solidFill>
                <a:schemeClr val="bg1"/>
              </a:solidFill>
            </a:endParaRPr>
          </a:p>
          <a:p>
            <a:pPr marL="914400" lvl="1" indent="-381000">
              <a:lnSpc>
                <a:spcPct val="100000"/>
              </a:lnSpc>
              <a:spcBef>
                <a:spcPts val="0"/>
              </a:spcBef>
              <a:buSzPts val="2400"/>
              <a:buFont typeface="Calibri"/>
              <a:buChar char="•"/>
            </a:pPr>
            <a:r>
              <a:rPr lang="en-US" dirty="0">
                <a:solidFill>
                  <a:schemeClr val="bg1"/>
                </a:solidFill>
              </a:rPr>
              <a:t>Selective serotonin norepinephrine reuptake inhibitors (SNRIs), particularly duloxetine and venlafaxine</a:t>
            </a:r>
            <a:endParaRPr dirty="0">
              <a:solidFill>
                <a:schemeClr val="bg1"/>
              </a:solidFill>
            </a:endParaRPr>
          </a:p>
          <a:p>
            <a:pPr marL="914400" lvl="1" indent="-381000">
              <a:lnSpc>
                <a:spcPct val="100000"/>
              </a:lnSpc>
              <a:spcBef>
                <a:spcPts val="0"/>
              </a:spcBef>
              <a:buSzPts val="2400"/>
              <a:buFont typeface="Calibri"/>
              <a:buChar char="•"/>
            </a:pPr>
            <a:r>
              <a:rPr lang="en-US" dirty="0">
                <a:solidFill>
                  <a:schemeClr val="bg1"/>
                </a:solidFill>
              </a:rPr>
              <a:t>Bupropion </a:t>
            </a:r>
            <a:endParaRPr dirty="0">
              <a:solidFill>
                <a:schemeClr val="bg1"/>
              </a:solidFill>
            </a:endParaRPr>
          </a:p>
          <a:p>
            <a:pPr marL="914400" lvl="1" indent="-381000">
              <a:lnSpc>
                <a:spcPct val="100000"/>
              </a:lnSpc>
              <a:spcBef>
                <a:spcPts val="0"/>
              </a:spcBef>
              <a:buSzPts val="2400"/>
              <a:buFont typeface="Calibri"/>
              <a:buChar char="•"/>
            </a:pPr>
            <a:r>
              <a:rPr lang="en-US" dirty="0">
                <a:solidFill>
                  <a:schemeClr val="bg1"/>
                </a:solidFill>
              </a:rPr>
              <a:t>Tricyclic antidepressants</a:t>
            </a:r>
            <a:endParaRPr dirty="0">
              <a:solidFill>
                <a:schemeClr val="bg1"/>
              </a:solidFill>
            </a:endParaRPr>
          </a:p>
          <a:p>
            <a:pPr marL="0" indent="0">
              <a:lnSpc>
                <a:spcPct val="100000"/>
              </a:lnSpc>
              <a:spcBef>
                <a:spcPts val="0"/>
              </a:spcBef>
              <a:buNone/>
            </a:pPr>
            <a:r>
              <a:rPr lang="en-US" sz="1800" dirty="0">
                <a:solidFill>
                  <a:schemeClr val="bg1"/>
                </a:solidFill>
              </a:rPr>
              <a:t>Breast/chest feeding transmission considerations</a:t>
            </a:r>
            <a:endParaRPr sz="1800" dirty="0">
              <a:solidFill>
                <a:schemeClr val="bg1"/>
              </a:solidFill>
            </a:endParaRPr>
          </a:p>
          <a:p>
            <a:pPr marL="914400" lvl="1" indent="-381000">
              <a:lnSpc>
                <a:spcPct val="100000"/>
              </a:lnSpc>
              <a:spcBef>
                <a:spcPts val="0"/>
              </a:spcBef>
              <a:buSzPts val="2400"/>
              <a:buFont typeface="Calibri"/>
              <a:buChar char="•"/>
            </a:pPr>
            <a:r>
              <a:rPr lang="en-US" dirty="0">
                <a:solidFill>
                  <a:schemeClr val="bg1"/>
                </a:solidFill>
              </a:rPr>
              <a:t>Sertraline 0.6% vs. fluoxetine 12%</a:t>
            </a:r>
            <a:endParaRPr dirty="0">
              <a:solidFill>
                <a:schemeClr val="bg1"/>
              </a:solidFill>
            </a:endParaRPr>
          </a:p>
        </p:txBody>
      </p:sp>
      <p:pic>
        <p:nvPicPr>
          <p:cNvPr id="2" name="Picture 1">
            <a:extLst>
              <a:ext uri="{FF2B5EF4-FFF2-40B4-BE49-F238E27FC236}">
                <a16:creationId xmlns:a16="http://schemas.microsoft.com/office/drawing/2014/main" id="{39AC7CAD-161A-4627-CA63-AA1F02CA85AD}"/>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318d77df5e4_0_12"/>
          <p:cNvSpPr txBox="1">
            <a:spLocks noGrp="1"/>
          </p:cNvSpPr>
          <p:nvPr>
            <p:ph type="title"/>
          </p:nvPr>
        </p:nvSpPr>
        <p:spPr>
          <a:prstGeom prst="rect">
            <a:avLst/>
          </a:prstGeom>
        </p:spPr>
        <p:txBody>
          <a:bodyPr spcFirstLastPara="1" vert="horz" wrap="square" lIns="91425" tIns="45700" rIns="91425" bIns="45700" anchor="ctr" anchorCtr="0" compatLnSpc="1">
            <a:normAutofit/>
          </a:bodyPr>
          <a:lstStyle/>
          <a:p>
            <a:r>
              <a:rPr lang="en-US"/>
              <a:t>Psychopharmacology options	</a:t>
            </a:r>
            <a:endParaRPr/>
          </a:p>
        </p:txBody>
      </p:sp>
      <p:sp>
        <p:nvSpPr>
          <p:cNvPr id="330" name="Google Shape;330;g318d77df5e4_0_12"/>
          <p:cNvSpPr txBox="1">
            <a:spLocks noGrp="1"/>
          </p:cNvSpPr>
          <p:nvPr>
            <p:ph idx="4294967295"/>
          </p:nvPr>
        </p:nvSpPr>
        <p:spPr>
          <a:xfrm>
            <a:off x="628658" y="1825621"/>
            <a:ext cx="4705349" cy="3658231"/>
          </a:xfrm>
          <a:prstGeom prst="rect">
            <a:avLst/>
          </a:prstGeom>
        </p:spPr>
        <p:txBody>
          <a:bodyPr spcFirstLastPara="1" vert="horz" wrap="square" lIns="91425" tIns="45700" rIns="91425" bIns="45700" anchor="t" anchorCtr="0" compatLnSpc="1">
            <a:noAutofit/>
          </a:bodyPr>
          <a:lstStyle/>
          <a:p>
            <a:pPr marL="457200" indent="-342900">
              <a:lnSpc>
                <a:spcPct val="100000"/>
              </a:lnSpc>
              <a:spcBef>
                <a:spcPts val="1000"/>
              </a:spcBef>
              <a:buSzPts val="1800"/>
            </a:pPr>
            <a:r>
              <a:rPr lang="en-US" sz="1800" dirty="0">
                <a:solidFill>
                  <a:schemeClr val="bg1"/>
                </a:solidFill>
              </a:rPr>
              <a:t>For a patient who is SSRI naive, first line choices are sertraline or escitalopram</a:t>
            </a:r>
            <a:endParaRPr sz="1800" dirty="0">
              <a:solidFill>
                <a:schemeClr val="bg1"/>
              </a:solidFill>
              <a:cs typeface="Poppins"/>
            </a:endParaRPr>
          </a:p>
          <a:p>
            <a:pPr marL="457200" indent="-342900">
              <a:lnSpc>
                <a:spcPct val="100000"/>
              </a:lnSpc>
              <a:spcBef>
                <a:spcPts val="1000"/>
              </a:spcBef>
              <a:buSzPts val="1800"/>
            </a:pPr>
            <a:r>
              <a:rPr lang="en-US" sz="1800" dirty="0">
                <a:solidFill>
                  <a:schemeClr val="bg1"/>
                </a:solidFill>
              </a:rPr>
              <a:t>If a patient has been on an SSRI that has worked in the past, try this medication again</a:t>
            </a:r>
            <a:endParaRPr sz="1800" dirty="0">
              <a:solidFill>
                <a:schemeClr val="bg1"/>
              </a:solidFill>
              <a:cs typeface="Poppins"/>
            </a:endParaRPr>
          </a:p>
          <a:p>
            <a:pPr marL="457200" indent="-342900">
              <a:lnSpc>
                <a:spcPct val="100000"/>
              </a:lnSpc>
              <a:spcBef>
                <a:spcPts val="1000"/>
              </a:spcBef>
              <a:buSzPts val="1800"/>
            </a:pPr>
            <a:r>
              <a:rPr lang="en-US" sz="1800" dirty="0">
                <a:solidFill>
                  <a:schemeClr val="bg1"/>
                </a:solidFill>
              </a:rPr>
              <a:t>Goal is monotherapy with lowest effective dose and minimizing medication changes </a:t>
            </a:r>
            <a:endParaRPr sz="1800" dirty="0">
              <a:solidFill>
                <a:schemeClr val="bg1"/>
              </a:solidFill>
              <a:cs typeface="Poppins"/>
            </a:endParaRPr>
          </a:p>
          <a:p>
            <a:pPr marL="457200" indent="-342900">
              <a:lnSpc>
                <a:spcPct val="100000"/>
              </a:lnSpc>
              <a:spcBef>
                <a:spcPts val="1000"/>
              </a:spcBef>
              <a:spcAft>
                <a:spcPts val="1000"/>
              </a:spcAft>
              <a:buSzPts val="1800"/>
            </a:pPr>
            <a:r>
              <a:rPr lang="en-US" sz="1800" dirty="0">
                <a:solidFill>
                  <a:schemeClr val="bg1"/>
                </a:solidFill>
              </a:rPr>
              <a:t>Beware of undertreatment, this is an exposure!</a:t>
            </a:r>
            <a:endParaRPr sz="1800" dirty="0">
              <a:solidFill>
                <a:schemeClr val="bg1"/>
              </a:solidFill>
              <a:cs typeface="Poppins"/>
            </a:endParaRPr>
          </a:p>
        </p:txBody>
      </p:sp>
      <p:pic>
        <p:nvPicPr>
          <p:cNvPr id="2" name="Picture 1">
            <a:extLst>
              <a:ext uri="{FF2B5EF4-FFF2-40B4-BE49-F238E27FC236}">
                <a16:creationId xmlns:a16="http://schemas.microsoft.com/office/drawing/2014/main" id="{2E660215-7F1D-2776-9A1F-AC8D4134DE0C}"/>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48e86033ff_2_13"/>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SzPts val="1800"/>
            </a:pPr>
            <a:r>
              <a:rPr lang="en-US"/>
              <a:t>Psychopharmacology </a:t>
            </a:r>
            <a:endParaRPr/>
          </a:p>
        </p:txBody>
      </p:sp>
      <p:sp>
        <p:nvSpPr>
          <p:cNvPr id="337" name="Google Shape;337;g148e86033ff_2_13"/>
          <p:cNvSpPr txBox="1">
            <a:spLocks noGrp="1"/>
          </p:cNvSpPr>
          <p:nvPr>
            <p:ph idx="4294967295"/>
          </p:nvPr>
        </p:nvSpPr>
        <p:spPr>
          <a:xfrm>
            <a:off x="628658" y="1825621"/>
            <a:ext cx="4705349" cy="3658231"/>
          </a:xfrm>
          <a:prstGeom prst="rect">
            <a:avLst/>
          </a:prstGeom>
          <a:noFill/>
          <a:ln>
            <a:noFill/>
          </a:ln>
        </p:spPr>
        <p:txBody>
          <a:bodyPr spcFirstLastPara="1" vert="horz" wrap="square" lIns="91425" tIns="45700" rIns="91425" bIns="45700" anchor="t" anchorCtr="0" compatLnSpc="1">
            <a:normAutofit/>
          </a:bodyPr>
          <a:lstStyle/>
          <a:p>
            <a:pPr marL="457200" indent="-342900">
              <a:lnSpc>
                <a:spcPct val="100000"/>
              </a:lnSpc>
              <a:spcBef>
                <a:spcPts val="1000"/>
              </a:spcBef>
              <a:buSzPts val="1800"/>
            </a:pPr>
            <a:r>
              <a:rPr lang="en-US" sz="1800" dirty="0">
                <a:solidFill>
                  <a:schemeClr val="bg1"/>
                </a:solidFill>
              </a:rPr>
              <a:t>In late pregnancy, may need to increase antidepressant dose above therapeutic range </a:t>
            </a:r>
            <a:endParaRPr sz="1800">
              <a:solidFill>
                <a:schemeClr val="bg1"/>
              </a:solidFill>
              <a:cs typeface="Poppins"/>
            </a:endParaRPr>
          </a:p>
          <a:p>
            <a:pPr marL="457200" indent="-342900">
              <a:lnSpc>
                <a:spcPct val="100000"/>
              </a:lnSpc>
              <a:spcBef>
                <a:spcPts val="1000"/>
              </a:spcBef>
              <a:buSzPts val="1800"/>
            </a:pPr>
            <a:r>
              <a:rPr lang="en-US" sz="1800" dirty="0">
                <a:solidFill>
                  <a:schemeClr val="bg1"/>
                </a:solidFill>
              </a:rPr>
              <a:t>If patient is on an antidepressant and doing well, do not switch</a:t>
            </a:r>
            <a:endParaRPr sz="1800">
              <a:solidFill>
                <a:schemeClr val="bg1"/>
              </a:solidFill>
              <a:cs typeface="Poppins"/>
            </a:endParaRPr>
          </a:p>
          <a:p>
            <a:pPr marL="457200" indent="-342900">
              <a:lnSpc>
                <a:spcPct val="100000"/>
              </a:lnSpc>
              <a:spcBef>
                <a:spcPts val="1000"/>
              </a:spcBef>
              <a:buSzPts val="1800"/>
            </a:pPr>
            <a:r>
              <a:rPr lang="en-US" sz="1800" dirty="0">
                <a:solidFill>
                  <a:schemeClr val="bg1"/>
                </a:solidFill>
              </a:rPr>
              <a:t>If patient needs addition medication, increase medication as opposed to adding new medication</a:t>
            </a:r>
            <a:endParaRPr sz="1800">
              <a:solidFill>
                <a:schemeClr val="bg1"/>
              </a:solidFill>
              <a:cs typeface="Poppins"/>
            </a:endParaRPr>
          </a:p>
          <a:p>
            <a:pPr marL="457200" indent="-342900">
              <a:lnSpc>
                <a:spcPct val="100000"/>
              </a:lnSpc>
              <a:spcBef>
                <a:spcPts val="1000"/>
              </a:spcBef>
              <a:buSzPts val="1800"/>
            </a:pPr>
            <a:r>
              <a:rPr lang="en-US" sz="1800" dirty="0">
                <a:solidFill>
                  <a:schemeClr val="bg1"/>
                </a:solidFill>
              </a:rPr>
              <a:t>Minimize exposure to medication and illness - the goal is wellness </a:t>
            </a:r>
            <a:endParaRPr sz="1800" dirty="0">
              <a:solidFill>
                <a:schemeClr val="bg1"/>
              </a:solidFill>
              <a:cs typeface="Poppins"/>
            </a:endParaRPr>
          </a:p>
          <a:p>
            <a:pPr marL="914400" indent="0">
              <a:spcBef>
                <a:spcPts val="1000"/>
              </a:spcBef>
              <a:buSzPts val="1800"/>
              <a:buNone/>
            </a:pPr>
            <a:endParaRPr dirty="0"/>
          </a:p>
        </p:txBody>
      </p:sp>
      <p:pic>
        <p:nvPicPr>
          <p:cNvPr id="2" name="Picture 1">
            <a:extLst>
              <a:ext uri="{FF2B5EF4-FFF2-40B4-BE49-F238E27FC236}">
                <a16:creationId xmlns:a16="http://schemas.microsoft.com/office/drawing/2014/main" id="{C2B8DEEA-A861-5798-078B-F9D4746BAE86}"/>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731606" y="401131"/>
            <a:ext cx="7886700" cy="2794635"/>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t>Learning Objectives:</a:t>
            </a:r>
            <a:endParaRPr sz="3600" dirty="0"/>
          </a:p>
        </p:txBody>
      </p:sp>
      <p:sp>
        <p:nvSpPr>
          <p:cNvPr id="112" name="Google Shape;112;p4"/>
          <p:cNvSpPr txBox="1">
            <a:spLocks noGrp="1"/>
          </p:cNvSpPr>
          <p:nvPr>
            <p:ph type="body" idx="1"/>
          </p:nvPr>
        </p:nvSpPr>
        <p:spPr>
          <a:xfrm>
            <a:off x="731606" y="2116846"/>
            <a:ext cx="7886700" cy="1018861"/>
          </a:xfrm>
          <a:prstGeom prst="rect">
            <a:avLst/>
          </a:prstGeom>
          <a:noFill/>
          <a:ln>
            <a:noFill/>
          </a:ln>
        </p:spPr>
        <p:txBody>
          <a:bodyPr spcFirstLastPara="1" vert="horz" wrap="square" lIns="91425" tIns="45700" rIns="91425" bIns="45700" anchor="t" anchorCtr="0" compatLnSpc="1">
            <a:normAutofit fontScale="25000" lnSpcReduction="20000"/>
          </a:bodyPr>
          <a:lstStyle/>
          <a:p>
            <a:pPr>
              <a:lnSpc>
                <a:spcPct val="140000"/>
              </a:lnSpc>
              <a:spcBef>
                <a:spcPts val="1200"/>
              </a:spcBef>
              <a:buClr>
                <a:schemeClr val="dk1"/>
              </a:buClr>
              <a:buSzPts val="1100"/>
            </a:pPr>
            <a:r>
              <a:rPr lang="en-US" sz="7200" dirty="0"/>
              <a:t>At the completion of this session, participants will be able to:</a:t>
            </a:r>
            <a:endParaRPr sz="7200" dirty="0"/>
          </a:p>
          <a:p>
            <a:pPr marL="457200" indent="-381000">
              <a:lnSpc>
                <a:spcPct val="140000"/>
              </a:lnSpc>
              <a:spcBef>
                <a:spcPts val="1200"/>
              </a:spcBef>
              <a:buSzPts val="2400"/>
              <a:buFont typeface="Calibri"/>
              <a:buAutoNum type="arabicPeriod"/>
            </a:pPr>
            <a:r>
              <a:rPr lang="en-US" sz="7200" dirty="0"/>
              <a:t>Describe the prevalence, risk factors, and screening methods for perinatal depression</a:t>
            </a:r>
            <a:endParaRPr sz="7200" dirty="0"/>
          </a:p>
          <a:p>
            <a:pPr marL="457200" indent="-381000">
              <a:lnSpc>
                <a:spcPct val="140000"/>
              </a:lnSpc>
              <a:spcBef>
                <a:spcPts val="0"/>
              </a:spcBef>
              <a:buSzPts val="2400"/>
              <a:buFont typeface="Calibri"/>
              <a:buAutoNum type="arabicPeriod"/>
            </a:pPr>
            <a:r>
              <a:rPr lang="en-US" sz="7200" dirty="0"/>
              <a:t>Explain the obstetric and psychiatric impact of perinatal depression</a:t>
            </a:r>
            <a:endParaRPr sz="7200" dirty="0"/>
          </a:p>
          <a:p>
            <a:pPr marL="457200" indent="-381000">
              <a:lnSpc>
                <a:spcPct val="140000"/>
              </a:lnSpc>
              <a:spcBef>
                <a:spcPts val="0"/>
              </a:spcBef>
              <a:buSzPts val="2400"/>
              <a:buFont typeface="Calibri"/>
              <a:buAutoNum type="arabicPeriod"/>
            </a:pPr>
            <a:r>
              <a:rPr lang="en-US" sz="7200" dirty="0"/>
              <a:t>Identify possible etiologies of perinatal depression</a:t>
            </a:r>
            <a:endParaRPr sz="7200" dirty="0"/>
          </a:p>
          <a:p>
            <a:pPr marL="457200" indent="-381000">
              <a:lnSpc>
                <a:spcPct val="140000"/>
              </a:lnSpc>
              <a:spcBef>
                <a:spcPts val="0"/>
              </a:spcBef>
              <a:buSzPts val="2400"/>
              <a:buFont typeface="Calibri"/>
              <a:buAutoNum type="arabicPeriod"/>
            </a:pPr>
            <a:r>
              <a:rPr lang="en-US" sz="7200" dirty="0"/>
              <a:t>Discuss the diagnostic criteria and differential diagnosis of perinatal depression</a:t>
            </a:r>
            <a:endParaRPr sz="7200" dirty="0"/>
          </a:p>
          <a:p>
            <a:pPr marL="457200" indent="-381000">
              <a:lnSpc>
                <a:spcPct val="140000"/>
              </a:lnSpc>
              <a:spcBef>
                <a:spcPts val="0"/>
              </a:spcBef>
              <a:buSzPts val="2400"/>
              <a:buFont typeface="Calibri"/>
              <a:buAutoNum type="arabicPeriod"/>
            </a:pPr>
            <a:r>
              <a:rPr lang="en-US" sz="7200" dirty="0"/>
              <a:t>Discuss first-line treatment options for perinatal depression</a:t>
            </a:r>
            <a:endParaRPr sz="7200" i="1" dirty="0"/>
          </a:p>
          <a:p>
            <a:pPr marL="171450" indent="-38100">
              <a:lnSpc>
                <a:spcPct val="140000"/>
              </a:lnSpc>
              <a:spcBef>
                <a:spcPts val="1200"/>
              </a:spcBef>
              <a:buClr>
                <a:schemeClr val="dk1"/>
              </a:buClr>
              <a:buSzPts val="2100"/>
            </a:pPr>
            <a:endParaRPr dirty="0"/>
          </a:p>
        </p:txBody>
      </p:sp>
      <p:pic>
        <p:nvPicPr>
          <p:cNvPr id="2" name="Picture 1">
            <a:extLst>
              <a:ext uri="{FF2B5EF4-FFF2-40B4-BE49-F238E27FC236}">
                <a16:creationId xmlns:a16="http://schemas.microsoft.com/office/drawing/2014/main" id="{EE08BB45-6168-CA4F-13D9-EAC51D3621E2}"/>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a29e6df34b_2_44"/>
          <p:cNvSpPr txBox="1">
            <a:spLocks noGrp="1"/>
          </p:cNvSpPr>
          <p:nvPr>
            <p:ph type="title"/>
          </p:nvPr>
        </p:nvSpPr>
        <p:spPr>
          <a:xfrm>
            <a:off x="623885" y="401232"/>
            <a:ext cx="7886700" cy="2794635"/>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t>Key Clinical Points </a:t>
            </a:r>
            <a:endParaRPr sz="3600" dirty="0"/>
          </a:p>
        </p:txBody>
      </p:sp>
      <p:sp>
        <p:nvSpPr>
          <p:cNvPr id="343" name="Google Shape;343;ga29e6df34b_2_44"/>
          <p:cNvSpPr txBox="1">
            <a:spLocks noGrp="1"/>
          </p:cNvSpPr>
          <p:nvPr>
            <p:ph type="body" idx="1"/>
          </p:nvPr>
        </p:nvSpPr>
        <p:spPr>
          <a:xfrm>
            <a:off x="623885" y="2177006"/>
            <a:ext cx="7886700" cy="1018861"/>
          </a:xfrm>
          <a:prstGeom prst="rect">
            <a:avLst/>
          </a:prstGeom>
          <a:noFill/>
          <a:ln>
            <a:noFill/>
          </a:ln>
        </p:spPr>
        <p:txBody>
          <a:bodyPr spcFirstLastPara="1" vert="horz" wrap="square" lIns="91425" tIns="45700" rIns="91425" bIns="45700" anchor="t" anchorCtr="0" compatLnSpc="1">
            <a:normAutofit fontScale="25000" lnSpcReduction="20000"/>
          </a:bodyPr>
          <a:lstStyle/>
          <a:p>
            <a:pPr marL="457200" indent="-381000">
              <a:lnSpc>
                <a:spcPct val="120000"/>
              </a:lnSpc>
              <a:spcBef>
                <a:spcPts val="0"/>
              </a:spcBef>
              <a:buSzPts val="2400"/>
              <a:buFont typeface="Calibri"/>
              <a:buChar char="•"/>
            </a:pPr>
            <a:r>
              <a:rPr lang="en-US" sz="7200" dirty="0"/>
              <a:t>Depression is a common medical condition during pregnancy and postpartum</a:t>
            </a:r>
            <a:endParaRPr sz="7200" dirty="0"/>
          </a:p>
          <a:p>
            <a:pPr marL="457200" indent="-381000">
              <a:lnSpc>
                <a:spcPct val="120000"/>
              </a:lnSpc>
              <a:spcBef>
                <a:spcPts val="0"/>
              </a:spcBef>
              <a:buSzPts val="2400"/>
              <a:buFont typeface="Calibri"/>
              <a:buChar char="•"/>
            </a:pPr>
            <a:r>
              <a:rPr lang="en-US" sz="7200" dirty="0"/>
              <a:t>The strongest single risk factor: personal history and/or  family history of mood disorders </a:t>
            </a:r>
            <a:endParaRPr sz="7200" dirty="0"/>
          </a:p>
          <a:p>
            <a:pPr marL="457200" indent="-381000">
              <a:lnSpc>
                <a:spcPct val="120000"/>
              </a:lnSpc>
              <a:spcBef>
                <a:spcPts val="0"/>
              </a:spcBef>
              <a:buSzPts val="2400"/>
              <a:buFont typeface="Calibri"/>
              <a:buChar char="•"/>
            </a:pPr>
            <a:r>
              <a:rPr lang="en-US" sz="7200" dirty="0"/>
              <a:t>Antenatal depression is an independent predictor of postnatal depression </a:t>
            </a:r>
            <a:endParaRPr sz="7200" dirty="0"/>
          </a:p>
          <a:p>
            <a:pPr marL="457200" indent="-381000">
              <a:lnSpc>
                <a:spcPct val="120000"/>
              </a:lnSpc>
              <a:spcBef>
                <a:spcPts val="0"/>
              </a:spcBef>
              <a:buSzPts val="2400"/>
              <a:buFont typeface="Calibri"/>
              <a:buChar char="•"/>
            </a:pPr>
            <a:r>
              <a:rPr lang="en-US" sz="7200" dirty="0"/>
              <a:t>Untreated perinatal depression is associated with adverse outcomes </a:t>
            </a:r>
            <a:endParaRPr sz="7200" dirty="0"/>
          </a:p>
          <a:p>
            <a:pPr marL="457200" indent="-381000">
              <a:lnSpc>
                <a:spcPct val="120000"/>
              </a:lnSpc>
              <a:spcBef>
                <a:spcPts val="0"/>
              </a:spcBef>
              <a:buSzPts val="2400"/>
              <a:buFont typeface="Calibri"/>
              <a:buChar char="•"/>
            </a:pPr>
            <a:r>
              <a:rPr lang="en-US" sz="7200" dirty="0"/>
              <a:t>Suicide is a major cause of peripartum mortality </a:t>
            </a:r>
            <a:endParaRPr sz="7200" dirty="0"/>
          </a:p>
          <a:p>
            <a:pPr marL="457200" indent="-381000">
              <a:lnSpc>
                <a:spcPct val="120000"/>
              </a:lnSpc>
              <a:spcBef>
                <a:spcPts val="0"/>
              </a:spcBef>
              <a:buSzPts val="2400"/>
              <a:buFont typeface="Calibri"/>
              <a:buChar char="•"/>
            </a:pPr>
            <a:r>
              <a:rPr lang="en-US" sz="7200" dirty="0"/>
              <a:t>The pathophysiology of perinatal depression is both complex and multifactorial; certain subgroups of women appear to be more sensitive to hormonal shifts than others </a:t>
            </a:r>
            <a:endParaRPr sz="7200" dirty="0"/>
          </a:p>
          <a:p>
            <a:pPr>
              <a:lnSpc>
                <a:spcPct val="120000"/>
              </a:lnSpc>
              <a:spcBef>
                <a:spcPts val="0"/>
              </a:spcBef>
              <a:buSzPts val="1800"/>
            </a:pPr>
            <a:endParaRPr sz="1900" dirty="0">
              <a:latin typeface="Arial"/>
              <a:ea typeface="Arial"/>
              <a:cs typeface="Arial"/>
              <a:sym typeface="Arial"/>
            </a:endParaRPr>
          </a:p>
          <a:p>
            <a:pPr marL="171450" indent="-38100">
              <a:lnSpc>
                <a:spcPct val="120000"/>
              </a:lnSpc>
              <a:spcBef>
                <a:spcPts val="800"/>
              </a:spcBef>
              <a:buClr>
                <a:schemeClr val="dk1"/>
              </a:buClr>
              <a:buSzPts val="2100"/>
            </a:pPr>
            <a:endParaRPr dirty="0"/>
          </a:p>
        </p:txBody>
      </p:sp>
      <p:pic>
        <p:nvPicPr>
          <p:cNvPr id="2" name="Picture 1">
            <a:extLst>
              <a:ext uri="{FF2B5EF4-FFF2-40B4-BE49-F238E27FC236}">
                <a16:creationId xmlns:a16="http://schemas.microsoft.com/office/drawing/2014/main" id="{BDF432AD-9E06-B9F7-7452-FB4E4DE182E0}"/>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d5d06220e3_0_1"/>
          <p:cNvSpPr txBox="1">
            <a:spLocks noGrp="1"/>
          </p:cNvSpPr>
          <p:nvPr>
            <p:ph type="title"/>
          </p:nvPr>
        </p:nvSpPr>
        <p:spPr>
          <a:xfrm>
            <a:off x="633415" y="377050"/>
            <a:ext cx="7886700" cy="2794635"/>
          </a:xfrm>
          <a:prstGeom prst="rect">
            <a:avLst/>
          </a:prstGeom>
          <a:noFill/>
          <a:ln>
            <a:noFill/>
          </a:ln>
        </p:spPr>
        <p:txBody>
          <a:bodyPr spcFirstLastPara="1" vert="horz" wrap="square" lIns="91425" tIns="45700" rIns="91425" bIns="45700" anchor="ctr" anchorCtr="0" compatLnSpc="1">
            <a:normAutofit/>
          </a:bodyPr>
          <a:lstStyle/>
          <a:p>
            <a:pPr>
              <a:buSzPts val="1800"/>
            </a:pPr>
            <a:r>
              <a:rPr lang="en-US" sz="3600" dirty="0"/>
              <a:t>Key Clinical Points </a:t>
            </a:r>
            <a:endParaRPr sz="3600" dirty="0"/>
          </a:p>
        </p:txBody>
      </p:sp>
      <p:sp>
        <p:nvSpPr>
          <p:cNvPr id="350" name="Google Shape;350;gd5d06220e3_0_1"/>
          <p:cNvSpPr txBox="1">
            <a:spLocks noGrp="1"/>
          </p:cNvSpPr>
          <p:nvPr>
            <p:ph type="body" idx="1"/>
          </p:nvPr>
        </p:nvSpPr>
        <p:spPr>
          <a:xfrm>
            <a:off x="623885" y="2209723"/>
            <a:ext cx="7886700" cy="1018861"/>
          </a:xfrm>
          <a:prstGeom prst="rect">
            <a:avLst/>
          </a:prstGeom>
          <a:noFill/>
          <a:ln>
            <a:noFill/>
          </a:ln>
        </p:spPr>
        <p:txBody>
          <a:bodyPr spcFirstLastPara="1" vert="horz" wrap="square" lIns="91425" tIns="45700" rIns="91425" bIns="45700" anchor="t" anchorCtr="0" compatLnSpc="1">
            <a:noAutofit/>
          </a:bodyPr>
          <a:lstStyle/>
          <a:p>
            <a:pPr marL="457200" indent="-389567">
              <a:lnSpc>
                <a:spcPct val="100000"/>
              </a:lnSpc>
              <a:spcBef>
                <a:spcPts val="0"/>
              </a:spcBef>
              <a:buChar char="•"/>
            </a:pPr>
            <a:r>
              <a:rPr lang="en-US" dirty="0"/>
              <a:t>The Edinburgh Postnatal Depression Scale (EPDS) is an example of a validated and acceptable rating scale</a:t>
            </a:r>
            <a:endParaRPr dirty="0"/>
          </a:p>
          <a:p>
            <a:pPr marL="457200" indent="-389567">
              <a:lnSpc>
                <a:spcPct val="100000"/>
              </a:lnSpc>
              <a:spcBef>
                <a:spcPts val="0"/>
              </a:spcBef>
              <a:buChar char="•"/>
            </a:pPr>
            <a:r>
              <a:rPr lang="en-US" dirty="0"/>
              <a:t>Mild depression can be treated with nonpharmacologic approaches such as interpersonal psychotherapy </a:t>
            </a:r>
            <a:endParaRPr dirty="0"/>
          </a:p>
          <a:p>
            <a:pPr marL="457200" indent="-389567">
              <a:lnSpc>
                <a:spcPct val="100000"/>
              </a:lnSpc>
              <a:spcBef>
                <a:spcPts val="0"/>
              </a:spcBef>
              <a:buChar char="•"/>
            </a:pPr>
            <a:r>
              <a:rPr lang="en-US" dirty="0"/>
              <a:t>Women with moderate to severe symptoms will typically require pharmacologic treatment </a:t>
            </a:r>
            <a:endParaRPr dirty="0"/>
          </a:p>
          <a:p>
            <a:pPr marL="457200" indent="-389567">
              <a:lnSpc>
                <a:spcPct val="100000"/>
              </a:lnSpc>
              <a:spcBef>
                <a:spcPts val="0"/>
              </a:spcBef>
              <a:buChar char="•"/>
            </a:pPr>
            <a:r>
              <a:rPr lang="en-US" dirty="0"/>
              <a:t>Selective serotonin reuptake inhibitors are generally considered first line agents to treat perinatal depression </a:t>
            </a:r>
            <a:endParaRPr dirty="0"/>
          </a:p>
          <a:p>
            <a:pPr marL="457200" indent="-389566">
              <a:lnSpc>
                <a:spcPct val="100000"/>
              </a:lnSpc>
              <a:spcBef>
                <a:spcPts val="0"/>
              </a:spcBef>
              <a:buChar char="•"/>
            </a:pPr>
            <a:r>
              <a:rPr lang="en-US" dirty="0"/>
              <a:t>Risk of recurrence of perinatal depression in subsequent pregnancy: 30-40%</a:t>
            </a:r>
            <a:endParaRPr dirty="0"/>
          </a:p>
        </p:txBody>
      </p:sp>
      <p:pic>
        <p:nvPicPr>
          <p:cNvPr id="2" name="Picture 1">
            <a:extLst>
              <a:ext uri="{FF2B5EF4-FFF2-40B4-BE49-F238E27FC236}">
                <a16:creationId xmlns:a16="http://schemas.microsoft.com/office/drawing/2014/main" id="{C0EAF4F0-A118-CFE6-B8D1-F055E2C88CA5}"/>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fa2b527212_0_7"/>
          <p:cNvSpPr txBox="1">
            <a:spLocks noGrp="1"/>
          </p:cNvSpPr>
          <p:nvPr>
            <p:ph type="body" idx="1"/>
          </p:nvPr>
        </p:nvSpPr>
        <p:spPr>
          <a:xfrm>
            <a:off x="630246" y="701282"/>
            <a:ext cx="7886700" cy="1018861"/>
          </a:xfrm>
          <a:prstGeom prst="rect">
            <a:avLst/>
          </a:prstGeom>
        </p:spPr>
        <p:txBody>
          <a:bodyPr spcFirstLastPara="1" vert="horz" wrap="square" lIns="91425" tIns="45700" rIns="91425" bIns="45700" anchor="t" anchorCtr="0" compatLnSpc="1">
            <a:noAutofit/>
          </a:bodyPr>
          <a:lstStyle/>
          <a:p>
            <a:pPr>
              <a:spcBef>
                <a:spcPts val="1000"/>
              </a:spcBef>
            </a:pPr>
            <a:r>
              <a:rPr lang="en-US" sz="1200" b="1" dirty="0">
                <a:solidFill>
                  <a:schemeClr val="bg1"/>
                </a:solidFill>
              </a:rPr>
              <a:t>References:</a:t>
            </a:r>
            <a:endParaRPr sz="1200" b="1" dirty="0">
              <a:solidFill>
                <a:schemeClr val="bg1"/>
              </a:solidFill>
            </a:endParaRPr>
          </a:p>
          <a:p>
            <a:pPr>
              <a:lnSpc>
                <a:spcPct val="115000"/>
              </a:lnSpc>
              <a:spcBef>
                <a:spcPts val="0"/>
              </a:spcBef>
            </a:pPr>
            <a:r>
              <a:rPr lang="en-US" sz="800" dirty="0">
                <a:solidFill>
                  <a:schemeClr val="bg1"/>
                </a:solidFill>
              </a:rPr>
              <a:t>Screening and Diagnosis of Mental Health Conditions During Pregnancy and Postpartum: ACOG Clinical Practice Guideline No. 4. </a:t>
            </a:r>
            <a:r>
              <a:rPr lang="en-US" sz="800" dirty="0" err="1">
                <a:solidFill>
                  <a:schemeClr val="bg1"/>
                </a:solidFill>
              </a:rPr>
              <a:t>Obstet</a:t>
            </a:r>
            <a:r>
              <a:rPr lang="en-US" sz="800" dirty="0">
                <a:solidFill>
                  <a:schemeClr val="bg1"/>
                </a:solidFill>
              </a:rPr>
              <a:t> Gynecol. 2023 Jun 1;141(6):1232-1261. </a:t>
            </a:r>
            <a:r>
              <a:rPr lang="en-US" sz="800" dirty="0" err="1">
                <a:solidFill>
                  <a:schemeClr val="bg1"/>
                </a:solidFill>
              </a:rPr>
              <a:t>doi</a:t>
            </a:r>
            <a:r>
              <a:rPr lang="en-US" sz="800" dirty="0">
                <a:solidFill>
                  <a:schemeClr val="bg1"/>
                </a:solidFill>
              </a:rPr>
              <a:t>: 10.1097/AOG.0000000000005200. PMID: 37486660.</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a:solidFill>
                  <a:schemeClr val="bg1"/>
                </a:solidFill>
              </a:rPr>
              <a:t>Treatment and Management of Mental Health Conditions During Pregnancy and Postpartum: ACOG Clinical Practice Guideline No. 5. </a:t>
            </a:r>
            <a:r>
              <a:rPr lang="en-US" sz="800" dirty="0" err="1">
                <a:solidFill>
                  <a:schemeClr val="bg1"/>
                </a:solidFill>
              </a:rPr>
              <a:t>Obstet</a:t>
            </a:r>
            <a:r>
              <a:rPr lang="en-US" sz="800" dirty="0">
                <a:solidFill>
                  <a:schemeClr val="bg1"/>
                </a:solidFill>
              </a:rPr>
              <a:t> Gynecol. 2023 Jun 1;141(6):1262-1288. </a:t>
            </a:r>
            <a:r>
              <a:rPr lang="en-US" sz="800" dirty="0" err="1">
                <a:solidFill>
                  <a:schemeClr val="bg1"/>
                </a:solidFill>
              </a:rPr>
              <a:t>doi</a:t>
            </a:r>
            <a:r>
              <a:rPr lang="en-US" sz="800" dirty="0">
                <a:solidFill>
                  <a:schemeClr val="bg1"/>
                </a:solidFill>
              </a:rPr>
              <a:t>: 10.1097/AOG.0000000000005202. PMID: 37486661.</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a:solidFill>
                  <a:schemeClr val="bg1"/>
                </a:solidFill>
              </a:rPr>
              <a:t>Byatt N, Levin LL, </a:t>
            </a:r>
            <a:r>
              <a:rPr lang="en-US" sz="800" dirty="0" err="1">
                <a:solidFill>
                  <a:schemeClr val="bg1"/>
                </a:solidFill>
              </a:rPr>
              <a:t>Ziedonis</a:t>
            </a:r>
            <a:r>
              <a:rPr lang="en-US" sz="800" dirty="0">
                <a:solidFill>
                  <a:schemeClr val="bg1"/>
                </a:solidFill>
              </a:rPr>
              <a:t> D, Moore Simas TA, Allison J. Enhancing Participation in Depression Care in Outpatient Perinatal Care Settings: A Systematic Review. </a:t>
            </a:r>
            <a:r>
              <a:rPr lang="en-US" sz="800" dirty="0" err="1">
                <a:solidFill>
                  <a:schemeClr val="bg1"/>
                </a:solidFill>
              </a:rPr>
              <a:t>Obstet</a:t>
            </a:r>
            <a:r>
              <a:rPr lang="en-US" sz="800" dirty="0">
                <a:solidFill>
                  <a:schemeClr val="bg1"/>
                </a:solidFill>
              </a:rPr>
              <a:t> Gynecol. 2015 Nov;126(5):1048-1058. </a:t>
            </a:r>
            <a:r>
              <a:rPr lang="en-US" sz="800" dirty="0" err="1">
                <a:solidFill>
                  <a:schemeClr val="bg1"/>
                </a:solidFill>
              </a:rPr>
              <a:t>doi</a:t>
            </a:r>
            <a:r>
              <a:rPr lang="en-US" sz="800" dirty="0">
                <a:solidFill>
                  <a:schemeClr val="bg1"/>
                </a:solidFill>
              </a:rPr>
              <a:t>: 10.1097/AOG.0000000000001067. PMID: 26444130; PMCID: PMC4618720.</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a:solidFill>
                  <a:schemeClr val="bg1"/>
                </a:solidFill>
              </a:rPr>
              <a:t>Cohen LS, Altshuler LL, Harlow BL, </a:t>
            </a:r>
            <a:r>
              <a:rPr lang="en-US" sz="800" dirty="0" err="1">
                <a:solidFill>
                  <a:schemeClr val="bg1"/>
                </a:solidFill>
              </a:rPr>
              <a:t>Nonacs</a:t>
            </a:r>
            <a:r>
              <a:rPr lang="en-US" sz="800" dirty="0">
                <a:solidFill>
                  <a:schemeClr val="bg1"/>
                </a:solidFill>
              </a:rPr>
              <a:t> R, Newport DJ, </a:t>
            </a:r>
            <a:r>
              <a:rPr lang="en-US" sz="800" dirty="0" err="1">
                <a:solidFill>
                  <a:schemeClr val="bg1"/>
                </a:solidFill>
              </a:rPr>
              <a:t>Viguera</a:t>
            </a:r>
            <a:r>
              <a:rPr lang="en-US" sz="800" dirty="0">
                <a:solidFill>
                  <a:schemeClr val="bg1"/>
                </a:solidFill>
              </a:rPr>
              <a:t> AC, Suri R, Burt VK, Hendrick V, </a:t>
            </a:r>
            <a:r>
              <a:rPr lang="en-US" sz="800" dirty="0" err="1">
                <a:solidFill>
                  <a:schemeClr val="bg1"/>
                </a:solidFill>
              </a:rPr>
              <a:t>Reminick</a:t>
            </a:r>
            <a:r>
              <a:rPr lang="en-US" sz="800" dirty="0">
                <a:solidFill>
                  <a:schemeClr val="bg1"/>
                </a:solidFill>
              </a:rPr>
              <a:t> AM, Loughead A, </a:t>
            </a:r>
            <a:r>
              <a:rPr lang="en-US" sz="800" dirty="0" err="1">
                <a:solidFill>
                  <a:schemeClr val="bg1"/>
                </a:solidFill>
              </a:rPr>
              <a:t>Vitonis</a:t>
            </a:r>
            <a:r>
              <a:rPr lang="en-US" sz="800" dirty="0">
                <a:solidFill>
                  <a:schemeClr val="bg1"/>
                </a:solidFill>
              </a:rPr>
              <a:t> AF, Stowe ZN. Relapse of major depression during pregnancy in women who maintain or discontinue antidepressant treatment. JAMA. 2006 Feb 1;295(5):499-507. </a:t>
            </a:r>
            <a:r>
              <a:rPr lang="en-US" sz="800" dirty="0" err="1">
                <a:solidFill>
                  <a:schemeClr val="bg1"/>
                </a:solidFill>
              </a:rPr>
              <a:t>doi</a:t>
            </a:r>
            <a:r>
              <a:rPr lang="en-US" sz="800" dirty="0">
                <a:solidFill>
                  <a:schemeClr val="bg1"/>
                </a:solidFill>
              </a:rPr>
              <a:t>: 10.1001/jama.295.5.499. Erratum in: JAMA. 2006 Jul 12;296(2):170. PMID: 16449615.</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err="1">
                <a:solidFill>
                  <a:schemeClr val="bg1"/>
                </a:solidFill>
              </a:rPr>
              <a:t>Lamere</a:t>
            </a:r>
            <a:r>
              <a:rPr lang="en-US" sz="800" dirty="0">
                <a:solidFill>
                  <a:schemeClr val="bg1"/>
                </a:solidFill>
              </a:rPr>
              <a:t> K, </a:t>
            </a:r>
            <a:r>
              <a:rPr lang="en-US" sz="800" dirty="0" err="1">
                <a:solidFill>
                  <a:schemeClr val="bg1"/>
                </a:solidFill>
              </a:rPr>
              <a:t>Golova</a:t>
            </a:r>
            <a:r>
              <a:rPr lang="en-US" sz="800" dirty="0">
                <a:solidFill>
                  <a:schemeClr val="bg1"/>
                </a:solidFill>
              </a:rPr>
              <a:t> N. Screening for Postpartum Depression During Infant Well Child Visits: A Retrospective Chart Review. Clin </a:t>
            </a:r>
            <a:r>
              <a:rPr lang="en-US" sz="800" dirty="0" err="1">
                <a:solidFill>
                  <a:schemeClr val="bg1"/>
                </a:solidFill>
              </a:rPr>
              <a:t>Pediatr</a:t>
            </a:r>
            <a:r>
              <a:rPr lang="en-US" sz="800" dirty="0">
                <a:solidFill>
                  <a:schemeClr val="bg1"/>
                </a:solidFill>
              </a:rPr>
              <a:t> (Phila). 2022 Oct;61(10):699-706. </a:t>
            </a:r>
            <a:r>
              <a:rPr lang="en-US" sz="800" dirty="0" err="1">
                <a:solidFill>
                  <a:schemeClr val="bg1"/>
                </a:solidFill>
              </a:rPr>
              <a:t>doi</a:t>
            </a:r>
            <a:r>
              <a:rPr lang="en-US" sz="800" dirty="0">
                <a:solidFill>
                  <a:schemeClr val="bg1"/>
                </a:solidFill>
              </a:rPr>
              <a:t>: 10.1177/00099228221097272. </a:t>
            </a:r>
            <a:r>
              <a:rPr lang="en-US" sz="800" dirty="0" err="1">
                <a:solidFill>
                  <a:schemeClr val="bg1"/>
                </a:solidFill>
              </a:rPr>
              <a:t>Epub</a:t>
            </a:r>
            <a:r>
              <a:rPr lang="en-US" sz="800" dirty="0">
                <a:solidFill>
                  <a:schemeClr val="bg1"/>
                </a:solidFill>
              </a:rPr>
              <a:t> 2022 May 19. PMID: 35588233.</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a:solidFill>
                  <a:schemeClr val="bg1"/>
                </a:solidFill>
              </a:rPr>
              <a:t>Roca A, </a:t>
            </a:r>
            <a:r>
              <a:rPr lang="en-US" sz="800" dirty="0" err="1">
                <a:solidFill>
                  <a:schemeClr val="bg1"/>
                </a:solidFill>
              </a:rPr>
              <a:t>Imaz</a:t>
            </a:r>
            <a:r>
              <a:rPr lang="en-US" sz="800" dirty="0">
                <a:solidFill>
                  <a:schemeClr val="bg1"/>
                </a:solidFill>
              </a:rPr>
              <a:t> ML, Torres A, Plaza A, </a:t>
            </a:r>
            <a:r>
              <a:rPr lang="en-US" sz="800" dirty="0" err="1">
                <a:solidFill>
                  <a:schemeClr val="bg1"/>
                </a:solidFill>
              </a:rPr>
              <a:t>Subirà</a:t>
            </a:r>
            <a:r>
              <a:rPr lang="en-US" sz="800" dirty="0">
                <a:solidFill>
                  <a:schemeClr val="bg1"/>
                </a:solidFill>
              </a:rPr>
              <a:t> S, Valdés M, Martin-Santos R, Garcia-Esteve L. Unplanned pregnancy and discontinuation of SSRIs in pregnant women with previously treated affective disorder. J Affect </a:t>
            </a:r>
            <a:r>
              <a:rPr lang="en-US" sz="800" dirty="0" err="1">
                <a:solidFill>
                  <a:schemeClr val="bg1"/>
                </a:solidFill>
              </a:rPr>
              <a:t>Disord</a:t>
            </a:r>
            <a:r>
              <a:rPr lang="en-US" sz="800" dirty="0">
                <a:solidFill>
                  <a:schemeClr val="bg1"/>
                </a:solidFill>
              </a:rPr>
              <a:t>. 2013 Sep 25;150(3):807-13. </a:t>
            </a:r>
            <a:r>
              <a:rPr lang="en-US" sz="800" dirty="0" err="1">
                <a:solidFill>
                  <a:schemeClr val="bg1"/>
                </a:solidFill>
              </a:rPr>
              <a:t>doi</a:t>
            </a:r>
            <a:r>
              <a:rPr lang="en-US" sz="800" dirty="0">
                <a:solidFill>
                  <a:schemeClr val="bg1"/>
                </a:solidFill>
              </a:rPr>
              <a:t>: 10.1016/j.jad.2013.02.040. </a:t>
            </a:r>
            <a:r>
              <a:rPr lang="en-US" sz="800" dirty="0" err="1">
                <a:solidFill>
                  <a:schemeClr val="bg1"/>
                </a:solidFill>
              </a:rPr>
              <a:t>Epub</a:t>
            </a:r>
            <a:r>
              <a:rPr lang="en-US" sz="800" dirty="0">
                <a:solidFill>
                  <a:schemeClr val="bg1"/>
                </a:solidFill>
              </a:rPr>
              <a:t> 2013 Apr 6. PMID: 23566335.</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a:solidFill>
                  <a:schemeClr val="bg1"/>
                </a:solidFill>
              </a:rPr>
              <a:t>Silverman ME, Reichenberg A, Savitz DA, </a:t>
            </a:r>
            <a:r>
              <a:rPr lang="en-US" sz="800" dirty="0" err="1">
                <a:solidFill>
                  <a:schemeClr val="bg1"/>
                </a:solidFill>
              </a:rPr>
              <a:t>Cnattingius</a:t>
            </a:r>
            <a:r>
              <a:rPr lang="en-US" sz="800" dirty="0">
                <a:solidFill>
                  <a:schemeClr val="bg1"/>
                </a:solidFill>
              </a:rPr>
              <a:t> S, Lichtenstein P, Hultman CM, Larsson H, Sandin S. The risk factors for postpartum depression: A population-based study. Depress Anxiety. 2017 Feb;34(2):178-187. </a:t>
            </a:r>
            <a:r>
              <a:rPr lang="en-US" sz="800" dirty="0" err="1">
                <a:solidFill>
                  <a:schemeClr val="bg1"/>
                </a:solidFill>
              </a:rPr>
              <a:t>doi</a:t>
            </a:r>
            <a:r>
              <a:rPr lang="en-US" sz="800" dirty="0">
                <a:solidFill>
                  <a:schemeClr val="bg1"/>
                </a:solidFill>
              </a:rPr>
              <a:t>: 10.1002/da.22597. </a:t>
            </a:r>
            <a:r>
              <a:rPr lang="en-US" sz="800" dirty="0" err="1">
                <a:solidFill>
                  <a:schemeClr val="bg1"/>
                </a:solidFill>
              </a:rPr>
              <a:t>Epub</a:t>
            </a:r>
            <a:r>
              <a:rPr lang="en-US" sz="800" dirty="0">
                <a:solidFill>
                  <a:schemeClr val="bg1"/>
                </a:solidFill>
              </a:rPr>
              <a:t> 2017 Jan 18. PMID: 28098957; PMCID: PMC5462547.</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a:solidFill>
                  <a:schemeClr val="bg1"/>
                </a:solidFill>
              </a:rPr>
              <a:t>Wisner KL, Sit DK, McShea MC, Rizzo DM, Zoretich RA, Hughes CL, Eng HF, Luther JF, Wisniewski SR, Costantino ML, Confer AL, Moses-Kolko EL, Famy CS, Hanusa BH. Onset timing, thoughts of self-harm, and diagnoses in postpartum women with screen-positive depression findings. JAMA Psychiatry. 2013 May;70(5):490-8. </a:t>
            </a:r>
            <a:r>
              <a:rPr lang="en-US" sz="800" dirty="0" err="1">
                <a:solidFill>
                  <a:schemeClr val="bg1"/>
                </a:solidFill>
              </a:rPr>
              <a:t>doi</a:t>
            </a:r>
            <a:r>
              <a:rPr lang="en-US" sz="800" dirty="0">
                <a:solidFill>
                  <a:schemeClr val="bg1"/>
                </a:solidFill>
              </a:rPr>
              <a:t>: 10.1001/jamapsychiatry.2013.87. PMID: 23487258; PMCID: PMC4440326.</a:t>
            </a:r>
            <a:endParaRPr sz="800" dirty="0">
              <a:solidFill>
                <a:schemeClr val="bg1"/>
              </a:solidFill>
            </a:endParaRPr>
          </a:p>
          <a:p>
            <a:pPr>
              <a:lnSpc>
                <a:spcPct val="115000"/>
              </a:lnSpc>
              <a:spcBef>
                <a:spcPts val="0"/>
              </a:spcBef>
            </a:pPr>
            <a:endParaRPr sz="800" dirty="0">
              <a:solidFill>
                <a:schemeClr val="bg1"/>
              </a:solidFill>
            </a:endParaRPr>
          </a:p>
          <a:p>
            <a:pPr>
              <a:lnSpc>
                <a:spcPct val="115000"/>
              </a:lnSpc>
              <a:spcBef>
                <a:spcPts val="0"/>
              </a:spcBef>
            </a:pPr>
            <a:r>
              <a:rPr lang="en-US" sz="800" dirty="0">
                <a:solidFill>
                  <a:schemeClr val="bg1"/>
                </a:solidFill>
              </a:rPr>
              <a:t>Yonkers KA, </a:t>
            </a:r>
            <a:r>
              <a:rPr lang="en-US" sz="800" dirty="0" err="1">
                <a:solidFill>
                  <a:schemeClr val="bg1"/>
                </a:solidFill>
              </a:rPr>
              <a:t>Gotman</a:t>
            </a:r>
            <a:r>
              <a:rPr lang="en-US" sz="800" dirty="0">
                <a:solidFill>
                  <a:schemeClr val="bg1"/>
                </a:solidFill>
              </a:rPr>
              <a:t> N, Smith MV, Forray A, Belanger K, Brunetto WL, Lin H, Burkman RT, </a:t>
            </a:r>
            <a:r>
              <a:rPr lang="en-US" sz="800" dirty="0" err="1">
                <a:solidFill>
                  <a:schemeClr val="bg1"/>
                </a:solidFill>
              </a:rPr>
              <a:t>Zelop</a:t>
            </a:r>
            <a:r>
              <a:rPr lang="en-US" sz="800" dirty="0">
                <a:solidFill>
                  <a:schemeClr val="bg1"/>
                </a:solidFill>
              </a:rPr>
              <a:t> CM, Lockwood CJ. Does antidepressant use attenuate the risk of a major depressive episode in pregnancy? Epidemiology. 2011 Nov;22(6):848-54. </a:t>
            </a:r>
            <a:r>
              <a:rPr lang="en-US" sz="800" dirty="0" err="1">
                <a:solidFill>
                  <a:schemeClr val="bg1"/>
                </a:solidFill>
              </a:rPr>
              <a:t>doi</a:t>
            </a:r>
            <a:r>
              <a:rPr lang="en-US" sz="800" dirty="0">
                <a:solidFill>
                  <a:schemeClr val="bg1"/>
                </a:solidFill>
              </a:rPr>
              <a:t>: 10.1097/EDE.0b013e3182306847. PMID: 21900825; PMCID: PMC3188383</a:t>
            </a:r>
            <a:endParaRPr sz="800" dirty="0">
              <a:solidFill>
                <a:schemeClr val="bg1"/>
              </a:solidFill>
            </a:endParaRPr>
          </a:p>
        </p:txBody>
      </p:sp>
      <p:pic>
        <p:nvPicPr>
          <p:cNvPr id="2" name="Picture 1">
            <a:extLst>
              <a:ext uri="{FF2B5EF4-FFF2-40B4-BE49-F238E27FC236}">
                <a16:creationId xmlns:a16="http://schemas.microsoft.com/office/drawing/2014/main" id="{A892349F-4718-7BB3-4FC4-579C0A79FC76}"/>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361"/>
        <p:cNvGrpSpPr/>
        <p:nvPr/>
      </p:nvGrpSpPr>
      <p:grpSpPr>
        <a:xfrm>
          <a:off x="0" y="0"/>
          <a:ext cx="0" cy="0"/>
          <a:chOff x="0" y="0"/>
          <a:chExt cx="0" cy="0"/>
        </a:xfrm>
      </p:grpSpPr>
      <p:sp>
        <p:nvSpPr>
          <p:cNvPr id="362" name="Google Shape;362;gd5d06220e3_0_20"/>
          <p:cNvSpPr txBox="1">
            <a:spLocks noGrp="1"/>
          </p:cNvSpPr>
          <p:nvPr>
            <p:ph type="title"/>
          </p:nvPr>
        </p:nvSpPr>
        <p:spPr>
          <a:xfrm>
            <a:off x="633415" y="633984"/>
            <a:ext cx="7886700" cy="2794635"/>
          </a:xfrm>
          <a:prstGeom prst="rect">
            <a:avLst/>
          </a:prstGeom>
          <a:noFill/>
          <a:ln>
            <a:noFill/>
          </a:ln>
        </p:spPr>
        <p:txBody>
          <a:bodyPr spcFirstLastPara="1" vert="horz" wrap="square" lIns="91425" tIns="45700" rIns="91425" bIns="45700" anchor="ctr" anchorCtr="0" compatLnSpc="1">
            <a:normAutofit/>
          </a:bodyPr>
          <a:lstStyle/>
          <a:p>
            <a:pPr>
              <a:buSzPts val="1800"/>
            </a:pPr>
            <a:r>
              <a:rPr lang="en-US" sz="1800" dirty="0">
                <a:solidFill>
                  <a:schemeClr val="bg1"/>
                </a:solidFill>
              </a:rPr>
              <a:t>Resources</a:t>
            </a:r>
            <a:endParaRPr sz="1800" dirty="0">
              <a:solidFill>
                <a:schemeClr val="bg1"/>
              </a:solidFill>
            </a:endParaRPr>
          </a:p>
        </p:txBody>
      </p:sp>
      <p:sp>
        <p:nvSpPr>
          <p:cNvPr id="363" name="Google Shape;363;gd5d06220e3_0_20"/>
          <p:cNvSpPr txBox="1">
            <a:spLocks noGrp="1"/>
          </p:cNvSpPr>
          <p:nvPr>
            <p:ph type="body" idx="1"/>
          </p:nvPr>
        </p:nvSpPr>
        <p:spPr>
          <a:xfrm>
            <a:off x="633415" y="2212467"/>
            <a:ext cx="7886700" cy="1018861"/>
          </a:xfrm>
          <a:prstGeom prst="rect">
            <a:avLst/>
          </a:prstGeom>
          <a:noFill/>
          <a:ln>
            <a:noFill/>
          </a:ln>
        </p:spPr>
        <p:txBody>
          <a:bodyPr spcFirstLastPara="1" vert="horz" wrap="square" lIns="91425" tIns="45700" rIns="91425" bIns="45700" anchor="t" anchorCtr="0" compatLnSpc="1">
            <a:noAutofit/>
          </a:bodyPr>
          <a:lstStyle/>
          <a:p>
            <a:pPr>
              <a:lnSpc>
                <a:spcPct val="100000"/>
              </a:lnSpc>
              <a:spcBef>
                <a:spcPts val="1000"/>
              </a:spcBef>
              <a:buSzPts val="1800"/>
            </a:pPr>
            <a:r>
              <a:rPr lang="en-US" sz="1000" dirty="0">
                <a:solidFill>
                  <a:schemeClr val="bg1"/>
                </a:solidFill>
              </a:rPr>
              <a:t>Postpartum Support International: </a:t>
            </a:r>
            <a:r>
              <a:rPr lang="en-US" sz="1000" u="sng" dirty="0">
                <a:solidFill>
                  <a:schemeClr val="bg1"/>
                </a:solidFill>
                <a:hlinkClick r:id="rId4">
                  <a:extLst>
                    <a:ext uri="{A12FA001-AC4F-418D-AE19-62706E023703}">
                      <ahyp:hlinkClr xmlns:ahyp="http://schemas.microsoft.com/office/drawing/2018/hyperlinkcolor" val="tx"/>
                    </a:ext>
                  </a:extLst>
                </a:hlinkClick>
              </a:rPr>
              <a:t>https://www.postpartum.net/</a:t>
            </a:r>
            <a:endParaRPr sz="1000" dirty="0">
              <a:solidFill>
                <a:schemeClr val="bg1"/>
              </a:solidFill>
            </a:endParaRPr>
          </a:p>
          <a:p>
            <a:pPr>
              <a:lnSpc>
                <a:spcPct val="100000"/>
              </a:lnSpc>
              <a:spcBef>
                <a:spcPts val="1000"/>
              </a:spcBef>
              <a:buSzPts val="1800"/>
            </a:pPr>
            <a:r>
              <a:rPr lang="en-US" sz="1000" dirty="0">
                <a:solidFill>
                  <a:schemeClr val="bg1"/>
                </a:solidFill>
              </a:rPr>
              <a:t>MGH Women’s Mental Health Center: </a:t>
            </a:r>
            <a:r>
              <a:rPr lang="en-US" sz="1000" u="sng" dirty="0">
                <a:solidFill>
                  <a:schemeClr val="bg1"/>
                </a:solidFill>
                <a:hlinkClick r:id="rId5">
                  <a:extLst>
                    <a:ext uri="{A12FA001-AC4F-418D-AE19-62706E023703}">
                      <ahyp:hlinkClr xmlns:ahyp="http://schemas.microsoft.com/office/drawing/2018/hyperlinkcolor" val="tx"/>
                    </a:ext>
                  </a:extLst>
                </a:hlinkClick>
              </a:rPr>
              <a:t>www.womensmentalhealth.org</a:t>
            </a:r>
            <a:endParaRPr sz="1000" dirty="0">
              <a:solidFill>
                <a:schemeClr val="bg1"/>
              </a:solidFill>
            </a:endParaRPr>
          </a:p>
          <a:p>
            <a:pPr>
              <a:lnSpc>
                <a:spcPct val="100000"/>
              </a:lnSpc>
              <a:spcBef>
                <a:spcPts val="1000"/>
              </a:spcBef>
              <a:buSzPts val="1800"/>
            </a:pPr>
            <a:r>
              <a:rPr lang="en-US" sz="1000" dirty="0" err="1">
                <a:solidFill>
                  <a:schemeClr val="bg1"/>
                </a:solidFill>
              </a:rPr>
              <a:t>LactMed</a:t>
            </a:r>
            <a:r>
              <a:rPr lang="en-US" sz="1000" dirty="0">
                <a:solidFill>
                  <a:schemeClr val="bg1"/>
                </a:solidFill>
              </a:rPr>
              <a:t>: </a:t>
            </a:r>
            <a:endParaRPr sz="1000" dirty="0">
              <a:solidFill>
                <a:schemeClr val="bg1"/>
              </a:solidFill>
            </a:endParaRPr>
          </a:p>
          <a:p>
            <a:pPr>
              <a:lnSpc>
                <a:spcPct val="100000"/>
              </a:lnSpc>
              <a:spcBef>
                <a:spcPts val="1000"/>
              </a:spcBef>
              <a:buSzPts val="1800"/>
            </a:pPr>
            <a:r>
              <a:rPr lang="en-US" sz="1000" u="sng" dirty="0">
                <a:solidFill>
                  <a:schemeClr val="bg1"/>
                </a:solidFill>
                <a:hlinkClick r:id="rId6">
                  <a:extLst>
                    <a:ext uri="{A12FA001-AC4F-418D-AE19-62706E023703}">
                      <ahyp:hlinkClr xmlns:ahyp="http://schemas.microsoft.com/office/drawing/2018/hyperlinkcolor" val="tx"/>
                    </a:ext>
                  </a:extLst>
                </a:hlinkClick>
              </a:rPr>
              <a:t>https://www.ncbi.nlm.nih.gov/books/NBK501922/</a:t>
            </a:r>
            <a:endParaRPr sz="1000" dirty="0">
              <a:solidFill>
                <a:schemeClr val="bg1"/>
              </a:solidFill>
            </a:endParaRPr>
          </a:p>
          <a:p>
            <a:pPr>
              <a:lnSpc>
                <a:spcPct val="100000"/>
              </a:lnSpc>
              <a:spcBef>
                <a:spcPts val="1000"/>
              </a:spcBef>
              <a:buSzPts val="1800"/>
            </a:pPr>
            <a:r>
              <a:rPr lang="en-US" sz="1000" dirty="0" err="1">
                <a:solidFill>
                  <a:schemeClr val="bg1"/>
                </a:solidFill>
              </a:rPr>
              <a:t>MotherToBaby</a:t>
            </a:r>
            <a:r>
              <a:rPr lang="en-US" sz="1000" dirty="0">
                <a:solidFill>
                  <a:schemeClr val="bg1"/>
                </a:solidFill>
              </a:rPr>
              <a:t>: </a:t>
            </a:r>
            <a:endParaRPr sz="1000" dirty="0">
              <a:solidFill>
                <a:schemeClr val="bg1"/>
              </a:solidFill>
            </a:endParaRPr>
          </a:p>
          <a:p>
            <a:pPr>
              <a:lnSpc>
                <a:spcPct val="100000"/>
              </a:lnSpc>
              <a:spcBef>
                <a:spcPts val="1000"/>
              </a:spcBef>
              <a:buSzPts val="1800"/>
            </a:pPr>
            <a:r>
              <a:rPr lang="en-US" sz="1000" u="sng" dirty="0">
                <a:solidFill>
                  <a:schemeClr val="bg1"/>
                </a:solidFill>
                <a:hlinkClick r:id="rId7">
                  <a:extLst>
                    <a:ext uri="{A12FA001-AC4F-418D-AE19-62706E023703}">
                      <ahyp:hlinkClr xmlns:ahyp="http://schemas.microsoft.com/office/drawing/2018/hyperlinkcolor" val="tx"/>
                    </a:ext>
                  </a:extLst>
                </a:hlinkClick>
              </a:rPr>
              <a:t>https://mothertobaby.org/</a:t>
            </a:r>
            <a:endParaRPr sz="1000" dirty="0">
              <a:solidFill>
                <a:schemeClr val="bg1"/>
              </a:solidFill>
            </a:endParaRPr>
          </a:p>
          <a:p>
            <a:pPr>
              <a:lnSpc>
                <a:spcPct val="100000"/>
              </a:lnSpc>
              <a:spcBef>
                <a:spcPts val="1000"/>
              </a:spcBef>
              <a:buSzPts val="1800"/>
            </a:pPr>
            <a:r>
              <a:rPr lang="en-US" sz="1000" dirty="0">
                <a:solidFill>
                  <a:schemeClr val="bg1"/>
                </a:solidFill>
              </a:rPr>
              <a:t>MCPAP for Moms Toolkit: </a:t>
            </a:r>
            <a:r>
              <a:rPr lang="en-US" sz="1000" u="sng" dirty="0">
                <a:solidFill>
                  <a:schemeClr val="bg1"/>
                </a:solidFill>
                <a:hlinkClick r:id="rId8">
                  <a:extLst>
                    <a:ext uri="{A12FA001-AC4F-418D-AE19-62706E023703}">
                      <ahyp:hlinkClr xmlns:ahyp="http://schemas.microsoft.com/office/drawing/2018/hyperlinkcolor" val="tx"/>
                    </a:ext>
                  </a:extLst>
                </a:hlinkClick>
              </a:rPr>
              <a:t>https://www.mcpapformoms.org/Toolkits/Toolkit.aspx</a:t>
            </a:r>
            <a:endParaRPr sz="10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638180" y="735248"/>
            <a:ext cx="7886700" cy="2794635"/>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Outline</a:t>
            </a:r>
            <a:endParaRPr sz="3600" dirty="0"/>
          </a:p>
        </p:txBody>
      </p:sp>
      <p:sp>
        <p:nvSpPr>
          <p:cNvPr id="118" name="Google Shape;118;p5"/>
          <p:cNvSpPr txBox="1">
            <a:spLocks noGrp="1"/>
          </p:cNvSpPr>
          <p:nvPr>
            <p:ph type="body" idx="1"/>
          </p:nvPr>
        </p:nvSpPr>
        <p:spPr>
          <a:xfrm>
            <a:off x="628650" y="2502263"/>
            <a:ext cx="7886700" cy="1018861"/>
          </a:xfrm>
          <a:prstGeom prst="rect">
            <a:avLst/>
          </a:prstGeom>
          <a:noFill/>
          <a:ln>
            <a:noFill/>
          </a:ln>
        </p:spPr>
        <p:txBody>
          <a:bodyPr spcFirstLastPara="1" vert="horz" wrap="square" lIns="91425" tIns="45700" rIns="91425" bIns="45700" anchor="t" anchorCtr="0" compatLnSpc="1">
            <a:normAutofit fontScale="25000" lnSpcReduction="20000"/>
          </a:bodyPr>
          <a:lstStyle/>
          <a:p>
            <a:pPr marL="457200" indent="-381000">
              <a:lnSpc>
                <a:spcPct val="115000"/>
              </a:lnSpc>
              <a:spcBef>
                <a:spcPts val="0"/>
              </a:spcBef>
              <a:buSzPts val="2400"/>
              <a:buFont typeface="Calibri"/>
              <a:buChar char="•"/>
            </a:pPr>
            <a:r>
              <a:rPr lang="en-US" sz="7200" dirty="0"/>
              <a:t>Introduction/Overview</a:t>
            </a:r>
            <a:endParaRPr sz="7200" dirty="0"/>
          </a:p>
          <a:p>
            <a:pPr marL="457200" indent="-381000">
              <a:lnSpc>
                <a:spcPct val="115000"/>
              </a:lnSpc>
              <a:spcBef>
                <a:spcPts val="0"/>
              </a:spcBef>
              <a:buSzPts val="2400"/>
              <a:buFont typeface="Calibri"/>
              <a:buChar char="•"/>
            </a:pPr>
            <a:r>
              <a:rPr lang="en-US" sz="7200" dirty="0"/>
              <a:t>Epidemiology</a:t>
            </a:r>
            <a:endParaRPr sz="7200" dirty="0"/>
          </a:p>
          <a:p>
            <a:pPr marL="457200" indent="-381000">
              <a:lnSpc>
                <a:spcPct val="115000"/>
              </a:lnSpc>
              <a:spcBef>
                <a:spcPts val="0"/>
              </a:spcBef>
              <a:buSzPts val="2400"/>
              <a:buFont typeface="Calibri"/>
              <a:buChar char="•"/>
            </a:pPr>
            <a:r>
              <a:rPr lang="en-US" sz="7200" dirty="0"/>
              <a:t>Diagnostic Criteria</a:t>
            </a:r>
            <a:endParaRPr sz="7200" dirty="0"/>
          </a:p>
          <a:p>
            <a:pPr marL="457200" indent="-381000">
              <a:lnSpc>
                <a:spcPct val="115000"/>
              </a:lnSpc>
              <a:spcBef>
                <a:spcPts val="0"/>
              </a:spcBef>
              <a:buSzPts val="2400"/>
              <a:buFont typeface="Calibri"/>
              <a:buChar char="•"/>
            </a:pPr>
            <a:r>
              <a:rPr lang="en-US" sz="7200" dirty="0"/>
              <a:t>Clinical Features</a:t>
            </a:r>
            <a:endParaRPr sz="7200" dirty="0"/>
          </a:p>
          <a:p>
            <a:pPr marL="457200" indent="-381000">
              <a:lnSpc>
                <a:spcPct val="115000"/>
              </a:lnSpc>
              <a:spcBef>
                <a:spcPts val="0"/>
              </a:spcBef>
              <a:buSzPts val="2400"/>
              <a:buFont typeface="Calibri"/>
              <a:buChar char="•"/>
            </a:pPr>
            <a:r>
              <a:rPr lang="en-US" sz="7200" dirty="0"/>
              <a:t>Differential Diagnosis and Assessment </a:t>
            </a:r>
            <a:endParaRPr sz="7200" dirty="0"/>
          </a:p>
          <a:p>
            <a:pPr marL="457200" indent="-381000">
              <a:lnSpc>
                <a:spcPct val="115000"/>
              </a:lnSpc>
              <a:spcBef>
                <a:spcPts val="0"/>
              </a:spcBef>
              <a:buSzPts val="2400"/>
              <a:buFont typeface="Calibri"/>
              <a:buChar char="•"/>
            </a:pPr>
            <a:r>
              <a:rPr lang="en-US" sz="7200" dirty="0"/>
              <a:t>Pathophysiology </a:t>
            </a:r>
            <a:endParaRPr sz="7200" dirty="0"/>
          </a:p>
          <a:p>
            <a:pPr marL="457200" indent="-381000">
              <a:lnSpc>
                <a:spcPct val="115000"/>
              </a:lnSpc>
              <a:spcBef>
                <a:spcPts val="0"/>
              </a:spcBef>
              <a:buSzPts val="2400"/>
              <a:buFont typeface="Calibri"/>
              <a:buChar char="•"/>
            </a:pPr>
            <a:r>
              <a:rPr lang="en-US" sz="7200" dirty="0"/>
              <a:t>Treatment</a:t>
            </a:r>
            <a:endParaRPr sz="7200" dirty="0"/>
          </a:p>
          <a:p>
            <a:pPr marL="457200" indent="-381000">
              <a:lnSpc>
                <a:spcPct val="115000"/>
              </a:lnSpc>
              <a:spcBef>
                <a:spcPts val="0"/>
              </a:spcBef>
              <a:buSzPts val="2400"/>
              <a:buFont typeface="Calibri"/>
              <a:buChar char="•"/>
            </a:pPr>
            <a:r>
              <a:rPr lang="en-US" sz="7200" dirty="0"/>
              <a:t>Key Clinical Points</a:t>
            </a:r>
            <a:endParaRPr sz="7200" dirty="0"/>
          </a:p>
          <a:p>
            <a:pPr marL="457200" indent="-381000">
              <a:lnSpc>
                <a:spcPct val="115000"/>
              </a:lnSpc>
              <a:spcBef>
                <a:spcPts val="0"/>
              </a:spcBef>
              <a:buSzPts val="2400"/>
              <a:buFont typeface="Calibri"/>
              <a:buChar char="•"/>
            </a:pPr>
            <a:r>
              <a:rPr lang="en-US" sz="7200" dirty="0"/>
              <a:t>References </a:t>
            </a:r>
            <a:endParaRPr sz="7200" dirty="0"/>
          </a:p>
          <a:p>
            <a:pPr marL="457200" indent="-381000">
              <a:lnSpc>
                <a:spcPct val="115000"/>
              </a:lnSpc>
              <a:spcBef>
                <a:spcPts val="0"/>
              </a:spcBef>
              <a:buSzPts val="2400"/>
              <a:buFont typeface="Calibri"/>
              <a:buChar char="•"/>
            </a:pPr>
            <a:r>
              <a:rPr lang="en-US" sz="7200" dirty="0"/>
              <a:t>Resources </a:t>
            </a:r>
            <a:endParaRPr sz="7200" dirty="0"/>
          </a:p>
          <a:p>
            <a:pPr marL="457200">
              <a:lnSpc>
                <a:spcPct val="115000"/>
              </a:lnSpc>
              <a:spcBef>
                <a:spcPts val="0"/>
              </a:spcBef>
              <a:buSzPts val="1800"/>
            </a:pPr>
            <a:r>
              <a:rPr lang="en-US" sz="1600" dirty="0">
                <a:latin typeface="Times New Roman"/>
                <a:ea typeface="Times New Roman"/>
                <a:cs typeface="Times New Roman"/>
                <a:sym typeface="Times New Roman"/>
              </a:rPr>
              <a:t>  </a:t>
            </a:r>
            <a:endParaRPr sz="2000" dirty="0">
              <a:latin typeface="Arial"/>
              <a:ea typeface="Arial"/>
              <a:cs typeface="Arial"/>
              <a:sym typeface="Arial"/>
            </a:endParaRPr>
          </a:p>
          <a:p>
            <a:pPr>
              <a:lnSpc>
                <a:spcPct val="115000"/>
              </a:lnSpc>
              <a:spcBef>
                <a:spcPts val="0"/>
              </a:spcBef>
              <a:buSzPts val="1800"/>
            </a:pPr>
            <a:endParaRPr dirty="0">
              <a:latin typeface="Arial"/>
              <a:ea typeface="Arial"/>
              <a:cs typeface="Arial"/>
              <a:sym typeface="Arial"/>
            </a:endParaRPr>
          </a:p>
          <a:p>
            <a:pPr marL="171450" indent="-38100">
              <a:spcBef>
                <a:spcPts val="0"/>
              </a:spcBef>
              <a:buClr>
                <a:schemeClr val="dk1"/>
              </a:buClr>
              <a:buSzPts val="2100"/>
            </a:pPr>
            <a:endParaRPr dirty="0"/>
          </a:p>
        </p:txBody>
      </p:sp>
      <p:pic>
        <p:nvPicPr>
          <p:cNvPr id="2" name="Picture 1">
            <a:extLst>
              <a:ext uri="{FF2B5EF4-FFF2-40B4-BE49-F238E27FC236}">
                <a16:creationId xmlns:a16="http://schemas.microsoft.com/office/drawing/2014/main" id="{B7FD442C-40E8-8890-047E-B4EB4B2BE3DB}"/>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a29e6df34b_2_8"/>
          <p:cNvSpPr txBox="1">
            <a:spLocks noGrp="1"/>
          </p:cNvSpPr>
          <p:nvPr>
            <p:ph type="title"/>
          </p:nvPr>
        </p:nvSpPr>
        <p:spPr>
          <a:xfrm>
            <a:off x="623885" y="1589870"/>
            <a:ext cx="7886700" cy="2794635"/>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t>Introduction/Overview</a:t>
            </a:r>
            <a:endParaRPr sz="3600" dirty="0"/>
          </a:p>
        </p:txBody>
      </p:sp>
      <p:sp>
        <p:nvSpPr>
          <p:cNvPr id="124" name="Google Shape;124;ga29e6df34b_2_8"/>
          <p:cNvSpPr txBox="1">
            <a:spLocks noGrp="1"/>
          </p:cNvSpPr>
          <p:nvPr>
            <p:ph type="body" idx="1"/>
          </p:nvPr>
        </p:nvSpPr>
        <p:spPr>
          <a:xfrm>
            <a:off x="633415" y="4053044"/>
            <a:ext cx="7886700" cy="1018861"/>
          </a:xfrm>
          <a:prstGeom prst="rect">
            <a:avLst/>
          </a:prstGeom>
          <a:noFill/>
          <a:ln>
            <a:noFill/>
          </a:ln>
        </p:spPr>
        <p:txBody>
          <a:bodyPr spcFirstLastPara="1" vert="horz" wrap="square" lIns="91425" tIns="45700" rIns="91425" bIns="45700" anchor="ctr" anchorCtr="0" compatLnSpc="1">
            <a:normAutofit fontScale="25000" lnSpcReduction="20000"/>
          </a:bodyPr>
          <a:lstStyle/>
          <a:p>
            <a:pPr>
              <a:lnSpc>
                <a:spcPct val="120000"/>
              </a:lnSpc>
              <a:spcBef>
                <a:spcPts val="1200"/>
              </a:spcBef>
              <a:buSzPts val="1800"/>
            </a:pPr>
            <a:r>
              <a:rPr lang="en-US" sz="7200" dirty="0"/>
              <a:t>Perinatal depression </a:t>
            </a:r>
            <a:endParaRPr sz="7200" dirty="0"/>
          </a:p>
          <a:p>
            <a:pPr marL="457200" indent="-381000">
              <a:lnSpc>
                <a:spcPct val="120000"/>
              </a:lnSpc>
              <a:spcBef>
                <a:spcPts val="1200"/>
              </a:spcBef>
              <a:buSzPts val="2400"/>
              <a:buFont typeface="Calibri"/>
              <a:buChar char="•"/>
            </a:pPr>
            <a:r>
              <a:rPr lang="en-US" sz="7200" dirty="0"/>
              <a:t>Onset during the antepartum or and postpartum period</a:t>
            </a:r>
            <a:endParaRPr sz="7200" dirty="0"/>
          </a:p>
          <a:p>
            <a:pPr marL="457200" indent="-381000">
              <a:lnSpc>
                <a:spcPct val="120000"/>
              </a:lnSpc>
              <a:spcBef>
                <a:spcPts val="0"/>
              </a:spcBef>
              <a:buSzPts val="2400"/>
              <a:buFont typeface="Calibri"/>
              <a:buChar char="•"/>
            </a:pPr>
            <a:r>
              <a:rPr lang="en-US" sz="7200" dirty="0"/>
              <a:t>Most common complication of pregnancy; affects roughly 15% of all births in the United States </a:t>
            </a:r>
            <a:endParaRPr sz="7200" dirty="0"/>
          </a:p>
          <a:p>
            <a:pPr marL="457200" indent="-381000">
              <a:lnSpc>
                <a:spcPct val="120000"/>
              </a:lnSpc>
              <a:spcBef>
                <a:spcPts val="0"/>
              </a:spcBef>
              <a:buSzPts val="2400"/>
              <a:buFont typeface="Calibri"/>
              <a:buChar char="•"/>
            </a:pPr>
            <a:r>
              <a:rPr lang="en-US" sz="7200" dirty="0"/>
              <a:t>Associated with adverse obstetric and childhood outcomes </a:t>
            </a:r>
            <a:endParaRPr sz="7200" dirty="0"/>
          </a:p>
          <a:p>
            <a:pPr marL="457200" indent="-381000">
              <a:lnSpc>
                <a:spcPct val="120000"/>
              </a:lnSpc>
              <a:spcBef>
                <a:spcPts val="0"/>
              </a:spcBef>
              <a:buSzPts val="2400"/>
              <a:buFont typeface="Calibri"/>
              <a:buChar char="•"/>
            </a:pPr>
            <a:r>
              <a:rPr lang="en-US" sz="7200" dirty="0"/>
              <a:t>Impacts entire family        </a:t>
            </a:r>
            <a:endParaRPr sz="7200" dirty="0"/>
          </a:p>
          <a:p>
            <a:pPr>
              <a:lnSpc>
                <a:spcPct val="100000"/>
              </a:lnSpc>
              <a:spcBef>
                <a:spcPts val="0"/>
              </a:spcBef>
            </a:pPr>
            <a:endParaRPr sz="2400" dirty="0">
              <a:highlight>
                <a:schemeClr val="lt1"/>
              </a:highlight>
            </a:endParaRPr>
          </a:p>
          <a:p>
            <a:pPr>
              <a:lnSpc>
                <a:spcPct val="200000"/>
              </a:lnSpc>
              <a:spcBef>
                <a:spcPts val="1200"/>
              </a:spcBef>
              <a:spcAft>
                <a:spcPts val="1200"/>
              </a:spcAft>
              <a:buSzPts val="1800"/>
            </a:pPr>
            <a:endParaRPr dirty="0"/>
          </a:p>
        </p:txBody>
      </p:sp>
      <p:pic>
        <p:nvPicPr>
          <p:cNvPr id="2" name="Picture 1">
            <a:extLst>
              <a:ext uri="{FF2B5EF4-FFF2-40B4-BE49-F238E27FC236}">
                <a16:creationId xmlns:a16="http://schemas.microsoft.com/office/drawing/2014/main" id="{8DC42CA2-CAB2-760F-AA78-DDF37ED16BAB}"/>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b0b6ba0ade_0_1"/>
          <p:cNvSpPr txBox="1">
            <a:spLocks noGrp="1"/>
          </p:cNvSpPr>
          <p:nvPr>
            <p:ph type="title"/>
          </p:nvPr>
        </p:nvSpPr>
        <p:spPr>
          <a:xfrm>
            <a:off x="623885" y="987529"/>
            <a:ext cx="7886700" cy="2794635"/>
          </a:xfrm>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sz="3600" dirty="0"/>
              <a:t>Introduction/Overview</a:t>
            </a:r>
            <a:endParaRPr sz="3600" dirty="0"/>
          </a:p>
        </p:txBody>
      </p:sp>
      <p:sp>
        <p:nvSpPr>
          <p:cNvPr id="130" name="Google Shape;130;gb0b6ba0ade_0_1"/>
          <p:cNvSpPr txBox="1">
            <a:spLocks noGrp="1"/>
          </p:cNvSpPr>
          <p:nvPr>
            <p:ph type="body" idx="1"/>
          </p:nvPr>
        </p:nvSpPr>
        <p:spPr>
          <a:xfrm>
            <a:off x="633415" y="2919573"/>
            <a:ext cx="7886700" cy="1018861"/>
          </a:xfrm>
          <a:prstGeom prst="rect">
            <a:avLst/>
          </a:prstGeom>
          <a:noFill/>
          <a:ln>
            <a:noFill/>
          </a:ln>
        </p:spPr>
        <p:txBody>
          <a:bodyPr spcFirstLastPara="1" vert="horz" wrap="square" lIns="91425" tIns="45700" rIns="91425" bIns="45700" anchor="t" anchorCtr="0" compatLnSpc="1">
            <a:normAutofit fontScale="25000" lnSpcReduction="20000"/>
          </a:bodyPr>
          <a:lstStyle/>
          <a:p>
            <a:pPr marL="457200" indent="-381000">
              <a:lnSpc>
                <a:spcPct val="120000"/>
              </a:lnSpc>
              <a:spcBef>
                <a:spcPts val="1200"/>
              </a:spcBef>
              <a:buSzPts val="2400"/>
              <a:buFont typeface="Calibri"/>
              <a:buChar char="●"/>
            </a:pPr>
            <a:r>
              <a:rPr lang="en-US" sz="7200" dirty="0"/>
              <a:t>The postpartum period is a particularly vulnerable time for perinatal mood disorders but depression is prevalent throughout </a:t>
            </a:r>
            <a:endParaRPr sz="7200" dirty="0"/>
          </a:p>
          <a:p>
            <a:pPr marL="457200" indent="-381000">
              <a:lnSpc>
                <a:spcPct val="120000"/>
              </a:lnSpc>
              <a:spcBef>
                <a:spcPts val="1000"/>
              </a:spcBef>
              <a:buSzPts val="2400"/>
              <a:buFont typeface="Calibri"/>
              <a:buChar char="●"/>
            </a:pPr>
            <a:r>
              <a:rPr lang="en-US" sz="7200" dirty="0"/>
              <a:t>Discontinuation of pharmacologic treatment during pregnancy associated with elevated rate of relapse</a:t>
            </a:r>
            <a:endParaRPr sz="7200" dirty="0"/>
          </a:p>
          <a:p>
            <a:pPr marL="457200" indent="-381000">
              <a:lnSpc>
                <a:spcPct val="120000"/>
              </a:lnSpc>
              <a:spcBef>
                <a:spcPts val="1000"/>
              </a:spcBef>
              <a:buSzPts val="2400"/>
              <a:buFont typeface="Calibri"/>
              <a:buChar char="●"/>
            </a:pPr>
            <a:r>
              <a:rPr lang="en-US" sz="7200" dirty="0"/>
              <a:t>The majority of women with perinatal depression are undiagnosed</a:t>
            </a:r>
            <a:endParaRPr sz="7200" dirty="0"/>
          </a:p>
          <a:p>
            <a:pPr marL="457200" indent="-381000">
              <a:lnSpc>
                <a:spcPct val="120000"/>
              </a:lnSpc>
              <a:spcBef>
                <a:spcPts val="1200"/>
              </a:spcBef>
              <a:buSzPts val="2400"/>
              <a:buFont typeface="Calibri"/>
              <a:buChar char="●"/>
            </a:pPr>
            <a:r>
              <a:rPr lang="en-US" sz="7200" dirty="0"/>
              <a:t>Of those diagnosed with depression few are treated</a:t>
            </a:r>
            <a:endParaRPr sz="7200" dirty="0"/>
          </a:p>
          <a:p>
            <a:pPr>
              <a:lnSpc>
                <a:spcPct val="120000"/>
              </a:lnSpc>
              <a:spcBef>
                <a:spcPts val="1200"/>
              </a:spcBef>
              <a:spcAft>
                <a:spcPts val="1200"/>
              </a:spcAft>
              <a:buSzPts val="1800"/>
            </a:pPr>
            <a:endParaRPr sz="2400" dirty="0">
              <a:highlight>
                <a:schemeClr val="lt1"/>
              </a:highlight>
            </a:endParaRPr>
          </a:p>
        </p:txBody>
      </p:sp>
      <p:pic>
        <p:nvPicPr>
          <p:cNvPr id="2" name="Picture 1">
            <a:extLst>
              <a:ext uri="{FF2B5EF4-FFF2-40B4-BE49-F238E27FC236}">
                <a16:creationId xmlns:a16="http://schemas.microsoft.com/office/drawing/2014/main" id="{A45211AB-5179-4F99-D945-B3E686483CB2}"/>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B1FA48-765D-99BC-026A-972DD9550A59}"/>
              </a:ext>
            </a:extLst>
          </p:cNvPr>
          <p:cNvSpPr/>
          <p:nvPr/>
        </p:nvSpPr>
        <p:spPr>
          <a:xfrm>
            <a:off x="360953" y="1429855"/>
            <a:ext cx="8411272" cy="36768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ga29e6df34b_2_62"/>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dirty="0"/>
              <a:t>Case Example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Part</a:t>
            </a:r>
            <a:r>
              <a:rPr lang="en-US" dirty="0"/>
              <a:t> 1</a:t>
            </a:r>
            <a:endParaRPr dirty="0"/>
          </a:p>
        </p:txBody>
      </p:sp>
      <p:sp>
        <p:nvSpPr>
          <p:cNvPr id="136" name="Google Shape;136;ga29e6df34b_2_62"/>
          <p:cNvSpPr txBox="1">
            <a:spLocks noGrp="1"/>
          </p:cNvSpPr>
          <p:nvPr>
            <p:ph idx="4294967295"/>
          </p:nvPr>
        </p:nvSpPr>
        <p:spPr>
          <a:xfrm>
            <a:off x="628648" y="1825617"/>
            <a:ext cx="7886700" cy="5459412"/>
          </a:xfrm>
          <a:prstGeom prst="rect">
            <a:avLst/>
          </a:prstGeom>
          <a:noFill/>
          <a:ln>
            <a:noFill/>
          </a:ln>
        </p:spPr>
        <p:txBody>
          <a:bodyPr spcFirstLastPara="1" vert="horz" wrap="square" lIns="91425" tIns="45700" rIns="91425" bIns="45700" anchor="t" anchorCtr="0" compatLnSpc="1">
            <a:normAutofit/>
          </a:bodyPr>
          <a:lstStyle/>
          <a:p>
            <a:pPr marL="0" indent="0">
              <a:lnSpc>
                <a:spcPct val="100000"/>
              </a:lnSpc>
              <a:spcBef>
                <a:spcPts val="0"/>
              </a:spcBef>
              <a:buSzPts val="1800"/>
              <a:buNone/>
            </a:pPr>
            <a:r>
              <a:rPr lang="en-US" sz="1800" dirty="0">
                <a:solidFill>
                  <a:schemeClr val="bg1"/>
                </a:solidFill>
              </a:rPr>
              <a:t>JL is a 33 year old woman, G1P1, with a history of one episode of major depression at age 27, no suicide attempts or inpatient admissions, who presents at her six week postpartum visit for routine </a:t>
            </a:r>
            <a:r>
              <a:rPr lang="en-US" sz="1800" dirty="0" err="1">
                <a:solidFill>
                  <a:schemeClr val="bg1"/>
                </a:solidFill>
              </a:rPr>
              <a:t>followup</a:t>
            </a:r>
            <a:r>
              <a:rPr lang="en-US" sz="1800" dirty="0">
                <a:solidFill>
                  <a:schemeClr val="bg1"/>
                </a:solidFill>
              </a:rPr>
              <a:t>. </a:t>
            </a:r>
            <a:endParaRPr sz="1800" dirty="0">
              <a:solidFill>
                <a:schemeClr val="bg1"/>
              </a:solidFill>
            </a:endParaRPr>
          </a:p>
          <a:p>
            <a:pPr marL="0" indent="0">
              <a:lnSpc>
                <a:spcPct val="100000"/>
              </a:lnSpc>
              <a:spcBef>
                <a:spcPts val="0"/>
              </a:spcBef>
              <a:buSzPts val="1800"/>
              <a:buNone/>
            </a:pPr>
            <a:endParaRPr sz="1800" dirty="0">
              <a:solidFill>
                <a:schemeClr val="bg1"/>
              </a:solidFill>
            </a:endParaRPr>
          </a:p>
          <a:p>
            <a:pPr marL="0" indent="0">
              <a:lnSpc>
                <a:spcPct val="100000"/>
              </a:lnSpc>
              <a:spcBef>
                <a:spcPts val="0"/>
              </a:spcBef>
              <a:buSzPts val="1800"/>
              <a:buNone/>
            </a:pPr>
            <a:r>
              <a:rPr lang="en-US" sz="1800" dirty="0">
                <a:solidFill>
                  <a:schemeClr val="bg1"/>
                </a:solidFill>
              </a:rPr>
              <a:t>She reports that immediately after the baby was born, she felt “teary” but otherwise well.  However, in the last couple of weeks, she reports having very low mood, and thinking that she is a “bad mother,” unable to concentrate on daily tasks, low energy, and getting very poor sleep even when the baby is sleeping.  </a:t>
            </a:r>
            <a:endParaRPr sz="1800" dirty="0">
              <a:solidFill>
                <a:schemeClr val="bg1"/>
              </a:solidFill>
            </a:endParaRPr>
          </a:p>
          <a:p>
            <a:pPr marL="0" indent="0">
              <a:lnSpc>
                <a:spcPct val="200000"/>
              </a:lnSpc>
              <a:spcBef>
                <a:spcPts val="0"/>
              </a:spcBef>
              <a:buSzPts val="1800"/>
              <a:buNone/>
            </a:pPr>
            <a:endParaRPr sz="1900" dirty="0">
              <a:latin typeface="Arial"/>
              <a:ea typeface="Arial"/>
              <a:cs typeface="Arial"/>
              <a:sym typeface="Arial"/>
            </a:endParaRPr>
          </a:p>
          <a:p>
            <a:pPr indent="-38100">
              <a:spcBef>
                <a:spcPts val="0"/>
              </a:spcBef>
              <a:buClr>
                <a:schemeClr val="dk1"/>
              </a:buClr>
              <a:buSzPts val="2100"/>
              <a:buNone/>
            </a:pPr>
            <a:endParaRPr dirty="0"/>
          </a:p>
        </p:txBody>
      </p:sp>
      <p:pic>
        <p:nvPicPr>
          <p:cNvPr id="3" name="Picture 2">
            <a:extLst>
              <a:ext uri="{FF2B5EF4-FFF2-40B4-BE49-F238E27FC236}">
                <a16:creationId xmlns:a16="http://schemas.microsoft.com/office/drawing/2014/main" id="{66E64F2E-5BB3-BA7C-7984-367781966776}"/>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3C9250E-77BB-64F1-319C-A5BBAF50B43A}"/>
              </a:ext>
            </a:extLst>
          </p:cNvPr>
          <p:cNvSpPr/>
          <p:nvPr/>
        </p:nvSpPr>
        <p:spPr>
          <a:xfrm>
            <a:off x="360953" y="1429851"/>
            <a:ext cx="8411272" cy="27326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gd40d38e50c_0_0"/>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Clr>
                <a:schemeClr val="dk1"/>
              </a:buClr>
              <a:buSzPts val="3300"/>
            </a:pPr>
            <a:r>
              <a:rPr lang="en-US" dirty="0"/>
              <a:t>Case Example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Part</a:t>
            </a:r>
            <a:r>
              <a:rPr lang="en-US" dirty="0"/>
              <a:t> 1 (continued) </a:t>
            </a:r>
            <a:endParaRPr dirty="0"/>
          </a:p>
        </p:txBody>
      </p:sp>
      <p:sp>
        <p:nvSpPr>
          <p:cNvPr id="142" name="Google Shape;142;gd40d38e50c_0_0"/>
          <p:cNvSpPr txBox="1">
            <a:spLocks noGrp="1"/>
          </p:cNvSpPr>
          <p:nvPr>
            <p:ph idx="4294967295"/>
          </p:nvPr>
        </p:nvSpPr>
        <p:spPr>
          <a:xfrm>
            <a:off x="628648" y="1825621"/>
            <a:ext cx="7886700" cy="2179499"/>
          </a:xfrm>
          <a:prstGeom prst="rect">
            <a:avLst/>
          </a:prstGeom>
          <a:noFill/>
          <a:ln>
            <a:noFill/>
          </a:ln>
        </p:spPr>
        <p:txBody>
          <a:bodyPr spcFirstLastPara="1" vert="horz" wrap="square" lIns="91425" tIns="45700" rIns="91425" bIns="45700" anchor="t" anchorCtr="0" compatLnSpc="1">
            <a:normAutofit/>
          </a:bodyPr>
          <a:lstStyle/>
          <a:p>
            <a:pPr marL="0" indent="0">
              <a:lnSpc>
                <a:spcPct val="100000"/>
              </a:lnSpc>
              <a:spcBef>
                <a:spcPts val="0"/>
              </a:spcBef>
              <a:buSzPts val="1800"/>
              <a:buNone/>
            </a:pPr>
            <a:r>
              <a:rPr lang="en-US" sz="1800" dirty="0">
                <a:solidFill>
                  <a:schemeClr val="bg1"/>
                </a:solidFill>
              </a:rPr>
              <a:t>She reports fleeting thoughts of being “better off dead” at times but denies active suicidal ideation, intent or plan.  </a:t>
            </a:r>
            <a:endParaRPr sz="1800" dirty="0">
              <a:solidFill>
                <a:schemeClr val="bg1"/>
              </a:solidFill>
            </a:endParaRPr>
          </a:p>
          <a:p>
            <a:pPr marL="0" indent="0">
              <a:lnSpc>
                <a:spcPct val="100000"/>
              </a:lnSpc>
              <a:spcBef>
                <a:spcPts val="0"/>
              </a:spcBef>
              <a:buSzPts val="1800"/>
              <a:buNone/>
            </a:pPr>
            <a:endParaRPr sz="1800" dirty="0">
              <a:solidFill>
                <a:schemeClr val="bg1"/>
              </a:solidFill>
            </a:endParaRPr>
          </a:p>
          <a:p>
            <a:pPr marL="0" indent="0">
              <a:lnSpc>
                <a:spcPct val="100000"/>
              </a:lnSpc>
              <a:spcBef>
                <a:spcPts val="0"/>
              </a:spcBef>
              <a:buSzPts val="1800"/>
              <a:buNone/>
            </a:pPr>
            <a:r>
              <a:rPr lang="en-US" sz="1800" dirty="0">
                <a:solidFill>
                  <a:schemeClr val="bg1"/>
                </a:solidFill>
              </a:rPr>
              <a:t>She has also felt very worried about the health of the baby and finds herself staring at the baby monitor or going to the crib repeatedly just to make sure the baby is still breathing. </a:t>
            </a:r>
            <a:endParaRPr sz="1800" dirty="0">
              <a:solidFill>
                <a:schemeClr val="bg1"/>
              </a:solidFill>
            </a:endParaRPr>
          </a:p>
          <a:p>
            <a:pPr marL="0" indent="0">
              <a:lnSpc>
                <a:spcPct val="200000"/>
              </a:lnSpc>
              <a:spcBef>
                <a:spcPts val="0"/>
              </a:spcBef>
              <a:buSzPts val="1800"/>
              <a:buNone/>
            </a:pPr>
            <a:endParaRPr sz="1900" dirty="0">
              <a:latin typeface="Arial"/>
              <a:ea typeface="Arial"/>
              <a:cs typeface="Arial"/>
              <a:sym typeface="Arial"/>
            </a:endParaRPr>
          </a:p>
          <a:p>
            <a:pPr indent="-38100">
              <a:spcBef>
                <a:spcPts val="0"/>
              </a:spcBef>
              <a:buClr>
                <a:schemeClr val="dk1"/>
              </a:buClr>
              <a:buSzPts val="2100"/>
              <a:buNone/>
            </a:pPr>
            <a:endParaRPr dirty="0"/>
          </a:p>
        </p:txBody>
      </p:sp>
      <p:pic>
        <p:nvPicPr>
          <p:cNvPr id="2" name="Picture 1">
            <a:extLst>
              <a:ext uri="{FF2B5EF4-FFF2-40B4-BE49-F238E27FC236}">
                <a16:creationId xmlns:a16="http://schemas.microsoft.com/office/drawing/2014/main" id="{5223CC4B-1FEE-2011-9B9B-A2F66B286D65}"/>
              </a:ext>
            </a:extLst>
          </p:cNvPr>
          <p:cNvPicPr>
            <a:picLocks noChangeAspect="1"/>
          </p:cNvPicPr>
          <p:nvPr/>
        </p:nvPicPr>
        <p:blipFill>
          <a:blip r:embed="rId3"/>
          <a:stretch>
            <a:fillRect/>
          </a:stretch>
        </p:blipFill>
        <p:spPr>
          <a:xfrm>
            <a:off x="0" y="5724043"/>
            <a:ext cx="9144000" cy="832104"/>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E013863F57804C8639B351CA8B05DE" ma:contentTypeVersion="12" ma:contentTypeDescription="Create a new document." ma:contentTypeScope="" ma:versionID="a3f82e1ee063a054f6d91c4ddbeb0c13">
  <xsd:schema xmlns:xsd="http://www.w3.org/2001/XMLSchema" xmlns:xs="http://www.w3.org/2001/XMLSchema" xmlns:p="http://schemas.microsoft.com/office/2006/metadata/properties" xmlns:ns2="e9df821b-cdae-4676-ab6f-974a3e2a1363" xmlns:ns3="d6da865a-5e2a-4015-9842-f46022b000a0" targetNamespace="http://schemas.microsoft.com/office/2006/metadata/properties" ma:root="true" ma:fieldsID="5ac300a51e894ff5a97b5d71c9057e8d" ns2:_="" ns3:_="">
    <xsd:import namespace="e9df821b-cdae-4676-ab6f-974a3e2a1363"/>
    <xsd:import namespace="d6da865a-5e2a-4015-9842-f46022b000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f821b-cdae-4676-ab6f-974a3e2a1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2d6aeb-2130-4a19-b464-59cdf858f2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865a-5e2a-4015-9842-f46022b000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b9b76-9b77-4af0-9162-05950d632347}" ma:internalName="TaxCatchAll" ma:showField="CatchAllData" ma:web="d6da865a-5e2a-4015-9842-f46022b000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df821b-cdae-4676-ab6f-974a3e2a1363">
      <Terms xmlns="http://schemas.microsoft.com/office/infopath/2007/PartnerControls"/>
    </lcf76f155ced4ddcb4097134ff3c332f>
    <TaxCatchAll xmlns="d6da865a-5e2a-4015-9842-f46022b000a0" xsi:nil="true"/>
  </documentManagement>
</p:properties>
</file>

<file path=customXml/itemProps1.xml><?xml version="1.0" encoding="utf-8"?>
<ds:datastoreItem xmlns:ds="http://schemas.openxmlformats.org/officeDocument/2006/customXml" ds:itemID="{D2E39602-B692-4392-A4FE-E78910D713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f821b-cdae-4676-ab6f-974a3e2a1363"/>
    <ds:schemaRef ds:uri="d6da865a-5e2a-4015-9842-f46022b00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9D3F30-7987-4E07-A1E5-FCA98B0D734C}">
  <ds:schemaRefs>
    <ds:schemaRef ds:uri="http://schemas.microsoft.com/sharepoint/v3/contenttype/forms"/>
  </ds:schemaRefs>
</ds:datastoreItem>
</file>

<file path=customXml/itemProps3.xml><?xml version="1.0" encoding="utf-8"?>
<ds:datastoreItem xmlns:ds="http://schemas.openxmlformats.org/officeDocument/2006/customXml" ds:itemID="{BC87DFCC-CF81-44BC-8F0C-209B52F9B13F}">
  <ds:schemaRefs>
    <ds:schemaRef ds:uri="http://schemas.microsoft.com/office/2006/metadata/properties"/>
    <ds:schemaRef ds:uri="http://schemas.microsoft.com/office/infopath/2007/PartnerControls"/>
    <ds:schemaRef ds:uri="e9df821b-cdae-4676-ab6f-974a3e2a1363"/>
    <ds:schemaRef ds:uri="d6da865a-5e2a-4015-9842-f46022b000a0"/>
  </ds:schemaRefs>
</ds:datastoreItem>
</file>

<file path=docProps/app.xml><?xml version="1.0" encoding="utf-8"?>
<Properties xmlns="http://schemas.openxmlformats.org/officeDocument/2006/extended-properties" xmlns:vt="http://schemas.openxmlformats.org/officeDocument/2006/docPropsVTypes">
  <Template/>
  <TotalTime>6</TotalTime>
  <Words>5574</Words>
  <Application>Microsoft Office PowerPoint</Application>
  <PresentationFormat>On-screen Show (4:3)</PresentationFormat>
  <Paragraphs>344</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Nunito</vt:lpstr>
      <vt:lpstr>Poppins</vt:lpstr>
      <vt:lpstr>Times New Roman</vt:lpstr>
      <vt:lpstr>1_Office Theme</vt:lpstr>
      <vt:lpstr>Perinatal Depression for Ob-Gyn Providers</vt:lpstr>
      <vt:lpstr>Disclosures</vt:lpstr>
      <vt:lpstr> How to use this material</vt:lpstr>
      <vt:lpstr>Learning Objectives:</vt:lpstr>
      <vt:lpstr>Outline</vt:lpstr>
      <vt:lpstr>Introduction/Overview</vt:lpstr>
      <vt:lpstr>Introduction/Overview</vt:lpstr>
      <vt:lpstr>Case Example Part 1</vt:lpstr>
      <vt:lpstr>Case Example Part 1 (continued) </vt:lpstr>
      <vt:lpstr>Case Example Part 1 (continued) </vt:lpstr>
      <vt:lpstr>Epidemiology:  rates/incidence</vt:lpstr>
      <vt:lpstr>Epidemiology: risk factors</vt:lpstr>
      <vt:lpstr>Screening </vt:lpstr>
      <vt:lpstr>Why should I screen?</vt:lpstr>
      <vt:lpstr>Who should I screen?</vt:lpstr>
      <vt:lpstr>When should I screen?</vt:lpstr>
      <vt:lpstr>How do I screen?</vt:lpstr>
      <vt:lpstr>Screening: EPDS</vt:lpstr>
      <vt:lpstr>Screening: PHQ-9</vt:lpstr>
      <vt:lpstr>Diagnosis </vt:lpstr>
      <vt:lpstr>Diagnosis of depression</vt:lpstr>
      <vt:lpstr>Diagnostic criteria for depression (DSM-5) </vt:lpstr>
      <vt:lpstr>Diagnostic criteria  </vt:lpstr>
      <vt:lpstr>Diagnostic evaluation</vt:lpstr>
      <vt:lpstr>Clinical Features: Presentation</vt:lpstr>
      <vt:lpstr>Clinical Features: Presentation </vt:lpstr>
      <vt:lpstr>Clinical Features: Differential Dx</vt:lpstr>
      <vt:lpstr>Clinical features: differential diagnosis</vt:lpstr>
      <vt:lpstr>Clinical features: course prognosis</vt:lpstr>
      <vt:lpstr>Clinical features: course and prognosis</vt:lpstr>
      <vt:lpstr>Pathophysiology </vt:lpstr>
      <vt:lpstr>Pathophysiology </vt:lpstr>
      <vt:lpstr>Pathophysiology </vt:lpstr>
      <vt:lpstr>Pathophysiology </vt:lpstr>
      <vt:lpstr>Treatment Considerations </vt:lpstr>
      <vt:lpstr>Treatment options</vt:lpstr>
      <vt:lpstr>Psychopharmacology options</vt:lpstr>
      <vt:lpstr>Psychopharmacology options </vt:lpstr>
      <vt:lpstr>Psychopharmacology </vt:lpstr>
      <vt:lpstr>Key Clinical Points </vt:lpstr>
      <vt:lpstr>Key Clinical Points </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julia.frank</dc:creator>
  <cp:lastModifiedBy>Amanda Brahlek</cp:lastModifiedBy>
  <cp:revision>49</cp:revision>
  <dcterms:created xsi:type="dcterms:W3CDTF">2018-04-23T18:57:46Z</dcterms:created>
  <dcterms:modified xsi:type="dcterms:W3CDTF">2026-05-01T20:16:25Z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0x0101007AE013863F57804C8639B351CA8B05DE</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{"FileActivityType":"9","FileActivityTimeStamp":"2026-01-15T20:10:10.813Z","FileActivityUsersOnPage":[{"DisplayName":"Macy Akers","Id":"makers@parthenonmgmt.com"}],"FileActivityNavigationId":null}</vt:lpwstr>
  </property>
  <property fmtid="{D5CDD505-2E9C-101B-9397-08002B2CF9AE}" pid="9" name="TriggerFlowInfo">
    <vt:lpwstr/>
  </property>
</Properties>
</file>