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EyBKOzIfIgfqD57SlctIf3hse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C1A13-3C75-48B7-AD6F-81F9391C54FA}" v="30" dt="2026-05-01T18:40:11.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ae6ddce3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11ae6ddce3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BUT – these are risk factors, just because a person is psychiatrically ill does not mean that she definitely does not have capacity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5d991985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e5d991985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means that the threshold for gauging capacity shifts depending on the level of risk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main issue: does this patient have the capacity to make this medical decision (to terminate her pregnancy) at this moment in time? </a:t>
            </a:r>
            <a:endParaRPr/>
          </a:p>
        </p:txBody>
      </p:sp>
      <p:sp>
        <p:nvSpPr>
          <p:cNvPr id="184" name="Google Shape;1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To ascertain capacity: is she communicating a choice? does she understand the procedure, including its risks? does she appreciate the outcome of the procedure? does she use reason to come to this decision?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What is highlighted in blue are the components of capacity </a:t>
            </a: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By the determination using Appelbaum’s criteria, the patient DOES have capacity to make this medical decision </a:t>
            </a:r>
            <a:endParaRPr/>
          </a:p>
        </p:txBody>
      </p:sp>
      <p:sp>
        <p:nvSpPr>
          <p:cNvPr id="198" name="Google Shape;1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this alternative scenario, the evaluation of the same patient raises concern about whether she lacks capacity:  Is she communicating a choice?  does she understand the procedure involved? does she appreciate the treatment, including its risks? Is she using reasoning to come to this conclusion?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components of potentially impaired capacity are highlighted in yellow and red text </a:t>
            </a:r>
            <a:endParaRPr/>
          </a:p>
        </p:txBody>
      </p:sp>
      <p:sp>
        <p:nvSpPr>
          <p:cNvPr id="205" name="Google Shape;2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dcfc1d273f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this alternative scenario, the evaluation of the same patient raises concern about whether she lacks capacity:  Is she communicating a choice?  does she understand the procedure involved? does she appreciate the treatment, including its risks? Is she using reasoning to come to this conclusion?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components of potentially impaired capacity are highlighted in yellow and red text </a:t>
            </a:r>
            <a:endParaRPr/>
          </a:p>
        </p:txBody>
      </p:sp>
      <p:sp>
        <p:nvSpPr>
          <p:cNvPr id="212" name="Google Shape;212;g2dcfc1d273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5d9f902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e5d9f902b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a:t>This patient does not have capacity at this time.  While she is able to communicate a choice and appreciates the procedure, she expresses an unclear understanding (“just get the baby out of me”) and fails to use reasoning to support her choice, expressing psychotic, nonrational content instead (potentially due to lack of adherence to medications). </a:t>
            </a:r>
            <a:endParaRPr sz="140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SzPts val="1100"/>
              <a:buNone/>
            </a:pPr>
            <a:r>
              <a:rPr lang="en-US" sz="1400"/>
              <a:t>To emphasize: </a:t>
            </a:r>
            <a:r>
              <a:rPr lang="en-US" sz="1400">
                <a:solidFill>
                  <a:schemeClr val="dk1"/>
                </a:solidFill>
                <a:latin typeface="Calibri"/>
                <a:ea typeface="Calibri"/>
                <a:cs typeface="Calibri"/>
                <a:sym typeface="Calibri"/>
              </a:rPr>
              <a:t>*A history of severe psychiatric illness does not preclude a person to have capacity to make a specific medical decision, but active, uncontrolled mental illness may impact capacity at one specific point in time</a:t>
            </a:r>
            <a:endParaRPr sz="1400"/>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 provider may need to utilize all three practices, such as treating reversible medical causes, using psychopharmacology to address agitation or other acute psychiatric symptom, and utilize alliance-building verbal interventions </a:t>
            </a:r>
            <a:endParaRPr/>
          </a:p>
        </p:txBody>
      </p:sp>
      <p:sp>
        <p:nvSpPr>
          <p:cNvPr id="226" name="Google Shape;2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Main point: the surrogate acts as if they were the patient–not what they believe is the patient’s best interest or what they would have done in the same situation </a:t>
            </a:r>
            <a:endParaRPr/>
          </a:p>
        </p:txBody>
      </p:sp>
      <p:sp>
        <p:nvSpPr>
          <p:cNvPr id="233" name="Google Shape;2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ae6ddce3b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Ross NE, Webster TG, Tastenhoye CA,et al Reproductive Decision Making Capacity in Women with Psychiatric Illness:A Systemic Review : Journal of the Academy of Consultation Liason Psychiatry 2022:63;61-70</a:t>
            </a:r>
            <a:endParaRPr/>
          </a:p>
        </p:txBody>
      </p:sp>
      <p:sp>
        <p:nvSpPr>
          <p:cNvPr id="240" name="Google Shape;240;g11ae6ddce3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3bbd04e94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Ross NE, Webster TG, Tastenhoye CA,et al Reproductive Decision Making Capacity in Women with Psychiatric Illness:A Systemic Review : Journal of the Academy of Consultation Liason Psychiatry 2022:63;61-70</a:t>
            </a:r>
            <a:endParaRPr/>
          </a:p>
        </p:txBody>
      </p:sp>
      <p:sp>
        <p:nvSpPr>
          <p:cNvPr id="247" name="Google Shape;247;g33bbd04e94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5d991985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e5d991985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5d991985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e5d9919850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1ae6ddce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11ae6ddce3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8b134b6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118b134b68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5d99198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e5d991985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5d991985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e5d991985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5d991985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e5d991985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Calibri"/>
                <a:ea typeface="Calibri"/>
                <a:cs typeface="Calibri"/>
                <a:sym typeface="Calibri"/>
              </a:rPr>
              <a:t>Physicians use the concept of capacity to determine if a patient has the capacity to make a medical decision. This has as its basis the idea of informed consent, which physicians are required to obtain (by law and medical ethics) prior to initiating a treatment.  Appelbaum (1998, 2007) outlined a four factor model in determining capacity that is considered the standard of care. </a:t>
            </a:r>
            <a:endParaRPr>
              <a:latin typeface="Calibri"/>
              <a:ea typeface="Calibri"/>
              <a:cs typeface="Calibri"/>
              <a:sym typeface="Calibri"/>
            </a:endParaRPr>
          </a:p>
          <a:p>
            <a:pPr marL="0" lvl="0" indent="0" algn="l" rtl="0">
              <a:lnSpc>
                <a:spcPct val="100000"/>
              </a:lnSpc>
              <a:spcBef>
                <a:spcPts val="0"/>
              </a:spcBef>
              <a:spcAft>
                <a:spcPts val="0"/>
              </a:spcAft>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en-US">
                <a:latin typeface="Calibri"/>
                <a:ea typeface="Calibri"/>
                <a:cs typeface="Calibri"/>
                <a:sym typeface="Calibri"/>
              </a:rPr>
              <a:t>These four factors include: </a:t>
            </a:r>
            <a:endParaRPr>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AutoNum type="arabicParenR"/>
            </a:pPr>
            <a:r>
              <a:rPr lang="en-US">
                <a:solidFill>
                  <a:schemeClr val="dk1"/>
                </a:solidFill>
                <a:latin typeface="Calibri"/>
                <a:ea typeface="Calibri"/>
                <a:cs typeface="Calibri"/>
                <a:sym typeface="Calibri"/>
              </a:rPr>
              <a:t>Does the patient COMMUNICATE a clear and consistent choice</a:t>
            </a:r>
            <a:endParaRPr>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AutoNum type="arabicParenR"/>
            </a:pPr>
            <a:r>
              <a:rPr lang="en-US">
                <a:latin typeface="Calibri"/>
                <a:ea typeface="Calibri"/>
                <a:cs typeface="Calibri"/>
                <a:sym typeface="Calibri"/>
              </a:rPr>
              <a:t>Does the patient UNDERSTAND the relevant information </a:t>
            </a:r>
            <a:endParaRPr>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AutoNum type="arabicParenR"/>
            </a:pPr>
            <a:r>
              <a:rPr lang="en-US">
                <a:latin typeface="Calibri"/>
                <a:ea typeface="Calibri"/>
                <a:cs typeface="Calibri"/>
                <a:sym typeface="Calibri"/>
              </a:rPr>
              <a:t>Does the patient APPRECIATE the situation and its consequences </a:t>
            </a:r>
            <a:endParaRPr>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AutoNum type="arabicParenR"/>
            </a:pPr>
            <a:r>
              <a:rPr lang="en-US">
                <a:latin typeface="Calibri"/>
                <a:ea typeface="Calibri"/>
                <a:cs typeface="Calibri"/>
                <a:sym typeface="Calibri"/>
              </a:rPr>
              <a:t>Does the patient exhibit REASONING about the treatment options, including the consequences of no treatment </a:t>
            </a:r>
            <a:endParaRPr>
              <a:latin typeface="Calibri"/>
              <a:ea typeface="Calibri"/>
              <a:cs typeface="Calibri"/>
              <a:sym typeface="Calibri"/>
            </a:endParaRPr>
          </a:p>
          <a:p>
            <a:pPr marL="0" lvl="0" indent="0" algn="l" rtl="0">
              <a:lnSpc>
                <a:spcPct val="100000"/>
              </a:lnSpc>
              <a:spcBef>
                <a:spcPts val="0"/>
              </a:spcBef>
              <a:spcAft>
                <a:spcPts val="0"/>
              </a:spcAft>
              <a:buNone/>
            </a:pPr>
            <a:endParaRPr>
              <a:latin typeface="Calibri"/>
              <a:ea typeface="Calibri"/>
              <a:cs typeface="Calibri"/>
              <a:sym typeface="Calibri"/>
            </a:endParaRPr>
          </a:p>
          <a:p>
            <a:pPr marL="0" lvl="0" indent="0" algn="l" rtl="0">
              <a:lnSpc>
                <a:spcPct val="100000"/>
              </a:lnSpc>
              <a:spcBef>
                <a:spcPts val="0"/>
              </a:spcBef>
              <a:spcAft>
                <a:spcPts val="0"/>
              </a:spcAft>
              <a:buNone/>
            </a:pPr>
            <a:r>
              <a:rPr lang="en-US">
                <a:latin typeface="Calibri"/>
                <a:ea typeface="Calibri"/>
                <a:cs typeface="Calibri"/>
                <a:sym typeface="Calibri"/>
              </a:rPr>
              <a:t>Notably, each successive step requires a more complex answer thus is more difficult to achieve</a:t>
            </a:r>
            <a:endParaRPr>
              <a:latin typeface="Calibri"/>
              <a:ea typeface="Calibri"/>
              <a:cs typeface="Calibri"/>
              <a:sym typeface="Calibri"/>
            </a:endParaRPr>
          </a:p>
          <a:p>
            <a:pPr marL="0" lvl="0" indent="0" algn="l" rtl="0">
              <a:lnSpc>
                <a:spcPct val="100000"/>
              </a:lnSpc>
              <a:spcBef>
                <a:spcPts val="0"/>
              </a:spcBef>
              <a:spcAft>
                <a:spcPts val="0"/>
              </a:spcAft>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en-US">
                <a:latin typeface="Calibri"/>
                <a:ea typeface="Calibri"/>
                <a:cs typeface="Calibri"/>
                <a:sym typeface="Calibri"/>
              </a:rPr>
              <a:t>References: </a:t>
            </a: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en-US">
                <a:solidFill>
                  <a:schemeClr val="dk1"/>
                </a:solidFill>
                <a:latin typeface="Calibri"/>
                <a:ea typeface="Calibri"/>
                <a:cs typeface="Calibri"/>
                <a:sym typeface="Calibri"/>
              </a:rPr>
              <a:t>Appelbaum, P. Clinical practice. (2007). Assessment of patient's competence to consent to treatment. New England Journal of Medicine, 357(18), 1834–1840.</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a:solidFill>
                  <a:srgbClr val="1B1B1B"/>
                </a:solidFill>
                <a:latin typeface="Calibri"/>
                <a:ea typeface="Calibri"/>
                <a:cs typeface="Calibri"/>
                <a:sym typeface="Calibri"/>
              </a:rPr>
              <a:t>Grisso T., &amp; Appelbaum P. S. (1998. a). Assessing competence to consent to treatment: A guide for physicians and other health professionals. New York: Oxford University Press.</a:t>
            </a:r>
            <a:r>
              <a:rPr lang="en-US">
                <a:solidFill>
                  <a:srgbClr val="1B1B1B"/>
                </a:solidFill>
                <a:highlight>
                  <a:srgbClr val="FFFFFF"/>
                </a:highlight>
                <a:latin typeface="Calibri"/>
                <a:ea typeface="Calibri"/>
                <a:cs typeface="Calibri"/>
                <a:sym typeface="Calibri"/>
              </a:rPr>
              <a:t> </a:t>
            </a:r>
            <a:endParaRPr>
              <a:latin typeface="Calibri"/>
              <a:ea typeface="Calibri"/>
              <a:cs typeface="Calibri"/>
              <a:sym typeface="Calibri"/>
            </a:endParaRPr>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cf3eb720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Calibri"/>
                <a:ea typeface="Calibri"/>
                <a:cs typeface="Calibri"/>
                <a:sym typeface="Calibri"/>
              </a:rPr>
              <a:t>Physicians use the concept of capacity to determine if a patient has the capacity to make a medical decision.  Appelbaum (1998) outlined a four factor model in determining capacity that is considered the standard of care. </a:t>
            </a:r>
            <a:endParaRPr>
              <a:latin typeface="Calibri"/>
              <a:ea typeface="Calibri"/>
              <a:cs typeface="Calibri"/>
              <a:sym typeface="Calibri"/>
            </a:endParaRPr>
          </a:p>
          <a:p>
            <a:pPr marL="0" lvl="0" indent="0" algn="l" rtl="0">
              <a:lnSpc>
                <a:spcPct val="100000"/>
              </a:lnSpc>
              <a:spcBef>
                <a:spcPts val="0"/>
              </a:spcBef>
              <a:spcAft>
                <a:spcPts val="0"/>
              </a:spcAft>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en-US">
                <a:latin typeface="Calibri"/>
                <a:ea typeface="Calibri"/>
                <a:cs typeface="Calibri"/>
                <a:sym typeface="Calibri"/>
              </a:rPr>
              <a:t>These four factors include: </a:t>
            </a:r>
            <a:endParaRPr>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AutoNum type="arabicParenR"/>
            </a:pPr>
            <a:r>
              <a:rPr lang="en-US">
                <a:solidFill>
                  <a:schemeClr val="dk1"/>
                </a:solidFill>
                <a:latin typeface="Calibri"/>
                <a:ea typeface="Calibri"/>
                <a:cs typeface="Calibri"/>
                <a:sym typeface="Calibri"/>
              </a:rPr>
              <a:t>Does the patient COMMUNICATE a clear and consistent choice</a:t>
            </a:r>
            <a:endParaRPr>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AutoNum type="arabicParenR"/>
            </a:pPr>
            <a:r>
              <a:rPr lang="en-US">
                <a:latin typeface="Calibri"/>
                <a:ea typeface="Calibri"/>
                <a:cs typeface="Calibri"/>
                <a:sym typeface="Calibri"/>
              </a:rPr>
              <a:t>Does the patient UNDERSTAND the relevant information </a:t>
            </a:r>
            <a:endParaRPr>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AutoNum type="arabicParenR"/>
            </a:pPr>
            <a:r>
              <a:rPr lang="en-US">
                <a:latin typeface="Calibri"/>
                <a:ea typeface="Calibri"/>
                <a:cs typeface="Calibri"/>
                <a:sym typeface="Calibri"/>
              </a:rPr>
              <a:t>Does the patient APPRECIATE the situation and its consequences </a:t>
            </a:r>
            <a:endParaRPr>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AutoNum type="arabicParenR"/>
            </a:pPr>
            <a:r>
              <a:rPr lang="en-US">
                <a:latin typeface="Calibri"/>
                <a:ea typeface="Calibri"/>
                <a:cs typeface="Calibri"/>
                <a:sym typeface="Calibri"/>
              </a:rPr>
              <a:t>Does the patient exhibit REASONING about the treatment options, including the consequences of no treatment </a:t>
            </a:r>
            <a:endParaRPr>
              <a:latin typeface="Calibri"/>
              <a:ea typeface="Calibri"/>
              <a:cs typeface="Calibri"/>
              <a:sym typeface="Calibri"/>
            </a:endParaRPr>
          </a:p>
          <a:p>
            <a:pPr marL="0" lvl="0" indent="0" algn="l" rtl="0">
              <a:lnSpc>
                <a:spcPct val="100000"/>
              </a:lnSpc>
              <a:spcBef>
                <a:spcPts val="0"/>
              </a:spcBef>
              <a:spcAft>
                <a:spcPts val="0"/>
              </a:spcAft>
              <a:buNone/>
            </a:pPr>
            <a:endParaRPr>
              <a:latin typeface="Calibri"/>
              <a:ea typeface="Calibri"/>
              <a:cs typeface="Calibri"/>
              <a:sym typeface="Calibri"/>
            </a:endParaRPr>
          </a:p>
          <a:p>
            <a:pPr marL="0" lvl="0" indent="0" algn="l" rtl="0">
              <a:lnSpc>
                <a:spcPct val="100000"/>
              </a:lnSpc>
              <a:spcBef>
                <a:spcPts val="0"/>
              </a:spcBef>
              <a:spcAft>
                <a:spcPts val="0"/>
              </a:spcAft>
              <a:buNone/>
            </a:pPr>
            <a:r>
              <a:rPr lang="en-US">
                <a:latin typeface="Calibri"/>
                <a:ea typeface="Calibri"/>
                <a:cs typeface="Calibri"/>
                <a:sym typeface="Calibri"/>
              </a:rPr>
              <a:t>Notably, each successive step requires a more complex answer thus is more difficult to achieve</a:t>
            </a:r>
            <a:endParaRPr>
              <a:latin typeface="Calibri"/>
              <a:ea typeface="Calibri"/>
              <a:cs typeface="Calibri"/>
              <a:sym typeface="Calibri"/>
            </a:endParaRPr>
          </a:p>
          <a:p>
            <a:pPr marL="0" lvl="0" indent="0" algn="l" rtl="0">
              <a:lnSpc>
                <a:spcPct val="100000"/>
              </a:lnSpc>
              <a:spcBef>
                <a:spcPts val="0"/>
              </a:spcBef>
              <a:spcAft>
                <a:spcPts val="0"/>
              </a:spcAft>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en-US">
                <a:latin typeface="Calibri"/>
                <a:ea typeface="Calibri"/>
                <a:cs typeface="Calibri"/>
                <a:sym typeface="Calibri"/>
              </a:rPr>
              <a:t>References: </a:t>
            </a: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en-US">
                <a:solidFill>
                  <a:schemeClr val="dk1"/>
                </a:solidFill>
                <a:latin typeface="Calibri"/>
                <a:ea typeface="Calibri"/>
                <a:cs typeface="Calibri"/>
                <a:sym typeface="Calibri"/>
              </a:rPr>
              <a:t>Appelbaum, P. Clinical practice. (2007). Assessment of patient's competence to consent to treatment. New England Journal of Medicine, 357(18), 1834–1840.</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a:solidFill>
                  <a:srgbClr val="1B1B1B"/>
                </a:solidFill>
                <a:latin typeface="Calibri"/>
                <a:ea typeface="Calibri"/>
                <a:cs typeface="Calibri"/>
                <a:sym typeface="Calibri"/>
              </a:rPr>
              <a:t>Grisso T., &amp; Appelbaum P. S. (1998. a). Assessing competence to consent to treatment: A guide for physicians and other health professionals. New York: Oxford University Press.</a:t>
            </a:r>
            <a:r>
              <a:rPr lang="en-US">
                <a:solidFill>
                  <a:srgbClr val="1B1B1B"/>
                </a:solidFill>
                <a:highlight>
                  <a:srgbClr val="FFFFFF"/>
                </a:highlight>
                <a:latin typeface="Calibri"/>
                <a:ea typeface="Calibri"/>
                <a:cs typeface="Calibri"/>
                <a:sym typeface="Calibri"/>
              </a:rPr>
              <a:t> </a:t>
            </a:r>
            <a:endParaRPr>
              <a:latin typeface="Calibri"/>
              <a:ea typeface="Calibri"/>
              <a:cs typeface="Calibri"/>
              <a:sym typeface="Calibri"/>
            </a:endParaRPr>
          </a:p>
        </p:txBody>
      </p:sp>
      <p:sp>
        <p:nvSpPr>
          <p:cNvPr id="128" name="Google Shape;128;g2dcf3eb720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dcfc1d273f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Calibri"/>
                <a:ea typeface="Calibri"/>
                <a:cs typeface="Calibri"/>
                <a:sym typeface="Calibri"/>
              </a:rPr>
              <a:t>Physicians use the concept of capacity to determine if a patient has the capacity to make a medical decision.  Appelbaum (1998) outlined a four factor model in determining capacity that is considered the standard of care. </a:t>
            </a:r>
            <a:endParaRPr>
              <a:latin typeface="Calibri"/>
              <a:ea typeface="Calibri"/>
              <a:cs typeface="Calibri"/>
              <a:sym typeface="Calibri"/>
            </a:endParaRPr>
          </a:p>
          <a:p>
            <a:pPr marL="0" lvl="0" indent="0" algn="l" rtl="0">
              <a:lnSpc>
                <a:spcPct val="100000"/>
              </a:lnSpc>
              <a:spcBef>
                <a:spcPts val="0"/>
              </a:spcBef>
              <a:spcAft>
                <a:spcPts val="0"/>
              </a:spcAft>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en-US">
                <a:latin typeface="Calibri"/>
                <a:ea typeface="Calibri"/>
                <a:cs typeface="Calibri"/>
                <a:sym typeface="Calibri"/>
              </a:rPr>
              <a:t>These four factors include: </a:t>
            </a:r>
            <a:endParaRPr>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AutoNum type="arabicParenR"/>
            </a:pPr>
            <a:r>
              <a:rPr lang="en-US">
                <a:solidFill>
                  <a:schemeClr val="dk1"/>
                </a:solidFill>
                <a:latin typeface="Calibri"/>
                <a:ea typeface="Calibri"/>
                <a:cs typeface="Calibri"/>
                <a:sym typeface="Calibri"/>
              </a:rPr>
              <a:t>Does the patient COMMUNICATE a clear and consistent choice</a:t>
            </a:r>
            <a:endParaRPr>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AutoNum type="arabicParenR"/>
            </a:pPr>
            <a:r>
              <a:rPr lang="en-US">
                <a:latin typeface="Calibri"/>
                <a:ea typeface="Calibri"/>
                <a:cs typeface="Calibri"/>
                <a:sym typeface="Calibri"/>
              </a:rPr>
              <a:t>Does the patient UNDERSTAND the relevant information </a:t>
            </a:r>
            <a:endParaRPr>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AutoNum type="arabicParenR"/>
            </a:pPr>
            <a:r>
              <a:rPr lang="en-US">
                <a:latin typeface="Calibri"/>
                <a:ea typeface="Calibri"/>
                <a:cs typeface="Calibri"/>
                <a:sym typeface="Calibri"/>
              </a:rPr>
              <a:t>Does the patient APPRECIATE the situation and its consequences </a:t>
            </a:r>
            <a:endParaRPr>
              <a:latin typeface="Calibri"/>
              <a:ea typeface="Calibri"/>
              <a:cs typeface="Calibri"/>
              <a:sym typeface="Calibri"/>
            </a:endParaRPr>
          </a:p>
          <a:p>
            <a:pPr marL="457200" lvl="0" indent="-298450" algn="l" rtl="0">
              <a:lnSpc>
                <a:spcPct val="100000"/>
              </a:lnSpc>
              <a:spcBef>
                <a:spcPts val="0"/>
              </a:spcBef>
              <a:spcAft>
                <a:spcPts val="0"/>
              </a:spcAft>
              <a:buSzPts val="1100"/>
              <a:buFont typeface="Calibri"/>
              <a:buAutoNum type="arabicParenR"/>
            </a:pPr>
            <a:r>
              <a:rPr lang="en-US">
                <a:latin typeface="Calibri"/>
                <a:ea typeface="Calibri"/>
                <a:cs typeface="Calibri"/>
                <a:sym typeface="Calibri"/>
              </a:rPr>
              <a:t>Does the patient exhibit REASONING about the treatment options, including the consequences of no treatment </a:t>
            </a:r>
            <a:endParaRPr>
              <a:latin typeface="Calibri"/>
              <a:ea typeface="Calibri"/>
              <a:cs typeface="Calibri"/>
              <a:sym typeface="Calibri"/>
            </a:endParaRPr>
          </a:p>
          <a:p>
            <a:pPr marL="0" lvl="0" indent="0" algn="l" rtl="0">
              <a:lnSpc>
                <a:spcPct val="100000"/>
              </a:lnSpc>
              <a:spcBef>
                <a:spcPts val="0"/>
              </a:spcBef>
              <a:spcAft>
                <a:spcPts val="0"/>
              </a:spcAft>
              <a:buNone/>
            </a:pPr>
            <a:endParaRPr>
              <a:latin typeface="Calibri"/>
              <a:ea typeface="Calibri"/>
              <a:cs typeface="Calibri"/>
              <a:sym typeface="Calibri"/>
            </a:endParaRPr>
          </a:p>
          <a:p>
            <a:pPr marL="0" lvl="0" indent="0" algn="l" rtl="0">
              <a:lnSpc>
                <a:spcPct val="100000"/>
              </a:lnSpc>
              <a:spcBef>
                <a:spcPts val="0"/>
              </a:spcBef>
              <a:spcAft>
                <a:spcPts val="0"/>
              </a:spcAft>
              <a:buNone/>
            </a:pPr>
            <a:r>
              <a:rPr lang="en-US">
                <a:latin typeface="Calibri"/>
                <a:ea typeface="Calibri"/>
                <a:cs typeface="Calibri"/>
                <a:sym typeface="Calibri"/>
              </a:rPr>
              <a:t>Notably, each successive step requires a more complex answer thus is more difficult to achieve</a:t>
            </a:r>
            <a:endParaRPr>
              <a:latin typeface="Calibri"/>
              <a:ea typeface="Calibri"/>
              <a:cs typeface="Calibri"/>
              <a:sym typeface="Calibri"/>
            </a:endParaRPr>
          </a:p>
          <a:p>
            <a:pPr marL="0" lvl="0" indent="0" algn="l" rtl="0">
              <a:lnSpc>
                <a:spcPct val="100000"/>
              </a:lnSpc>
              <a:spcBef>
                <a:spcPts val="0"/>
              </a:spcBef>
              <a:spcAft>
                <a:spcPts val="0"/>
              </a:spcAft>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en-US">
                <a:latin typeface="Calibri"/>
                <a:ea typeface="Calibri"/>
                <a:cs typeface="Calibri"/>
                <a:sym typeface="Calibri"/>
              </a:rPr>
              <a:t>References: </a:t>
            </a: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en-US">
                <a:solidFill>
                  <a:schemeClr val="dk1"/>
                </a:solidFill>
                <a:latin typeface="Calibri"/>
                <a:ea typeface="Calibri"/>
                <a:cs typeface="Calibri"/>
                <a:sym typeface="Calibri"/>
              </a:rPr>
              <a:t>Appelbaum, P. Clinical practice. (2007). Assessment of patient's competence to consent to treatment. New England Journal of Medicine, 357(18), 1834–1840.</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a:solidFill>
                  <a:srgbClr val="1B1B1B"/>
                </a:solidFill>
                <a:latin typeface="Calibri"/>
                <a:ea typeface="Calibri"/>
                <a:cs typeface="Calibri"/>
                <a:sym typeface="Calibri"/>
              </a:rPr>
              <a:t>Grisso T., &amp; Appelbaum P. S. (1998. a). Assessing competence to consent to treatment: A guide for physicians and other health professionals. New York: Oxford University Press.</a:t>
            </a:r>
            <a:r>
              <a:rPr lang="en-US">
                <a:solidFill>
                  <a:srgbClr val="1B1B1B"/>
                </a:solidFill>
                <a:highlight>
                  <a:srgbClr val="FFFFFF"/>
                </a:highlight>
                <a:latin typeface="Calibri"/>
                <a:ea typeface="Calibri"/>
                <a:cs typeface="Calibri"/>
                <a:sym typeface="Calibri"/>
              </a:rPr>
              <a:t> </a:t>
            </a:r>
            <a:endParaRPr>
              <a:latin typeface="Calibri"/>
              <a:ea typeface="Calibri"/>
              <a:cs typeface="Calibri"/>
              <a:sym typeface="Calibri"/>
            </a:endParaRPr>
          </a:p>
        </p:txBody>
      </p:sp>
      <p:sp>
        <p:nvSpPr>
          <p:cNvPr id="135" name="Google Shape;135;g2dcfc1d273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cf3eb720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Please see the Appelbaum (2007) paper for details.</a:t>
            </a:r>
            <a:endParaRPr/>
          </a:p>
          <a:p>
            <a:pPr marL="0" lvl="0" indent="0" algn="l" rtl="0">
              <a:lnSpc>
                <a:spcPct val="100000"/>
              </a:lnSpc>
              <a:spcBef>
                <a:spcPts val="0"/>
              </a:spcBef>
              <a:spcAft>
                <a:spcPts val="0"/>
              </a:spcAft>
              <a:buSzPts val="1100"/>
              <a:buNone/>
            </a:pPr>
            <a:r>
              <a:rPr lang="en-US"/>
              <a:t>Any physician can and should be able to determine capacity, you do not need a psychiatrist for this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There is an important distinction between capacity (to make a single medical decision) vs competency (which is a legal term referring more globally to the patient’s functioning in the world, such as the ability to have control over their finances) </a:t>
            </a:r>
            <a:endParaRPr/>
          </a:p>
        </p:txBody>
      </p:sp>
      <p:sp>
        <p:nvSpPr>
          <p:cNvPr id="142" name="Google Shape;142;g2dcf3eb72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D889-5632-76DC-3F11-D2729F005F99}"/>
              </a:ext>
            </a:extLst>
          </p:cNvPr>
          <p:cNvSpPr txBox="1">
            <a:spLocks noGrp="1"/>
          </p:cNvSpPr>
          <p:nvPr>
            <p:ph type="ctrTitle"/>
          </p:nvPr>
        </p:nvSpPr>
        <p:spPr>
          <a:xfrm>
            <a:off x="213356" y="2011680"/>
            <a:ext cx="6888476" cy="1564638"/>
          </a:xfrm>
        </p:spPr>
        <p:txBody>
          <a:bodyPr anchor="b" anchorCtr="1"/>
          <a:lstStyle>
            <a:lvl1pPr algn="ctr">
              <a:defRPr sz="6000">
                <a:solidFill>
                  <a:srgbClr val="FFFFFF"/>
                </a:solidFill>
                <a:effectLst>
                  <a:outerShdw blurRad="609600" dist="50804" dir="5400000">
                    <a:srgbClr val="000000"/>
                  </a:outerShdw>
                </a:effectLst>
              </a:defRPr>
            </a:lvl1pPr>
          </a:lstStyle>
          <a:p>
            <a:pPr lvl="0"/>
            <a:r>
              <a:rPr lang="en-US"/>
              <a:t>Title Placeholder </a:t>
            </a:r>
          </a:p>
        </p:txBody>
      </p:sp>
      <p:sp>
        <p:nvSpPr>
          <p:cNvPr id="3" name="Subtitle 2">
            <a:extLst>
              <a:ext uri="{FF2B5EF4-FFF2-40B4-BE49-F238E27FC236}">
                <a16:creationId xmlns:a16="http://schemas.microsoft.com/office/drawing/2014/main" id="{C3144AC2-D7B9-BE5F-693E-0734898F01D9}"/>
              </a:ext>
            </a:extLst>
          </p:cNvPr>
          <p:cNvSpPr txBox="1">
            <a:spLocks noGrp="1"/>
          </p:cNvSpPr>
          <p:nvPr>
            <p:ph type="subTitle" idx="1"/>
          </p:nvPr>
        </p:nvSpPr>
        <p:spPr>
          <a:xfrm>
            <a:off x="213356" y="5222238"/>
            <a:ext cx="6888476" cy="492761"/>
          </a:xfrm>
        </p:spPr>
        <p:txBody>
          <a:bodyPr/>
          <a:lstStyle>
            <a:lvl1pPr marL="0" indent="0">
              <a:buNone/>
              <a:defRPr sz="2400">
                <a:solidFill>
                  <a:srgbClr val="FFFFFF"/>
                </a:solidFill>
              </a:defRPr>
            </a:lvl1pPr>
          </a:lstStyle>
          <a:p>
            <a:pPr lvl="0"/>
            <a:r>
              <a:rPr lang="en-US"/>
              <a:t>Add subtitle here</a:t>
            </a:r>
          </a:p>
        </p:txBody>
      </p:sp>
      <p:sp>
        <p:nvSpPr>
          <p:cNvPr id="4" name="Date Placeholder 3">
            <a:extLst>
              <a:ext uri="{FF2B5EF4-FFF2-40B4-BE49-F238E27FC236}">
                <a16:creationId xmlns:a16="http://schemas.microsoft.com/office/drawing/2014/main" id="{F4F98978-33B9-A80E-92F5-9B3C44F97AB7}"/>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8CA19C-354C-49A7-A320-3DB332EB3EBA}"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5" name="Footer Placeholder 4">
            <a:extLst>
              <a:ext uri="{FF2B5EF4-FFF2-40B4-BE49-F238E27FC236}">
                <a16:creationId xmlns:a16="http://schemas.microsoft.com/office/drawing/2014/main" id="{1469487F-955B-DB8A-A68B-9CFD1318E781}"/>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6" name="Slide Number Placeholder 5">
            <a:extLst>
              <a:ext uri="{FF2B5EF4-FFF2-40B4-BE49-F238E27FC236}">
                <a16:creationId xmlns:a16="http://schemas.microsoft.com/office/drawing/2014/main" id="{1EF91B84-54CC-F0A3-FFE5-8B8AA604D174}"/>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A7A336-417F-4F8C-A8FF-8AEBDBB5A868}"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Tree>
    <p:extLst>
      <p:ext uri="{BB962C8B-B14F-4D97-AF65-F5344CB8AC3E}">
        <p14:creationId xmlns:p14="http://schemas.microsoft.com/office/powerpoint/2010/main" val="14438520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 Title and Content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7CB9-80B4-4464-C602-1D794A0C5BC0}"/>
              </a:ext>
            </a:extLst>
          </p:cNvPr>
          <p:cNvSpPr txBox="1">
            <a:spLocks noGrp="1"/>
          </p:cNvSpPr>
          <p:nvPr>
            <p:ph type="title"/>
          </p:nvPr>
        </p:nvSpPr>
        <p:spPr>
          <a:xfrm>
            <a:off x="838203" y="500057"/>
            <a:ext cx="6995159" cy="1325559"/>
          </a:xfrm>
        </p:spPr>
        <p:txBody>
          <a:bodyPr/>
          <a:lstStyle>
            <a:lvl1pPr>
              <a:defRPr>
                <a:solidFill>
                  <a:srgbClr val="FFFFFF"/>
                </a:solidFill>
              </a:defRPr>
            </a:lvl1pPr>
          </a:lstStyle>
          <a:p>
            <a:pPr lvl="0"/>
            <a:r>
              <a:rPr lang="en-US"/>
              <a:t>Insert Some Title Here</a:t>
            </a:r>
          </a:p>
        </p:txBody>
      </p:sp>
      <p:sp>
        <p:nvSpPr>
          <p:cNvPr id="3" name="Date Placeholder 2">
            <a:extLst>
              <a:ext uri="{FF2B5EF4-FFF2-40B4-BE49-F238E27FC236}">
                <a16:creationId xmlns:a16="http://schemas.microsoft.com/office/drawing/2014/main" id="{6276CEEC-B8AD-458D-A303-476E84307920}"/>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B85F0B4-432D-4248-AF40-3BCBE01F3602}"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4" name="Footer Placeholder 3">
            <a:extLst>
              <a:ext uri="{FF2B5EF4-FFF2-40B4-BE49-F238E27FC236}">
                <a16:creationId xmlns:a16="http://schemas.microsoft.com/office/drawing/2014/main" id="{D2064780-37C4-BB3E-43C6-906AC96072E9}"/>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5" name="Slide Number Placeholder 4">
            <a:extLst>
              <a:ext uri="{FF2B5EF4-FFF2-40B4-BE49-F238E27FC236}">
                <a16:creationId xmlns:a16="http://schemas.microsoft.com/office/drawing/2014/main" id="{ABF0F594-A319-D0C7-A7B9-E4A4E9E951B1}"/>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CA48C2-D9F6-4282-9010-81D066A4148D}"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6" name="Content Placeholder 8">
            <a:extLst>
              <a:ext uri="{FF2B5EF4-FFF2-40B4-BE49-F238E27FC236}">
                <a16:creationId xmlns:a16="http://schemas.microsoft.com/office/drawing/2014/main" id="{99E9B2A7-B9E5-88C8-004D-10C7605B5097}"/>
              </a:ext>
            </a:extLst>
          </p:cNvPr>
          <p:cNvSpPr txBox="1">
            <a:spLocks noGrp="1"/>
          </p:cNvSpPr>
          <p:nvPr>
            <p:ph idx="4294967295"/>
          </p:nvPr>
        </p:nvSpPr>
        <p:spPr>
          <a:xfrm>
            <a:off x="838203" y="1920240"/>
            <a:ext cx="6273798" cy="3658230"/>
          </a:xfrm>
        </p:spPr>
        <p:txBody>
          <a:bodyPr/>
          <a:lstStyle>
            <a:lvl1pPr>
              <a:defRPr>
                <a:solidFill>
                  <a:srgbClr val="FFFFFF"/>
                </a:solidFill>
              </a:defRPr>
            </a:lvl1pPr>
            <a:lvl2pPr>
              <a:defRPr>
                <a:solidFill>
                  <a:srgbClr val="B2C8BA"/>
                </a:solidFill>
              </a:defRPr>
            </a:lvl2pPr>
            <a:lvl3pPr>
              <a:defRPr>
                <a:solidFill>
                  <a:srgbClr val="FFFFFF"/>
                </a:solidFill>
              </a:defRPr>
            </a:lvl3pPr>
            <a:lvl4pPr>
              <a:defRPr>
                <a:solidFill>
                  <a:srgbClr val="907F0C"/>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6147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364F-6479-0D3A-76C5-C591A18ADDA2}"/>
              </a:ext>
            </a:extLst>
          </p:cNvPr>
          <p:cNvSpPr txBox="1">
            <a:spLocks noGrp="1"/>
          </p:cNvSpPr>
          <p:nvPr>
            <p:ph type="title"/>
          </p:nvPr>
        </p:nvSpPr>
        <p:spPr>
          <a:xfrm>
            <a:off x="839784" y="457200"/>
            <a:ext cx="3932240" cy="530223"/>
          </a:xfrm>
        </p:spPr>
        <p:txBody>
          <a:bodyPr anchor="b"/>
          <a:lstStyle>
            <a:lvl1pPr>
              <a:defRPr sz="3200">
                <a:solidFill>
                  <a:srgbClr val="FFFFFF"/>
                </a:solidFill>
              </a:defRPr>
            </a:lvl1pPr>
          </a:lstStyle>
          <a:p>
            <a:pPr lvl="0"/>
            <a:r>
              <a:rPr lang="en-US"/>
              <a:t>Insert Title Here</a:t>
            </a:r>
          </a:p>
        </p:txBody>
      </p:sp>
      <p:sp>
        <p:nvSpPr>
          <p:cNvPr id="3" name="Content Placeholder 2">
            <a:extLst>
              <a:ext uri="{FF2B5EF4-FFF2-40B4-BE49-F238E27FC236}">
                <a16:creationId xmlns:a16="http://schemas.microsoft.com/office/drawing/2014/main" id="{049C7220-756D-04AE-DAA9-F0437E3BA056}"/>
              </a:ext>
            </a:extLst>
          </p:cNvPr>
          <p:cNvSpPr txBox="1">
            <a:spLocks noGrp="1"/>
          </p:cNvSpPr>
          <p:nvPr>
            <p:ph idx="1"/>
          </p:nvPr>
        </p:nvSpPr>
        <p:spPr>
          <a:xfrm>
            <a:off x="5183184" y="457200"/>
            <a:ext cx="6172200" cy="5120640"/>
          </a:xfrm>
        </p:spPr>
        <p:txBody>
          <a:bodyPr/>
          <a:lstStyle>
            <a:lvl1pPr>
              <a:defRPr sz="3200">
                <a:solidFill>
                  <a:srgbClr val="FFFFFF"/>
                </a:solidFill>
              </a:defRPr>
            </a:lvl1pPr>
            <a:lvl2pPr>
              <a:defRPr sz="2800">
                <a:solidFill>
                  <a:srgbClr val="B2C8BA"/>
                </a:solidFill>
              </a:defRPr>
            </a:lvl2pPr>
            <a:lvl3pPr>
              <a:defRPr sz="2400">
                <a:solidFill>
                  <a:srgbClr val="FFFFFF"/>
                </a:solidFill>
              </a:defRPr>
            </a:lvl3pPr>
            <a:lvl4pPr>
              <a:defRPr sz="2000">
                <a:solidFill>
                  <a:srgbClr val="205F75"/>
                </a:solidFill>
              </a:defRPr>
            </a:lvl4pPr>
            <a:lvl5pPr>
              <a:defRPr sz="20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A059C8-0F87-5D27-46DC-CB814C0B7AC5}"/>
              </a:ext>
            </a:extLst>
          </p:cNvPr>
          <p:cNvSpPr txBox="1">
            <a:spLocks noGrp="1"/>
          </p:cNvSpPr>
          <p:nvPr>
            <p:ph type="body" idx="2"/>
          </p:nvPr>
        </p:nvSpPr>
        <p:spPr>
          <a:xfrm>
            <a:off x="839784" y="1117597"/>
            <a:ext cx="3932240" cy="4460242"/>
          </a:xfrm>
        </p:spPr>
        <p:txBody>
          <a:bodyPr/>
          <a:lstStyle>
            <a:lvl1pPr marL="0" indent="0">
              <a:buNone/>
              <a:defRPr sz="1600">
                <a:solidFill>
                  <a:srgbClr val="FFFFFF"/>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23F1A6AB-8935-4B21-2BCE-2EF0C902AD46}"/>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CFEAB50-2445-4C55-84E8-0649CA1FA684}"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6" name="Footer Placeholder 5">
            <a:extLst>
              <a:ext uri="{FF2B5EF4-FFF2-40B4-BE49-F238E27FC236}">
                <a16:creationId xmlns:a16="http://schemas.microsoft.com/office/drawing/2014/main" id="{0965B298-0D4C-6BE1-1BB6-4DA148035425}"/>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7" name="Slide Number Placeholder 6">
            <a:extLst>
              <a:ext uri="{FF2B5EF4-FFF2-40B4-BE49-F238E27FC236}">
                <a16:creationId xmlns:a16="http://schemas.microsoft.com/office/drawing/2014/main" id="{15788681-AA00-971C-9122-23EEF26521A5}"/>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8C0C4C-7D1D-4998-9B8A-437B1414F1F9}"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Tree>
    <p:extLst>
      <p:ext uri="{BB962C8B-B14F-4D97-AF65-F5344CB8AC3E}">
        <p14:creationId xmlns:p14="http://schemas.microsoft.com/office/powerpoint/2010/main" val="22880622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ight Title and Content Slide B">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AE79-B79F-7803-0A1E-2E4E7CCC4843}"/>
              </a:ext>
            </a:extLst>
          </p:cNvPr>
          <p:cNvSpPr txBox="1">
            <a:spLocks noGrp="1"/>
          </p:cNvSpPr>
          <p:nvPr>
            <p:ph type="title"/>
          </p:nvPr>
        </p:nvSpPr>
        <p:spPr>
          <a:xfrm>
            <a:off x="3860797" y="500057"/>
            <a:ext cx="7492995" cy="1325559"/>
          </a:xfrm>
        </p:spPr>
        <p:txBody>
          <a:bodyPr/>
          <a:lstStyle>
            <a:lvl1pPr algn="r">
              <a:defRPr/>
            </a:lvl1pPr>
          </a:lstStyle>
          <a:p>
            <a:pPr lvl="0"/>
            <a:r>
              <a:rPr lang="en-US"/>
              <a:t>Insert Some Title Here</a:t>
            </a:r>
          </a:p>
        </p:txBody>
      </p:sp>
      <p:sp>
        <p:nvSpPr>
          <p:cNvPr id="3" name="Content Placeholder 2">
            <a:extLst>
              <a:ext uri="{FF2B5EF4-FFF2-40B4-BE49-F238E27FC236}">
                <a16:creationId xmlns:a16="http://schemas.microsoft.com/office/drawing/2014/main" id="{3E954EBF-A1E7-061A-A578-597FFE26D9F0}"/>
              </a:ext>
            </a:extLst>
          </p:cNvPr>
          <p:cNvSpPr txBox="1">
            <a:spLocks noGrp="1"/>
          </p:cNvSpPr>
          <p:nvPr>
            <p:ph idx="1"/>
          </p:nvPr>
        </p:nvSpPr>
        <p:spPr>
          <a:xfrm>
            <a:off x="5212080" y="1825627"/>
            <a:ext cx="6141723" cy="377253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4A95D-EE54-8FD3-3513-8ACED4B2C9FC}"/>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F9A2BB7-64C5-4DFC-AE91-5D001F0E0D63}"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5" name="Footer Placeholder 4">
            <a:extLst>
              <a:ext uri="{FF2B5EF4-FFF2-40B4-BE49-F238E27FC236}">
                <a16:creationId xmlns:a16="http://schemas.microsoft.com/office/drawing/2014/main" id="{ABFF247A-6371-E5C2-F67F-224C98F3F8F8}"/>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6" name="Slide Number Placeholder 5">
            <a:extLst>
              <a:ext uri="{FF2B5EF4-FFF2-40B4-BE49-F238E27FC236}">
                <a16:creationId xmlns:a16="http://schemas.microsoft.com/office/drawing/2014/main" id="{02A85B74-51B9-4CA9-1489-317467F57E1C}"/>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BF2B93-09B7-44B3-8D6A-1E564E44D5C1}"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Tree>
    <p:extLst>
      <p:ext uri="{BB962C8B-B14F-4D97-AF65-F5344CB8AC3E}">
        <p14:creationId xmlns:p14="http://schemas.microsoft.com/office/powerpoint/2010/main" val="6543156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Chart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2CBC-8636-546C-0EE4-9631C3B187D4}"/>
              </a:ext>
            </a:extLst>
          </p:cNvPr>
          <p:cNvSpPr txBox="1">
            <a:spLocks noGrp="1"/>
          </p:cNvSpPr>
          <p:nvPr>
            <p:ph type="title" hasCustomPrompt="1"/>
          </p:nvPr>
        </p:nvSpPr>
        <p:spPr/>
        <p:txBody>
          <a:bodyPr anchorCtr="1"/>
          <a:lstStyle>
            <a:lvl1pPr algn="ctr">
              <a:defRPr>
                <a:solidFill>
                  <a:schemeClr val="tx1"/>
                </a:solidFill>
                <a:effectLst/>
              </a:defRPr>
            </a:lvl1pPr>
          </a:lstStyle>
          <a:p>
            <a:pPr lvl="0"/>
            <a:r>
              <a:rPr lang="en-US" dirty="0"/>
              <a:t>Insert Some Title Here</a:t>
            </a:r>
          </a:p>
        </p:txBody>
      </p:sp>
      <p:sp>
        <p:nvSpPr>
          <p:cNvPr id="3" name="Date Placeholder 2">
            <a:extLst>
              <a:ext uri="{FF2B5EF4-FFF2-40B4-BE49-F238E27FC236}">
                <a16:creationId xmlns:a16="http://schemas.microsoft.com/office/drawing/2014/main" id="{5A85ABE0-E571-90B5-D5F6-476C2F01E0A7}"/>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CE1B0A-18DE-481B-B407-AC5B8E645075}"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4" name="Footer Placeholder 3">
            <a:extLst>
              <a:ext uri="{FF2B5EF4-FFF2-40B4-BE49-F238E27FC236}">
                <a16:creationId xmlns:a16="http://schemas.microsoft.com/office/drawing/2014/main" id="{1C0D0C64-1EBF-89D9-46BF-12DF6888B8D2}"/>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5" name="Slide Number Placeholder 4">
            <a:extLst>
              <a:ext uri="{FF2B5EF4-FFF2-40B4-BE49-F238E27FC236}">
                <a16:creationId xmlns:a16="http://schemas.microsoft.com/office/drawing/2014/main" id="{3C47CC6C-1C3B-F8B4-A982-92DBAED99757}"/>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5B9323-9FD1-4750-B7CA-A69674A1BDB0}"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6" name="Chart Placeholder 6">
            <a:extLst>
              <a:ext uri="{FF2B5EF4-FFF2-40B4-BE49-F238E27FC236}">
                <a16:creationId xmlns:a16="http://schemas.microsoft.com/office/drawing/2014/main" id="{CE1492F7-9D5B-A613-BC78-7259D7F4E18C}"/>
              </a:ext>
            </a:extLst>
          </p:cNvPr>
          <p:cNvSpPr txBox="1">
            <a:spLocks noGrp="1"/>
          </p:cNvSpPr>
          <p:nvPr>
            <p:ph type="chart" idx="4294967295"/>
          </p:nvPr>
        </p:nvSpPr>
        <p:spPr>
          <a:xfrm>
            <a:off x="838203" y="2052635"/>
            <a:ext cx="10515600" cy="3636961"/>
          </a:xfrm>
        </p:spPr>
        <p:txBody>
          <a:bodyPr/>
          <a:lstStyle>
            <a:lvl1pPr>
              <a:defRPr>
                <a:solidFill>
                  <a:schemeClr val="tx1"/>
                </a:solidFill>
              </a:defRPr>
            </a:lvl1pPr>
          </a:lstStyle>
          <a:p>
            <a:pPr lvl="0"/>
            <a:endParaRPr lang="en-US" dirty="0"/>
          </a:p>
        </p:txBody>
      </p:sp>
    </p:spTree>
    <p:extLst>
      <p:ext uri="{BB962C8B-B14F-4D97-AF65-F5344CB8AC3E}">
        <p14:creationId xmlns:p14="http://schemas.microsoft.com/office/powerpoint/2010/main" val="19347067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onclus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46A3-23CF-A134-BFAF-ABE6F3AEF371}"/>
              </a:ext>
            </a:extLst>
          </p:cNvPr>
          <p:cNvSpPr txBox="1">
            <a:spLocks noGrp="1"/>
          </p:cNvSpPr>
          <p:nvPr>
            <p:ph type="title"/>
          </p:nvPr>
        </p:nvSpPr>
        <p:spPr>
          <a:xfrm>
            <a:off x="831847" y="1767836"/>
            <a:ext cx="10515600" cy="2794634"/>
          </a:xfrm>
        </p:spPr>
        <p:txBody>
          <a:bodyPr anchor="b"/>
          <a:lstStyle>
            <a:lvl1pPr>
              <a:defRPr sz="6000"/>
            </a:lvl1pPr>
          </a:lstStyle>
          <a:p>
            <a:pPr lvl="0"/>
            <a:r>
              <a:rPr lang="en-US"/>
              <a:t>Thank you</a:t>
            </a:r>
          </a:p>
        </p:txBody>
      </p:sp>
      <p:sp>
        <p:nvSpPr>
          <p:cNvPr id="3" name="Text Placeholder 2">
            <a:extLst>
              <a:ext uri="{FF2B5EF4-FFF2-40B4-BE49-F238E27FC236}">
                <a16:creationId xmlns:a16="http://schemas.microsoft.com/office/drawing/2014/main" id="{3003304F-0789-AE17-4B6F-FDD806FDA166}"/>
              </a:ext>
            </a:extLst>
          </p:cNvPr>
          <p:cNvSpPr txBox="1">
            <a:spLocks noGrp="1"/>
          </p:cNvSpPr>
          <p:nvPr>
            <p:ph type="body" idx="1"/>
          </p:nvPr>
        </p:nvSpPr>
        <p:spPr>
          <a:xfrm>
            <a:off x="831847" y="4589465"/>
            <a:ext cx="10515600" cy="1018861"/>
          </a:xfrm>
        </p:spPr>
        <p:txBody>
          <a:bodyPr/>
          <a:lstStyle>
            <a:lvl1pPr marL="0" indent="0">
              <a:buNone/>
              <a:defRPr sz="2400">
                <a:solidFill>
                  <a:srgbClr val="012B4A"/>
                </a:solidFill>
              </a:defRPr>
            </a:lvl1pPr>
          </a:lstStyle>
          <a:p>
            <a:pPr lvl="0"/>
            <a:r>
              <a:rPr lang="en-US"/>
              <a:t>Additional subtitle text goes here.</a:t>
            </a:r>
          </a:p>
        </p:txBody>
      </p:sp>
      <p:sp>
        <p:nvSpPr>
          <p:cNvPr id="4" name="Date Placeholder 3">
            <a:extLst>
              <a:ext uri="{FF2B5EF4-FFF2-40B4-BE49-F238E27FC236}">
                <a16:creationId xmlns:a16="http://schemas.microsoft.com/office/drawing/2014/main" id="{75F2A8DA-80A3-F14C-4A97-3726371C32A8}"/>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B17BD7-93E2-4797-9BB7-A717CD0C8F7C}"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5" name="Footer Placeholder 4">
            <a:extLst>
              <a:ext uri="{FF2B5EF4-FFF2-40B4-BE49-F238E27FC236}">
                <a16:creationId xmlns:a16="http://schemas.microsoft.com/office/drawing/2014/main" id="{40F99A68-F177-494A-1889-2BFF914314A7}"/>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6" name="Slide Number Placeholder 5">
            <a:extLst>
              <a:ext uri="{FF2B5EF4-FFF2-40B4-BE49-F238E27FC236}">
                <a16:creationId xmlns:a16="http://schemas.microsoft.com/office/drawing/2014/main" id="{BE352D9E-08ED-705A-E523-8EAA07E238C5}"/>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511F9E-697E-425F-BEED-81368E0963DF}"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Tree>
    <p:extLst>
      <p:ext uri="{BB962C8B-B14F-4D97-AF65-F5344CB8AC3E}">
        <p14:creationId xmlns:p14="http://schemas.microsoft.com/office/powerpoint/2010/main" val="239981584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B3622-D00B-6EAB-205A-11C6097C794D}"/>
              </a:ext>
            </a:extLst>
          </p:cNvPr>
          <p:cNvSpPr txBox="1">
            <a:spLocks noGrp="1"/>
          </p:cNvSpPr>
          <p:nvPr>
            <p:ph type="ctrTitle"/>
          </p:nvPr>
        </p:nvSpPr>
        <p:spPr>
          <a:xfrm>
            <a:off x="213356" y="2565404"/>
            <a:ext cx="6888476" cy="1931825"/>
          </a:xfrm>
        </p:spPr>
        <p:txBody>
          <a:bodyPr anchor="b" anchorCtr="1"/>
          <a:lstStyle>
            <a:lvl1pPr algn="ctr">
              <a:defRPr sz="6000">
                <a:solidFill>
                  <a:srgbClr val="FFFFFF"/>
                </a:solidFill>
                <a:effectLst>
                  <a:outerShdw blurRad="609600" dist="50804" dir="5400000">
                    <a:srgbClr val="000000"/>
                  </a:outerShdw>
                </a:effectLst>
              </a:defRPr>
            </a:lvl1pPr>
          </a:lstStyle>
          <a:p>
            <a:pPr lvl="0"/>
            <a:r>
              <a:rPr lang="en-US"/>
              <a:t>NCRP Title Placeholder Slide</a:t>
            </a:r>
          </a:p>
        </p:txBody>
      </p:sp>
      <p:sp>
        <p:nvSpPr>
          <p:cNvPr id="3" name="Subtitle 2">
            <a:extLst>
              <a:ext uri="{FF2B5EF4-FFF2-40B4-BE49-F238E27FC236}">
                <a16:creationId xmlns:a16="http://schemas.microsoft.com/office/drawing/2014/main" id="{7C344F87-175B-37F3-9F50-36A61095A9DF}"/>
              </a:ext>
            </a:extLst>
          </p:cNvPr>
          <p:cNvSpPr txBox="1">
            <a:spLocks noGrp="1"/>
          </p:cNvSpPr>
          <p:nvPr>
            <p:ph type="subTitle" idx="1"/>
          </p:nvPr>
        </p:nvSpPr>
        <p:spPr>
          <a:xfrm>
            <a:off x="213356" y="4597402"/>
            <a:ext cx="6888476" cy="1117597"/>
          </a:xfrm>
        </p:spPr>
        <p:txBody>
          <a:bodyPr anchorCtr="1"/>
          <a:lstStyle>
            <a:lvl1pPr marL="0" indent="0" algn="ctr">
              <a:buNone/>
              <a:defRPr sz="2400">
                <a:solidFill>
                  <a:srgbClr val="FFFFFF"/>
                </a:solidFill>
              </a:defRPr>
            </a:lvl1pPr>
          </a:lstStyle>
          <a:p>
            <a:pPr lvl="0"/>
            <a:r>
              <a:rPr lang="en-US"/>
              <a:t>Subtitle placeholder: Insert information here</a:t>
            </a:r>
          </a:p>
        </p:txBody>
      </p:sp>
      <p:sp>
        <p:nvSpPr>
          <p:cNvPr id="4" name="Date Placeholder 3">
            <a:extLst>
              <a:ext uri="{FF2B5EF4-FFF2-40B4-BE49-F238E27FC236}">
                <a16:creationId xmlns:a16="http://schemas.microsoft.com/office/drawing/2014/main" id="{8A3D04D3-23B0-039C-2C91-88E9CAF4F02B}"/>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8B7C9E-2566-4C45-A3ED-6ECEC65B2240}"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5" name="Footer Placeholder 4">
            <a:extLst>
              <a:ext uri="{FF2B5EF4-FFF2-40B4-BE49-F238E27FC236}">
                <a16:creationId xmlns:a16="http://schemas.microsoft.com/office/drawing/2014/main" id="{568AAC03-FE9A-6E57-A976-31EAF40314A5}"/>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6" name="Slide Number Placeholder 5">
            <a:extLst>
              <a:ext uri="{FF2B5EF4-FFF2-40B4-BE49-F238E27FC236}">
                <a16:creationId xmlns:a16="http://schemas.microsoft.com/office/drawing/2014/main" id="{ABD253DD-6DD4-02D8-70C0-2C5BDBDEC945}"/>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BD7675-3267-46B3-A75B-7C0515B94FB6}"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Tree>
    <p:extLst>
      <p:ext uri="{BB962C8B-B14F-4D97-AF65-F5344CB8AC3E}">
        <p14:creationId xmlns:p14="http://schemas.microsoft.com/office/powerpoint/2010/main" val="37168969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D166-ECC7-0D04-3774-4569DD2DCE53}"/>
              </a:ext>
            </a:extLst>
          </p:cNvPr>
          <p:cNvSpPr txBox="1">
            <a:spLocks noGrp="1"/>
          </p:cNvSpPr>
          <p:nvPr>
            <p:ph type="title"/>
          </p:nvPr>
        </p:nvSpPr>
        <p:spPr>
          <a:xfrm>
            <a:off x="831847" y="1767836"/>
            <a:ext cx="10515600" cy="2794634"/>
          </a:xfrm>
        </p:spPr>
        <p:txBody>
          <a:bodyPr anchor="b"/>
          <a:lstStyle>
            <a:lvl1pPr>
              <a:defRPr sz="6000"/>
            </a:lvl1pPr>
          </a:lstStyle>
          <a:p>
            <a:pPr lvl="0"/>
            <a:r>
              <a:rPr lang="en-US"/>
              <a:t>NCRP Title Placeholder </a:t>
            </a:r>
          </a:p>
        </p:txBody>
      </p:sp>
      <p:sp>
        <p:nvSpPr>
          <p:cNvPr id="3" name="Text Placeholder 2">
            <a:extLst>
              <a:ext uri="{FF2B5EF4-FFF2-40B4-BE49-F238E27FC236}">
                <a16:creationId xmlns:a16="http://schemas.microsoft.com/office/drawing/2014/main" id="{38BD5705-7145-F8F3-B67D-1911BF922B27}"/>
              </a:ext>
            </a:extLst>
          </p:cNvPr>
          <p:cNvSpPr txBox="1">
            <a:spLocks noGrp="1"/>
          </p:cNvSpPr>
          <p:nvPr>
            <p:ph type="body" idx="1"/>
          </p:nvPr>
        </p:nvSpPr>
        <p:spPr>
          <a:xfrm>
            <a:off x="831847" y="4589465"/>
            <a:ext cx="10515600" cy="1018861"/>
          </a:xfrm>
        </p:spPr>
        <p:txBody>
          <a:bodyPr/>
          <a:lstStyle>
            <a:lvl1pPr marL="0" indent="0">
              <a:buNone/>
              <a:defRPr sz="2400">
                <a:solidFill>
                  <a:srgbClr val="012B4A"/>
                </a:solidFill>
              </a:defRPr>
            </a:lvl1pPr>
          </a:lstStyle>
          <a:p>
            <a:pPr lvl="0"/>
            <a:r>
              <a:rPr lang="en-US"/>
              <a:t>Additional subtitle text goes here.</a:t>
            </a:r>
          </a:p>
        </p:txBody>
      </p:sp>
      <p:sp>
        <p:nvSpPr>
          <p:cNvPr id="4" name="Date Placeholder 3">
            <a:extLst>
              <a:ext uri="{FF2B5EF4-FFF2-40B4-BE49-F238E27FC236}">
                <a16:creationId xmlns:a16="http://schemas.microsoft.com/office/drawing/2014/main" id="{6CB51536-A598-DD57-B8AB-45CD57EAA04C}"/>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33D7D9-0B45-4029-9D4D-9BC26728CD35}"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5" name="Footer Placeholder 4">
            <a:extLst>
              <a:ext uri="{FF2B5EF4-FFF2-40B4-BE49-F238E27FC236}">
                <a16:creationId xmlns:a16="http://schemas.microsoft.com/office/drawing/2014/main" id="{36301928-3860-0FE4-8F66-83240BF2E17D}"/>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6" name="Slide Number Placeholder 5">
            <a:extLst>
              <a:ext uri="{FF2B5EF4-FFF2-40B4-BE49-F238E27FC236}">
                <a16:creationId xmlns:a16="http://schemas.microsoft.com/office/drawing/2014/main" id="{FFC25818-182C-FFBC-E59A-C0EF3701390E}"/>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EC7DF8-E45D-407C-AB08-FD7E967F538A}"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Tree>
    <p:extLst>
      <p:ext uri="{BB962C8B-B14F-4D97-AF65-F5344CB8AC3E}">
        <p14:creationId xmlns:p14="http://schemas.microsoft.com/office/powerpoint/2010/main" val="94426584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ft Title and Content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0204-8695-8184-A106-5026078C3D5F}"/>
              </a:ext>
            </a:extLst>
          </p:cNvPr>
          <p:cNvSpPr txBox="1">
            <a:spLocks noGrp="1"/>
          </p:cNvSpPr>
          <p:nvPr>
            <p:ph type="title"/>
          </p:nvPr>
        </p:nvSpPr>
        <p:spPr>
          <a:xfrm>
            <a:off x="838203" y="500057"/>
            <a:ext cx="6690363" cy="1325559"/>
          </a:xfrm>
        </p:spPr>
        <p:txBody>
          <a:bodyPr/>
          <a:lstStyle>
            <a:lvl1pPr>
              <a:defRPr>
                <a:solidFill>
                  <a:srgbClr val="FFFFFF"/>
                </a:solidFill>
              </a:defRPr>
            </a:lvl1pPr>
          </a:lstStyle>
          <a:p>
            <a:pPr lvl="0"/>
            <a:r>
              <a:rPr lang="en-US"/>
              <a:t>Insert Some Title Here</a:t>
            </a:r>
          </a:p>
        </p:txBody>
      </p:sp>
      <p:sp>
        <p:nvSpPr>
          <p:cNvPr id="3" name="Date Placeholder 2">
            <a:extLst>
              <a:ext uri="{FF2B5EF4-FFF2-40B4-BE49-F238E27FC236}">
                <a16:creationId xmlns:a16="http://schemas.microsoft.com/office/drawing/2014/main" id="{66D3A7E1-0753-098F-9F79-7AC1CD1812B1}"/>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6DAC11-1855-4F12-AC13-455061D041A0}"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4" name="Footer Placeholder 3">
            <a:extLst>
              <a:ext uri="{FF2B5EF4-FFF2-40B4-BE49-F238E27FC236}">
                <a16:creationId xmlns:a16="http://schemas.microsoft.com/office/drawing/2014/main" id="{82AA0FFC-DB9E-B337-F91B-F9A0242B5646}"/>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5" name="Slide Number Placeholder 4">
            <a:extLst>
              <a:ext uri="{FF2B5EF4-FFF2-40B4-BE49-F238E27FC236}">
                <a16:creationId xmlns:a16="http://schemas.microsoft.com/office/drawing/2014/main" id="{244E06C1-050E-9A72-BCAE-AEE2133A7AC4}"/>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D92B83-0563-48CB-B332-EFC67A13EBBF}"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6" name="Content Placeholder 8">
            <a:extLst>
              <a:ext uri="{FF2B5EF4-FFF2-40B4-BE49-F238E27FC236}">
                <a16:creationId xmlns:a16="http://schemas.microsoft.com/office/drawing/2014/main" id="{64BB5D6D-7FCB-8C3E-CD10-B1A5FCAD3749}"/>
              </a:ext>
            </a:extLst>
          </p:cNvPr>
          <p:cNvSpPr txBox="1">
            <a:spLocks noGrp="1"/>
          </p:cNvSpPr>
          <p:nvPr>
            <p:ph idx="4294967295"/>
          </p:nvPr>
        </p:nvSpPr>
        <p:spPr>
          <a:xfrm>
            <a:off x="838203" y="1920240"/>
            <a:ext cx="6273798" cy="3658230"/>
          </a:xfrm>
        </p:spPr>
        <p:txBody>
          <a:bodyPr/>
          <a:lstStyle>
            <a:lvl1pPr>
              <a:defRPr>
                <a:solidFill>
                  <a:srgbClr val="FFFFFF"/>
                </a:solidFill>
              </a:defRPr>
            </a:lvl1pPr>
            <a:lvl2pPr>
              <a:defRPr>
                <a:solidFill>
                  <a:srgbClr val="B2C8BA"/>
                </a:solidFill>
              </a:defRPr>
            </a:lvl2pPr>
            <a:lvl3pPr>
              <a:defRPr>
                <a:solidFill>
                  <a:srgbClr val="FFFFFF"/>
                </a:solidFill>
              </a:defRPr>
            </a:lvl3pPr>
            <a:lvl4pPr>
              <a:defRPr>
                <a:solidFill>
                  <a:srgbClr val="907F0C"/>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217977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Chart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A17E-2225-E050-E6C4-27EB3AC7CB04}"/>
              </a:ext>
            </a:extLst>
          </p:cNvPr>
          <p:cNvSpPr txBox="1">
            <a:spLocks noGrp="1"/>
          </p:cNvSpPr>
          <p:nvPr>
            <p:ph type="title"/>
          </p:nvPr>
        </p:nvSpPr>
        <p:spPr/>
        <p:txBody>
          <a:bodyPr/>
          <a:lstStyle>
            <a:lvl1pPr>
              <a:defRPr>
                <a:solidFill>
                  <a:srgbClr val="FFFFFF"/>
                </a:solidFill>
                <a:effectLst>
                  <a:outerShdw blurRad="762000" dist="50804" dir="5400000">
                    <a:srgbClr val="000000"/>
                  </a:outerShdw>
                </a:effectLst>
              </a:defRPr>
            </a:lvl1pPr>
          </a:lstStyle>
          <a:p>
            <a:pPr lvl="0"/>
            <a:r>
              <a:rPr lang="en-US"/>
              <a:t>Insert Some Title Here</a:t>
            </a:r>
          </a:p>
        </p:txBody>
      </p:sp>
      <p:sp>
        <p:nvSpPr>
          <p:cNvPr id="3" name="Date Placeholder 2">
            <a:extLst>
              <a:ext uri="{FF2B5EF4-FFF2-40B4-BE49-F238E27FC236}">
                <a16:creationId xmlns:a16="http://schemas.microsoft.com/office/drawing/2014/main" id="{EF3EA48C-414A-678B-4AC6-5E16AA1021D1}"/>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1894E5-4098-463B-BDD5-AF4D8F781DDA}"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4" name="Footer Placeholder 3">
            <a:extLst>
              <a:ext uri="{FF2B5EF4-FFF2-40B4-BE49-F238E27FC236}">
                <a16:creationId xmlns:a16="http://schemas.microsoft.com/office/drawing/2014/main" id="{77D7BB7E-EDFE-FE13-AE31-85D066D7F11A}"/>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5" name="Slide Number Placeholder 4">
            <a:extLst>
              <a:ext uri="{FF2B5EF4-FFF2-40B4-BE49-F238E27FC236}">
                <a16:creationId xmlns:a16="http://schemas.microsoft.com/office/drawing/2014/main" id="{6EB2740C-67D7-718F-886A-CD446FF61F52}"/>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A3D061-60ED-4C5F-85EE-C37472EF7DB8}"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6" name="Chart Placeholder 6">
            <a:extLst>
              <a:ext uri="{FF2B5EF4-FFF2-40B4-BE49-F238E27FC236}">
                <a16:creationId xmlns:a16="http://schemas.microsoft.com/office/drawing/2014/main" id="{00733906-600C-A4E3-5A7A-84754EACEC48}"/>
              </a:ext>
            </a:extLst>
          </p:cNvPr>
          <p:cNvSpPr txBox="1">
            <a:spLocks noGrp="1"/>
          </p:cNvSpPr>
          <p:nvPr>
            <p:ph type="chart" idx="4294967295"/>
          </p:nvPr>
        </p:nvSpPr>
        <p:spPr>
          <a:xfrm>
            <a:off x="838203" y="2052635"/>
            <a:ext cx="10515600" cy="3636961"/>
          </a:xfrm>
        </p:spPr>
        <p:txBody>
          <a:bodyPr/>
          <a:lstStyle>
            <a:lvl1pPr>
              <a:defRPr>
                <a:solidFill>
                  <a:srgbClr val="FFFFFF"/>
                </a:solidFill>
              </a:defRPr>
            </a:lvl1pPr>
          </a:lstStyle>
          <a:p>
            <a:pPr lvl="0"/>
            <a:endParaRPr lang="en-US"/>
          </a:p>
        </p:txBody>
      </p:sp>
    </p:spTree>
    <p:extLst>
      <p:ext uri="{BB962C8B-B14F-4D97-AF65-F5344CB8AC3E}">
        <p14:creationId xmlns:p14="http://schemas.microsoft.com/office/powerpoint/2010/main" val="29921781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ion Content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D4BC-5FBD-3B0D-256B-E8298C99E320}"/>
              </a:ext>
            </a:extLst>
          </p:cNvPr>
          <p:cNvSpPr txBox="1">
            <a:spLocks noGrp="1"/>
          </p:cNvSpPr>
          <p:nvPr>
            <p:ph type="title"/>
          </p:nvPr>
        </p:nvSpPr>
        <p:spPr>
          <a:xfrm>
            <a:off x="839784" y="365129"/>
            <a:ext cx="10515600" cy="1325559"/>
          </a:xfrm>
        </p:spPr>
        <p:txBody>
          <a:bodyPr/>
          <a:lstStyle>
            <a:lvl1pPr>
              <a:defRPr>
                <a:solidFill>
                  <a:srgbClr val="FFFFFF"/>
                </a:solidFill>
              </a:defRPr>
            </a:lvl1pPr>
          </a:lstStyle>
          <a:p>
            <a:pPr lvl="0"/>
            <a:r>
              <a:rPr lang="en-US"/>
              <a:t>Insert Some Title Here</a:t>
            </a:r>
          </a:p>
        </p:txBody>
      </p:sp>
      <p:sp>
        <p:nvSpPr>
          <p:cNvPr id="3" name="Text Placeholder 2">
            <a:extLst>
              <a:ext uri="{FF2B5EF4-FFF2-40B4-BE49-F238E27FC236}">
                <a16:creationId xmlns:a16="http://schemas.microsoft.com/office/drawing/2014/main" id="{F257D2B8-C0AC-5ADA-B638-176032520654}"/>
              </a:ext>
            </a:extLst>
          </p:cNvPr>
          <p:cNvSpPr txBox="1">
            <a:spLocks noGrp="1"/>
          </p:cNvSpPr>
          <p:nvPr>
            <p:ph type="body" idx="1"/>
          </p:nvPr>
        </p:nvSpPr>
        <p:spPr>
          <a:xfrm>
            <a:off x="839784" y="1681160"/>
            <a:ext cx="5157782" cy="823910"/>
          </a:xfrm>
        </p:spPr>
        <p:txBody>
          <a:bodyPr anchor="b"/>
          <a:lstStyle>
            <a:lvl1pPr marL="0" indent="0">
              <a:buNone/>
              <a:defRPr sz="2400" b="1">
                <a:solidFill>
                  <a:srgbClr val="012B4A"/>
                </a:solidFill>
              </a:defRPr>
            </a:lvl1pPr>
          </a:lstStyle>
          <a:p>
            <a:pPr lvl="0"/>
            <a:r>
              <a:rPr lang="en-US"/>
              <a:t>Column Text Here</a:t>
            </a:r>
          </a:p>
        </p:txBody>
      </p:sp>
      <p:sp>
        <p:nvSpPr>
          <p:cNvPr id="4" name="Content Placeholder 3">
            <a:extLst>
              <a:ext uri="{FF2B5EF4-FFF2-40B4-BE49-F238E27FC236}">
                <a16:creationId xmlns:a16="http://schemas.microsoft.com/office/drawing/2014/main" id="{D4181E5F-26A5-C1F8-1A5A-4093BB6A1610}"/>
              </a:ext>
            </a:extLst>
          </p:cNvPr>
          <p:cNvSpPr txBox="1">
            <a:spLocks noGrp="1"/>
          </p:cNvSpPr>
          <p:nvPr>
            <p:ph idx="2"/>
          </p:nvPr>
        </p:nvSpPr>
        <p:spPr>
          <a:xfrm>
            <a:off x="839784" y="2505071"/>
            <a:ext cx="5157782" cy="3684583"/>
          </a:xfrm>
        </p:spPr>
        <p:txBody>
          <a:bodyPr/>
          <a:lstStyle>
            <a:lvl1pPr>
              <a:defRPr>
                <a:solidFill>
                  <a:srgbClr val="FFFFFF"/>
                </a:solidFill>
              </a:defRPr>
            </a:lvl1pPr>
            <a:lvl2pPr>
              <a:defRPr>
                <a:solidFill>
                  <a:srgbClr val="B2C8BA"/>
                </a:solidFill>
              </a:defRPr>
            </a:lvl2pPr>
            <a:lvl3pPr>
              <a:defRPr>
                <a:solidFill>
                  <a:srgbClr val="FFFFFF"/>
                </a:solidFill>
              </a:defRPr>
            </a:lvl3pPr>
            <a:lvl4pPr>
              <a:defRPr>
                <a:solidFill>
                  <a:srgbClr val="C5E2A0"/>
                </a:solidFill>
              </a:defRPr>
            </a:lvl4pPr>
            <a:lvl5pPr>
              <a:defRPr>
                <a:solidFill>
                  <a:srgbClr val="FFFFFF"/>
                </a:solidFill>
              </a:defRPr>
            </a:lvl5pPr>
          </a:lstStyle>
          <a:p>
            <a:pPr lvl="0"/>
            <a:r>
              <a:rPr lang="en-US"/>
              <a:t>Insert other content here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D0F2B3-2D2B-E559-1D48-CE947F9E4A76}"/>
              </a:ext>
            </a:extLst>
          </p:cNvPr>
          <p:cNvSpPr txBox="1">
            <a:spLocks noGrp="1"/>
          </p:cNvSpPr>
          <p:nvPr>
            <p:ph type="body" idx="3"/>
          </p:nvPr>
        </p:nvSpPr>
        <p:spPr>
          <a:xfrm>
            <a:off x="6172200" y="1681160"/>
            <a:ext cx="5183184" cy="823910"/>
          </a:xfrm>
        </p:spPr>
        <p:txBody>
          <a:bodyPr anchor="b"/>
          <a:lstStyle>
            <a:lvl1pPr marL="0" indent="0">
              <a:buNone/>
              <a:defRPr sz="2400" b="1">
                <a:solidFill>
                  <a:srgbClr val="012B4A"/>
                </a:solidFill>
              </a:defRPr>
            </a:lvl1pPr>
          </a:lstStyle>
          <a:p>
            <a:pPr lvl="0"/>
            <a:r>
              <a:rPr lang="en-US"/>
              <a:t>Column Text Here</a:t>
            </a:r>
          </a:p>
        </p:txBody>
      </p:sp>
      <p:sp>
        <p:nvSpPr>
          <p:cNvPr id="6" name="Content Placeholder 5">
            <a:extLst>
              <a:ext uri="{FF2B5EF4-FFF2-40B4-BE49-F238E27FC236}">
                <a16:creationId xmlns:a16="http://schemas.microsoft.com/office/drawing/2014/main" id="{3D944C50-F12B-5B94-D57D-C1BA796A5739}"/>
              </a:ext>
            </a:extLst>
          </p:cNvPr>
          <p:cNvSpPr txBox="1">
            <a:spLocks noGrp="1"/>
          </p:cNvSpPr>
          <p:nvPr>
            <p:ph idx="4"/>
          </p:nvPr>
        </p:nvSpPr>
        <p:spPr>
          <a:xfrm>
            <a:off x="6172200" y="2505071"/>
            <a:ext cx="5183184" cy="3684583"/>
          </a:xfrm>
        </p:spPr>
        <p:txBody>
          <a:bodyPr/>
          <a:lstStyle>
            <a:lvl1pPr>
              <a:defRPr>
                <a:solidFill>
                  <a:srgbClr val="FFFFFF"/>
                </a:solidFill>
              </a:defRPr>
            </a:lvl1pPr>
            <a:lvl2pPr>
              <a:defRPr>
                <a:solidFill>
                  <a:srgbClr val="B2C8BA"/>
                </a:solidFill>
              </a:defRPr>
            </a:lvl2pPr>
            <a:lvl3pPr>
              <a:defRPr>
                <a:solidFill>
                  <a:srgbClr val="FFFFFF"/>
                </a:solidFill>
              </a:defRPr>
            </a:lvl3pPr>
            <a:lvl4pPr>
              <a:defRPr>
                <a:solidFill>
                  <a:srgbClr val="C5E2A0"/>
                </a:solidFill>
              </a:defRPr>
            </a:lvl4pPr>
            <a:lvl5pPr>
              <a:defRPr>
                <a:solidFill>
                  <a:srgbClr val="FFFFFF"/>
                </a:solidFill>
              </a:defRPr>
            </a:lvl5pPr>
          </a:lstStyle>
          <a:p>
            <a:pPr lvl="0"/>
            <a:r>
              <a:rPr lang="en-US"/>
              <a:t>Insert other content here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D35686-CD1F-A2B7-5206-F2362FCABFF8}"/>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F290F7-2345-46C7-90C5-BE1EF6EB5618}"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8" name="Footer Placeholder 7">
            <a:extLst>
              <a:ext uri="{FF2B5EF4-FFF2-40B4-BE49-F238E27FC236}">
                <a16:creationId xmlns:a16="http://schemas.microsoft.com/office/drawing/2014/main" id="{0776C68D-E090-5DAB-17DD-EF61EE480D68}"/>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9" name="Slide Number Placeholder 8">
            <a:extLst>
              <a:ext uri="{FF2B5EF4-FFF2-40B4-BE49-F238E27FC236}">
                <a16:creationId xmlns:a16="http://schemas.microsoft.com/office/drawing/2014/main" id="{4BB75123-4A20-A777-0795-EC52A119EF1A}"/>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98F8CB-AB99-489A-9E5B-DFB565D4AE2C}"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Tree>
    <p:extLst>
      <p:ext uri="{BB962C8B-B14F-4D97-AF65-F5344CB8AC3E}">
        <p14:creationId xmlns:p14="http://schemas.microsoft.com/office/powerpoint/2010/main" val="268351131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ight Title and Content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56F3-D8B1-BC08-0552-D2403992B6C9}"/>
              </a:ext>
            </a:extLst>
          </p:cNvPr>
          <p:cNvSpPr txBox="1">
            <a:spLocks noGrp="1"/>
          </p:cNvSpPr>
          <p:nvPr>
            <p:ph type="title"/>
          </p:nvPr>
        </p:nvSpPr>
        <p:spPr>
          <a:xfrm>
            <a:off x="3677917" y="500057"/>
            <a:ext cx="7675875" cy="1325559"/>
          </a:xfrm>
        </p:spPr>
        <p:txBody>
          <a:bodyPr/>
          <a:lstStyle>
            <a:lvl1pPr algn="r">
              <a:defRPr/>
            </a:lvl1pPr>
          </a:lstStyle>
          <a:p>
            <a:pPr lvl="0"/>
            <a:r>
              <a:rPr lang="en-US"/>
              <a:t>Insert Some Title Here</a:t>
            </a:r>
          </a:p>
        </p:txBody>
      </p:sp>
      <p:sp>
        <p:nvSpPr>
          <p:cNvPr id="3" name="Content Placeholder 2">
            <a:extLst>
              <a:ext uri="{FF2B5EF4-FFF2-40B4-BE49-F238E27FC236}">
                <a16:creationId xmlns:a16="http://schemas.microsoft.com/office/drawing/2014/main" id="{628E72C6-1E33-306A-9561-E145A6AA15FC}"/>
              </a:ext>
            </a:extLst>
          </p:cNvPr>
          <p:cNvSpPr txBox="1">
            <a:spLocks noGrp="1"/>
          </p:cNvSpPr>
          <p:nvPr>
            <p:ph idx="1"/>
          </p:nvPr>
        </p:nvSpPr>
        <p:spPr>
          <a:xfrm>
            <a:off x="5212080" y="1825627"/>
            <a:ext cx="6141723" cy="377253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69352-5F49-4CF0-EF4F-B9EB2A48B586}"/>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BA71A9-86E5-4B86-8879-2C995AA11743}"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5" name="Footer Placeholder 4">
            <a:extLst>
              <a:ext uri="{FF2B5EF4-FFF2-40B4-BE49-F238E27FC236}">
                <a16:creationId xmlns:a16="http://schemas.microsoft.com/office/drawing/2014/main" id="{34C12927-9F00-6221-97E4-658B047F9506}"/>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6" name="Slide Number Placeholder 5">
            <a:extLst>
              <a:ext uri="{FF2B5EF4-FFF2-40B4-BE49-F238E27FC236}">
                <a16:creationId xmlns:a16="http://schemas.microsoft.com/office/drawing/2014/main" id="{2C1A486D-694D-8636-B023-D21C7768B098}"/>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0BE343-BDD3-440C-85C7-C41C0BD3968D}"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Tree>
    <p:extLst>
      <p:ext uri="{BB962C8B-B14F-4D97-AF65-F5344CB8AC3E}">
        <p14:creationId xmlns:p14="http://schemas.microsoft.com/office/powerpoint/2010/main" val="268866827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ion Content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BFF44-244A-0B7E-2351-8BC01DB363DC}"/>
              </a:ext>
            </a:extLst>
          </p:cNvPr>
          <p:cNvSpPr txBox="1">
            <a:spLocks noGrp="1"/>
          </p:cNvSpPr>
          <p:nvPr>
            <p:ph type="title"/>
          </p:nvPr>
        </p:nvSpPr>
        <p:spPr/>
        <p:txBody>
          <a:bodyPr anchorCtr="1"/>
          <a:lstStyle>
            <a:lvl1pPr algn="ctr">
              <a:defRPr>
                <a:solidFill>
                  <a:srgbClr val="FFFFFF"/>
                </a:solidFill>
              </a:defRPr>
            </a:lvl1pPr>
          </a:lstStyle>
          <a:p>
            <a:pPr lvl="0"/>
            <a:r>
              <a:rPr lang="en-US"/>
              <a:t>Insert Some Title Here</a:t>
            </a:r>
          </a:p>
        </p:txBody>
      </p:sp>
      <p:sp>
        <p:nvSpPr>
          <p:cNvPr id="3" name="Content Placeholder 2">
            <a:extLst>
              <a:ext uri="{FF2B5EF4-FFF2-40B4-BE49-F238E27FC236}">
                <a16:creationId xmlns:a16="http://schemas.microsoft.com/office/drawing/2014/main" id="{A86C1742-110C-D11A-E09F-69260B323519}"/>
              </a:ext>
            </a:extLst>
          </p:cNvPr>
          <p:cNvSpPr txBox="1">
            <a:spLocks noGrp="1"/>
          </p:cNvSpPr>
          <p:nvPr>
            <p:ph idx="1"/>
          </p:nvPr>
        </p:nvSpPr>
        <p:spPr>
          <a:xfrm>
            <a:off x="838203" y="1825627"/>
            <a:ext cx="5181603" cy="3762371"/>
          </a:xfrm>
        </p:spPr>
        <p:txBody>
          <a:bodyPr/>
          <a:lstStyle>
            <a:lvl1pPr>
              <a:defRPr>
                <a:solidFill>
                  <a:srgbClr val="FFFFFF"/>
                </a:solidFill>
              </a:defRPr>
            </a:lvl1pPr>
            <a:lvl2pPr>
              <a:defRPr>
                <a:solidFill>
                  <a:srgbClr val="B2C8BA"/>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D7596-E25D-5FFB-D454-AE4C89DF8D0F}"/>
              </a:ext>
            </a:extLst>
          </p:cNvPr>
          <p:cNvSpPr txBox="1">
            <a:spLocks noGrp="1"/>
          </p:cNvSpPr>
          <p:nvPr>
            <p:ph idx="2"/>
          </p:nvPr>
        </p:nvSpPr>
        <p:spPr>
          <a:xfrm>
            <a:off x="6172200" y="1825627"/>
            <a:ext cx="5181603" cy="3762371"/>
          </a:xfrm>
        </p:spPr>
        <p:txBody>
          <a:bodyPr/>
          <a:lstStyle>
            <a:lvl1pPr>
              <a:defRPr>
                <a:solidFill>
                  <a:srgbClr val="FFFFFF"/>
                </a:solidFill>
              </a:defRPr>
            </a:lvl1pPr>
            <a:lvl2pPr>
              <a:defRPr>
                <a:solidFill>
                  <a:srgbClr val="B2C8BA"/>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305C8-505E-5C6E-BEBB-E7897DFF902E}"/>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CD7760-5725-46B9-B576-4C7FDA71F6C7}"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6" name="Footer Placeholder 5">
            <a:extLst>
              <a:ext uri="{FF2B5EF4-FFF2-40B4-BE49-F238E27FC236}">
                <a16:creationId xmlns:a16="http://schemas.microsoft.com/office/drawing/2014/main" id="{6E9A035A-D633-3CC8-3642-14FDFE3CD045}"/>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7" name="Slide Number Placeholder 6">
            <a:extLst>
              <a:ext uri="{FF2B5EF4-FFF2-40B4-BE49-F238E27FC236}">
                <a16:creationId xmlns:a16="http://schemas.microsoft.com/office/drawing/2014/main" id="{A9F8E9C4-0F27-F1CA-414C-23ECD47A635F}"/>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144858-AB08-4665-9F93-37CFEA595A8F}"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Tree>
    <p:extLst>
      <p:ext uri="{BB962C8B-B14F-4D97-AF65-F5344CB8AC3E}">
        <p14:creationId xmlns:p14="http://schemas.microsoft.com/office/powerpoint/2010/main" val="328907607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Onl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47ACD-E817-B216-EE7E-2112AEF92529}"/>
              </a:ext>
            </a:extLst>
          </p:cNvPr>
          <p:cNvSpPr txBox="1">
            <a:spLocks noGrp="1"/>
          </p:cNvSpPr>
          <p:nvPr>
            <p:ph type="dt" sz="half" idx="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963EA7-2035-4516-8E3E-9D7815BD4842}" type="datetime1">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5/1/2026</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3" name="Footer Placeholder 2">
            <a:extLst>
              <a:ext uri="{FF2B5EF4-FFF2-40B4-BE49-F238E27FC236}">
                <a16:creationId xmlns:a16="http://schemas.microsoft.com/office/drawing/2014/main" id="{833E585F-0D8A-1740-6B6F-DB3647AD6D42}"/>
              </a:ext>
            </a:extLst>
          </p:cNvPr>
          <p:cNvSpPr txBox="1">
            <a:spLocks noGrp="1"/>
          </p:cNvSpPr>
          <p:nvPr>
            <p:ph type="ftr" sz="quarter" idx="9"/>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4" name="Slide Number Placeholder 3">
            <a:extLst>
              <a:ext uri="{FF2B5EF4-FFF2-40B4-BE49-F238E27FC236}">
                <a16:creationId xmlns:a16="http://schemas.microsoft.com/office/drawing/2014/main" id="{3525D143-BE3E-90C8-A954-FDBAA2F42BC3}"/>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03507D-98AA-49C5-AF3C-32BEF39D19F0}"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5" name="Content Placeholder 5">
            <a:extLst>
              <a:ext uri="{FF2B5EF4-FFF2-40B4-BE49-F238E27FC236}">
                <a16:creationId xmlns:a16="http://schemas.microsoft.com/office/drawing/2014/main" id="{53C52A04-8102-306E-D205-87B08B154550}"/>
              </a:ext>
            </a:extLst>
          </p:cNvPr>
          <p:cNvSpPr txBox="1">
            <a:spLocks noGrp="1"/>
          </p:cNvSpPr>
          <p:nvPr>
            <p:ph idx="4294967295"/>
          </p:nvPr>
        </p:nvSpPr>
        <p:spPr>
          <a:xfrm>
            <a:off x="386077" y="386077"/>
            <a:ext cx="11399523" cy="5130478"/>
          </a:xfrm>
        </p:spPr>
        <p:txBody>
          <a:bodyPr/>
          <a:lstStyle>
            <a:lvl1pPr>
              <a:defRPr>
                <a:solidFill>
                  <a:srgbClr val="FFFFFF"/>
                </a:solidFill>
              </a:defRPr>
            </a:lvl1pPr>
            <a:lvl2pPr>
              <a:defRPr>
                <a:solidFill>
                  <a:srgbClr val="B2C8BA"/>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10530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B6F3A-3CCC-938A-91C3-DC2C6562A647}"/>
              </a:ext>
            </a:extLst>
          </p:cNvPr>
          <p:cNvSpPr txBox="1">
            <a:spLocks noGrp="1"/>
          </p:cNvSpPr>
          <p:nvPr>
            <p:ph type="title"/>
          </p:nvPr>
        </p:nvSpPr>
        <p:spPr>
          <a:xfrm>
            <a:off x="838203" y="500057"/>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E07DA1F1-3077-88C8-130F-B8BA04A9EBE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F7D68-FB87-9F91-30A0-F37B543FFEFE}"/>
              </a:ext>
            </a:extLst>
          </p:cNvPr>
          <p:cNvSpPr txBox="1">
            <a:spLocks noGrp="1"/>
          </p:cNvSpPr>
          <p:nvPr>
            <p:ph type="dt" sz="half" idx="2"/>
          </p:nvPr>
        </p:nvSpPr>
        <p:spPr>
          <a:xfrm>
            <a:off x="838203" y="6492870"/>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7B7C7C"/>
                </a:solidFill>
                <a:uFillTx/>
                <a:latin typeface="Poppi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
        <p:nvSpPr>
          <p:cNvPr id="5" name="Footer Placeholder 4">
            <a:extLst>
              <a:ext uri="{FF2B5EF4-FFF2-40B4-BE49-F238E27FC236}">
                <a16:creationId xmlns:a16="http://schemas.microsoft.com/office/drawing/2014/main" id="{AB9A8DDE-E58A-EEC5-7FB2-0108B57C27CF}"/>
              </a:ext>
            </a:extLst>
          </p:cNvPr>
          <p:cNvSpPr txBox="1">
            <a:spLocks noGrp="1"/>
          </p:cNvSpPr>
          <p:nvPr>
            <p:ph type="ftr" sz="quarter" idx="3"/>
          </p:nvPr>
        </p:nvSpPr>
        <p:spPr>
          <a:xfrm>
            <a:off x="4038603" y="6492870"/>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7B7C7C"/>
                </a:solidFill>
                <a:uFillTx/>
                <a:latin typeface="Poppi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B7C7C"/>
                </a:solidFill>
                <a:effectLst/>
                <a:uLnTx/>
                <a:uFillTx/>
                <a:latin typeface="Poppins"/>
                <a:ea typeface="+mn-ea"/>
                <a:cs typeface="+mn-cs"/>
              </a:rPr>
              <a:t>ncrptraining.org</a:t>
            </a:r>
          </a:p>
        </p:txBody>
      </p:sp>
      <p:sp>
        <p:nvSpPr>
          <p:cNvPr id="6" name="Slide Number Placeholder 5">
            <a:extLst>
              <a:ext uri="{FF2B5EF4-FFF2-40B4-BE49-F238E27FC236}">
                <a16:creationId xmlns:a16="http://schemas.microsoft.com/office/drawing/2014/main" id="{A6BD5A7A-35AF-60BA-28D6-E8BE6CC9124A}"/>
              </a:ext>
            </a:extLst>
          </p:cNvPr>
          <p:cNvSpPr txBox="1">
            <a:spLocks noGrp="1"/>
          </p:cNvSpPr>
          <p:nvPr>
            <p:ph type="sldNum" sz="quarter" idx="4"/>
          </p:nvPr>
        </p:nvSpPr>
        <p:spPr>
          <a:xfrm>
            <a:off x="8610603" y="6492870"/>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7B7C7C"/>
                </a:solidFill>
                <a:uFillTx/>
                <a:latin typeface="Poppin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21FF50-3FB8-4ECE-B110-9A3D9995E3EC}" type="slidenum">
              <a:rPr kumimoji="0" lang="en-US" sz="1200" b="0" i="0" u="none" strike="noStrike" kern="1200" cap="none" spc="0" normalizeH="0" baseline="0" noProof="0" smtClean="0">
                <a:ln>
                  <a:noFill/>
                </a:ln>
                <a:solidFill>
                  <a:srgbClr val="7B7C7C"/>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C"/>
              </a:solidFill>
              <a:effectLst/>
              <a:uLnTx/>
              <a:uFillTx/>
              <a:latin typeface="Poppins"/>
              <a:ea typeface="+mn-ea"/>
              <a:cs typeface="+mn-cs"/>
            </a:endParaRPr>
          </a:p>
        </p:txBody>
      </p:sp>
    </p:spTree>
    <p:extLst>
      <p:ext uri="{BB962C8B-B14F-4D97-AF65-F5344CB8AC3E}">
        <p14:creationId xmlns:p14="http://schemas.microsoft.com/office/powerpoint/2010/main" val="22171110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marL="0" marR="0" lvl="0" indent="0" algn="l" defTabSz="914400" rtl="0" fontAlgn="auto" hangingPunct="1">
        <a:lnSpc>
          <a:spcPct val="90000"/>
        </a:lnSpc>
        <a:spcBef>
          <a:spcPts val="0"/>
        </a:spcBef>
        <a:spcAft>
          <a:spcPts val="0"/>
        </a:spcAft>
        <a:buNone/>
        <a:tabLst/>
        <a:defRPr lang="en-US" sz="4400" b="1" i="0" u="none" strike="noStrike" kern="1200" cap="none" spc="0" baseline="0">
          <a:solidFill>
            <a:srgbClr val="2A2B2E"/>
          </a:solidFill>
          <a:uFillTx/>
          <a:latin typeface="Nunito"/>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2A2B2E"/>
          </a:solidFill>
          <a:uFillTx/>
          <a:latin typeface="Poppin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12B4A"/>
          </a:solidFill>
          <a:uFillTx/>
          <a:latin typeface="Poppin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2A2B2E"/>
          </a:solidFill>
          <a:uFillTx/>
          <a:latin typeface="Poppin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A6462D"/>
          </a:solidFill>
          <a:uFillTx/>
          <a:latin typeface="Poppin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2A2B2E"/>
          </a:solidFill>
          <a:uFillTx/>
          <a:latin typeface="Poppi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ama-assn.org/system/files/2019-06/code-of-medical-ethics-chapter-2.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s://www.merckmanuals.com/professional/special-subjects/medicolegal-issu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213356" y="2260598"/>
            <a:ext cx="6888476" cy="19318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3600" dirty="0"/>
              <a:t>Capacity in </a:t>
            </a:r>
            <a:r>
              <a:rPr lang="en-US" sz="3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Pregnancy</a:t>
            </a:r>
            <a:endParaRPr sz="3600" dirty="0"/>
          </a:p>
        </p:txBody>
      </p:sp>
      <p:sp>
        <p:nvSpPr>
          <p:cNvPr id="89" name="Google Shape;89;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1800" dirty="0"/>
              <a:t>Brandon Hage, MD</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1ae6ddce3b_0_6"/>
          <p:cNvSpPr txBox="1">
            <a:spLocks noGrp="1"/>
          </p:cNvSpPr>
          <p:nvPr>
            <p:ph type="title"/>
          </p:nvPr>
        </p:nvSpPr>
        <p:spPr>
          <a:xfrm>
            <a:off x="792480" y="662310"/>
            <a:ext cx="9895208" cy="132555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600" dirty="0">
                <a:solidFill>
                  <a:schemeClr val="bg1"/>
                </a:solidFill>
              </a:rPr>
              <a:t>Risk Factors for Diminished Capacity</a:t>
            </a:r>
            <a:endParaRPr dirty="0">
              <a:solidFill>
                <a:schemeClr val="bg1"/>
              </a:solidFill>
            </a:endParaRPr>
          </a:p>
        </p:txBody>
      </p:sp>
      <p:sp>
        <p:nvSpPr>
          <p:cNvPr id="152" name="Google Shape;152;g11ae6ddce3b_0_6"/>
          <p:cNvSpPr txBox="1">
            <a:spLocks noGrp="1"/>
          </p:cNvSpPr>
          <p:nvPr>
            <p:ph idx="1"/>
          </p:nvPr>
        </p:nvSpPr>
        <p:spPr>
          <a:xfrm>
            <a:off x="792480" y="1987869"/>
            <a:ext cx="8303895" cy="3772530"/>
          </a:xfrm>
          <a:prstGeom prst="rect">
            <a:avLst/>
          </a:prstGeom>
          <a:noFill/>
          <a:ln>
            <a:noFill/>
          </a:ln>
        </p:spPr>
        <p:txBody>
          <a:bodyPr spcFirstLastPara="1" wrap="square" lIns="91425" tIns="45700" rIns="91425" bIns="45700" anchor="t" anchorCtr="0">
            <a:noAutofit/>
          </a:bodyPr>
          <a:lstStyle/>
          <a:p>
            <a:pPr marL="457200" lvl="0" indent="-419100" algn="l" rtl="0">
              <a:lnSpc>
                <a:spcPct val="120000"/>
              </a:lnSpc>
              <a:spcBef>
                <a:spcPts val="1000"/>
              </a:spcBef>
              <a:spcAft>
                <a:spcPts val="0"/>
              </a:spcAft>
              <a:buSzPts val="3000"/>
              <a:buChar char="•"/>
            </a:pPr>
            <a:r>
              <a:rPr lang="en-US" sz="1800" dirty="0">
                <a:solidFill>
                  <a:schemeClr val="bg1"/>
                </a:solidFill>
              </a:rPr>
              <a:t>Inpatient hospitalization (medical or psychiatric)</a:t>
            </a:r>
            <a:endParaRPr sz="1800" dirty="0">
              <a:solidFill>
                <a:schemeClr val="bg1"/>
              </a:solidFill>
              <a:cs typeface="Poppins"/>
            </a:endParaRPr>
          </a:p>
          <a:p>
            <a:pPr marL="457200" lvl="0" indent="-419100" algn="l" rtl="0">
              <a:lnSpc>
                <a:spcPct val="120000"/>
              </a:lnSpc>
              <a:spcBef>
                <a:spcPts val="0"/>
              </a:spcBef>
              <a:spcAft>
                <a:spcPts val="0"/>
              </a:spcAft>
              <a:buSzPts val="3000"/>
              <a:buChar char="•"/>
            </a:pPr>
            <a:r>
              <a:rPr lang="en-US" sz="1800" dirty="0">
                <a:solidFill>
                  <a:schemeClr val="bg1"/>
                </a:solidFill>
              </a:rPr>
              <a:t>Intoxication</a:t>
            </a:r>
            <a:endParaRPr sz="1800" dirty="0">
              <a:solidFill>
                <a:schemeClr val="bg1"/>
              </a:solidFill>
              <a:cs typeface="Poppins"/>
            </a:endParaRPr>
          </a:p>
          <a:p>
            <a:pPr marL="457200" lvl="0" indent="-419100" algn="l" rtl="0">
              <a:lnSpc>
                <a:spcPct val="120000"/>
              </a:lnSpc>
              <a:spcBef>
                <a:spcPts val="0"/>
              </a:spcBef>
              <a:spcAft>
                <a:spcPts val="0"/>
              </a:spcAft>
              <a:buSzPts val="3000"/>
              <a:buChar char="•"/>
            </a:pPr>
            <a:r>
              <a:rPr lang="en-US" sz="1800" dirty="0">
                <a:solidFill>
                  <a:schemeClr val="bg1"/>
                </a:solidFill>
              </a:rPr>
              <a:t>Delirium</a:t>
            </a:r>
            <a:endParaRPr sz="1800" dirty="0">
              <a:solidFill>
                <a:schemeClr val="bg1"/>
              </a:solidFill>
              <a:cs typeface="Poppins"/>
            </a:endParaRPr>
          </a:p>
          <a:p>
            <a:pPr marL="457200" lvl="0" indent="-419100" algn="l" rtl="0">
              <a:lnSpc>
                <a:spcPct val="120000"/>
              </a:lnSpc>
              <a:spcBef>
                <a:spcPts val="0"/>
              </a:spcBef>
              <a:spcAft>
                <a:spcPts val="0"/>
              </a:spcAft>
              <a:buSzPts val="3000"/>
              <a:buChar char="•"/>
            </a:pPr>
            <a:r>
              <a:rPr lang="en-US" sz="1800" dirty="0">
                <a:solidFill>
                  <a:schemeClr val="bg1"/>
                </a:solidFill>
              </a:rPr>
              <a:t>Neurocognitive impairment</a:t>
            </a:r>
            <a:endParaRPr sz="1800" dirty="0">
              <a:solidFill>
                <a:schemeClr val="bg1"/>
              </a:solidFill>
              <a:cs typeface="Poppins"/>
            </a:endParaRPr>
          </a:p>
          <a:p>
            <a:pPr marL="457200" lvl="0" indent="-419100" algn="l" rtl="0">
              <a:lnSpc>
                <a:spcPct val="120000"/>
              </a:lnSpc>
              <a:spcBef>
                <a:spcPts val="0"/>
              </a:spcBef>
              <a:spcAft>
                <a:spcPts val="0"/>
              </a:spcAft>
              <a:buSzPts val="3000"/>
              <a:buChar char="•"/>
            </a:pPr>
            <a:r>
              <a:rPr lang="en-US" sz="1800" dirty="0">
                <a:solidFill>
                  <a:schemeClr val="bg1"/>
                </a:solidFill>
              </a:rPr>
              <a:t>Uncontrolled psychiatric illness</a:t>
            </a:r>
            <a:endParaRPr sz="1800" dirty="0">
              <a:solidFill>
                <a:schemeClr val="bg1"/>
              </a:solidFill>
              <a:cs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87101CD-C380-1232-7896-01C92D5DABCC}"/>
              </a:ext>
            </a:extLst>
          </p:cNvPr>
          <p:cNvSpPr/>
          <p:nvPr/>
        </p:nvSpPr>
        <p:spPr>
          <a:xfrm>
            <a:off x="373764" y="1377666"/>
            <a:ext cx="11433300" cy="41882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58" name="Google Shape;158;ge5d9919850_0_15"/>
          <p:cNvSpPr txBox="1">
            <a:spLocks noGrp="1"/>
          </p:cNvSpPr>
          <p:nvPr>
            <p:ph type="title"/>
          </p:nvPr>
        </p:nvSpPr>
        <p:spPr>
          <a:xfrm>
            <a:off x="838203" y="500057"/>
            <a:ext cx="10515600" cy="102477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en-US" sz="3600" dirty="0"/>
              <a:t>Capacity: “Sliding scale” of risk/benefit ratio</a:t>
            </a:r>
            <a:endParaRPr/>
          </a:p>
        </p:txBody>
      </p:sp>
      <p:sp>
        <p:nvSpPr>
          <p:cNvPr id="159" name="Google Shape;159;ge5d9919850_0_15"/>
          <p:cNvSpPr txBox="1">
            <a:spLocks noGrp="1"/>
          </p:cNvSpPr>
          <p:nvPr>
            <p:ph idx="4294967295"/>
          </p:nvPr>
        </p:nvSpPr>
        <p:spPr>
          <a:xfrm>
            <a:off x="611204" y="1541695"/>
            <a:ext cx="10969592" cy="37719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1000"/>
              </a:spcBef>
              <a:spcAft>
                <a:spcPts val="0"/>
              </a:spcAft>
              <a:buSzPts val="2500"/>
              <a:buChar char="●"/>
            </a:pPr>
            <a:r>
              <a:rPr lang="en-US" sz="1600" dirty="0">
                <a:solidFill>
                  <a:schemeClr val="bg1"/>
                </a:solidFill>
              </a:rPr>
              <a:t>High risk/low benefit</a:t>
            </a:r>
            <a:endParaRPr sz="1600" dirty="0">
              <a:solidFill>
                <a:schemeClr val="bg1"/>
              </a:solidFill>
              <a:cs typeface="Poppins"/>
            </a:endParaRPr>
          </a:p>
          <a:p>
            <a:pPr marL="914400" lvl="1" indent="-371475" algn="l" rtl="0">
              <a:lnSpc>
                <a:spcPct val="100000"/>
              </a:lnSpc>
              <a:spcBef>
                <a:spcPts val="0"/>
              </a:spcBef>
              <a:spcAft>
                <a:spcPts val="0"/>
              </a:spcAft>
              <a:buSzPts val="2250"/>
              <a:buChar char="○"/>
            </a:pPr>
            <a:r>
              <a:rPr lang="en-US" sz="1600" dirty="0">
                <a:solidFill>
                  <a:schemeClr val="bg1"/>
                </a:solidFill>
              </a:rPr>
              <a:t>e.g., signing out AMA: requires HIGHEST level of capacity to make decision</a:t>
            </a:r>
            <a:endParaRPr sz="1600" dirty="0">
              <a:solidFill>
                <a:schemeClr val="bg1"/>
              </a:solidFill>
              <a:cs typeface="Poppins"/>
            </a:endParaRPr>
          </a:p>
          <a:p>
            <a:pPr marL="0" lvl="0" indent="0" algn="l" rtl="0">
              <a:lnSpc>
                <a:spcPct val="100000"/>
              </a:lnSpc>
              <a:spcBef>
                <a:spcPts val="1000"/>
              </a:spcBef>
              <a:spcAft>
                <a:spcPts val="0"/>
              </a:spcAft>
              <a:buSzPts val="1800"/>
              <a:buNone/>
            </a:pPr>
            <a:endParaRPr sz="1600" dirty="0">
              <a:solidFill>
                <a:schemeClr val="bg1"/>
              </a:solidFill>
              <a:cs typeface="Poppins"/>
            </a:endParaRPr>
          </a:p>
          <a:p>
            <a:pPr marL="457200" lvl="0" indent="-387350" algn="l" rtl="0">
              <a:lnSpc>
                <a:spcPct val="100000"/>
              </a:lnSpc>
              <a:spcBef>
                <a:spcPts val="1000"/>
              </a:spcBef>
              <a:spcAft>
                <a:spcPts val="0"/>
              </a:spcAft>
              <a:buSzPts val="2500"/>
              <a:buChar char="●"/>
            </a:pPr>
            <a:r>
              <a:rPr lang="en-US" sz="1600" dirty="0">
                <a:solidFill>
                  <a:schemeClr val="bg1"/>
                </a:solidFill>
              </a:rPr>
              <a:t>High risk/high benefit</a:t>
            </a:r>
            <a:endParaRPr sz="1600" dirty="0">
              <a:solidFill>
                <a:schemeClr val="bg1"/>
              </a:solidFill>
              <a:cs typeface="Poppins"/>
            </a:endParaRPr>
          </a:p>
          <a:p>
            <a:pPr marL="914400" lvl="1" indent="-371475" algn="l" rtl="0">
              <a:lnSpc>
                <a:spcPct val="100000"/>
              </a:lnSpc>
              <a:spcBef>
                <a:spcPts val="0"/>
              </a:spcBef>
              <a:spcAft>
                <a:spcPts val="0"/>
              </a:spcAft>
              <a:buSzPts val="2250"/>
              <a:buChar char="○"/>
            </a:pPr>
            <a:r>
              <a:rPr lang="en-US" sz="1600" dirty="0">
                <a:solidFill>
                  <a:schemeClr val="bg1"/>
                </a:solidFill>
              </a:rPr>
              <a:t>e.g., consenting to a C-section</a:t>
            </a:r>
            <a:endParaRPr sz="1600" dirty="0">
              <a:solidFill>
                <a:schemeClr val="bg1"/>
              </a:solidFill>
              <a:cs typeface="Poppins"/>
            </a:endParaRPr>
          </a:p>
          <a:p>
            <a:pPr marL="0" lvl="0" indent="0" algn="l" rtl="0">
              <a:lnSpc>
                <a:spcPct val="100000"/>
              </a:lnSpc>
              <a:spcBef>
                <a:spcPts val="1000"/>
              </a:spcBef>
              <a:spcAft>
                <a:spcPts val="0"/>
              </a:spcAft>
              <a:buSzPts val="1800"/>
              <a:buNone/>
            </a:pPr>
            <a:endParaRPr sz="1600" dirty="0">
              <a:solidFill>
                <a:schemeClr val="bg1"/>
              </a:solidFill>
              <a:cs typeface="Poppins"/>
            </a:endParaRPr>
          </a:p>
          <a:p>
            <a:pPr marL="457200" lvl="0" indent="-387350" algn="l" rtl="0">
              <a:lnSpc>
                <a:spcPct val="100000"/>
              </a:lnSpc>
              <a:spcBef>
                <a:spcPts val="1000"/>
              </a:spcBef>
              <a:spcAft>
                <a:spcPts val="0"/>
              </a:spcAft>
              <a:buSzPts val="2500"/>
              <a:buChar char="●"/>
            </a:pPr>
            <a:r>
              <a:rPr lang="en-US" sz="1600" dirty="0">
                <a:solidFill>
                  <a:schemeClr val="bg1"/>
                </a:solidFill>
              </a:rPr>
              <a:t>Low risk/low benefit</a:t>
            </a:r>
            <a:endParaRPr sz="1600" dirty="0">
              <a:solidFill>
                <a:schemeClr val="bg1"/>
              </a:solidFill>
              <a:cs typeface="Poppins"/>
            </a:endParaRPr>
          </a:p>
          <a:p>
            <a:pPr marL="914400" lvl="1" indent="-371475" algn="l" rtl="0">
              <a:lnSpc>
                <a:spcPct val="100000"/>
              </a:lnSpc>
              <a:spcBef>
                <a:spcPts val="0"/>
              </a:spcBef>
              <a:spcAft>
                <a:spcPts val="0"/>
              </a:spcAft>
              <a:buSzPts val="2250"/>
              <a:buChar char="○"/>
            </a:pPr>
            <a:r>
              <a:rPr lang="en-US" sz="1600" dirty="0">
                <a:solidFill>
                  <a:schemeClr val="bg1"/>
                </a:solidFill>
              </a:rPr>
              <a:t>e.g., accepting Tylenol for a headache</a:t>
            </a:r>
            <a:endParaRPr sz="1600" dirty="0">
              <a:solidFill>
                <a:schemeClr val="bg1"/>
              </a:solidFill>
              <a:cs typeface="Poppins"/>
            </a:endParaRPr>
          </a:p>
          <a:p>
            <a:pPr marL="0" lvl="0" indent="0" algn="l" rtl="0">
              <a:lnSpc>
                <a:spcPct val="100000"/>
              </a:lnSpc>
              <a:spcBef>
                <a:spcPts val="1000"/>
              </a:spcBef>
              <a:spcAft>
                <a:spcPts val="0"/>
              </a:spcAft>
              <a:buSzPts val="1800"/>
              <a:buNone/>
            </a:pPr>
            <a:endParaRPr sz="1600" dirty="0">
              <a:solidFill>
                <a:schemeClr val="bg1"/>
              </a:solidFill>
              <a:cs typeface="Poppins"/>
            </a:endParaRPr>
          </a:p>
          <a:p>
            <a:pPr marL="457200" lvl="0" indent="-387350" algn="l" rtl="0">
              <a:lnSpc>
                <a:spcPct val="100000"/>
              </a:lnSpc>
              <a:spcBef>
                <a:spcPts val="1000"/>
              </a:spcBef>
              <a:spcAft>
                <a:spcPts val="0"/>
              </a:spcAft>
              <a:buSzPts val="2500"/>
              <a:buChar char="●"/>
            </a:pPr>
            <a:r>
              <a:rPr lang="en-US" sz="1600" dirty="0">
                <a:solidFill>
                  <a:schemeClr val="bg1"/>
                </a:solidFill>
              </a:rPr>
              <a:t>Low risk/high benefit</a:t>
            </a:r>
            <a:endParaRPr sz="1600" dirty="0">
              <a:solidFill>
                <a:schemeClr val="bg1"/>
              </a:solidFill>
              <a:cs typeface="Poppins"/>
            </a:endParaRPr>
          </a:p>
          <a:p>
            <a:pPr marL="914400" lvl="1" indent="-371475">
              <a:lnSpc>
                <a:spcPct val="100000"/>
              </a:lnSpc>
              <a:spcBef>
                <a:spcPts val="0"/>
              </a:spcBef>
              <a:buSzPts val="2250"/>
              <a:buChar char="○"/>
            </a:pPr>
            <a:r>
              <a:rPr lang="en-US" sz="1600" dirty="0">
                <a:solidFill>
                  <a:schemeClr val="bg1"/>
                </a:solidFill>
              </a:rPr>
              <a:t>e.g., signing voluntary commitment: requires LOWEST level of capacity to make decision</a:t>
            </a:r>
            <a:endParaRPr sz="1600" dirty="0">
              <a:solidFill>
                <a:schemeClr val="bg1"/>
              </a:solidFill>
              <a:cs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sz="3600" dirty="0"/>
              <a:t>Sample Clinical Case </a:t>
            </a:r>
            <a:endParaRPr/>
          </a:p>
        </p:txBody>
      </p:sp>
      <p:sp>
        <p:nvSpPr>
          <p:cNvPr id="166" name="Google Shape;166;p2"/>
          <p:cNvSpPr txBox="1">
            <a:spLocks noGrp="1"/>
          </p:cNvSpPr>
          <p:nvPr>
            <p:ph idx="4294967295"/>
          </p:nvPr>
        </p:nvSpPr>
        <p:spPr>
          <a:xfrm>
            <a:off x="838203" y="1374155"/>
            <a:ext cx="10239372" cy="365823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590"/>
              <a:buNone/>
            </a:pPr>
            <a:endParaRPr sz="1800" dirty="0">
              <a:solidFill>
                <a:schemeClr val="bg1"/>
              </a:solidFill>
            </a:endParaRPr>
          </a:p>
          <a:p>
            <a:pPr marL="457200" lvl="0" indent="-381000" algn="l" rtl="0">
              <a:lnSpc>
                <a:spcPct val="100000"/>
              </a:lnSpc>
              <a:spcBef>
                <a:spcPts val="0"/>
              </a:spcBef>
              <a:spcAft>
                <a:spcPts val="0"/>
              </a:spcAft>
              <a:buSzPts val="2400"/>
              <a:buChar char="•"/>
            </a:pPr>
            <a:r>
              <a:rPr lang="en-US" sz="1600" dirty="0">
                <a:solidFill>
                  <a:schemeClr val="bg1"/>
                </a:solidFill>
              </a:rPr>
              <a:t>Patient BW, 23 years old, G0P0: New pt evaluation for evaluation of ?pregnancy </a:t>
            </a:r>
            <a:endParaRPr sz="1600" dirty="0">
              <a:solidFill>
                <a:schemeClr val="bg1"/>
              </a:solidFill>
              <a:cs typeface="Poppins"/>
            </a:endParaRPr>
          </a:p>
          <a:p>
            <a:pPr marL="457200" lvl="0" indent="0" algn="l" rtl="0">
              <a:lnSpc>
                <a:spcPct val="100000"/>
              </a:lnSpc>
              <a:spcBef>
                <a:spcPts val="0"/>
              </a:spcBef>
              <a:spcAft>
                <a:spcPts val="0"/>
              </a:spcAft>
              <a:buNone/>
            </a:pPr>
            <a:endParaRPr sz="1600" dirty="0">
              <a:solidFill>
                <a:schemeClr val="bg1"/>
              </a:solidFill>
              <a:cs typeface="Poppins"/>
            </a:endParaRPr>
          </a:p>
          <a:p>
            <a:pPr marL="457200" lvl="0" indent="-381000" algn="l" rtl="0">
              <a:lnSpc>
                <a:spcPct val="100000"/>
              </a:lnSpc>
              <a:spcBef>
                <a:spcPts val="0"/>
              </a:spcBef>
              <a:spcAft>
                <a:spcPts val="0"/>
              </a:spcAft>
              <a:buSzPts val="2400"/>
              <a:buChar char="•"/>
            </a:pPr>
            <a:r>
              <a:rPr lang="en-US" sz="1600" dirty="0">
                <a:solidFill>
                  <a:schemeClr val="bg1"/>
                </a:solidFill>
              </a:rPr>
              <a:t>Past psychiatric history: </a:t>
            </a:r>
            <a:endParaRPr sz="1600" dirty="0">
              <a:solidFill>
                <a:schemeClr val="bg1"/>
              </a:solidFill>
              <a:cs typeface="Poppins"/>
            </a:endParaRPr>
          </a:p>
          <a:p>
            <a:pPr marL="914400" lvl="1" indent="-381000" algn="l" rtl="0">
              <a:lnSpc>
                <a:spcPct val="100000"/>
              </a:lnSpc>
              <a:spcBef>
                <a:spcPts val="0"/>
              </a:spcBef>
              <a:spcAft>
                <a:spcPts val="0"/>
              </a:spcAft>
              <a:buSzPts val="2400"/>
              <a:buChar char="•"/>
            </a:pPr>
            <a:r>
              <a:rPr lang="en-US" sz="1600" dirty="0">
                <a:solidFill>
                  <a:schemeClr val="bg1"/>
                </a:solidFill>
              </a:rPr>
              <a:t>Diagnosis: schizoaffective disorder </a:t>
            </a:r>
            <a:endParaRPr sz="1600" dirty="0">
              <a:solidFill>
                <a:schemeClr val="bg1"/>
              </a:solidFill>
              <a:cs typeface="Poppins"/>
            </a:endParaRPr>
          </a:p>
          <a:p>
            <a:pPr marL="914400" lvl="1" indent="-381000" algn="l" rtl="0">
              <a:lnSpc>
                <a:spcPct val="100000"/>
              </a:lnSpc>
              <a:spcBef>
                <a:spcPts val="0"/>
              </a:spcBef>
              <a:spcAft>
                <a:spcPts val="0"/>
              </a:spcAft>
              <a:buSzPts val="2400"/>
              <a:buChar char="•"/>
            </a:pPr>
            <a:r>
              <a:rPr lang="en-US" sz="1600" dirty="0">
                <a:solidFill>
                  <a:schemeClr val="bg1"/>
                </a:solidFill>
              </a:rPr>
              <a:t>Multiple psychiatric admissions for erratic/dangerous behavior, most recently 4 months ago </a:t>
            </a:r>
            <a:endParaRPr sz="1600" dirty="0">
              <a:solidFill>
                <a:schemeClr val="bg1"/>
              </a:solidFill>
              <a:cs typeface="Poppins"/>
            </a:endParaRPr>
          </a:p>
          <a:p>
            <a:pPr marL="914400" lvl="1" indent="-381000" algn="l" rtl="0">
              <a:lnSpc>
                <a:spcPct val="100000"/>
              </a:lnSpc>
              <a:spcBef>
                <a:spcPts val="0"/>
              </a:spcBef>
              <a:spcAft>
                <a:spcPts val="0"/>
              </a:spcAft>
              <a:buSzPts val="2400"/>
              <a:buChar char="•"/>
            </a:pPr>
            <a:r>
              <a:rPr lang="en-US" sz="1600" dirty="0">
                <a:solidFill>
                  <a:schemeClr val="bg1"/>
                </a:solidFill>
              </a:rPr>
              <a:t>History of florid hallucinations/delusions</a:t>
            </a:r>
            <a:endParaRPr sz="1600" dirty="0">
              <a:solidFill>
                <a:schemeClr val="bg1"/>
              </a:solidFill>
              <a:cs typeface="Poppins"/>
            </a:endParaRPr>
          </a:p>
          <a:p>
            <a:pPr marL="914400" lvl="1" indent="-381000" algn="l" rtl="0">
              <a:lnSpc>
                <a:spcPct val="100000"/>
              </a:lnSpc>
              <a:spcBef>
                <a:spcPts val="0"/>
              </a:spcBef>
              <a:spcAft>
                <a:spcPts val="0"/>
              </a:spcAft>
              <a:buSzPts val="2400"/>
              <a:buChar char="•"/>
            </a:pPr>
            <a:r>
              <a:rPr lang="en-US" sz="1600" dirty="0">
                <a:solidFill>
                  <a:schemeClr val="bg1"/>
                </a:solidFill>
              </a:rPr>
              <a:t>Currently clinically stable, was prescribed risperidone upon discharge </a:t>
            </a:r>
            <a:endParaRPr sz="1600" dirty="0">
              <a:solidFill>
                <a:schemeClr val="bg1"/>
              </a:solidFill>
              <a:cs typeface="Poppins"/>
            </a:endParaRPr>
          </a:p>
          <a:p>
            <a:pPr marL="914400" lvl="0" indent="0" algn="l" rtl="0">
              <a:lnSpc>
                <a:spcPct val="100000"/>
              </a:lnSpc>
              <a:spcBef>
                <a:spcPts val="0"/>
              </a:spcBef>
              <a:spcAft>
                <a:spcPts val="0"/>
              </a:spcAft>
              <a:buNone/>
            </a:pPr>
            <a:endParaRPr sz="1600" dirty="0">
              <a:solidFill>
                <a:schemeClr val="bg1"/>
              </a:solidFill>
              <a:cs typeface="Poppins"/>
            </a:endParaRPr>
          </a:p>
          <a:p>
            <a:pPr marL="0" lvl="0" indent="0" algn="l" rtl="0">
              <a:lnSpc>
                <a:spcPct val="100000"/>
              </a:lnSpc>
              <a:spcBef>
                <a:spcPts val="0"/>
              </a:spcBef>
              <a:spcAft>
                <a:spcPts val="0"/>
              </a:spcAft>
              <a:buNone/>
            </a:pPr>
            <a:r>
              <a:rPr lang="en-US" sz="1600" dirty="0">
                <a:solidFill>
                  <a:schemeClr val="bg1"/>
                </a:solidFill>
              </a:rPr>
              <a:t>But: </a:t>
            </a:r>
            <a:endParaRPr sz="1600" dirty="0">
              <a:solidFill>
                <a:schemeClr val="bg1"/>
              </a:solidFill>
              <a:cs typeface="Poppins"/>
            </a:endParaRPr>
          </a:p>
          <a:p>
            <a:pPr marL="914400" lvl="1" indent="-381000" algn="l" rtl="0">
              <a:lnSpc>
                <a:spcPct val="100000"/>
              </a:lnSpc>
              <a:spcBef>
                <a:spcPts val="0"/>
              </a:spcBef>
              <a:spcAft>
                <a:spcPts val="0"/>
              </a:spcAft>
              <a:buSzPts val="2400"/>
              <a:buChar char="•"/>
            </a:pPr>
            <a:r>
              <a:rPr lang="en-US" sz="1600" dirty="0">
                <a:solidFill>
                  <a:schemeClr val="bg1"/>
                </a:solidFill>
              </a:rPr>
              <a:t>No fill history in 3 months </a:t>
            </a:r>
            <a:endParaRPr sz="1600" dirty="0">
              <a:solidFill>
                <a:schemeClr val="bg1"/>
              </a:solidFill>
              <a:cs typeface="Poppins"/>
            </a:endParaRPr>
          </a:p>
          <a:p>
            <a:pPr marL="914400" lvl="1" indent="-399415" algn="l" rtl="0">
              <a:lnSpc>
                <a:spcPct val="100000"/>
              </a:lnSpc>
              <a:spcBef>
                <a:spcPts val="0"/>
              </a:spcBef>
              <a:spcAft>
                <a:spcPts val="0"/>
              </a:spcAft>
              <a:buSzPts val="2690"/>
              <a:buChar char="•"/>
            </a:pPr>
            <a:r>
              <a:rPr lang="en-US" sz="1600" dirty="0">
                <a:solidFill>
                  <a:schemeClr val="bg1"/>
                </a:solidFill>
              </a:rPr>
              <a:t>Several missed appointments with outpatient psychiatry</a:t>
            </a:r>
            <a:br>
              <a:rPr lang="en-US" sz="1600" dirty="0">
                <a:cs typeface="Poppins"/>
              </a:rPr>
            </a:br>
            <a:endParaRPr sz="1600" dirty="0">
              <a:cs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71"/>
        <p:cNvGrpSpPr/>
        <p:nvPr/>
      </p:nvGrpSpPr>
      <p:grpSpPr>
        <a:xfrm>
          <a:off x="0" y="0"/>
          <a:ext cx="0" cy="0"/>
          <a:chOff x="0" y="0"/>
          <a:chExt cx="0" cy="0"/>
        </a:xfrm>
      </p:grpSpPr>
      <p:sp>
        <p:nvSpPr>
          <p:cNvPr id="172" name="Google Shape;172;p4"/>
          <p:cNvSpPr txBox="1">
            <a:spLocks noGrp="1"/>
          </p:cNvSpPr>
          <p:nvPr>
            <p:ph type="title"/>
          </p:nvPr>
        </p:nvSpPr>
        <p:spPr>
          <a:xfrm>
            <a:off x="915667" y="538157"/>
            <a:ext cx="7675875" cy="132555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600" dirty="0">
                <a:solidFill>
                  <a:schemeClr val="bg1"/>
                </a:solidFill>
              </a:rPr>
              <a:t>Sample Clinical Case </a:t>
            </a:r>
            <a:endParaRPr dirty="0">
              <a:solidFill>
                <a:schemeClr val="bg1"/>
              </a:solidFill>
            </a:endParaRPr>
          </a:p>
        </p:txBody>
      </p:sp>
      <p:sp>
        <p:nvSpPr>
          <p:cNvPr id="173" name="Google Shape;173;p4"/>
          <p:cNvSpPr txBox="1">
            <a:spLocks noGrp="1"/>
          </p:cNvSpPr>
          <p:nvPr>
            <p:ph idx="1"/>
          </p:nvPr>
        </p:nvSpPr>
        <p:spPr>
          <a:xfrm>
            <a:off x="1057275" y="1543050"/>
            <a:ext cx="9877425" cy="3771900"/>
          </a:xfrm>
          <a:prstGeom prst="rect">
            <a:avLst/>
          </a:prstGeom>
          <a:noFill/>
          <a:ln>
            <a:noFill/>
          </a:ln>
        </p:spPr>
        <p:txBody>
          <a:bodyPr spcFirstLastPara="1" vert="horz" wrap="square" lIns="91425" tIns="45700" rIns="91425" bIns="45700" anchor="t" anchorCtr="0" compatLnSpc="1">
            <a:noAutofit/>
          </a:bodyPr>
          <a:lstStyle/>
          <a:p>
            <a:pPr marL="0" lvl="0" indent="0" algn="l" rtl="0">
              <a:lnSpc>
                <a:spcPct val="70000"/>
              </a:lnSpc>
              <a:spcBef>
                <a:spcPts val="1000"/>
              </a:spcBef>
              <a:spcAft>
                <a:spcPts val="0"/>
              </a:spcAft>
              <a:buClr>
                <a:schemeClr val="dk1"/>
              </a:buClr>
              <a:buSzPts val="1782"/>
              <a:buNone/>
            </a:pPr>
            <a:endParaRPr sz="1800" dirty="0">
              <a:solidFill>
                <a:schemeClr val="bg1"/>
              </a:solidFill>
              <a:cs typeface="Poppins"/>
            </a:endParaRPr>
          </a:p>
          <a:p>
            <a:pPr marL="457200" lvl="0" indent="-374650" algn="l" rtl="0">
              <a:lnSpc>
                <a:spcPct val="100000"/>
              </a:lnSpc>
              <a:spcBef>
                <a:spcPts val="1000"/>
              </a:spcBef>
              <a:spcAft>
                <a:spcPts val="0"/>
              </a:spcAft>
              <a:buSzPts val="2300"/>
              <a:buChar char="•"/>
            </a:pPr>
            <a:r>
              <a:rPr lang="en-US" sz="1400" dirty="0">
                <a:solidFill>
                  <a:schemeClr val="bg1"/>
                </a:solidFill>
              </a:rPr>
              <a:t>Past medical history: denies</a:t>
            </a:r>
            <a:endParaRPr sz="1400" dirty="0">
              <a:solidFill>
                <a:schemeClr val="bg1"/>
              </a:solidFill>
              <a:cs typeface="Poppins"/>
            </a:endParaRPr>
          </a:p>
          <a:p>
            <a:pPr marL="457200" lvl="0" indent="0" algn="l" rtl="0">
              <a:lnSpc>
                <a:spcPct val="100000"/>
              </a:lnSpc>
              <a:spcBef>
                <a:spcPts val="1000"/>
              </a:spcBef>
              <a:spcAft>
                <a:spcPts val="0"/>
              </a:spcAft>
              <a:buNone/>
            </a:pPr>
            <a:endParaRPr sz="1400" dirty="0">
              <a:solidFill>
                <a:schemeClr val="bg1"/>
              </a:solidFill>
              <a:cs typeface="Poppins"/>
            </a:endParaRPr>
          </a:p>
          <a:p>
            <a:pPr marL="457200" lvl="0" indent="-374650" algn="l" rtl="0">
              <a:lnSpc>
                <a:spcPct val="100000"/>
              </a:lnSpc>
              <a:spcBef>
                <a:spcPts val="0"/>
              </a:spcBef>
              <a:spcAft>
                <a:spcPts val="0"/>
              </a:spcAft>
              <a:buSzPts val="2300"/>
              <a:buChar char="•"/>
            </a:pPr>
            <a:r>
              <a:rPr lang="en-US" sz="1400" dirty="0">
                <a:solidFill>
                  <a:schemeClr val="bg1"/>
                </a:solidFill>
              </a:rPr>
              <a:t>Past psychiatric history</a:t>
            </a:r>
            <a:endParaRPr sz="1400" dirty="0">
              <a:solidFill>
                <a:schemeClr val="bg1"/>
              </a:solidFill>
              <a:cs typeface="Poppins"/>
            </a:endParaRPr>
          </a:p>
          <a:p>
            <a:pPr marL="914400" lvl="1" indent="-355600" algn="l" rtl="0">
              <a:lnSpc>
                <a:spcPct val="100000"/>
              </a:lnSpc>
              <a:spcBef>
                <a:spcPts val="0"/>
              </a:spcBef>
              <a:spcAft>
                <a:spcPts val="0"/>
              </a:spcAft>
              <a:buSzPts val="2000"/>
              <a:buChar char="•"/>
            </a:pPr>
            <a:r>
              <a:rPr lang="en-US" sz="1400" dirty="0">
                <a:solidFill>
                  <a:schemeClr val="bg1"/>
                </a:solidFill>
              </a:rPr>
              <a:t>Multiple inpatient hospitalizations for “family issues” and “misunderstandings”</a:t>
            </a:r>
            <a:endParaRPr sz="1400" dirty="0">
              <a:solidFill>
                <a:schemeClr val="bg1"/>
              </a:solidFill>
              <a:cs typeface="Poppins"/>
            </a:endParaRPr>
          </a:p>
          <a:p>
            <a:pPr marL="914400" lvl="1" indent="-355600" algn="l" rtl="0">
              <a:lnSpc>
                <a:spcPct val="100000"/>
              </a:lnSpc>
              <a:spcBef>
                <a:spcPts val="0"/>
              </a:spcBef>
              <a:spcAft>
                <a:spcPts val="0"/>
              </a:spcAft>
              <a:buSzPts val="2000"/>
              <a:buChar char="•"/>
            </a:pPr>
            <a:r>
              <a:rPr lang="en-US" sz="1400" dirty="0">
                <a:solidFill>
                  <a:schemeClr val="bg1"/>
                </a:solidFill>
              </a:rPr>
              <a:t>Prescribed risperidone but stopped taking because she “did not like how it made her feel”</a:t>
            </a:r>
            <a:endParaRPr sz="1400" dirty="0">
              <a:solidFill>
                <a:schemeClr val="bg1"/>
              </a:solidFill>
              <a:cs typeface="Poppins"/>
            </a:endParaRPr>
          </a:p>
          <a:p>
            <a:pPr marL="914400" lvl="1" indent="-355600" algn="l" rtl="0">
              <a:lnSpc>
                <a:spcPct val="100000"/>
              </a:lnSpc>
              <a:spcBef>
                <a:spcPts val="0"/>
              </a:spcBef>
              <a:spcAft>
                <a:spcPts val="0"/>
              </a:spcAft>
              <a:buSzPts val="2000"/>
              <a:buChar char="•"/>
            </a:pPr>
            <a:r>
              <a:rPr lang="en-US" sz="1400" dirty="0">
                <a:solidFill>
                  <a:schemeClr val="bg1"/>
                </a:solidFill>
              </a:rPr>
              <a:t>Denies any suicidal or homicidal thoughts, plans, or previous attempts</a:t>
            </a:r>
            <a:endParaRPr sz="1400" dirty="0">
              <a:solidFill>
                <a:schemeClr val="bg1"/>
              </a:solidFill>
              <a:cs typeface="Poppins"/>
            </a:endParaRPr>
          </a:p>
          <a:p>
            <a:pPr marL="914400" lvl="1" indent="-355600" algn="l" rtl="0">
              <a:lnSpc>
                <a:spcPct val="100000"/>
              </a:lnSpc>
              <a:spcBef>
                <a:spcPts val="0"/>
              </a:spcBef>
              <a:spcAft>
                <a:spcPts val="0"/>
              </a:spcAft>
              <a:buSzPts val="2000"/>
              <a:buChar char="•"/>
            </a:pPr>
            <a:r>
              <a:rPr lang="en-US" sz="1400" dirty="0">
                <a:solidFill>
                  <a:schemeClr val="bg1"/>
                </a:solidFill>
              </a:rPr>
              <a:t>Endorses daily cannabis use to “calm her nerves’, denies any other substance use</a:t>
            </a:r>
            <a:endParaRPr sz="1400" dirty="0">
              <a:solidFill>
                <a:schemeClr val="bg1"/>
              </a:solidFill>
              <a:cs typeface="Poppins"/>
            </a:endParaRPr>
          </a:p>
          <a:p>
            <a:pPr marL="914400" lvl="0" indent="0" algn="l" rtl="0">
              <a:lnSpc>
                <a:spcPct val="100000"/>
              </a:lnSpc>
              <a:spcBef>
                <a:spcPts val="0"/>
              </a:spcBef>
              <a:spcAft>
                <a:spcPts val="0"/>
              </a:spcAft>
              <a:buNone/>
            </a:pPr>
            <a:endParaRPr sz="1400" dirty="0">
              <a:solidFill>
                <a:schemeClr val="bg1"/>
              </a:solidFill>
              <a:cs typeface="Poppins"/>
            </a:endParaRPr>
          </a:p>
          <a:p>
            <a:pPr marL="457200" lvl="0" indent="-374650" algn="l" rtl="0">
              <a:lnSpc>
                <a:spcPct val="100000"/>
              </a:lnSpc>
              <a:spcBef>
                <a:spcPts val="0"/>
              </a:spcBef>
              <a:spcAft>
                <a:spcPts val="0"/>
              </a:spcAft>
              <a:buSzPts val="2300"/>
              <a:buChar char="•"/>
            </a:pPr>
            <a:r>
              <a:rPr lang="en-US" sz="1400" dirty="0">
                <a:solidFill>
                  <a:schemeClr val="bg1"/>
                </a:solidFill>
              </a:rPr>
              <a:t>Social history: lives with her mother, close with sisters, not currently in a relationship, completed high </a:t>
            </a:r>
            <a:r>
              <a:rPr lang="en-US" sz="1400" dirty="0" err="1">
                <a:solidFill>
                  <a:schemeClr val="bg1"/>
                </a:solidFill>
              </a:rPr>
              <a:t>school,is</a:t>
            </a:r>
            <a:r>
              <a:rPr lang="en-US" sz="1400" dirty="0">
                <a:solidFill>
                  <a:schemeClr val="bg1"/>
                </a:solidFill>
              </a:rPr>
              <a:t> not working, collects social security disability, no access to guns or weapons</a:t>
            </a:r>
            <a:endParaRPr sz="1400" dirty="0">
              <a:solidFill>
                <a:schemeClr val="bg1"/>
              </a:solidFill>
              <a:cs typeface="Poppins"/>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F29F73A-1716-35EB-FA90-DA914F1E2743}"/>
              </a:ext>
            </a:extLst>
          </p:cNvPr>
          <p:cNvSpPr/>
          <p:nvPr/>
        </p:nvSpPr>
        <p:spPr>
          <a:xfrm>
            <a:off x="504107" y="1538087"/>
            <a:ext cx="11172615" cy="29132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79" name="Google Shape;179;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600" dirty="0"/>
              <a:t>Sample Clinical Case </a:t>
            </a:r>
            <a:endParaRPr sz="3600" dirty="0"/>
          </a:p>
        </p:txBody>
      </p:sp>
      <p:sp>
        <p:nvSpPr>
          <p:cNvPr id="180" name="Google Shape;180;p3"/>
          <p:cNvSpPr txBox="1">
            <a:spLocks noGrp="1"/>
          </p:cNvSpPr>
          <p:nvPr>
            <p:ph idx="4294967295"/>
          </p:nvPr>
        </p:nvSpPr>
        <p:spPr>
          <a:xfrm>
            <a:off x="838203" y="1838956"/>
            <a:ext cx="10515600" cy="37084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800"/>
              <a:buChar char="•"/>
            </a:pPr>
            <a:r>
              <a:rPr lang="en-US" sz="1800" dirty="0">
                <a:solidFill>
                  <a:schemeClr val="bg1"/>
                </a:solidFill>
              </a:rPr>
              <a:t>Screening appointment</a:t>
            </a:r>
            <a:endParaRPr/>
          </a:p>
          <a:p>
            <a:pPr marL="914400" lvl="1" indent="-342900" algn="l" rtl="0">
              <a:lnSpc>
                <a:spcPct val="100000"/>
              </a:lnSpc>
              <a:spcBef>
                <a:spcPts val="0"/>
              </a:spcBef>
              <a:spcAft>
                <a:spcPts val="0"/>
              </a:spcAft>
              <a:buSzPts val="1800"/>
              <a:buChar char="•"/>
            </a:pPr>
            <a:r>
              <a:rPr lang="en-US" sz="1800" dirty="0">
                <a:solidFill>
                  <a:schemeClr val="bg1"/>
                </a:solidFill>
              </a:rPr>
              <a:t>Has missed period for at least two months</a:t>
            </a:r>
            <a:endParaRPr sz="1800" dirty="0">
              <a:solidFill>
                <a:schemeClr val="bg1"/>
              </a:solidFill>
              <a:cs typeface="Poppins"/>
            </a:endParaRPr>
          </a:p>
          <a:p>
            <a:pPr marL="914400" lvl="1" indent="-342900" algn="l" rtl="0">
              <a:lnSpc>
                <a:spcPct val="100000"/>
              </a:lnSpc>
              <a:spcBef>
                <a:spcPts val="0"/>
              </a:spcBef>
              <a:spcAft>
                <a:spcPts val="0"/>
              </a:spcAft>
              <a:buSzPts val="1800"/>
              <a:buChar char="•"/>
            </a:pPr>
            <a:r>
              <a:rPr lang="en-US" sz="1800" dirty="0">
                <a:solidFill>
                  <a:schemeClr val="bg1"/>
                </a:solidFill>
              </a:rPr>
              <a:t>Took two home urine pregnancy tests last week, both positive </a:t>
            </a:r>
            <a:endParaRPr sz="1800" dirty="0">
              <a:solidFill>
                <a:schemeClr val="bg1"/>
              </a:solidFill>
              <a:cs typeface="Poppins"/>
            </a:endParaRPr>
          </a:p>
          <a:p>
            <a:pPr marL="914400" lvl="1" indent="-342900" algn="l" rtl="0">
              <a:lnSpc>
                <a:spcPct val="100000"/>
              </a:lnSpc>
              <a:spcBef>
                <a:spcPts val="0"/>
              </a:spcBef>
              <a:spcAft>
                <a:spcPts val="0"/>
              </a:spcAft>
              <a:buSzPts val="1800"/>
              <a:buChar char="•"/>
            </a:pPr>
            <a:r>
              <a:rPr lang="en-US" sz="1800" dirty="0">
                <a:solidFill>
                  <a:schemeClr val="bg1"/>
                </a:solidFill>
              </a:rPr>
              <a:t>Office urine pregnancy test: positive </a:t>
            </a:r>
            <a:endParaRPr sz="1800" dirty="0">
              <a:solidFill>
                <a:schemeClr val="bg1"/>
              </a:solidFill>
              <a:cs typeface="Poppins"/>
            </a:endParaRPr>
          </a:p>
          <a:p>
            <a:pPr marL="914400" lvl="1" indent="-342900" algn="l" rtl="0">
              <a:lnSpc>
                <a:spcPct val="100000"/>
              </a:lnSpc>
              <a:spcBef>
                <a:spcPts val="0"/>
              </a:spcBef>
              <a:spcAft>
                <a:spcPts val="0"/>
              </a:spcAft>
              <a:buSzPts val="1800"/>
              <a:buChar char="•"/>
            </a:pPr>
            <a:r>
              <a:rPr lang="en-US" sz="1800" dirty="0">
                <a:solidFill>
                  <a:schemeClr val="bg1"/>
                </a:solidFill>
              </a:rPr>
              <a:t>Approximately eight weeks pregnant per LMP</a:t>
            </a:r>
            <a:endParaRPr sz="1800" dirty="0">
              <a:solidFill>
                <a:schemeClr val="bg1"/>
              </a:solidFill>
              <a:cs typeface="Poppins"/>
            </a:endParaRPr>
          </a:p>
          <a:p>
            <a:pPr marL="914400" lvl="1" indent="-342900" algn="l" rtl="0">
              <a:lnSpc>
                <a:spcPct val="100000"/>
              </a:lnSpc>
              <a:spcBef>
                <a:spcPts val="0"/>
              </a:spcBef>
              <a:spcAft>
                <a:spcPts val="0"/>
              </a:spcAft>
              <a:buSzPts val="1800"/>
              <a:buChar char="•"/>
            </a:pPr>
            <a:r>
              <a:rPr lang="en-US" sz="1800" dirty="0">
                <a:solidFill>
                  <a:schemeClr val="bg1"/>
                </a:solidFill>
              </a:rPr>
              <a:t>Unplanned, partner not in the picture </a:t>
            </a:r>
            <a:endParaRPr sz="1800" dirty="0">
              <a:solidFill>
                <a:schemeClr val="bg1"/>
              </a:solidFill>
              <a:cs typeface="Poppins"/>
            </a:endParaRPr>
          </a:p>
          <a:p>
            <a:pPr marL="914400" lvl="1" indent="-342900" algn="l" rtl="0">
              <a:lnSpc>
                <a:spcPct val="100000"/>
              </a:lnSpc>
              <a:spcBef>
                <a:spcPts val="0"/>
              </a:spcBef>
              <a:spcAft>
                <a:spcPts val="0"/>
              </a:spcAft>
              <a:buSzPts val="1800"/>
              <a:buChar char="•"/>
            </a:pPr>
            <a:r>
              <a:rPr lang="en-US" sz="1800" dirty="0">
                <a:solidFill>
                  <a:schemeClr val="bg1"/>
                </a:solidFill>
              </a:rPr>
              <a:t>Not sure if she wishes to keep the pregnancy </a:t>
            </a:r>
            <a:endParaRPr sz="1800" dirty="0">
              <a:solidFill>
                <a:schemeClr val="bg1"/>
              </a:solidFill>
              <a:cs typeface="Poppins"/>
            </a:endParaRPr>
          </a:p>
          <a:p>
            <a:pPr marL="914400" lvl="1" indent="-342900" algn="l" rtl="0">
              <a:lnSpc>
                <a:spcPct val="100000"/>
              </a:lnSpc>
              <a:spcBef>
                <a:spcPts val="0"/>
              </a:spcBef>
              <a:spcAft>
                <a:spcPts val="0"/>
              </a:spcAft>
              <a:buSzPts val="1800"/>
              <a:buChar char="•"/>
            </a:pPr>
            <a:r>
              <a:rPr lang="en-US" sz="1800" dirty="0">
                <a:solidFill>
                  <a:schemeClr val="bg1"/>
                </a:solidFill>
              </a:rPr>
              <a:t>But willing to do routine prenatal care and return for her 12 week appt </a:t>
            </a:r>
            <a:endParaRPr sz="1800" dirty="0">
              <a:solidFill>
                <a:schemeClr val="bg1"/>
              </a:solidFill>
              <a:cs typeface="Poppins"/>
            </a:endParaRPr>
          </a:p>
          <a:p>
            <a:pPr marL="457200" lvl="0" indent="0" algn="l" rtl="0">
              <a:lnSpc>
                <a:spcPct val="100000"/>
              </a:lnSpc>
              <a:spcBef>
                <a:spcPts val="1000"/>
              </a:spcBef>
              <a:spcAft>
                <a:spcPts val="0"/>
              </a:spcAft>
              <a:buNone/>
            </a:pPr>
            <a:endParaRPr dirty="0">
              <a:cs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en-US" sz="3600" dirty="0"/>
              <a:t>Sample Clinical Case </a:t>
            </a:r>
            <a:endParaRPr/>
          </a:p>
        </p:txBody>
      </p:sp>
      <p:sp>
        <p:nvSpPr>
          <p:cNvPr id="187" name="Google Shape;187;p5"/>
          <p:cNvSpPr txBox="1">
            <a:spLocks noGrp="1"/>
          </p:cNvSpPr>
          <p:nvPr>
            <p:ph idx="4294967295"/>
          </p:nvPr>
        </p:nvSpPr>
        <p:spPr>
          <a:xfrm>
            <a:off x="838203" y="1716770"/>
            <a:ext cx="9572622" cy="4361232"/>
          </a:xfrm>
          <a:prstGeom prst="rect">
            <a:avLst/>
          </a:prstGeom>
          <a:noFill/>
          <a:ln>
            <a:noFill/>
          </a:ln>
        </p:spPr>
        <p:txBody>
          <a:bodyPr spcFirstLastPara="1" wrap="square" lIns="91425" tIns="45700" rIns="91425" bIns="45700" anchor="t" anchorCtr="0">
            <a:normAutofit/>
          </a:bodyPr>
          <a:lstStyle/>
          <a:p>
            <a:pPr marL="457200" lvl="0" indent="-342900" algn="l" rtl="0">
              <a:lnSpc>
                <a:spcPct val="80000"/>
              </a:lnSpc>
              <a:spcBef>
                <a:spcPts val="0"/>
              </a:spcBef>
              <a:spcAft>
                <a:spcPts val="0"/>
              </a:spcAft>
              <a:buSzPts val="1800"/>
              <a:buChar char="•"/>
            </a:pPr>
            <a:r>
              <a:rPr lang="en-US" sz="1600" dirty="0">
                <a:solidFill>
                  <a:schemeClr val="bg1"/>
                </a:solidFill>
              </a:rPr>
              <a:t>Two weeks after the appointment, BW calls the clinic and expresses her desire to terminate her pregnancy (she lives in a state where voluntary termination of pregnancy is legal)</a:t>
            </a:r>
            <a:endParaRPr sz="1600" dirty="0">
              <a:solidFill>
                <a:schemeClr val="bg1"/>
              </a:solidFill>
              <a:cs typeface="Poppins"/>
            </a:endParaRPr>
          </a:p>
          <a:p>
            <a:pPr marL="457200" lvl="0" indent="0" algn="l" rtl="0">
              <a:lnSpc>
                <a:spcPct val="80000"/>
              </a:lnSpc>
              <a:spcBef>
                <a:spcPts val="0"/>
              </a:spcBef>
              <a:spcAft>
                <a:spcPts val="0"/>
              </a:spcAft>
              <a:buNone/>
            </a:pPr>
            <a:endParaRPr sz="1600" dirty="0">
              <a:solidFill>
                <a:schemeClr val="bg1"/>
              </a:solidFill>
              <a:cs typeface="Poppins"/>
            </a:endParaRPr>
          </a:p>
          <a:p>
            <a:pPr marL="457200" lvl="0" indent="-342900" algn="l" rtl="0">
              <a:lnSpc>
                <a:spcPct val="80000"/>
              </a:lnSpc>
              <a:spcBef>
                <a:spcPts val="0"/>
              </a:spcBef>
              <a:spcAft>
                <a:spcPts val="0"/>
              </a:spcAft>
              <a:buSzPts val="1800"/>
              <a:buChar char="•"/>
            </a:pPr>
            <a:r>
              <a:rPr lang="en-US" sz="1600" dirty="0">
                <a:solidFill>
                  <a:schemeClr val="bg1"/>
                </a:solidFill>
              </a:rPr>
              <a:t>She is offered an earlier appointment to discuss her options, but she declined, stating that she did not have transportation, and felt comfortable following up in two weeks to discuss her options then</a:t>
            </a:r>
            <a:endParaRPr sz="1600" dirty="0">
              <a:solidFill>
                <a:schemeClr val="bg1"/>
              </a:solidFill>
              <a:cs typeface="Poppins"/>
            </a:endParaRPr>
          </a:p>
          <a:p>
            <a:pPr marL="457200" lvl="0" indent="0" algn="l" rtl="0">
              <a:lnSpc>
                <a:spcPct val="80000"/>
              </a:lnSpc>
              <a:spcBef>
                <a:spcPts val="0"/>
              </a:spcBef>
              <a:spcAft>
                <a:spcPts val="0"/>
              </a:spcAft>
              <a:buNone/>
            </a:pPr>
            <a:endParaRPr sz="1600" dirty="0">
              <a:solidFill>
                <a:schemeClr val="bg1"/>
              </a:solidFill>
              <a:cs typeface="Poppins"/>
            </a:endParaRPr>
          </a:p>
          <a:p>
            <a:pPr marL="457200" lvl="0" indent="-342900" algn="l" rtl="0">
              <a:lnSpc>
                <a:spcPct val="80000"/>
              </a:lnSpc>
              <a:spcBef>
                <a:spcPts val="1000"/>
              </a:spcBef>
              <a:spcAft>
                <a:spcPts val="0"/>
              </a:spcAft>
              <a:buSzPts val="1800"/>
              <a:buChar char="•"/>
            </a:pPr>
            <a:r>
              <a:rPr lang="en-US" sz="1600" dirty="0">
                <a:solidFill>
                  <a:schemeClr val="bg1"/>
                </a:solidFill>
              </a:rPr>
              <a:t>BW returns to her 12-week appointment and states that after thinking about her situation, desires termination of her pregnancy </a:t>
            </a:r>
            <a:endParaRPr sz="1600" dirty="0">
              <a:solidFill>
                <a:schemeClr val="bg1"/>
              </a:solidFill>
              <a:cs typeface="Poppins"/>
            </a:endParaRPr>
          </a:p>
          <a:p>
            <a:pPr marL="457200" lvl="0" indent="0" algn="l" rtl="0">
              <a:lnSpc>
                <a:spcPct val="80000"/>
              </a:lnSpc>
              <a:spcBef>
                <a:spcPts val="1000"/>
              </a:spcBef>
              <a:spcAft>
                <a:spcPts val="0"/>
              </a:spcAft>
              <a:buNone/>
            </a:pPr>
            <a:endParaRPr sz="1600" dirty="0">
              <a:solidFill>
                <a:schemeClr val="bg1"/>
              </a:solidFill>
              <a:cs typeface="Poppins"/>
            </a:endParaRPr>
          </a:p>
          <a:p>
            <a:pPr marL="457200" lvl="0" indent="-342900" algn="l" rtl="0">
              <a:lnSpc>
                <a:spcPct val="80000"/>
              </a:lnSpc>
              <a:spcBef>
                <a:spcPts val="1000"/>
              </a:spcBef>
              <a:spcAft>
                <a:spcPts val="0"/>
              </a:spcAft>
              <a:buSzPts val="1800"/>
              <a:buChar char="•"/>
            </a:pPr>
            <a:r>
              <a:rPr lang="en-US" sz="1600" dirty="0">
                <a:solidFill>
                  <a:schemeClr val="bg1"/>
                </a:solidFill>
              </a:rPr>
              <a:t>How do we determine if BW has capacity to terminate pregnancy at this time?</a:t>
            </a:r>
            <a:endParaRPr sz="1600" dirty="0">
              <a:solidFill>
                <a:schemeClr val="bg1"/>
              </a:solidFill>
              <a:cs typeface="Poppins"/>
            </a:endParaRPr>
          </a:p>
          <a:p>
            <a:pPr marL="457200" lvl="0" indent="0" algn="l" rtl="0">
              <a:lnSpc>
                <a:spcPct val="80000"/>
              </a:lnSpc>
              <a:spcBef>
                <a:spcPts val="100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F21657F-F32C-8287-7861-C589B5BEDE3A}"/>
              </a:ext>
            </a:extLst>
          </p:cNvPr>
          <p:cNvSpPr/>
          <p:nvPr/>
        </p:nvSpPr>
        <p:spPr>
          <a:xfrm>
            <a:off x="534186" y="1457876"/>
            <a:ext cx="11112457" cy="40461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93" name="Google Shape;193;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600" dirty="0"/>
              <a:t>Sample Clinical Case: Scenario #1 </a:t>
            </a:r>
            <a:endParaRPr/>
          </a:p>
        </p:txBody>
      </p:sp>
      <p:sp>
        <p:nvSpPr>
          <p:cNvPr id="194" name="Google Shape;194;p8"/>
          <p:cNvSpPr txBox="1">
            <a:spLocks noGrp="1"/>
          </p:cNvSpPr>
          <p:nvPr>
            <p:ph idx="4294967295"/>
          </p:nvPr>
        </p:nvSpPr>
        <p:spPr>
          <a:xfrm>
            <a:off x="838200" y="1719428"/>
            <a:ext cx="10515600" cy="4351337"/>
          </a:xfrm>
          <a:prstGeom prst="rect">
            <a:avLst/>
          </a:prstGeom>
          <a:noFill/>
          <a:ln>
            <a:noFill/>
          </a:ln>
        </p:spPr>
        <p:txBody>
          <a:bodyPr spcFirstLastPara="1" wrap="square" lIns="91425" tIns="45700" rIns="91425" bIns="45700" anchor="t" anchorCtr="0">
            <a:noAutofit/>
          </a:bodyPr>
          <a:lstStyle/>
          <a:p>
            <a:pPr marL="228600" lvl="0" indent="-215900" algn="l" rtl="0">
              <a:lnSpc>
                <a:spcPct val="80000"/>
              </a:lnSpc>
              <a:spcBef>
                <a:spcPts val="0"/>
              </a:spcBef>
              <a:spcAft>
                <a:spcPts val="0"/>
              </a:spcAft>
              <a:buClr>
                <a:schemeClr val="dk1"/>
              </a:buClr>
              <a:buSzPts val="2390"/>
              <a:buChar char="•"/>
            </a:pPr>
            <a:r>
              <a:rPr lang="en-US" sz="1800" dirty="0">
                <a:solidFill>
                  <a:schemeClr val="bg1"/>
                </a:solidFill>
              </a:rPr>
              <a:t>At her 12 week appointment, BW reiterates that she would like to pursue an elective termination.</a:t>
            </a:r>
            <a:endParaRPr sz="1800" dirty="0">
              <a:solidFill>
                <a:schemeClr val="bg1"/>
              </a:solidFill>
            </a:endParaRPr>
          </a:p>
          <a:p>
            <a:pPr marL="457200" lvl="0" indent="0" algn="l" rtl="0">
              <a:lnSpc>
                <a:spcPct val="80000"/>
              </a:lnSpc>
              <a:spcBef>
                <a:spcPts val="0"/>
              </a:spcBef>
              <a:spcAft>
                <a:spcPts val="0"/>
              </a:spcAft>
              <a:buNone/>
            </a:pPr>
            <a:r>
              <a:rPr lang="en-US" sz="1800" dirty="0">
                <a:solidFill>
                  <a:schemeClr val="bg1"/>
                </a:solidFill>
              </a:rPr>
              <a:t> </a:t>
            </a:r>
            <a:endParaRPr sz="1800" dirty="0">
              <a:solidFill>
                <a:schemeClr val="bg1"/>
              </a:solidFill>
            </a:endParaRPr>
          </a:p>
          <a:p>
            <a:pPr marL="228600" lvl="0" indent="-215900" algn="l" rtl="0">
              <a:lnSpc>
                <a:spcPct val="80000"/>
              </a:lnSpc>
              <a:spcBef>
                <a:spcPts val="0"/>
              </a:spcBef>
              <a:spcAft>
                <a:spcPts val="0"/>
              </a:spcAft>
              <a:buClr>
                <a:schemeClr val="dk1"/>
              </a:buClr>
              <a:buSzPts val="2390"/>
              <a:buChar char="•"/>
            </a:pPr>
            <a:r>
              <a:rPr lang="en-US" sz="1800" dirty="0">
                <a:solidFill>
                  <a:schemeClr val="bg1"/>
                </a:solidFill>
              </a:rPr>
              <a:t>She expresses understanding of the dilation and curettage procedure as well as the risks involved. </a:t>
            </a:r>
            <a:endParaRPr sz="1800" dirty="0">
              <a:solidFill>
                <a:schemeClr val="bg1"/>
              </a:solidFill>
            </a:endParaRPr>
          </a:p>
          <a:p>
            <a:pPr marL="457200" lvl="0" indent="0" algn="l" rtl="0">
              <a:lnSpc>
                <a:spcPct val="80000"/>
              </a:lnSpc>
              <a:spcBef>
                <a:spcPts val="0"/>
              </a:spcBef>
              <a:spcAft>
                <a:spcPts val="0"/>
              </a:spcAft>
              <a:buNone/>
            </a:pPr>
            <a:endParaRPr sz="1800" dirty="0">
              <a:solidFill>
                <a:schemeClr val="bg1"/>
              </a:solidFill>
            </a:endParaRPr>
          </a:p>
          <a:p>
            <a:pPr marL="228600" lvl="0" indent="-215900" algn="l" rtl="0">
              <a:lnSpc>
                <a:spcPct val="80000"/>
              </a:lnSpc>
              <a:spcBef>
                <a:spcPts val="0"/>
              </a:spcBef>
              <a:spcAft>
                <a:spcPts val="0"/>
              </a:spcAft>
              <a:buClr>
                <a:schemeClr val="dk1"/>
              </a:buClr>
              <a:buSzPts val="2390"/>
              <a:buChar char="•"/>
            </a:pPr>
            <a:r>
              <a:rPr lang="en-US" sz="1800" dirty="0">
                <a:solidFill>
                  <a:schemeClr val="bg1"/>
                </a:solidFill>
              </a:rPr>
              <a:t>She understands that this procedure means that she will no longer be pregnant and that this is not reversible. </a:t>
            </a:r>
            <a:endParaRPr sz="1800" dirty="0">
              <a:solidFill>
                <a:schemeClr val="bg1"/>
              </a:solidFill>
            </a:endParaRPr>
          </a:p>
          <a:p>
            <a:pPr marL="457200" lvl="0" indent="0" algn="l" rtl="0">
              <a:lnSpc>
                <a:spcPct val="80000"/>
              </a:lnSpc>
              <a:spcBef>
                <a:spcPts val="0"/>
              </a:spcBef>
              <a:spcAft>
                <a:spcPts val="0"/>
              </a:spcAft>
              <a:buNone/>
            </a:pPr>
            <a:endParaRPr sz="1800" dirty="0">
              <a:solidFill>
                <a:schemeClr val="bg1"/>
              </a:solidFill>
            </a:endParaRPr>
          </a:p>
          <a:p>
            <a:pPr marL="228600" lvl="0" indent="-215900" algn="l" rtl="0">
              <a:lnSpc>
                <a:spcPct val="80000"/>
              </a:lnSpc>
              <a:spcBef>
                <a:spcPts val="0"/>
              </a:spcBef>
              <a:spcAft>
                <a:spcPts val="0"/>
              </a:spcAft>
              <a:buClr>
                <a:schemeClr val="dk1"/>
              </a:buClr>
              <a:buSzPts val="2390"/>
              <a:buChar char="•"/>
            </a:pPr>
            <a:r>
              <a:rPr lang="en-US" sz="1800" dirty="0">
                <a:solidFill>
                  <a:schemeClr val="bg1"/>
                </a:solidFill>
              </a:rPr>
              <a:t>She states that she has thought about alternatives, such as foster care or adoption, but decided that these are not always good options for a newborn. </a:t>
            </a:r>
            <a:endParaRPr sz="1800" dirty="0">
              <a:solidFill>
                <a:schemeClr val="bg1"/>
              </a:solidFill>
            </a:endParaRPr>
          </a:p>
          <a:p>
            <a:pPr marL="457200" lvl="0" indent="0" algn="l" rtl="0">
              <a:lnSpc>
                <a:spcPct val="80000"/>
              </a:lnSpc>
              <a:spcBef>
                <a:spcPts val="0"/>
              </a:spcBef>
              <a:spcAft>
                <a:spcPts val="0"/>
              </a:spcAft>
              <a:buNone/>
            </a:pPr>
            <a:endParaRPr sz="1800" dirty="0">
              <a:solidFill>
                <a:schemeClr val="bg1"/>
              </a:solidFill>
            </a:endParaRPr>
          </a:p>
          <a:p>
            <a:pPr marL="228600" lvl="0" indent="-228600" algn="l" rtl="0">
              <a:lnSpc>
                <a:spcPct val="80000"/>
              </a:lnSpc>
              <a:spcBef>
                <a:spcPts val="0"/>
              </a:spcBef>
              <a:spcAft>
                <a:spcPts val="0"/>
              </a:spcAft>
              <a:buClr>
                <a:schemeClr val="dk1"/>
              </a:buClr>
              <a:buSzPts val="2590"/>
              <a:buChar char="•"/>
            </a:pPr>
            <a:r>
              <a:rPr lang="en-US" sz="1800" dirty="0">
                <a:solidFill>
                  <a:schemeClr val="bg1"/>
                </a:solidFill>
              </a:rPr>
              <a:t>She says that she came to this decision because she does not feel she is emotionally capable of caring for a young child, and she does not want to put this burden on her mother.</a:t>
            </a:r>
            <a:br>
              <a:rPr lang="en-US" sz="2590" dirty="0">
                <a:solidFill>
                  <a:schemeClr val="bg1"/>
                </a:solidFill>
              </a:rPr>
            </a:br>
            <a:endParaRPr sz="259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838203" y="500057"/>
            <a:ext cx="6530043" cy="1325559"/>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chemeClr val="dk1"/>
              </a:buClr>
              <a:buSzPts val="4400"/>
              <a:buFont typeface="Calibri"/>
              <a:buNone/>
            </a:pPr>
            <a:r>
              <a:rPr lang="en-US" sz="3600" dirty="0"/>
              <a:t>Does BW have capacity to choose an elective termination?</a:t>
            </a:r>
            <a:endParaRPr/>
          </a:p>
        </p:txBody>
      </p:sp>
      <p:sp>
        <p:nvSpPr>
          <p:cNvPr id="201" name="Google Shape;201;p9"/>
          <p:cNvSpPr txBox="1">
            <a:spLocks noGrp="1"/>
          </p:cNvSpPr>
          <p:nvPr>
            <p:ph idx="4294967295"/>
          </p:nvPr>
        </p:nvSpPr>
        <p:spPr>
          <a:xfrm>
            <a:off x="838203" y="1996711"/>
            <a:ext cx="10048872" cy="4361232"/>
          </a:xfrm>
          <a:prstGeom prst="rect">
            <a:avLst/>
          </a:prstGeom>
          <a:noFill/>
          <a:ln>
            <a:noFill/>
          </a:ln>
        </p:spPr>
        <p:txBody>
          <a:bodyPr spcFirstLastPara="1" wrap="square" lIns="91425" tIns="45700" rIns="91425" bIns="45700" anchor="t" anchorCtr="0">
            <a:normAutofit/>
          </a:bodyPr>
          <a:lstStyle/>
          <a:p>
            <a:pPr>
              <a:spcBef>
                <a:spcPts val="0"/>
              </a:spcBef>
              <a:buClr>
                <a:schemeClr val="bg1"/>
              </a:buClr>
              <a:buSzPts val="2800"/>
            </a:pPr>
            <a:r>
              <a:rPr lang="en-US" sz="1800" b="1" dirty="0">
                <a:solidFill>
                  <a:schemeClr val="bg1"/>
                </a:solidFill>
              </a:rPr>
              <a:t>Communicating</a:t>
            </a:r>
            <a:r>
              <a:rPr lang="en-US" sz="1800" dirty="0">
                <a:solidFill>
                  <a:schemeClr val="bg1"/>
                </a:solidFill>
              </a:rPr>
              <a:t>: </a:t>
            </a:r>
            <a:r>
              <a:rPr lang="en-US" sz="1800" b="1" dirty="0">
                <a:solidFill>
                  <a:schemeClr val="bg1"/>
                </a:solidFill>
              </a:rPr>
              <a:t>yes</a:t>
            </a:r>
            <a:r>
              <a:rPr lang="en-US" sz="1800" dirty="0">
                <a:solidFill>
                  <a:schemeClr val="bg1"/>
                </a:solidFill>
              </a:rPr>
              <a:t>- has clearly and consistently stated she wants an abortion</a:t>
            </a:r>
            <a:endParaRPr sz="1800" dirty="0">
              <a:solidFill>
                <a:schemeClr val="bg1"/>
              </a:solidFill>
              <a:cs typeface="Poppins"/>
            </a:endParaRPr>
          </a:p>
          <a:p>
            <a:pPr>
              <a:buClr>
                <a:schemeClr val="bg1"/>
              </a:buClr>
              <a:buSzPts val="2800"/>
            </a:pPr>
            <a:r>
              <a:rPr lang="en-US" sz="1800" b="1" dirty="0">
                <a:solidFill>
                  <a:schemeClr val="bg1"/>
                </a:solidFill>
              </a:rPr>
              <a:t>Understanding</a:t>
            </a:r>
            <a:r>
              <a:rPr lang="en-US" sz="1800" dirty="0">
                <a:solidFill>
                  <a:schemeClr val="bg1"/>
                </a:solidFill>
              </a:rPr>
              <a:t>: </a:t>
            </a:r>
            <a:r>
              <a:rPr lang="en-US" sz="1800" b="1" dirty="0">
                <a:solidFill>
                  <a:schemeClr val="bg1"/>
                </a:solidFill>
              </a:rPr>
              <a:t>yes</a:t>
            </a:r>
            <a:r>
              <a:rPr lang="en-US" sz="1800" dirty="0">
                <a:solidFill>
                  <a:schemeClr val="bg1"/>
                </a:solidFill>
              </a:rPr>
              <a:t>- understands procedure involved, risks, as well as alternatives</a:t>
            </a:r>
            <a:endParaRPr sz="1800" dirty="0">
              <a:solidFill>
                <a:schemeClr val="bg1"/>
              </a:solidFill>
              <a:cs typeface="Poppins"/>
            </a:endParaRPr>
          </a:p>
          <a:p>
            <a:pPr>
              <a:buClr>
                <a:schemeClr val="bg1"/>
              </a:buClr>
              <a:buSzPts val="2800"/>
            </a:pPr>
            <a:r>
              <a:rPr lang="en-US" sz="1800" b="1" dirty="0">
                <a:solidFill>
                  <a:schemeClr val="bg1"/>
                </a:solidFill>
              </a:rPr>
              <a:t>Appreciating</a:t>
            </a:r>
            <a:r>
              <a:rPr lang="en-US" sz="1800" dirty="0">
                <a:solidFill>
                  <a:schemeClr val="bg1"/>
                </a:solidFill>
              </a:rPr>
              <a:t>: </a:t>
            </a:r>
            <a:r>
              <a:rPr lang="en-US" sz="1800" b="1" dirty="0">
                <a:solidFill>
                  <a:schemeClr val="bg1"/>
                </a:solidFill>
              </a:rPr>
              <a:t>yes</a:t>
            </a:r>
            <a:r>
              <a:rPr lang="en-US" sz="1800" dirty="0">
                <a:solidFill>
                  <a:schemeClr val="bg1"/>
                </a:solidFill>
              </a:rPr>
              <a:t>- knows she will no longer be pregnant, and this cannot be reversed</a:t>
            </a:r>
            <a:endParaRPr sz="1800" dirty="0">
              <a:solidFill>
                <a:schemeClr val="bg1"/>
              </a:solidFill>
              <a:cs typeface="Poppins"/>
            </a:endParaRPr>
          </a:p>
          <a:p>
            <a:pPr>
              <a:buClr>
                <a:schemeClr val="bg1"/>
              </a:buClr>
              <a:buSzPts val="2800"/>
            </a:pPr>
            <a:r>
              <a:rPr lang="en-US" sz="1800" b="1" dirty="0">
                <a:solidFill>
                  <a:schemeClr val="bg1"/>
                </a:solidFill>
              </a:rPr>
              <a:t>Reasoning</a:t>
            </a:r>
            <a:r>
              <a:rPr lang="en-US" sz="1800" dirty="0">
                <a:solidFill>
                  <a:schemeClr val="bg1"/>
                </a:solidFill>
              </a:rPr>
              <a:t>: </a:t>
            </a:r>
            <a:r>
              <a:rPr lang="en-US" sz="1800" b="1" dirty="0">
                <a:solidFill>
                  <a:schemeClr val="bg1"/>
                </a:solidFill>
              </a:rPr>
              <a:t>yes</a:t>
            </a:r>
            <a:r>
              <a:rPr lang="en-US" sz="1800" dirty="0">
                <a:solidFill>
                  <a:schemeClr val="bg1"/>
                </a:solidFill>
              </a:rPr>
              <a:t>- came to this decision using logical, sound thought</a:t>
            </a:r>
            <a:endParaRPr sz="1800" dirty="0">
              <a:solidFill>
                <a:schemeClr val="bg1"/>
              </a:solidFill>
              <a:cs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607066" y="642932"/>
            <a:ext cx="7675875" cy="132555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3600" dirty="0">
                <a:solidFill>
                  <a:schemeClr val="bg1"/>
                </a:solidFill>
              </a:rPr>
              <a:t>Sample Clinical Case: Scenario #2 </a:t>
            </a:r>
            <a:endParaRPr sz="3600" dirty="0">
              <a:solidFill>
                <a:schemeClr val="bg1"/>
              </a:solidFill>
            </a:endParaRPr>
          </a:p>
          <a:p>
            <a:pPr marL="0" lvl="0" indent="0" algn="ctr" rtl="0">
              <a:lnSpc>
                <a:spcPct val="90000"/>
              </a:lnSpc>
              <a:spcBef>
                <a:spcPts val="0"/>
              </a:spcBef>
              <a:spcAft>
                <a:spcPts val="0"/>
              </a:spcAft>
              <a:buClr>
                <a:schemeClr val="dk1"/>
              </a:buClr>
              <a:buSzPts val="4400"/>
              <a:buFont typeface="Calibri"/>
              <a:buNone/>
            </a:pPr>
            <a:endParaRPr dirty="0"/>
          </a:p>
        </p:txBody>
      </p:sp>
      <p:sp>
        <p:nvSpPr>
          <p:cNvPr id="208" name="Google Shape;208;p10"/>
          <p:cNvSpPr txBox="1">
            <a:spLocks noGrp="1"/>
          </p:cNvSpPr>
          <p:nvPr>
            <p:ph idx="1"/>
          </p:nvPr>
        </p:nvSpPr>
        <p:spPr>
          <a:xfrm>
            <a:off x="878205" y="1614840"/>
            <a:ext cx="9437370" cy="3772530"/>
          </a:xfrm>
          <a:prstGeom prst="rect">
            <a:avLst/>
          </a:prstGeom>
          <a:noFill/>
          <a:ln>
            <a:noFill/>
          </a:ln>
        </p:spPr>
        <p:txBody>
          <a:bodyPr spcFirstLastPara="1" wrap="square" lIns="91425" tIns="45700" rIns="91425" bIns="45700" anchor="t" anchorCtr="0">
            <a:noAutofit/>
          </a:bodyPr>
          <a:lstStyle/>
          <a:p>
            <a:pPr>
              <a:lnSpc>
                <a:spcPct val="120000"/>
              </a:lnSpc>
              <a:spcBef>
                <a:spcPts val="0"/>
              </a:spcBef>
              <a:buClr>
                <a:schemeClr val="bg1"/>
              </a:buClr>
              <a:buSzPts val="2590"/>
            </a:pPr>
            <a:r>
              <a:rPr lang="en-US" sz="1800" dirty="0">
                <a:solidFill>
                  <a:schemeClr val="bg1"/>
                </a:solidFill>
              </a:rPr>
              <a:t>At her 12 week appointment, BW reiterates that she would like to pursue an elective termination at this time. </a:t>
            </a:r>
            <a:endParaRPr sz="1800" dirty="0">
              <a:solidFill>
                <a:schemeClr val="bg1"/>
              </a:solidFill>
              <a:cs typeface="Poppins"/>
            </a:endParaRPr>
          </a:p>
          <a:p>
            <a:pPr marL="742950" indent="-285750">
              <a:lnSpc>
                <a:spcPct val="120000"/>
              </a:lnSpc>
              <a:spcBef>
                <a:spcPts val="0"/>
              </a:spcBef>
              <a:buClr>
                <a:schemeClr val="bg1"/>
              </a:buClr>
            </a:pPr>
            <a:endParaRPr sz="1800" dirty="0">
              <a:solidFill>
                <a:schemeClr val="bg1"/>
              </a:solidFill>
              <a:cs typeface="Poppins"/>
            </a:endParaRPr>
          </a:p>
          <a:p>
            <a:pPr>
              <a:lnSpc>
                <a:spcPct val="120000"/>
              </a:lnSpc>
              <a:spcBef>
                <a:spcPts val="0"/>
              </a:spcBef>
              <a:buClr>
                <a:schemeClr val="bg1"/>
              </a:buClr>
              <a:buSzPts val="2590"/>
            </a:pPr>
            <a:r>
              <a:rPr lang="en-US" sz="1800" dirty="0">
                <a:solidFill>
                  <a:schemeClr val="bg1"/>
                </a:solidFill>
              </a:rPr>
              <a:t>After the dilation and curettage procedure is explained to her, she responds “sure that’s fine, do whatever you have to do, just get this baby out of me.” </a:t>
            </a:r>
            <a:endParaRPr sz="1800" dirty="0">
              <a:solidFill>
                <a:schemeClr val="bg1"/>
              </a:solidFill>
              <a:cs typeface="Poppins"/>
            </a:endParaRPr>
          </a:p>
          <a:p>
            <a:pPr marL="742950" indent="-285750">
              <a:lnSpc>
                <a:spcPct val="120000"/>
              </a:lnSpc>
              <a:spcBef>
                <a:spcPts val="0"/>
              </a:spcBef>
              <a:buClr>
                <a:schemeClr val="bg1"/>
              </a:buClr>
            </a:pPr>
            <a:endParaRPr sz="1800" dirty="0">
              <a:solidFill>
                <a:schemeClr val="bg1"/>
              </a:solidFill>
              <a:cs typeface="Poppins"/>
            </a:endParaRPr>
          </a:p>
          <a:p>
            <a:pPr>
              <a:lnSpc>
                <a:spcPct val="120000"/>
              </a:lnSpc>
              <a:spcBef>
                <a:spcPts val="0"/>
              </a:spcBef>
              <a:buClr>
                <a:schemeClr val="bg1"/>
              </a:buClr>
              <a:buSzPts val="2590"/>
            </a:pPr>
            <a:r>
              <a:rPr lang="en-US" sz="1800" dirty="0">
                <a:solidFill>
                  <a:schemeClr val="bg1"/>
                </a:solidFill>
              </a:rPr>
              <a:t>She states that foster care or adoption are not feasible alternatives because “no one would want this devil baby.”</a:t>
            </a:r>
            <a:r>
              <a:rPr lang="en-US" sz="2000" dirty="0">
                <a:solidFill>
                  <a:schemeClr val="bg1"/>
                </a:solidFill>
              </a:rPr>
              <a:t> </a:t>
            </a:r>
            <a:endParaRPr sz="2000" dirty="0">
              <a:solidFill>
                <a:schemeClr val="bg1"/>
              </a:solidFill>
            </a:endParaRPr>
          </a:p>
          <a:p>
            <a:pPr marL="457200" lvl="0" indent="0" algn="l" rtl="0">
              <a:lnSpc>
                <a:spcPct val="120000"/>
              </a:lnSpc>
              <a:spcBef>
                <a:spcPts val="0"/>
              </a:spcBef>
              <a:spcAft>
                <a:spcPts val="0"/>
              </a:spcAft>
              <a:buNone/>
            </a:pPr>
            <a:endParaRPr sz="2590" dirty="0">
              <a:solidFill>
                <a:schemeClr val="bg1"/>
              </a:solidFill>
            </a:endParaRPr>
          </a:p>
          <a:p>
            <a:pPr marL="0" lvl="0" indent="0" algn="l" rtl="0">
              <a:lnSpc>
                <a:spcPct val="120000"/>
              </a:lnSpc>
              <a:spcBef>
                <a:spcPts val="1000"/>
              </a:spcBef>
              <a:spcAft>
                <a:spcPts val="0"/>
              </a:spcAft>
              <a:buClr>
                <a:schemeClr val="dk1"/>
              </a:buClr>
              <a:buSzPts val="2590"/>
              <a:buNone/>
            </a:pPr>
            <a:endParaRPr sz="259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9C04EE2-E337-B226-CEF3-92FEF1C335A2}"/>
              </a:ext>
            </a:extLst>
          </p:cNvPr>
          <p:cNvSpPr/>
          <p:nvPr/>
        </p:nvSpPr>
        <p:spPr>
          <a:xfrm>
            <a:off x="564265" y="1357614"/>
            <a:ext cx="11022220" cy="20710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14" name="Google Shape;214;g2dcfc1d273f_0_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600" dirty="0"/>
              <a:t>Sample Clinical Case: Scenario #2 </a:t>
            </a:r>
            <a:endParaRPr/>
          </a:p>
          <a:p>
            <a:pPr marL="0" lvl="0" indent="0" algn="ctr" rtl="0">
              <a:lnSpc>
                <a:spcPct val="90000"/>
              </a:lnSpc>
              <a:spcBef>
                <a:spcPts val="0"/>
              </a:spcBef>
              <a:spcAft>
                <a:spcPts val="0"/>
              </a:spcAft>
              <a:buClr>
                <a:schemeClr val="dk1"/>
              </a:buClr>
              <a:buSzPts val="4400"/>
              <a:buFont typeface="Calibri"/>
              <a:buNone/>
            </a:pPr>
            <a:endParaRPr/>
          </a:p>
        </p:txBody>
      </p:sp>
      <p:sp>
        <p:nvSpPr>
          <p:cNvPr id="215" name="Google Shape;215;g2dcfc1d273f_0_23"/>
          <p:cNvSpPr txBox="1">
            <a:spLocks noGrp="1"/>
          </p:cNvSpPr>
          <p:nvPr>
            <p:ph idx="4294967295"/>
          </p:nvPr>
        </p:nvSpPr>
        <p:spPr>
          <a:xfrm>
            <a:off x="838200" y="1645730"/>
            <a:ext cx="10515600" cy="4351337"/>
          </a:xfrm>
          <a:prstGeom prst="rect">
            <a:avLst/>
          </a:prstGeom>
          <a:noFill/>
          <a:ln>
            <a:noFill/>
          </a:ln>
        </p:spPr>
        <p:txBody>
          <a:bodyPr spcFirstLastPara="1" wrap="square" lIns="91425" tIns="45700" rIns="91425" bIns="45700" anchor="t" anchorCtr="0">
            <a:noAutofit/>
          </a:bodyPr>
          <a:lstStyle/>
          <a:p>
            <a:pPr marL="457200" lvl="0" indent="-393065" algn="l" rtl="0">
              <a:lnSpc>
                <a:spcPct val="80000"/>
              </a:lnSpc>
              <a:spcBef>
                <a:spcPts val="0"/>
              </a:spcBef>
              <a:spcAft>
                <a:spcPts val="0"/>
              </a:spcAft>
              <a:buSzPts val="2590"/>
              <a:buChar char="•"/>
            </a:pPr>
            <a:r>
              <a:rPr lang="en-US" sz="1800" dirty="0">
                <a:solidFill>
                  <a:schemeClr val="bg1"/>
                </a:solidFill>
              </a:rPr>
              <a:t>She understands that this procedure means that she will no longer be pregnant and that this is not reversible. </a:t>
            </a:r>
            <a:endParaRPr sz="1800" dirty="0">
              <a:solidFill>
                <a:schemeClr val="bg1"/>
              </a:solidFill>
            </a:endParaRPr>
          </a:p>
          <a:p>
            <a:pPr marL="457200" lvl="0" indent="0" algn="l" rtl="0">
              <a:lnSpc>
                <a:spcPct val="80000"/>
              </a:lnSpc>
              <a:spcBef>
                <a:spcPts val="0"/>
              </a:spcBef>
              <a:spcAft>
                <a:spcPts val="0"/>
              </a:spcAft>
              <a:buNone/>
            </a:pPr>
            <a:endParaRPr sz="1800" dirty="0">
              <a:solidFill>
                <a:schemeClr val="bg1"/>
              </a:solidFill>
            </a:endParaRPr>
          </a:p>
          <a:p>
            <a:pPr marL="457200" lvl="0" indent="-393065" algn="l" rtl="0">
              <a:lnSpc>
                <a:spcPct val="80000"/>
              </a:lnSpc>
              <a:spcBef>
                <a:spcPts val="0"/>
              </a:spcBef>
              <a:spcAft>
                <a:spcPts val="0"/>
              </a:spcAft>
              <a:buSzPts val="2590"/>
              <a:buChar char="•"/>
            </a:pPr>
            <a:r>
              <a:rPr lang="en-US" sz="1800" dirty="0">
                <a:solidFill>
                  <a:schemeClr val="bg1"/>
                </a:solidFill>
              </a:rPr>
              <a:t>She says that a “demon impregnated her” and has heard the voice of the Archangel Michael telling her that “if she does not get rid of her unborn child, that it will become the Antichrist and destroy the world.”</a:t>
            </a:r>
            <a:endParaRPr sz="1800" dirty="0">
              <a:solidFill>
                <a:schemeClr val="bg1"/>
              </a:solidFill>
            </a:endParaRPr>
          </a:p>
          <a:p>
            <a:pPr marL="0" lvl="0" indent="0" algn="l" rtl="0">
              <a:lnSpc>
                <a:spcPct val="80000"/>
              </a:lnSpc>
              <a:spcBef>
                <a:spcPts val="1000"/>
              </a:spcBef>
              <a:spcAft>
                <a:spcPts val="0"/>
              </a:spcAft>
              <a:buNone/>
            </a:pPr>
            <a:br>
              <a:rPr lang="en-US" sz="2590" dirty="0"/>
            </a:br>
            <a:endParaRPr sz="2590" dirty="0"/>
          </a:p>
          <a:p>
            <a:pPr marL="457200" lvl="0" indent="0" algn="l" rtl="0">
              <a:lnSpc>
                <a:spcPct val="80000"/>
              </a:lnSpc>
              <a:spcBef>
                <a:spcPts val="0"/>
              </a:spcBef>
              <a:spcAft>
                <a:spcPts val="0"/>
              </a:spcAft>
              <a:buNone/>
            </a:pPr>
            <a:endParaRPr sz="2590" dirty="0"/>
          </a:p>
          <a:p>
            <a:pPr marL="0" lvl="0" indent="0" algn="l" rtl="0">
              <a:lnSpc>
                <a:spcPct val="80000"/>
              </a:lnSpc>
              <a:spcBef>
                <a:spcPts val="1000"/>
              </a:spcBef>
              <a:spcAft>
                <a:spcPts val="0"/>
              </a:spcAft>
              <a:buClr>
                <a:schemeClr val="dk1"/>
              </a:buClr>
              <a:buSzPts val="2590"/>
              <a:buNone/>
            </a:pPr>
            <a:endParaRPr sz="259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e5d9f902b3_0_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en-US" sz="3600" dirty="0"/>
              <a:t>Disclosures/Disclaimers/Acknowledgments:</a:t>
            </a:r>
            <a:endParaRPr sz="3600" dirty="0"/>
          </a:p>
        </p:txBody>
      </p:sp>
      <p:sp>
        <p:nvSpPr>
          <p:cNvPr id="96" name="Google Shape;96;ge5d9f902b3_0_0"/>
          <p:cNvSpPr txBox="1">
            <a:spLocks noGrp="1"/>
          </p:cNvSpPr>
          <p:nvPr>
            <p:ph type="body" idx="1"/>
          </p:nvPr>
        </p:nvSpPr>
        <p:spPr>
          <a:xfrm>
            <a:off x="831847" y="4045179"/>
            <a:ext cx="10515600" cy="10188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Calibri"/>
              <a:buNone/>
            </a:pPr>
            <a:r>
              <a:rPr lang="en-US" sz="1800" dirty="0"/>
              <a:t>The authors have no conflicts of interest to disclose</a:t>
            </a:r>
            <a:endParaRPr sz="1800" dirty="0">
              <a:cs typeface="Poppins"/>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a:spLocks noGrp="1"/>
          </p:cNvSpPr>
          <p:nvPr>
            <p:ph type="title"/>
          </p:nvPr>
        </p:nvSpPr>
        <p:spPr>
          <a:xfrm>
            <a:off x="866778" y="1147757"/>
            <a:ext cx="10925172" cy="13255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12820"/>
              <a:buFont typeface="Calibri"/>
              <a:buNone/>
            </a:pPr>
            <a:r>
              <a:rPr lang="en-US" sz="3900" dirty="0"/>
              <a:t>Does BW have capacity to choose an elective termination?</a:t>
            </a:r>
            <a:endParaRPr sz="3900" dirty="0"/>
          </a:p>
          <a:p>
            <a:pPr marL="0" lvl="0" indent="0" algn="l" rtl="0">
              <a:lnSpc>
                <a:spcPct val="90000"/>
              </a:lnSpc>
              <a:spcBef>
                <a:spcPts val="0"/>
              </a:spcBef>
              <a:spcAft>
                <a:spcPts val="0"/>
              </a:spcAft>
              <a:buClr>
                <a:schemeClr val="dk1"/>
              </a:buClr>
              <a:buSzPct val="112820"/>
              <a:buFont typeface="Calibri"/>
              <a:buNone/>
            </a:pPr>
            <a:endParaRPr sz="3900" dirty="0"/>
          </a:p>
        </p:txBody>
      </p:sp>
      <p:sp>
        <p:nvSpPr>
          <p:cNvPr id="222" name="Google Shape;222;p11"/>
          <p:cNvSpPr txBox="1">
            <a:spLocks noGrp="1"/>
          </p:cNvSpPr>
          <p:nvPr>
            <p:ph idx="4294967295"/>
          </p:nvPr>
        </p:nvSpPr>
        <p:spPr>
          <a:xfrm>
            <a:off x="866778" y="2396756"/>
            <a:ext cx="10515594" cy="4361232"/>
          </a:xfrm>
          <a:prstGeom prst="rect">
            <a:avLst/>
          </a:prstGeom>
          <a:noFill/>
          <a:ln>
            <a:noFill/>
          </a:ln>
        </p:spPr>
        <p:txBody>
          <a:bodyPr spcFirstLastPara="1" wrap="square" lIns="91425" tIns="45700" rIns="91425" bIns="45700" anchor="t" anchorCtr="0">
            <a:normAutofit/>
          </a:bodyPr>
          <a:lstStyle/>
          <a:p>
            <a:pPr>
              <a:spcBef>
                <a:spcPts val="0"/>
              </a:spcBef>
              <a:buClr>
                <a:schemeClr val="bg1"/>
              </a:buClr>
              <a:buSzPts val="2800"/>
            </a:pPr>
            <a:r>
              <a:rPr lang="en-US" sz="1800" b="1" dirty="0">
                <a:solidFill>
                  <a:schemeClr val="bg1"/>
                </a:solidFill>
              </a:rPr>
              <a:t>Communicating</a:t>
            </a:r>
            <a:r>
              <a:rPr lang="en-US" sz="1800" dirty="0">
                <a:solidFill>
                  <a:schemeClr val="bg1"/>
                </a:solidFill>
              </a:rPr>
              <a:t>: </a:t>
            </a:r>
            <a:r>
              <a:rPr lang="en-US" sz="1800" b="1" dirty="0">
                <a:solidFill>
                  <a:schemeClr val="bg1"/>
                </a:solidFill>
              </a:rPr>
              <a:t>yes</a:t>
            </a:r>
            <a:r>
              <a:rPr lang="en-US" sz="1800" dirty="0">
                <a:solidFill>
                  <a:schemeClr val="bg1"/>
                </a:solidFill>
              </a:rPr>
              <a:t>- has clearly stated she wishes to terminate</a:t>
            </a:r>
            <a:endParaRPr sz="1800" dirty="0">
              <a:solidFill>
                <a:schemeClr val="bg1"/>
              </a:solidFill>
              <a:cs typeface="Poppins"/>
            </a:endParaRPr>
          </a:p>
          <a:p>
            <a:pPr marL="742950" indent="-285750">
              <a:spcBef>
                <a:spcPts val="0"/>
              </a:spcBef>
              <a:buClr>
                <a:schemeClr val="bg1"/>
              </a:buClr>
            </a:pPr>
            <a:endParaRPr sz="1800" dirty="0">
              <a:solidFill>
                <a:schemeClr val="bg1"/>
              </a:solidFill>
              <a:cs typeface="Poppins"/>
            </a:endParaRPr>
          </a:p>
          <a:p>
            <a:pPr>
              <a:buClr>
                <a:schemeClr val="bg1"/>
              </a:buClr>
              <a:buSzPts val="2800"/>
            </a:pPr>
            <a:r>
              <a:rPr lang="en-US" sz="1800" b="1" dirty="0">
                <a:solidFill>
                  <a:schemeClr val="bg1"/>
                </a:solidFill>
              </a:rPr>
              <a:t>Understanding</a:t>
            </a:r>
            <a:r>
              <a:rPr lang="en-US" sz="1800" dirty="0">
                <a:solidFill>
                  <a:schemeClr val="bg1"/>
                </a:solidFill>
              </a:rPr>
              <a:t>: </a:t>
            </a:r>
            <a:r>
              <a:rPr lang="en-US" sz="1800" b="1" dirty="0">
                <a:solidFill>
                  <a:schemeClr val="bg1"/>
                </a:solidFill>
              </a:rPr>
              <a:t>unclear</a:t>
            </a:r>
            <a:r>
              <a:rPr lang="en-US" sz="1800" dirty="0">
                <a:solidFill>
                  <a:schemeClr val="bg1"/>
                </a:solidFill>
              </a:rPr>
              <a:t>- would need to ask further for further details</a:t>
            </a:r>
            <a:endParaRPr sz="1800" dirty="0">
              <a:solidFill>
                <a:schemeClr val="bg1"/>
              </a:solidFill>
              <a:cs typeface="Poppins"/>
            </a:endParaRPr>
          </a:p>
          <a:p>
            <a:pPr marL="742950" indent="-285750">
              <a:buClr>
                <a:schemeClr val="bg1"/>
              </a:buClr>
            </a:pPr>
            <a:endParaRPr sz="1800" dirty="0">
              <a:solidFill>
                <a:schemeClr val="bg1"/>
              </a:solidFill>
              <a:cs typeface="Poppins"/>
            </a:endParaRPr>
          </a:p>
          <a:p>
            <a:pPr>
              <a:buClr>
                <a:schemeClr val="bg1"/>
              </a:buClr>
              <a:buSzPts val="2800"/>
            </a:pPr>
            <a:r>
              <a:rPr lang="en-US" sz="1800" b="1" dirty="0">
                <a:solidFill>
                  <a:schemeClr val="bg1"/>
                </a:solidFill>
              </a:rPr>
              <a:t>Appreciating</a:t>
            </a:r>
            <a:r>
              <a:rPr lang="en-US" sz="1800" dirty="0">
                <a:solidFill>
                  <a:schemeClr val="bg1"/>
                </a:solidFill>
              </a:rPr>
              <a:t>: </a:t>
            </a:r>
            <a:r>
              <a:rPr lang="en-US" sz="1800" b="1" dirty="0">
                <a:solidFill>
                  <a:schemeClr val="bg1"/>
                </a:solidFill>
              </a:rPr>
              <a:t>yes</a:t>
            </a:r>
            <a:r>
              <a:rPr lang="en-US" sz="1800" dirty="0">
                <a:solidFill>
                  <a:schemeClr val="bg1"/>
                </a:solidFill>
              </a:rPr>
              <a:t>- knows she will no longer be pregnant, and this cannot be reversed</a:t>
            </a:r>
            <a:endParaRPr sz="1800" dirty="0">
              <a:solidFill>
                <a:schemeClr val="bg1"/>
              </a:solidFill>
              <a:cs typeface="Poppins"/>
            </a:endParaRPr>
          </a:p>
          <a:p>
            <a:pPr marL="742950" indent="-285750">
              <a:buClr>
                <a:schemeClr val="bg1"/>
              </a:buClr>
            </a:pPr>
            <a:endParaRPr sz="1800" dirty="0">
              <a:solidFill>
                <a:schemeClr val="bg1"/>
              </a:solidFill>
              <a:cs typeface="Poppins"/>
            </a:endParaRPr>
          </a:p>
          <a:p>
            <a:pPr>
              <a:buClr>
                <a:schemeClr val="bg1"/>
              </a:buClr>
              <a:buSzPts val="2800"/>
            </a:pPr>
            <a:r>
              <a:rPr lang="en-US" sz="1800" b="1" dirty="0">
                <a:solidFill>
                  <a:schemeClr val="bg1"/>
                </a:solidFill>
              </a:rPr>
              <a:t>Reasoning</a:t>
            </a:r>
            <a:r>
              <a:rPr lang="en-US" sz="1800" dirty="0">
                <a:solidFill>
                  <a:schemeClr val="bg1"/>
                </a:solidFill>
              </a:rPr>
              <a:t>: </a:t>
            </a:r>
            <a:r>
              <a:rPr lang="en-US" sz="1800" b="1" dirty="0">
                <a:solidFill>
                  <a:schemeClr val="bg1"/>
                </a:solidFill>
              </a:rPr>
              <a:t>no</a:t>
            </a:r>
            <a:r>
              <a:rPr lang="en-US" sz="1800" dirty="0">
                <a:solidFill>
                  <a:schemeClr val="bg1"/>
                </a:solidFill>
              </a:rPr>
              <a:t>- psychotic </a:t>
            </a:r>
            <a:r>
              <a:rPr lang="en-US" sz="1800" dirty="0">
                <a:solidFill>
                  <a:schemeClr val="bg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decompensation</a:t>
            </a:r>
            <a:endParaRPr sz="1800" dirty="0">
              <a:solidFill>
                <a:schemeClr val="bg1"/>
              </a:solidFill>
              <a:cs typeface="Poppins"/>
            </a:endParaRPr>
          </a:p>
          <a:p>
            <a:pPr marL="0" lvl="0" indent="0" algn="l" rtl="0">
              <a:lnSpc>
                <a:spcPct val="90000"/>
              </a:lnSpc>
              <a:spcBef>
                <a:spcPts val="1000"/>
              </a:spcBef>
              <a:spcAft>
                <a:spcPts val="0"/>
              </a:spcAft>
              <a:buClr>
                <a:schemeClr val="dk1"/>
              </a:buClr>
              <a:buSzPts val="2800"/>
              <a:buNone/>
            </a:pPr>
            <a:endParaRPr sz="2693" dirty="0"/>
          </a:p>
          <a:p>
            <a:pPr marL="0" lvl="0" indent="0" algn="l" rtl="0">
              <a:lnSpc>
                <a:spcPct val="90000"/>
              </a:lnSpc>
              <a:spcBef>
                <a:spcPts val="1000"/>
              </a:spcBef>
              <a:spcAft>
                <a:spcPts val="0"/>
              </a:spcAft>
              <a:buClr>
                <a:schemeClr val="dk1"/>
              </a:buClr>
              <a:buSzPts val="2800"/>
              <a:buFont typeface="Arial"/>
              <a:buNone/>
            </a:pPr>
            <a:endParaRPr sz="2693"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401328" y="458648"/>
            <a:ext cx="7675875" cy="132555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3240" dirty="0">
                <a:solidFill>
                  <a:schemeClr val="bg1"/>
                </a:solidFill>
              </a:rPr>
            </a:br>
            <a:r>
              <a:rPr lang="en-US" sz="3240" dirty="0">
                <a:solidFill>
                  <a:schemeClr val="bg1"/>
                </a:solidFill>
              </a:rPr>
              <a:t>If the patient is found to lack capacity </a:t>
            </a:r>
            <a:br>
              <a:rPr lang="en-US" sz="3959" dirty="0">
                <a:solidFill>
                  <a:schemeClr val="bg1"/>
                </a:solidFill>
              </a:rPr>
            </a:br>
            <a:endParaRPr sz="3959" dirty="0">
              <a:solidFill>
                <a:schemeClr val="bg1"/>
              </a:solidFill>
            </a:endParaRPr>
          </a:p>
        </p:txBody>
      </p:sp>
      <p:sp>
        <p:nvSpPr>
          <p:cNvPr id="229" name="Google Shape;229;p12"/>
          <p:cNvSpPr txBox="1">
            <a:spLocks noGrp="1"/>
          </p:cNvSpPr>
          <p:nvPr>
            <p:ph idx="1"/>
          </p:nvPr>
        </p:nvSpPr>
        <p:spPr>
          <a:xfrm>
            <a:off x="1267727" y="1369731"/>
            <a:ext cx="10343247" cy="4293898"/>
          </a:xfrm>
          <a:prstGeom prst="rect">
            <a:avLst/>
          </a:prstGeom>
          <a:noFill/>
          <a:ln>
            <a:noFill/>
          </a:ln>
        </p:spPr>
        <p:txBody>
          <a:bodyPr spcFirstLastPara="1" wrap="square" lIns="91425" tIns="45700" rIns="91425" bIns="45700" anchor="t" anchorCtr="0">
            <a:noAutofit/>
          </a:bodyPr>
          <a:lstStyle/>
          <a:p>
            <a:pPr marL="914400" lvl="0" indent="0" algn="l" rtl="0">
              <a:lnSpc>
                <a:spcPct val="70000"/>
              </a:lnSpc>
              <a:spcBef>
                <a:spcPts val="0"/>
              </a:spcBef>
              <a:spcAft>
                <a:spcPts val="0"/>
              </a:spcAft>
              <a:buNone/>
            </a:pPr>
            <a:endParaRPr sz="2300" b="1" dirty="0">
              <a:solidFill>
                <a:schemeClr val="bg1"/>
              </a:solidFill>
            </a:endParaRPr>
          </a:p>
          <a:p>
            <a:pPr marL="0" lvl="0" indent="0" algn="l" rtl="0">
              <a:lnSpc>
                <a:spcPct val="100000"/>
              </a:lnSpc>
              <a:spcBef>
                <a:spcPts val="0"/>
              </a:spcBef>
              <a:spcAft>
                <a:spcPts val="0"/>
              </a:spcAft>
              <a:buNone/>
            </a:pPr>
            <a:r>
              <a:rPr lang="en-US" sz="1400" b="1" dirty="0">
                <a:solidFill>
                  <a:schemeClr val="bg1"/>
                </a:solidFill>
              </a:rPr>
              <a:t>Attempt to restore capacity: </a:t>
            </a:r>
            <a:endParaRPr sz="1400" b="1" dirty="0">
              <a:solidFill>
                <a:schemeClr val="bg1"/>
              </a:solidFill>
              <a:cs typeface="Poppins"/>
            </a:endParaRPr>
          </a:p>
          <a:p>
            <a:pPr marL="914400" lvl="0" indent="0" algn="l" rtl="0">
              <a:lnSpc>
                <a:spcPct val="100000"/>
              </a:lnSpc>
              <a:spcBef>
                <a:spcPts val="0"/>
              </a:spcBef>
              <a:spcAft>
                <a:spcPts val="0"/>
              </a:spcAft>
              <a:buNone/>
            </a:pPr>
            <a:endParaRPr sz="1400" dirty="0">
              <a:solidFill>
                <a:schemeClr val="bg1"/>
              </a:solidFill>
              <a:cs typeface="Poppins"/>
            </a:endParaRPr>
          </a:p>
          <a:p>
            <a:pPr marL="457200" lvl="0" indent="-374650" algn="l" rtl="0">
              <a:lnSpc>
                <a:spcPct val="100000"/>
              </a:lnSpc>
              <a:spcBef>
                <a:spcPts val="0"/>
              </a:spcBef>
              <a:spcAft>
                <a:spcPts val="0"/>
              </a:spcAft>
              <a:buSzPts val="2300"/>
              <a:buChar char="•"/>
            </a:pPr>
            <a:r>
              <a:rPr lang="en-US" sz="1400" dirty="0">
                <a:solidFill>
                  <a:schemeClr val="bg1"/>
                </a:solidFill>
              </a:rPr>
              <a:t>Remedy reversible medical conditions/delirium (due to fever, hypoxia, etc.) </a:t>
            </a:r>
            <a:endParaRPr sz="1400" dirty="0">
              <a:solidFill>
                <a:schemeClr val="bg1"/>
              </a:solidFill>
              <a:cs typeface="Poppins"/>
            </a:endParaRPr>
          </a:p>
          <a:p>
            <a:pPr marL="914400" lvl="0" indent="0" algn="l" rtl="0">
              <a:lnSpc>
                <a:spcPct val="100000"/>
              </a:lnSpc>
              <a:spcBef>
                <a:spcPts val="0"/>
              </a:spcBef>
              <a:spcAft>
                <a:spcPts val="0"/>
              </a:spcAft>
              <a:buNone/>
            </a:pPr>
            <a:endParaRPr sz="1400" dirty="0">
              <a:solidFill>
                <a:schemeClr val="bg1"/>
              </a:solidFill>
              <a:cs typeface="Poppins"/>
            </a:endParaRPr>
          </a:p>
          <a:p>
            <a:pPr marL="457200" lvl="0" indent="-374650" algn="l" rtl="0">
              <a:lnSpc>
                <a:spcPct val="100000"/>
              </a:lnSpc>
              <a:spcBef>
                <a:spcPts val="0"/>
              </a:spcBef>
              <a:spcAft>
                <a:spcPts val="0"/>
              </a:spcAft>
              <a:buSzPts val="2300"/>
              <a:buChar char="•"/>
            </a:pPr>
            <a:r>
              <a:rPr lang="en-US" sz="1400" dirty="0">
                <a:solidFill>
                  <a:schemeClr val="bg1"/>
                </a:solidFill>
              </a:rPr>
              <a:t>Address acute psychiatric conditions: psychopharmacologic treatment and psychoeducation, consult psychiatry if high risk or when needed  </a:t>
            </a:r>
            <a:endParaRPr sz="1400" dirty="0">
              <a:solidFill>
                <a:schemeClr val="bg1"/>
              </a:solidFill>
              <a:cs typeface="Poppins"/>
            </a:endParaRPr>
          </a:p>
          <a:p>
            <a:pPr marL="0" lvl="0" indent="0" algn="l" rtl="0">
              <a:lnSpc>
                <a:spcPct val="100000"/>
              </a:lnSpc>
              <a:spcBef>
                <a:spcPts val="0"/>
              </a:spcBef>
              <a:spcAft>
                <a:spcPts val="0"/>
              </a:spcAft>
              <a:buNone/>
            </a:pPr>
            <a:endParaRPr sz="1400" dirty="0">
              <a:solidFill>
                <a:schemeClr val="bg1"/>
              </a:solidFill>
              <a:cs typeface="Poppins"/>
            </a:endParaRPr>
          </a:p>
          <a:p>
            <a:pPr marL="457200" lvl="0" indent="-374650" algn="l" rtl="0">
              <a:lnSpc>
                <a:spcPct val="100000"/>
              </a:lnSpc>
              <a:spcBef>
                <a:spcPts val="0"/>
              </a:spcBef>
              <a:spcAft>
                <a:spcPts val="0"/>
              </a:spcAft>
              <a:buSzPts val="2300"/>
              <a:buChar char="•"/>
            </a:pPr>
            <a:r>
              <a:rPr lang="en-US" sz="1400" dirty="0">
                <a:solidFill>
                  <a:schemeClr val="bg1"/>
                </a:solidFill>
              </a:rPr>
              <a:t>Utilize verbal interventions (RESPECT)</a:t>
            </a:r>
            <a:endParaRPr sz="1400" dirty="0">
              <a:solidFill>
                <a:schemeClr val="bg1"/>
              </a:solidFill>
              <a:cs typeface="Poppins"/>
            </a:endParaRPr>
          </a:p>
          <a:p>
            <a:pPr marL="914400" lvl="0" indent="-374650" algn="l" rtl="0">
              <a:lnSpc>
                <a:spcPct val="100000"/>
              </a:lnSpc>
              <a:spcBef>
                <a:spcPts val="0"/>
              </a:spcBef>
              <a:spcAft>
                <a:spcPts val="0"/>
              </a:spcAft>
              <a:buSzPts val="2300"/>
              <a:buChar char="•"/>
            </a:pPr>
            <a:r>
              <a:rPr lang="en-US" sz="1400" dirty="0">
                <a:solidFill>
                  <a:schemeClr val="bg1"/>
                </a:solidFill>
              </a:rPr>
              <a:t>Rapport</a:t>
            </a:r>
            <a:endParaRPr sz="1400" dirty="0">
              <a:solidFill>
                <a:schemeClr val="bg1"/>
              </a:solidFill>
              <a:cs typeface="Poppins"/>
            </a:endParaRPr>
          </a:p>
          <a:p>
            <a:pPr marL="914400" lvl="0" indent="-374650" algn="l" rtl="0">
              <a:lnSpc>
                <a:spcPct val="100000"/>
              </a:lnSpc>
              <a:spcBef>
                <a:spcPts val="0"/>
              </a:spcBef>
              <a:spcAft>
                <a:spcPts val="0"/>
              </a:spcAft>
              <a:buSzPts val="2300"/>
              <a:buChar char="•"/>
            </a:pPr>
            <a:r>
              <a:rPr lang="en-US" sz="1400" dirty="0">
                <a:solidFill>
                  <a:schemeClr val="bg1"/>
                </a:solidFill>
              </a:rPr>
              <a:t>Empathy </a:t>
            </a:r>
            <a:endParaRPr sz="1400" dirty="0">
              <a:solidFill>
                <a:schemeClr val="bg1"/>
              </a:solidFill>
              <a:cs typeface="Poppins"/>
            </a:endParaRPr>
          </a:p>
          <a:p>
            <a:pPr marL="914400" lvl="0" indent="-374650" algn="l" rtl="0">
              <a:lnSpc>
                <a:spcPct val="100000"/>
              </a:lnSpc>
              <a:spcBef>
                <a:spcPts val="0"/>
              </a:spcBef>
              <a:spcAft>
                <a:spcPts val="0"/>
              </a:spcAft>
              <a:buSzPts val="2300"/>
              <a:buChar char="•"/>
            </a:pPr>
            <a:r>
              <a:rPr lang="en-US" sz="1400" dirty="0">
                <a:solidFill>
                  <a:schemeClr val="bg1"/>
                </a:solidFill>
              </a:rPr>
              <a:t>Support </a:t>
            </a:r>
            <a:endParaRPr sz="1400" dirty="0">
              <a:solidFill>
                <a:schemeClr val="bg1"/>
              </a:solidFill>
              <a:cs typeface="Poppins"/>
            </a:endParaRPr>
          </a:p>
          <a:p>
            <a:pPr marL="914400" lvl="0" indent="-374650" algn="l" rtl="0">
              <a:lnSpc>
                <a:spcPct val="100000"/>
              </a:lnSpc>
              <a:spcBef>
                <a:spcPts val="0"/>
              </a:spcBef>
              <a:spcAft>
                <a:spcPts val="0"/>
              </a:spcAft>
              <a:buSzPts val="2300"/>
              <a:buChar char="•"/>
            </a:pPr>
            <a:r>
              <a:rPr lang="en-US" sz="1400" dirty="0">
                <a:solidFill>
                  <a:schemeClr val="bg1"/>
                </a:solidFill>
              </a:rPr>
              <a:t>Partnership </a:t>
            </a:r>
            <a:endParaRPr sz="1400" dirty="0">
              <a:solidFill>
                <a:schemeClr val="bg1"/>
              </a:solidFill>
              <a:cs typeface="Poppins"/>
            </a:endParaRPr>
          </a:p>
          <a:p>
            <a:pPr marL="914400" lvl="0" indent="-374650" algn="l" rtl="0">
              <a:lnSpc>
                <a:spcPct val="100000"/>
              </a:lnSpc>
              <a:spcBef>
                <a:spcPts val="0"/>
              </a:spcBef>
              <a:spcAft>
                <a:spcPts val="0"/>
              </a:spcAft>
              <a:buSzPts val="2300"/>
              <a:buChar char="•"/>
            </a:pPr>
            <a:r>
              <a:rPr lang="en-US" sz="1400" dirty="0">
                <a:solidFill>
                  <a:schemeClr val="bg1"/>
                </a:solidFill>
              </a:rPr>
              <a:t>Explanation</a:t>
            </a:r>
            <a:endParaRPr sz="1400" dirty="0">
              <a:solidFill>
                <a:schemeClr val="bg1"/>
              </a:solidFill>
              <a:cs typeface="Poppins"/>
            </a:endParaRPr>
          </a:p>
          <a:p>
            <a:pPr marL="914400" lvl="0" indent="-374650" algn="l" rtl="0">
              <a:lnSpc>
                <a:spcPct val="100000"/>
              </a:lnSpc>
              <a:spcBef>
                <a:spcPts val="0"/>
              </a:spcBef>
              <a:spcAft>
                <a:spcPts val="0"/>
              </a:spcAft>
              <a:buSzPts val="2300"/>
              <a:buChar char="•"/>
            </a:pPr>
            <a:r>
              <a:rPr lang="en-US" sz="1400" dirty="0">
                <a:solidFill>
                  <a:schemeClr val="bg1"/>
                </a:solidFill>
              </a:rPr>
              <a:t>Cultural competence</a:t>
            </a:r>
            <a:endParaRPr sz="1400" dirty="0">
              <a:solidFill>
                <a:schemeClr val="bg1"/>
              </a:solidFill>
              <a:cs typeface="Poppins"/>
            </a:endParaRPr>
          </a:p>
          <a:p>
            <a:pPr marL="914400" lvl="0" indent="-374650" algn="l" rtl="0">
              <a:lnSpc>
                <a:spcPct val="100000"/>
              </a:lnSpc>
              <a:spcBef>
                <a:spcPts val="0"/>
              </a:spcBef>
              <a:spcAft>
                <a:spcPts val="0"/>
              </a:spcAft>
              <a:buSzPts val="2300"/>
              <a:buChar char="•"/>
            </a:pPr>
            <a:r>
              <a:rPr lang="en-US" sz="1400" dirty="0">
                <a:solidFill>
                  <a:schemeClr val="bg1"/>
                </a:solidFill>
              </a:rPr>
              <a:t>Trust </a:t>
            </a:r>
            <a:endParaRPr sz="1400" dirty="0">
              <a:solidFill>
                <a:schemeClr val="bg1"/>
              </a:solidFill>
              <a:cs typeface="Poppins"/>
            </a:endParaRPr>
          </a:p>
          <a:p>
            <a:pPr marL="914400" lvl="0" indent="0" algn="l" rtl="0">
              <a:lnSpc>
                <a:spcPct val="70000"/>
              </a:lnSpc>
              <a:spcBef>
                <a:spcPts val="0"/>
              </a:spcBef>
              <a:spcAft>
                <a:spcPts val="0"/>
              </a:spcAft>
              <a:buNone/>
            </a:pPr>
            <a:endParaRPr sz="2300" dirty="0">
              <a:solidFill>
                <a:schemeClr val="bg1"/>
              </a:solidFill>
            </a:endParaRPr>
          </a:p>
          <a:p>
            <a:pPr marL="0" lvl="0" indent="0" algn="l" rtl="0">
              <a:lnSpc>
                <a:spcPct val="70000"/>
              </a:lnSpc>
              <a:spcBef>
                <a:spcPts val="0"/>
              </a:spcBef>
              <a:spcAft>
                <a:spcPts val="0"/>
              </a:spcAft>
              <a:buNone/>
            </a:pPr>
            <a:endParaRPr sz="2300" dirty="0">
              <a:solidFill>
                <a:schemeClr val="bg1"/>
              </a:solidFill>
            </a:endParaRPr>
          </a:p>
          <a:p>
            <a:pPr marL="0" lvl="0" indent="0" algn="l" rtl="0">
              <a:lnSpc>
                <a:spcPct val="70000"/>
              </a:lnSpc>
              <a:spcBef>
                <a:spcPts val="500"/>
              </a:spcBef>
              <a:spcAft>
                <a:spcPts val="0"/>
              </a:spcAft>
              <a:buNone/>
            </a:pPr>
            <a:endParaRPr sz="2300" dirty="0">
              <a:solidFill>
                <a:schemeClr val="bg1"/>
              </a:solidFill>
            </a:endParaRPr>
          </a:p>
          <a:p>
            <a:pPr marL="228600" lvl="0" indent="-90170" algn="l" rtl="0">
              <a:lnSpc>
                <a:spcPct val="70000"/>
              </a:lnSpc>
              <a:spcBef>
                <a:spcPts val="1000"/>
              </a:spcBef>
              <a:spcAft>
                <a:spcPts val="0"/>
              </a:spcAft>
              <a:buClr>
                <a:schemeClr val="dk1"/>
              </a:buClr>
              <a:buSzPts val="2170"/>
              <a:buNone/>
            </a:pPr>
            <a:endParaRPr sz="2170" dirty="0">
              <a:solidFill>
                <a:schemeClr val="bg1"/>
              </a:solidFill>
              <a:cs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D9C982D-D561-E6B3-4E5F-A09DCFDE74EE}"/>
              </a:ext>
            </a:extLst>
          </p:cNvPr>
          <p:cNvSpPr/>
          <p:nvPr/>
        </p:nvSpPr>
        <p:spPr>
          <a:xfrm>
            <a:off x="363739" y="1538087"/>
            <a:ext cx="11433299" cy="32240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35" name="Google Shape;235;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dirty="0"/>
              <a:t>Surrogate Decision Making</a:t>
            </a:r>
            <a:endParaRPr/>
          </a:p>
        </p:txBody>
      </p:sp>
      <p:sp>
        <p:nvSpPr>
          <p:cNvPr id="236" name="Google Shape;236;p13"/>
          <p:cNvSpPr txBox="1">
            <a:spLocks noGrp="1"/>
          </p:cNvSpPr>
          <p:nvPr>
            <p:ph idx="4294967295"/>
          </p:nvPr>
        </p:nvSpPr>
        <p:spPr>
          <a:xfrm>
            <a:off x="838197" y="1721803"/>
            <a:ext cx="10515600" cy="481012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900"/>
              <a:buChar char="•"/>
            </a:pPr>
            <a:r>
              <a:rPr lang="en-US" sz="1800" dirty="0">
                <a:solidFill>
                  <a:schemeClr val="bg1"/>
                </a:solidFill>
              </a:rPr>
              <a:t>If the patient lacks capacity to make a medical decision, an appointed person acts as a </a:t>
            </a:r>
            <a:r>
              <a:rPr lang="en-US" sz="1800" i="1" dirty="0">
                <a:solidFill>
                  <a:schemeClr val="bg1"/>
                </a:solidFill>
              </a:rPr>
              <a:t>surrogate decision maker</a:t>
            </a:r>
            <a:r>
              <a:rPr lang="en-US" sz="1800" dirty="0">
                <a:solidFill>
                  <a:schemeClr val="bg1"/>
                </a:solidFill>
              </a:rPr>
              <a:t> (also called a health care proxy or health care agent)</a:t>
            </a:r>
            <a:endParaRPr sz="1800" dirty="0">
              <a:solidFill>
                <a:schemeClr val="bg1"/>
              </a:solidFill>
            </a:endParaRPr>
          </a:p>
          <a:p>
            <a:pPr marL="228600" lvl="0" indent="0" algn="l" rtl="0">
              <a:lnSpc>
                <a:spcPct val="90000"/>
              </a:lnSpc>
              <a:spcBef>
                <a:spcPts val="0"/>
              </a:spcBef>
              <a:spcAft>
                <a:spcPts val="0"/>
              </a:spcAft>
              <a:buSzPts val="1800"/>
              <a:buNone/>
            </a:pPr>
            <a:endParaRPr sz="1800" dirty="0">
              <a:solidFill>
                <a:schemeClr val="bg1"/>
              </a:solidFill>
            </a:endParaRPr>
          </a:p>
          <a:p>
            <a:pPr marL="228600" lvl="0" indent="-228600" algn="l" rtl="0">
              <a:lnSpc>
                <a:spcPct val="90000"/>
              </a:lnSpc>
              <a:spcBef>
                <a:spcPts val="0"/>
              </a:spcBef>
              <a:spcAft>
                <a:spcPts val="0"/>
              </a:spcAft>
              <a:buSzPts val="2900"/>
              <a:buChar char="•"/>
            </a:pPr>
            <a:r>
              <a:rPr lang="en-US" sz="1800" dirty="0">
                <a:solidFill>
                  <a:schemeClr val="bg1"/>
                </a:solidFill>
              </a:rPr>
              <a:t>The surrogate decision maker must make this decision in the manner in which they believe the </a:t>
            </a:r>
            <a:r>
              <a:rPr lang="en-US" sz="1800" i="1" dirty="0">
                <a:solidFill>
                  <a:schemeClr val="bg1"/>
                </a:solidFill>
              </a:rPr>
              <a:t>patient</a:t>
            </a:r>
            <a:r>
              <a:rPr lang="en-US" sz="1800" dirty="0">
                <a:solidFill>
                  <a:schemeClr val="bg1"/>
                </a:solidFill>
              </a:rPr>
              <a:t> would decide if they had capacity, </a:t>
            </a:r>
            <a:r>
              <a:rPr lang="en-US" sz="1800" i="1" dirty="0">
                <a:solidFill>
                  <a:schemeClr val="bg1"/>
                </a:solidFill>
              </a:rPr>
              <a:t>not</a:t>
            </a:r>
            <a:r>
              <a:rPr lang="en-US" sz="1800" dirty="0">
                <a:solidFill>
                  <a:schemeClr val="bg1"/>
                </a:solidFill>
              </a:rPr>
              <a:t> how the surrogate would decide it for themselves </a:t>
            </a:r>
            <a:endParaRPr sz="1800" dirty="0">
              <a:solidFill>
                <a:schemeClr val="bg1"/>
              </a:solidFill>
            </a:endParaRPr>
          </a:p>
          <a:p>
            <a:pPr marL="457200" lvl="0" indent="0" algn="l" rtl="0">
              <a:lnSpc>
                <a:spcPct val="90000"/>
              </a:lnSpc>
              <a:spcBef>
                <a:spcPts val="0"/>
              </a:spcBef>
              <a:spcAft>
                <a:spcPts val="0"/>
              </a:spcAft>
              <a:buNone/>
            </a:pPr>
            <a:endParaRPr sz="1800" dirty="0">
              <a:solidFill>
                <a:schemeClr val="bg1"/>
              </a:solidFill>
            </a:endParaRPr>
          </a:p>
          <a:p>
            <a:pPr marL="457200" lvl="0" indent="0" algn="l" rtl="0">
              <a:lnSpc>
                <a:spcPct val="90000"/>
              </a:lnSpc>
              <a:spcBef>
                <a:spcPts val="0"/>
              </a:spcBef>
              <a:spcAft>
                <a:spcPts val="0"/>
              </a:spcAft>
              <a:buNone/>
            </a:pPr>
            <a:r>
              <a:rPr lang="en-US" sz="1800" dirty="0">
                <a:solidFill>
                  <a:schemeClr val="bg1"/>
                </a:solidFill>
              </a:rPr>
              <a:t>Our case: if BW lacks capacity to have an abortion, but her surrogate decision maker (who is against abortion) believes that BW would want an abortion if she had the capacity, then the surrogate decision maker should make the decision to allow BW to have an abortion.</a:t>
            </a:r>
            <a:endParaRPr sz="18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E94A7E-599F-9C26-4202-AE331652FF60}"/>
              </a:ext>
            </a:extLst>
          </p:cNvPr>
          <p:cNvSpPr/>
          <p:nvPr/>
        </p:nvSpPr>
        <p:spPr>
          <a:xfrm>
            <a:off x="564265" y="1347587"/>
            <a:ext cx="11122483" cy="42667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42" name="Google Shape;242;g11ae6ddce3b_0_13"/>
          <p:cNvSpPr txBox="1">
            <a:spLocks noGrp="1"/>
          </p:cNvSpPr>
          <p:nvPr>
            <p:ph type="title"/>
          </p:nvPr>
        </p:nvSpPr>
        <p:spPr>
          <a:xfrm>
            <a:off x="838203" y="500057"/>
            <a:ext cx="10525626" cy="954586"/>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en-US" sz="3600" dirty="0"/>
              <a:t>Who is the Surrogate Decision Maker? </a:t>
            </a:r>
            <a:endParaRPr/>
          </a:p>
        </p:txBody>
      </p:sp>
      <p:sp>
        <p:nvSpPr>
          <p:cNvPr id="243" name="Google Shape;243;g11ae6ddce3b_0_13"/>
          <p:cNvSpPr txBox="1">
            <a:spLocks noGrp="1"/>
          </p:cNvSpPr>
          <p:nvPr>
            <p:ph idx="4294967295"/>
          </p:nvPr>
        </p:nvSpPr>
        <p:spPr>
          <a:xfrm>
            <a:off x="841169" y="1456084"/>
            <a:ext cx="10515600" cy="44215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600" dirty="0">
                <a:solidFill>
                  <a:schemeClr val="bg1"/>
                </a:solidFill>
              </a:rPr>
              <a:t>Patient, when capable, decides who their surrogate/proxy is if they were to become incapable, </a:t>
            </a:r>
            <a:r>
              <a:rPr lang="en-US" sz="1600" i="1" dirty="0">
                <a:solidFill>
                  <a:schemeClr val="bg1"/>
                </a:solidFill>
              </a:rPr>
              <a:t>with</a:t>
            </a:r>
            <a:r>
              <a:rPr lang="en-US" sz="1600" dirty="0">
                <a:solidFill>
                  <a:schemeClr val="bg1"/>
                </a:solidFill>
              </a:rPr>
              <a:t> an advanced directive or living will: </a:t>
            </a:r>
            <a:endParaRPr sz="1600" dirty="0">
              <a:solidFill>
                <a:schemeClr val="bg1"/>
              </a:solidFill>
              <a:cs typeface="Poppins"/>
            </a:endParaRPr>
          </a:p>
          <a:p>
            <a:pPr marL="0" lvl="0" indent="0" algn="l" rtl="0">
              <a:lnSpc>
                <a:spcPct val="100000"/>
              </a:lnSpc>
              <a:spcBef>
                <a:spcPts val="0"/>
              </a:spcBef>
              <a:spcAft>
                <a:spcPts val="0"/>
              </a:spcAft>
              <a:buNone/>
            </a:pPr>
            <a:r>
              <a:rPr lang="en-US" sz="1600" dirty="0">
                <a:solidFill>
                  <a:schemeClr val="bg1"/>
                </a:solidFill>
              </a:rPr>
              <a:t>	Advanced directive: healthcare power of attorney</a:t>
            </a:r>
            <a:endParaRPr sz="1600" dirty="0">
              <a:solidFill>
                <a:schemeClr val="bg1"/>
              </a:solidFill>
              <a:cs typeface="Poppins"/>
            </a:endParaRPr>
          </a:p>
          <a:p>
            <a:pPr marL="0" lvl="0" indent="0" algn="l" rtl="0">
              <a:lnSpc>
                <a:spcPct val="100000"/>
              </a:lnSpc>
              <a:spcBef>
                <a:spcPts val="0"/>
              </a:spcBef>
              <a:spcAft>
                <a:spcPts val="0"/>
              </a:spcAft>
              <a:buNone/>
            </a:pPr>
            <a:r>
              <a:rPr lang="en-US" sz="1600" dirty="0">
                <a:solidFill>
                  <a:schemeClr val="bg1"/>
                </a:solidFill>
              </a:rPr>
              <a:t>	Living will: designated representative </a:t>
            </a:r>
            <a:endParaRPr sz="1600" dirty="0">
              <a:solidFill>
                <a:schemeClr val="bg1"/>
              </a:solidFill>
              <a:cs typeface="Poppins"/>
            </a:endParaRPr>
          </a:p>
          <a:p>
            <a:pPr marL="0" lvl="0" indent="0" algn="l" rtl="0">
              <a:lnSpc>
                <a:spcPct val="100000"/>
              </a:lnSpc>
              <a:spcBef>
                <a:spcPts val="0"/>
              </a:spcBef>
              <a:spcAft>
                <a:spcPts val="0"/>
              </a:spcAft>
              <a:buNone/>
            </a:pPr>
            <a:endParaRPr sz="1600" dirty="0">
              <a:solidFill>
                <a:schemeClr val="bg1"/>
              </a:solidFill>
              <a:cs typeface="Poppins"/>
            </a:endParaRPr>
          </a:p>
          <a:p>
            <a:pPr marL="0" lvl="0" indent="0" algn="l" rtl="0">
              <a:lnSpc>
                <a:spcPct val="100000"/>
              </a:lnSpc>
              <a:spcBef>
                <a:spcPts val="0"/>
              </a:spcBef>
              <a:spcAft>
                <a:spcPts val="0"/>
              </a:spcAft>
              <a:buNone/>
            </a:pPr>
            <a:r>
              <a:rPr lang="en-US" sz="1600" dirty="0">
                <a:solidFill>
                  <a:schemeClr val="bg1"/>
                </a:solidFill>
              </a:rPr>
              <a:t>Patient is previously capable and becomes incapable </a:t>
            </a:r>
            <a:r>
              <a:rPr lang="en-US" sz="1600" i="1" dirty="0">
                <a:solidFill>
                  <a:schemeClr val="bg1"/>
                </a:solidFill>
              </a:rPr>
              <a:t>without</a:t>
            </a:r>
            <a:r>
              <a:rPr lang="en-US" sz="1600" dirty="0">
                <a:solidFill>
                  <a:schemeClr val="bg1"/>
                </a:solidFill>
              </a:rPr>
              <a:t> an advanced directive/living will (order differs by state): </a:t>
            </a:r>
            <a:endParaRPr sz="1600" dirty="0">
              <a:solidFill>
                <a:schemeClr val="bg1"/>
              </a:solidFill>
              <a:cs typeface="Poppins"/>
            </a:endParaRPr>
          </a:p>
          <a:p>
            <a:pPr marL="0" lvl="0" indent="0" algn="l" rtl="0">
              <a:lnSpc>
                <a:spcPct val="100000"/>
              </a:lnSpc>
              <a:spcBef>
                <a:spcPts val="0"/>
              </a:spcBef>
              <a:spcAft>
                <a:spcPts val="0"/>
              </a:spcAft>
              <a:buNone/>
            </a:pPr>
            <a:r>
              <a:rPr lang="en-US" sz="1600" dirty="0">
                <a:solidFill>
                  <a:schemeClr val="bg1"/>
                </a:solidFill>
              </a:rPr>
              <a:t>	Spouse</a:t>
            </a:r>
            <a:endParaRPr sz="1600" dirty="0">
              <a:solidFill>
                <a:schemeClr val="bg1"/>
              </a:solidFill>
              <a:cs typeface="Poppins"/>
            </a:endParaRPr>
          </a:p>
          <a:p>
            <a:pPr marL="0" lvl="0" indent="0" algn="l" rtl="0">
              <a:lnSpc>
                <a:spcPct val="100000"/>
              </a:lnSpc>
              <a:spcBef>
                <a:spcPts val="0"/>
              </a:spcBef>
              <a:spcAft>
                <a:spcPts val="0"/>
              </a:spcAft>
              <a:buNone/>
            </a:pPr>
            <a:r>
              <a:rPr lang="en-US" sz="1600" dirty="0">
                <a:solidFill>
                  <a:schemeClr val="bg1"/>
                </a:solidFill>
              </a:rPr>
              <a:t>	Adult children </a:t>
            </a:r>
            <a:endParaRPr sz="1600" dirty="0">
              <a:solidFill>
                <a:schemeClr val="bg1"/>
              </a:solidFill>
              <a:cs typeface="Poppins"/>
            </a:endParaRPr>
          </a:p>
          <a:p>
            <a:pPr marL="0" lvl="0" indent="0" algn="l" rtl="0">
              <a:lnSpc>
                <a:spcPct val="100000"/>
              </a:lnSpc>
              <a:spcBef>
                <a:spcPts val="0"/>
              </a:spcBef>
              <a:spcAft>
                <a:spcPts val="0"/>
              </a:spcAft>
              <a:buNone/>
            </a:pPr>
            <a:r>
              <a:rPr lang="en-US" sz="1600" dirty="0">
                <a:solidFill>
                  <a:schemeClr val="bg1"/>
                </a:solidFill>
              </a:rPr>
              <a:t>	Parents</a:t>
            </a:r>
            <a:endParaRPr sz="1600" dirty="0">
              <a:solidFill>
                <a:schemeClr val="bg1"/>
              </a:solidFill>
              <a:cs typeface="Poppins"/>
            </a:endParaRPr>
          </a:p>
          <a:p>
            <a:pPr marL="0" lvl="0" indent="0" algn="l" rtl="0">
              <a:lnSpc>
                <a:spcPct val="100000"/>
              </a:lnSpc>
              <a:spcBef>
                <a:spcPts val="0"/>
              </a:spcBef>
              <a:spcAft>
                <a:spcPts val="0"/>
              </a:spcAft>
              <a:buNone/>
            </a:pPr>
            <a:r>
              <a:rPr lang="en-US" sz="1600" dirty="0">
                <a:solidFill>
                  <a:schemeClr val="bg1"/>
                </a:solidFill>
              </a:rPr>
              <a:t>	Adult siblings </a:t>
            </a:r>
            <a:endParaRPr sz="1600" dirty="0">
              <a:solidFill>
                <a:schemeClr val="bg1"/>
              </a:solidFill>
              <a:cs typeface="Poppins"/>
            </a:endParaRPr>
          </a:p>
          <a:p>
            <a:pPr marL="0" lvl="0" indent="0" algn="l" rtl="0">
              <a:lnSpc>
                <a:spcPct val="100000"/>
              </a:lnSpc>
              <a:spcBef>
                <a:spcPts val="0"/>
              </a:spcBef>
              <a:spcAft>
                <a:spcPts val="0"/>
              </a:spcAft>
              <a:buNone/>
            </a:pPr>
            <a:r>
              <a:rPr lang="en-US" sz="1600" dirty="0">
                <a:solidFill>
                  <a:schemeClr val="bg1"/>
                </a:solidFill>
              </a:rPr>
              <a:t>	Adult grandchildren </a:t>
            </a:r>
            <a:endParaRPr sz="1600" dirty="0">
              <a:solidFill>
                <a:schemeClr val="bg1"/>
              </a:solidFill>
              <a:cs typeface="Poppins"/>
            </a:endParaRPr>
          </a:p>
          <a:p>
            <a:pPr marL="0" lvl="0" indent="0" algn="l" rtl="0">
              <a:lnSpc>
                <a:spcPct val="100000"/>
              </a:lnSpc>
              <a:spcBef>
                <a:spcPts val="0"/>
              </a:spcBef>
              <a:spcAft>
                <a:spcPts val="0"/>
              </a:spcAft>
              <a:buNone/>
            </a:pPr>
            <a:r>
              <a:rPr lang="en-US" sz="1600" dirty="0">
                <a:solidFill>
                  <a:schemeClr val="bg1"/>
                </a:solidFill>
              </a:rPr>
              <a:t>	Other adults with knowledge of patient’s preferences </a:t>
            </a:r>
            <a:endParaRPr sz="1600" dirty="0">
              <a:solidFill>
                <a:schemeClr val="bg1"/>
              </a:solidFill>
              <a:cs typeface="Poppins"/>
            </a:endParaRPr>
          </a:p>
          <a:p>
            <a:pPr marL="0" lvl="0" indent="0" algn="l" rtl="0">
              <a:lnSpc>
                <a:spcPct val="100000"/>
              </a:lnSpc>
              <a:spcBef>
                <a:spcPts val="0"/>
              </a:spcBef>
              <a:spcAft>
                <a:spcPts val="0"/>
              </a:spcAft>
              <a:buNone/>
            </a:pPr>
            <a:r>
              <a:rPr lang="en-US" sz="1600" dirty="0">
                <a:solidFill>
                  <a:schemeClr val="bg1"/>
                </a:solidFill>
              </a:rPr>
              <a:t>	</a:t>
            </a:r>
            <a:endParaRPr sz="1600" dirty="0">
              <a:solidFill>
                <a:schemeClr val="bg1"/>
              </a:solidFill>
              <a:cs typeface="Poppins"/>
            </a:endParaRPr>
          </a:p>
          <a:p>
            <a:pPr marL="0" lvl="0" indent="0" algn="l" rtl="0">
              <a:lnSpc>
                <a:spcPct val="100000"/>
              </a:lnSpc>
              <a:spcBef>
                <a:spcPts val="0"/>
              </a:spcBef>
              <a:spcAft>
                <a:spcPts val="0"/>
              </a:spcAft>
              <a:buNone/>
            </a:pPr>
            <a:r>
              <a:rPr lang="en-US" sz="1600" dirty="0">
                <a:solidFill>
                  <a:schemeClr val="bg1"/>
                </a:solidFill>
              </a:rPr>
              <a:t>If patient is already deemed incompetent by a court, then their legal guardian acts as their surrogate decision-maker</a:t>
            </a:r>
            <a:endParaRPr sz="1600" dirty="0">
              <a:solidFill>
                <a:schemeClr val="bg1"/>
              </a:solidFill>
              <a:cs typeface="Poppins"/>
            </a:endParaRPr>
          </a:p>
          <a:p>
            <a:pPr marL="0" lvl="0" indent="0" algn="l" rtl="0">
              <a:lnSpc>
                <a:spcPct val="100000"/>
              </a:lnSpc>
              <a:spcBef>
                <a:spcPts val="0"/>
              </a:spcBef>
              <a:spcAft>
                <a:spcPts val="0"/>
              </a:spcAft>
              <a:buNone/>
            </a:pPr>
            <a:endParaRPr sz="1800" dirty="0"/>
          </a:p>
          <a:p>
            <a:pPr marL="0" lvl="0" indent="0" algn="l" rtl="0">
              <a:lnSpc>
                <a:spcPct val="100000"/>
              </a:lnSpc>
              <a:spcBef>
                <a:spcPts val="0"/>
              </a:spcBef>
              <a:spcAft>
                <a:spcPts val="0"/>
              </a:spcAft>
              <a:buNone/>
            </a:pPr>
            <a:endParaRPr sz="1800" dirty="0"/>
          </a:p>
          <a:p>
            <a:pPr marL="914400" lvl="0" indent="0" algn="l" rtl="0">
              <a:lnSpc>
                <a:spcPct val="100000"/>
              </a:lnSpc>
              <a:spcBef>
                <a:spcPts val="0"/>
              </a:spcBef>
              <a:spcAft>
                <a:spcPts val="0"/>
              </a:spcAft>
              <a:buNone/>
            </a:pPr>
            <a:endParaRPr sz="1500" b="1" dirty="0"/>
          </a:p>
          <a:p>
            <a:pPr marL="457200" lvl="0" indent="0" algn="l" rtl="0">
              <a:lnSpc>
                <a:spcPct val="100000"/>
              </a:lnSpc>
              <a:spcBef>
                <a:spcPts val="0"/>
              </a:spcBef>
              <a:spcAft>
                <a:spcPts val="0"/>
              </a:spcAft>
              <a:buNone/>
            </a:pPr>
            <a:endParaRPr sz="1800" dirty="0"/>
          </a:p>
          <a:p>
            <a:pPr marL="0" lvl="0" indent="0" algn="l" rtl="0">
              <a:lnSpc>
                <a:spcPct val="90000"/>
              </a:lnSpc>
              <a:spcBef>
                <a:spcPts val="1000"/>
              </a:spcBef>
              <a:spcAft>
                <a:spcPts val="0"/>
              </a:spcAft>
              <a:buClr>
                <a:schemeClr val="dk1"/>
              </a:buClr>
              <a:buSzPts val="1800"/>
              <a:buNone/>
            </a:pPr>
            <a:endParaRPr sz="18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3bbd04e943_1_0"/>
          <p:cNvSpPr txBox="1">
            <a:spLocks noGrp="1"/>
          </p:cNvSpPr>
          <p:nvPr>
            <p:ph type="title"/>
          </p:nvPr>
        </p:nvSpPr>
        <p:spPr>
          <a:xfrm>
            <a:off x="733425" y="500057"/>
            <a:ext cx="10620367" cy="132555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3600" dirty="0">
                <a:solidFill>
                  <a:schemeClr val="bg1"/>
                </a:solidFill>
              </a:rPr>
              <a:t>Who is the Surrogate Decision Maker?</a:t>
            </a:r>
            <a:r>
              <a:rPr lang="en-US" dirty="0">
                <a:solidFill>
                  <a:schemeClr val="bg1"/>
                </a:solidFill>
              </a:rPr>
              <a:t> </a:t>
            </a:r>
            <a:endParaRPr dirty="0">
              <a:solidFill>
                <a:schemeClr val="bg1"/>
              </a:solidFill>
            </a:endParaRPr>
          </a:p>
        </p:txBody>
      </p:sp>
      <p:sp>
        <p:nvSpPr>
          <p:cNvPr id="250" name="Google Shape;250;g33bbd04e943_1_0"/>
          <p:cNvSpPr txBox="1">
            <a:spLocks noGrp="1"/>
          </p:cNvSpPr>
          <p:nvPr>
            <p:ph idx="1"/>
          </p:nvPr>
        </p:nvSpPr>
        <p:spPr>
          <a:xfrm>
            <a:off x="838208" y="1538640"/>
            <a:ext cx="10515595" cy="37725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endParaRPr sz="1800" b="1" dirty="0">
              <a:solidFill>
                <a:schemeClr val="bg1"/>
              </a:solidFill>
            </a:endParaRPr>
          </a:p>
          <a:p>
            <a:pPr marL="457200" lvl="0" indent="-400050" algn="l" rtl="0">
              <a:lnSpc>
                <a:spcPct val="100000"/>
              </a:lnSpc>
              <a:spcBef>
                <a:spcPts val="0"/>
              </a:spcBef>
              <a:spcAft>
                <a:spcPts val="0"/>
              </a:spcAft>
              <a:buSzPts val="2700"/>
              <a:buChar char="•"/>
            </a:pPr>
            <a:r>
              <a:rPr lang="en-US" sz="1800" dirty="0">
                <a:solidFill>
                  <a:schemeClr val="bg1"/>
                </a:solidFill>
              </a:rPr>
              <a:t>If there is an </a:t>
            </a:r>
            <a:r>
              <a:rPr lang="en-US" sz="1800" i="1" dirty="0">
                <a:solidFill>
                  <a:schemeClr val="bg1"/>
                </a:solidFill>
              </a:rPr>
              <a:t>emergent</a:t>
            </a:r>
            <a:r>
              <a:rPr lang="en-US" sz="1800" dirty="0">
                <a:solidFill>
                  <a:schemeClr val="bg1"/>
                </a:solidFill>
              </a:rPr>
              <a:t> indication for an intervention/procedure, physicians can bypass a surrogate and do the procedure, but all attempts to locate a surrogate still need to be made.</a:t>
            </a:r>
            <a:endParaRPr sz="1800" dirty="0">
              <a:solidFill>
                <a:schemeClr val="bg1"/>
              </a:solidFill>
            </a:endParaRPr>
          </a:p>
          <a:p>
            <a:pPr marL="0" lvl="0" indent="0" algn="l" rtl="0">
              <a:lnSpc>
                <a:spcPct val="100000"/>
              </a:lnSpc>
              <a:spcBef>
                <a:spcPts val="0"/>
              </a:spcBef>
              <a:spcAft>
                <a:spcPts val="0"/>
              </a:spcAft>
              <a:buClr>
                <a:schemeClr val="dk1"/>
              </a:buClr>
              <a:buSzPts val="1500"/>
              <a:buFont typeface="Arial"/>
              <a:buNone/>
            </a:pPr>
            <a:endParaRPr sz="1800" dirty="0">
              <a:solidFill>
                <a:schemeClr val="bg1"/>
              </a:solidFill>
            </a:endParaRPr>
          </a:p>
          <a:p>
            <a:pPr marL="457200" lvl="0" indent="-400050" algn="l" rtl="0">
              <a:lnSpc>
                <a:spcPct val="100000"/>
              </a:lnSpc>
              <a:spcBef>
                <a:spcPts val="0"/>
              </a:spcBef>
              <a:spcAft>
                <a:spcPts val="0"/>
              </a:spcAft>
              <a:buSzPts val="2700"/>
              <a:buChar char="•"/>
            </a:pPr>
            <a:r>
              <a:rPr lang="en-US" sz="1800" dirty="0">
                <a:solidFill>
                  <a:schemeClr val="bg1"/>
                </a:solidFill>
              </a:rPr>
              <a:t>If there is no surrogate whatsoever available, medical team can go to court to establish surrogate decision-making rights.</a:t>
            </a:r>
            <a:endParaRPr sz="1800" dirty="0">
              <a:solidFill>
                <a:schemeClr val="bg1"/>
              </a:solidFill>
            </a:endParaRPr>
          </a:p>
          <a:p>
            <a:pPr marL="0" lvl="0" indent="0" algn="l" rtl="0">
              <a:lnSpc>
                <a:spcPct val="100000"/>
              </a:lnSpc>
              <a:spcBef>
                <a:spcPts val="0"/>
              </a:spcBef>
              <a:spcAft>
                <a:spcPts val="0"/>
              </a:spcAft>
              <a:buNone/>
            </a:pPr>
            <a:endParaRPr sz="3000" dirty="0">
              <a:solidFill>
                <a:schemeClr val="bg1"/>
              </a:solidFill>
            </a:endParaRPr>
          </a:p>
          <a:p>
            <a:pPr marL="0" lvl="0" indent="0" algn="l" rtl="0">
              <a:lnSpc>
                <a:spcPct val="100000"/>
              </a:lnSpc>
              <a:spcBef>
                <a:spcPts val="0"/>
              </a:spcBef>
              <a:spcAft>
                <a:spcPts val="0"/>
              </a:spcAft>
              <a:buNone/>
            </a:pPr>
            <a:endParaRPr sz="3000" dirty="0">
              <a:solidFill>
                <a:schemeClr val="bg1"/>
              </a:solidFill>
            </a:endParaRPr>
          </a:p>
          <a:p>
            <a:pPr marL="914400" lvl="0" indent="0" algn="l" rtl="0">
              <a:lnSpc>
                <a:spcPct val="100000"/>
              </a:lnSpc>
              <a:spcBef>
                <a:spcPts val="0"/>
              </a:spcBef>
              <a:spcAft>
                <a:spcPts val="0"/>
              </a:spcAft>
              <a:buNone/>
            </a:pPr>
            <a:endParaRPr sz="1500" b="1" dirty="0">
              <a:solidFill>
                <a:schemeClr val="bg1"/>
              </a:solidFill>
            </a:endParaRPr>
          </a:p>
          <a:p>
            <a:pPr marL="457200" lvl="0" indent="0" algn="l" rtl="0">
              <a:lnSpc>
                <a:spcPct val="100000"/>
              </a:lnSpc>
              <a:spcBef>
                <a:spcPts val="0"/>
              </a:spcBef>
              <a:spcAft>
                <a:spcPts val="0"/>
              </a:spcAft>
              <a:buNone/>
            </a:pPr>
            <a:endParaRPr sz="1800" dirty="0">
              <a:solidFill>
                <a:schemeClr val="bg1"/>
              </a:solidFill>
            </a:endParaRPr>
          </a:p>
          <a:p>
            <a:pPr marL="0" lvl="0" indent="0" algn="l" rtl="0">
              <a:lnSpc>
                <a:spcPct val="90000"/>
              </a:lnSpc>
              <a:spcBef>
                <a:spcPts val="1000"/>
              </a:spcBef>
              <a:spcAft>
                <a:spcPts val="0"/>
              </a:spcAft>
              <a:buClr>
                <a:schemeClr val="dk1"/>
              </a:buClr>
              <a:buSzPts val="1800"/>
              <a:buNone/>
            </a:pPr>
            <a:endParaRPr sz="1800" dirty="0">
              <a:solidFill>
                <a:schemeClr val="bg1"/>
              </a:solidFill>
            </a:endParaRPr>
          </a:p>
          <a:p>
            <a:pPr marL="228600" lvl="0" indent="-50800" algn="l" rtl="0">
              <a:lnSpc>
                <a:spcPct val="90000"/>
              </a:lnSpc>
              <a:spcBef>
                <a:spcPts val="1000"/>
              </a:spcBef>
              <a:spcAft>
                <a:spcPts val="0"/>
              </a:spcAft>
              <a:buClr>
                <a:schemeClr val="dk1"/>
              </a:buClr>
              <a:buSzPts val="2800"/>
              <a:buNone/>
            </a:pPr>
            <a:endParaRPr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5128F4-9DCA-5DB0-2FCB-F421707CFCA4}"/>
              </a:ext>
            </a:extLst>
          </p:cNvPr>
          <p:cNvSpPr/>
          <p:nvPr/>
        </p:nvSpPr>
        <p:spPr>
          <a:xfrm>
            <a:off x="564265" y="1187166"/>
            <a:ext cx="11012194" cy="44773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56" name="Google Shape;256;ge5d9919850_0_20"/>
          <p:cNvSpPr txBox="1">
            <a:spLocks noGrp="1"/>
          </p:cNvSpPr>
          <p:nvPr>
            <p:ph type="title"/>
          </p:nvPr>
        </p:nvSpPr>
        <p:spPr>
          <a:xfrm>
            <a:off x="838203" y="65882"/>
            <a:ext cx="10515600" cy="132555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600" dirty="0"/>
              <a:t>Key Clinical Points:</a:t>
            </a:r>
            <a:endParaRPr/>
          </a:p>
        </p:txBody>
      </p:sp>
      <p:sp>
        <p:nvSpPr>
          <p:cNvPr id="257" name="Google Shape;257;ge5d9919850_0_20"/>
          <p:cNvSpPr txBox="1">
            <a:spLocks noGrp="1"/>
          </p:cNvSpPr>
          <p:nvPr>
            <p:ph idx="4294967295"/>
          </p:nvPr>
        </p:nvSpPr>
        <p:spPr>
          <a:xfrm>
            <a:off x="838200" y="1185799"/>
            <a:ext cx="10515600" cy="5135563"/>
          </a:xfrm>
          <a:prstGeom prst="rect">
            <a:avLst/>
          </a:prstGeom>
          <a:noFill/>
          <a:ln>
            <a:noFill/>
          </a:ln>
        </p:spPr>
        <p:txBody>
          <a:bodyPr spcFirstLastPara="1" wrap="square" lIns="0" tIns="0" rIns="91425" bIns="0" anchor="t" anchorCtr="0">
            <a:noAutofit/>
          </a:bodyPr>
          <a:lstStyle/>
          <a:p>
            <a:pPr marL="457200" lvl="0" indent="0" algn="l" rtl="0">
              <a:lnSpc>
                <a:spcPct val="100000"/>
              </a:lnSpc>
              <a:spcBef>
                <a:spcPts val="0"/>
              </a:spcBef>
              <a:spcAft>
                <a:spcPts val="0"/>
              </a:spcAft>
              <a:buNone/>
            </a:pPr>
            <a:endParaRPr sz="2050" dirty="0"/>
          </a:p>
          <a:p>
            <a:pPr marL="457200" lvl="0" indent="-358775" algn="l" rtl="0">
              <a:lnSpc>
                <a:spcPct val="100000"/>
              </a:lnSpc>
              <a:spcBef>
                <a:spcPts val="0"/>
              </a:spcBef>
              <a:spcAft>
                <a:spcPts val="0"/>
              </a:spcAft>
              <a:buSzPts val="2050"/>
              <a:buChar char="•"/>
            </a:pPr>
            <a:r>
              <a:rPr lang="en-US" sz="1600" dirty="0">
                <a:solidFill>
                  <a:schemeClr val="bg1"/>
                </a:solidFill>
              </a:rPr>
              <a:t>A patient’s capacity is specific for one medical decision, restricted to one period in time, and can be assessed by ANY physician</a:t>
            </a:r>
            <a:endParaRPr sz="1600" dirty="0">
              <a:solidFill>
                <a:schemeClr val="bg1"/>
              </a:solidFill>
            </a:endParaRPr>
          </a:p>
          <a:p>
            <a:pPr marL="1371600" lvl="0" indent="0" algn="l" rtl="0">
              <a:lnSpc>
                <a:spcPct val="100000"/>
              </a:lnSpc>
              <a:spcBef>
                <a:spcPts val="0"/>
              </a:spcBef>
              <a:spcAft>
                <a:spcPts val="0"/>
              </a:spcAft>
              <a:buNone/>
            </a:pPr>
            <a:endParaRPr sz="1600" dirty="0">
              <a:solidFill>
                <a:schemeClr val="bg1"/>
              </a:solidFill>
            </a:endParaRPr>
          </a:p>
          <a:p>
            <a:pPr marL="457200" lvl="0" indent="-358775" algn="l" rtl="0">
              <a:lnSpc>
                <a:spcPct val="100000"/>
              </a:lnSpc>
              <a:spcBef>
                <a:spcPts val="0"/>
              </a:spcBef>
              <a:spcAft>
                <a:spcPts val="0"/>
              </a:spcAft>
              <a:buSzPts val="2050"/>
              <a:buChar char="•"/>
            </a:pPr>
            <a:r>
              <a:rPr lang="en-US" sz="1600" dirty="0">
                <a:solidFill>
                  <a:schemeClr val="bg1"/>
                </a:solidFill>
              </a:rPr>
              <a:t>The amount of capacity a patient needs to make a specific medical decision is based on the benefit/risk ratio of that decision</a:t>
            </a:r>
            <a:endParaRPr sz="1600" dirty="0">
              <a:solidFill>
                <a:schemeClr val="bg1"/>
              </a:solidFill>
            </a:endParaRPr>
          </a:p>
          <a:p>
            <a:pPr marL="1371600" lvl="0" indent="0" algn="l" rtl="0">
              <a:lnSpc>
                <a:spcPct val="100000"/>
              </a:lnSpc>
              <a:spcBef>
                <a:spcPts val="0"/>
              </a:spcBef>
              <a:spcAft>
                <a:spcPts val="0"/>
              </a:spcAft>
              <a:buNone/>
            </a:pPr>
            <a:endParaRPr sz="1600" dirty="0">
              <a:solidFill>
                <a:schemeClr val="bg1"/>
              </a:solidFill>
            </a:endParaRPr>
          </a:p>
          <a:p>
            <a:pPr marL="457200" lvl="0" indent="-358775" algn="l" rtl="0">
              <a:lnSpc>
                <a:spcPct val="100000"/>
              </a:lnSpc>
              <a:spcBef>
                <a:spcPts val="0"/>
              </a:spcBef>
              <a:spcAft>
                <a:spcPts val="0"/>
              </a:spcAft>
              <a:buSzPts val="2050"/>
              <a:buChar char="•"/>
            </a:pPr>
            <a:r>
              <a:rPr lang="en-US" sz="1600" dirty="0">
                <a:solidFill>
                  <a:schemeClr val="bg1"/>
                </a:solidFill>
              </a:rPr>
              <a:t>All patients are assumed to have capacity unless proven otherwise, including psychiatric patients</a:t>
            </a:r>
            <a:endParaRPr sz="1600" dirty="0">
              <a:solidFill>
                <a:schemeClr val="bg1"/>
              </a:solidFill>
            </a:endParaRPr>
          </a:p>
          <a:p>
            <a:pPr marL="914400" lvl="0" indent="0" algn="l" rtl="0">
              <a:lnSpc>
                <a:spcPct val="100000"/>
              </a:lnSpc>
              <a:spcBef>
                <a:spcPts val="0"/>
              </a:spcBef>
              <a:spcAft>
                <a:spcPts val="0"/>
              </a:spcAft>
              <a:buNone/>
            </a:pPr>
            <a:endParaRPr sz="1600" dirty="0">
              <a:solidFill>
                <a:schemeClr val="bg1"/>
              </a:solidFill>
            </a:endParaRPr>
          </a:p>
          <a:p>
            <a:pPr marL="457200" lvl="0" indent="-358775" algn="l" rtl="0">
              <a:lnSpc>
                <a:spcPct val="100000"/>
              </a:lnSpc>
              <a:spcBef>
                <a:spcPts val="0"/>
              </a:spcBef>
              <a:spcAft>
                <a:spcPts val="0"/>
              </a:spcAft>
              <a:buSzPts val="2050"/>
              <a:buChar char="•"/>
            </a:pPr>
            <a:r>
              <a:rPr lang="en-US" sz="1600" dirty="0">
                <a:solidFill>
                  <a:schemeClr val="bg1"/>
                </a:solidFill>
              </a:rPr>
              <a:t>To have capacity to make a medical decision, a patient needs to </a:t>
            </a:r>
            <a:r>
              <a:rPr lang="en-US" sz="1600" b="1" dirty="0">
                <a:solidFill>
                  <a:schemeClr val="bg1"/>
                </a:solidFill>
              </a:rPr>
              <a:t>communicate</a:t>
            </a:r>
            <a:r>
              <a:rPr lang="en-US" sz="1600" dirty="0">
                <a:solidFill>
                  <a:schemeClr val="bg1"/>
                </a:solidFill>
              </a:rPr>
              <a:t> a clear, consistent choice, </a:t>
            </a:r>
            <a:r>
              <a:rPr lang="en-US" sz="1600" b="1" dirty="0">
                <a:solidFill>
                  <a:schemeClr val="bg1"/>
                </a:solidFill>
              </a:rPr>
              <a:t>understand</a:t>
            </a:r>
            <a:r>
              <a:rPr lang="en-US" sz="1600" dirty="0">
                <a:solidFill>
                  <a:schemeClr val="bg1"/>
                </a:solidFill>
              </a:rPr>
              <a:t> current condition and potential treatment options, </a:t>
            </a:r>
            <a:r>
              <a:rPr lang="en-US" sz="1600" b="1" dirty="0">
                <a:solidFill>
                  <a:schemeClr val="bg1"/>
                </a:solidFill>
              </a:rPr>
              <a:t>appreciate</a:t>
            </a:r>
            <a:r>
              <a:rPr lang="en-US" sz="1600" dirty="0">
                <a:solidFill>
                  <a:schemeClr val="bg1"/>
                </a:solidFill>
              </a:rPr>
              <a:t> the situation and its consequences, and give sound </a:t>
            </a:r>
            <a:r>
              <a:rPr lang="en-US" sz="1600" b="1" dirty="0">
                <a:solidFill>
                  <a:schemeClr val="bg1"/>
                </a:solidFill>
              </a:rPr>
              <a:t>reasoning</a:t>
            </a:r>
            <a:r>
              <a:rPr lang="en-US" sz="1600" dirty="0">
                <a:solidFill>
                  <a:schemeClr val="bg1"/>
                </a:solidFill>
              </a:rPr>
              <a:t> about making the decision</a:t>
            </a:r>
            <a:endParaRPr sz="1600" dirty="0">
              <a:solidFill>
                <a:schemeClr val="bg1"/>
              </a:solidFill>
            </a:endParaRPr>
          </a:p>
          <a:p>
            <a:pPr marL="1371600" lvl="0" indent="0" algn="l" rtl="0">
              <a:lnSpc>
                <a:spcPct val="100000"/>
              </a:lnSpc>
              <a:spcBef>
                <a:spcPts val="0"/>
              </a:spcBef>
              <a:spcAft>
                <a:spcPts val="0"/>
              </a:spcAft>
              <a:buNone/>
            </a:pPr>
            <a:endParaRPr sz="1600" dirty="0">
              <a:solidFill>
                <a:schemeClr val="bg1"/>
              </a:solidFill>
            </a:endParaRPr>
          </a:p>
          <a:p>
            <a:pPr marL="457200" lvl="0" indent="-358775" algn="l" rtl="0">
              <a:lnSpc>
                <a:spcPct val="100000"/>
              </a:lnSpc>
              <a:spcBef>
                <a:spcPts val="0"/>
              </a:spcBef>
              <a:spcAft>
                <a:spcPts val="0"/>
              </a:spcAft>
              <a:buSzPts val="2050"/>
              <a:buChar char="•"/>
            </a:pPr>
            <a:r>
              <a:rPr lang="en-US" sz="1600" dirty="0">
                <a:solidFill>
                  <a:schemeClr val="bg1"/>
                </a:solidFill>
              </a:rPr>
              <a:t>Attempt to restore capacity if possible (verbally, pharmacologically)</a:t>
            </a:r>
            <a:endParaRPr sz="1600" dirty="0">
              <a:solidFill>
                <a:schemeClr val="bg1"/>
              </a:solidFill>
            </a:endParaRPr>
          </a:p>
          <a:p>
            <a:pPr marL="1371600" lvl="0" indent="0" algn="l" rtl="0">
              <a:lnSpc>
                <a:spcPct val="100000"/>
              </a:lnSpc>
              <a:spcBef>
                <a:spcPts val="0"/>
              </a:spcBef>
              <a:spcAft>
                <a:spcPts val="0"/>
              </a:spcAft>
              <a:buNone/>
            </a:pPr>
            <a:endParaRPr sz="1600" dirty="0">
              <a:solidFill>
                <a:schemeClr val="bg1"/>
              </a:solidFill>
            </a:endParaRPr>
          </a:p>
          <a:p>
            <a:pPr marL="457200" lvl="0" indent="-358775" algn="l" rtl="0">
              <a:lnSpc>
                <a:spcPct val="100000"/>
              </a:lnSpc>
              <a:spcBef>
                <a:spcPts val="0"/>
              </a:spcBef>
              <a:spcAft>
                <a:spcPts val="0"/>
              </a:spcAft>
              <a:buSzPts val="2050"/>
              <a:buChar char="•"/>
            </a:pPr>
            <a:r>
              <a:rPr lang="en-US" sz="1600" dirty="0">
                <a:solidFill>
                  <a:schemeClr val="bg1"/>
                </a:solidFill>
              </a:rPr>
              <a:t>Utilize surrogate decision making if patient’s capacity cannot be restored</a:t>
            </a:r>
            <a:endParaRPr sz="1600" dirty="0">
              <a:solidFill>
                <a:schemeClr val="bg1"/>
              </a:solidFill>
            </a:endParaRPr>
          </a:p>
          <a:p>
            <a:pPr marL="457200" lvl="0" indent="0" algn="l" rtl="0">
              <a:lnSpc>
                <a:spcPct val="70000"/>
              </a:lnSpc>
              <a:spcBef>
                <a:spcPts val="1000"/>
              </a:spcBef>
              <a:spcAft>
                <a:spcPts val="0"/>
              </a:spcAft>
              <a:buNone/>
            </a:pPr>
            <a:endParaRPr sz="2050" dirty="0"/>
          </a:p>
          <a:p>
            <a:pPr marL="457200" lvl="0" indent="0" algn="l" rtl="0">
              <a:lnSpc>
                <a:spcPct val="70000"/>
              </a:lnSpc>
              <a:spcBef>
                <a:spcPts val="1000"/>
              </a:spcBef>
              <a:spcAft>
                <a:spcPts val="0"/>
              </a:spcAft>
              <a:buNone/>
            </a:pPr>
            <a:endParaRPr sz="2050" dirty="0"/>
          </a:p>
          <a:p>
            <a:pPr marL="457200" lvl="0" indent="-358775" algn="l" rtl="0">
              <a:lnSpc>
                <a:spcPct val="70000"/>
              </a:lnSpc>
              <a:spcBef>
                <a:spcPts val="1000"/>
              </a:spcBef>
              <a:spcAft>
                <a:spcPts val="0"/>
              </a:spcAft>
              <a:buSzPts val="2050"/>
              <a:buChar char="•"/>
            </a:pPr>
            <a:endParaRPr sz="20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e5d9919850_0_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Key References</a:t>
            </a:r>
            <a:r>
              <a:rPr lang="en-US" sz="3600" dirty="0"/>
              <a:t> for Capacity </a:t>
            </a:r>
            <a:endParaRPr/>
          </a:p>
        </p:txBody>
      </p:sp>
      <p:sp>
        <p:nvSpPr>
          <p:cNvPr id="264" name="Google Shape;264;ge5d9919850_0_25"/>
          <p:cNvSpPr txBox="1">
            <a:spLocks noGrp="1"/>
          </p:cNvSpPr>
          <p:nvPr>
            <p:ph idx="4294967295"/>
          </p:nvPr>
        </p:nvSpPr>
        <p:spPr>
          <a:xfrm>
            <a:off x="838200" y="1656842"/>
            <a:ext cx="10515600" cy="4351338"/>
          </a:xfrm>
          <a:prstGeom prst="rect">
            <a:avLst/>
          </a:prstGeom>
          <a:noFill/>
          <a:ln>
            <a:noFill/>
          </a:ln>
        </p:spPr>
        <p:txBody>
          <a:bodyPr spcFirstLastPara="1" wrap="square" lIns="91425" tIns="45700" rIns="91425" bIns="45700" anchor="t" anchorCtr="0">
            <a:noAutofit/>
          </a:bodyPr>
          <a:lstStyle/>
          <a:p>
            <a:pPr marL="457200" lvl="0" indent="-387350" algn="l" rtl="0">
              <a:lnSpc>
                <a:spcPct val="90000"/>
              </a:lnSpc>
              <a:spcBef>
                <a:spcPts val="1000"/>
              </a:spcBef>
              <a:spcAft>
                <a:spcPts val="0"/>
              </a:spcAft>
              <a:buSzPts val="2500"/>
              <a:buChar char="•"/>
            </a:pPr>
            <a:r>
              <a:rPr lang="en-US" sz="1800" dirty="0">
                <a:solidFill>
                  <a:schemeClr val="bg1"/>
                </a:solidFill>
              </a:rPr>
              <a:t>Babbitt, K. E., Bailey, K. J., Coverdale, J. H., Chervenak, F. A., &amp; Mccullough, L. B. (2014). Professionally responsible intrapartum management of patients with major mental disorders. </a:t>
            </a:r>
            <a:r>
              <a:rPr lang="en-US" sz="1800" i="1" dirty="0">
                <a:solidFill>
                  <a:schemeClr val="bg1"/>
                </a:solidFill>
              </a:rPr>
              <a:t>American Journal of Obstetrics and Gynecology</a:t>
            </a:r>
            <a:r>
              <a:rPr lang="en-US" sz="1800" dirty="0">
                <a:solidFill>
                  <a:schemeClr val="bg1"/>
                </a:solidFill>
              </a:rPr>
              <a:t>, </a:t>
            </a:r>
            <a:r>
              <a:rPr lang="en-US" sz="1800" i="1" dirty="0">
                <a:solidFill>
                  <a:schemeClr val="bg1"/>
                </a:solidFill>
              </a:rPr>
              <a:t>210</a:t>
            </a:r>
            <a:r>
              <a:rPr lang="en-US" sz="1800" dirty="0">
                <a:solidFill>
                  <a:schemeClr val="bg1"/>
                </a:solidFill>
              </a:rPr>
              <a:t>(1), 27–31.</a:t>
            </a:r>
            <a:endParaRPr sz="1800" dirty="0">
              <a:solidFill>
                <a:schemeClr val="bg1"/>
              </a:solidFill>
            </a:endParaRPr>
          </a:p>
          <a:p>
            <a:pPr marL="457200" lvl="0" indent="-374650" algn="l" rtl="0">
              <a:lnSpc>
                <a:spcPct val="107916"/>
              </a:lnSpc>
              <a:spcBef>
                <a:spcPts val="1000"/>
              </a:spcBef>
              <a:spcAft>
                <a:spcPts val="0"/>
              </a:spcAft>
              <a:buSzPts val="2300"/>
              <a:buChar char="•"/>
            </a:pPr>
            <a:r>
              <a:rPr lang="en-US" sz="1800" dirty="0">
                <a:solidFill>
                  <a:schemeClr val="bg1"/>
                </a:solidFill>
              </a:rPr>
              <a:t>Committee Opinion No. 664 Summary: Refusal of Medically Recommended Treatment During Pregnancy. (2016). </a:t>
            </a:r>
            <a:r>
              <a:rPr lang="en-US" sz="1800" i="1" dirty="0">
                <a:solidFill>
                  <a:schemeClr val="bg1"/>
                </a:solidFill>
              </a:rPr>
              <a:t>Obstetrics &amp; Gynecology</a:t>
            </a:r>
            <a:r>
              <a:rPr lang="en-US" sz="1800" dirty="0">
                <a:solidFill>
                  <a:schemeClr val="bg1"/>
                </a:solidFill>
              </a:rPr>
              <a:t>, </a:t>
            </a:r>
            <a:r>
              <a:rPr lang="en-US" sz="1800" i="1" dirty="0">
                <a:solidFill>
                  <a:schemeClr val="bg1"/>
                </a:solidFill>
              </a:rPr>
              <a:t>127</a:t>
            </a:r>
            <a:r>
              <a:rPr lang="en-US" sz="1800" dirty="0">
                <a:solidFill>
                  <a:schemeClr val="bg1"/>
                </a:solidFill>
              </a:rPr>
              <a:t>(6), 1189–1190.</a:t>
            </a:r>
            <a:endParaRPr sz="1800" dirty="0">
              <a:solidFill>
                <a:schemeClr val="bg1"/>
              </a:solidFill>
            </a:endParaRPr>
          </a:p>
          <a:p>
            <a:pPr marL="457200" lvl="0" indent="-374650" algn="l" rtl="0">
              <a:lnSpc>
                <a:spcPct val="107916"/>
              </a:lnSpc>
              <a:spcBef>
                <a:spcPts val="1000"/>
              </a:spcBef>
              <a:spcAft>
                <a:spcPts val="0"/>
              </a:spcAft>
              <a:buSzPts val="2300"/>
              <a:buChar char="•"/>
            </a:pPr>
            <a:r>
              <a:rPr lang="en-US" sz="1800" dirty="0">
                <a:solidFill>
                  <a:schemeClr val="bg1"/>
                </a:solidFill>
              </a:rPr>
              <a:t>Zalpuri, I., Byatt, N., Gramann, S. B., Dresner, N., &amp; Brendel, R. (2015). Decisional Capacity in Pregnancy: A Complex Case of Pregnancy Termination. </a:t>
            </a:r>
            <a:r>
              <a:rPr lang="en-US" sz="1800" i="1" dirty="0">
                <a:solidFill>
                  <a:schemeClr val="bg1"/>
                </a:solidFill>
              </a:rPr>
              <a:t>Psychosomatics</a:t>
            </a:r>
            <a:r>
              <a:rPr lang="en-US" sz="1800" dirty="0">
                <a:solidFill>
                  <a:schemeClr val="bg1"/>
                </a:solidFill>
              </a:rPr>
              <a:t>, </a:t>
            </a:r>
            <a:r>
              <a:rPr lang="en-US" sz="1800" i="1" dirty="0">
                <a:solidFill>
                  <a:schemeClr val="bg1"/>
                </a:solidFill>
              </a:rPr>
              <a:t>56</a:t>
            </a:r>
            <a:r>
              <a:rPr lang="en-US" sz="1800" dirty="0">
                <a:solidFill>
                  <a:schemeClr val="bg1"/>
                </a:solidFill>
              </a:rPr>
              <a:t>(3), 292–297.</a:t>
            </a:r>
            <a:endParaRPr sz="1800" dirty="0">
              <a:solidFill>
                <a:schemeClr val="bg1"/>
              </a:solidFill>
            </a:endParaRPr>
          </a:p>
          <a:p>
            <a:pPr marL="457200" lvl="0" indent="-374650" algn="l" rtl="0">
              <a:lnSpc>
                <a:spcPct val="107916"/>
              </a:lnSpc>
              <a:spcBef>
                <a:spcPts val="1000"/>
              </a:spcBef>
              <a:spcAft>
                <a:spcPts val="0"/>
              </a:spcAft>
              <a:buSzPts val="2300"/>
              <a:buChar char="•"/>
            </a:pPr>
            <a:r>
              <a:rPr lang="en-US" sz="1800" dirty="0">
                <a:solidFill>
                  <a:schemeClr val="bg1"/>
                </a:solidFill>
              </a:rPr>
              <a:t>Appelbaum, P. Clinical practice. (2007). Assessment of patient's competence to consent to treatment. New England Journal of Medicine, 357(18), 1834–1840.</a:t>
            </a:r>
            <a:endParaRPr sz="1800" dirty="0">
              <a:solidFill>
                <a:schemeClr val="bg1"/>
              </a:solidFill>
            </a:endParaRPr>
          </a:p>
          <a:p>
            <a:pPr marL="0" lvl="0" indent="0" algn="l" rtl="0">
              <a:lnSpc>
                <a:spcPct val="90000"/>
              </a:lnSpc>
              <a:spcBef>
                <a:spcPts val="1000"/>
              </a:spcBef>
              <a:spcAft>
                <a:spcPts val="0"/>
              </a:spcAft>
              <a:buSzPts val="1800"/>
              <a:buNone/>
            </a:pPr>
            <a:endParaRPr sz="27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1ae6ddce3b_0_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600" dirty="0"/>
              <a:t>Core</a:t>
            </a:r>
            <a:r>
              <a:rPr lang="en-US" sz="3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References</a:t>
            </a:r>
            <a:r>
              <a:rPr lang="en-US" sz="3600" dirty="0"/>
              <a:t> on Principles of Capacity</a:t>
            </a:r>
            <a:endParaRPr/>
          </a:p>
        </p:txBody>
      </p:sp>
      <p:sp>
        <p:nvSpPr>
          <p:cNvPr id="271" name="Google Shape;271;g11ae6ddce3b_0_0"/>
          <p:cNvSpPr txBox="1">
            <a:spLocks noGrp="1"/>
          </p:cNvSpPr>
          <p:nvPr>
            <p:ph idx="4294967295"/>
          </p:nvPr>
        </p:nvSpPr>
        <p:spPr>
          <a:xfrm>
            <a:off x="838200" y="1825616"/>
            <a:ext cx="10515600" cy="4351337"/>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1000"/>
              </a:spcBef>
              <a:spcAft>
                <a:spcPts val="0"/>
              </a:spcAft>
              <a:buSzPts val="2300"/>
              <a:buChar char="•"/>
            </a:pPr>
            <a:r>
              <a:rPr lang="en-US" sz="1600" dirty="0">
                <a:solidFill>
                  <a:schemeClr val="bg1"/>
                </a:solidFill>
              </a:rPr>
              <a:t>Ross, N., Tinsley, G., Webster, T., </a:t>
            </a:r>
            <a:r>
              <a:rPr lang="en-US" sz="1600" dirty="0" err="1">
                <a:solidFill>
                  <a:schemeClr val="bg1"/>
                </a:solidFill>
              </a:rPr>
              <a:t>Tastenhoye</a:t>
            </a:r>
            <a:r>
              <a:rPr lang="en-US" sz="1600" dirty="0">
                <a:solidFill>
                  <a:schemeClr val="bg1"/>
                </a:solidFill>
              </a:rPr>
              <a:t>, C., </a:t>
            </a:r>
            <a:r>
              <a:rPr lang="en-US" sz="1600" dirty="0" err="1">
                <a:solidFill>
                  <a:schemeClr val="bg1"/>
                </a:solidFill>
              </a:rPr>
              <a:t>Hauspurg</a:t>
            </a:r>
            <a:r>
              <a:rPr lang="en-US" sz="1600" dirty="0">
                <a:solidFill>
                  <a:schemeClr val="bg1"/>
                </a:solidFill>
              </a:rPr>
              <a:t>, A., Foust, J., Gopalan, P., &amp; Friedman, S. (2022) Reproductive Decision Making Capacity in Women with Psychiatric Illness :A Systematic Review.  </a:t>
            </a:r>
            <a:r>
              <a:rPr lang="en-US" sz="1600" i="1" dirty="0">
                <a:solidFill>
                  <a:schemeClr val="bg1"/>
                </a:solidFill>
              </a:rPr>
              <a:t>Journal of the Academy of Consultation-Liaison Psychiatry, 63</a:t>
            </a:r>
            <a:r>
              <a:rPr lang="en-US" sz="1600" dirty="0">
                <a:solidFill>
                  <a:schemeClr val="bg1"/>
                </a:solidFill>
              </a:rPr>
              <a:t>, 61-70. </a:t>
            </a:r>
            <a:endParaRPr sz="1600" dirty="0">
              <a:solidFill>
                <a:schemeClr val="bg1"/>
              </a:solidFill>
            </a:endParaRPr>
          </a:p>
          <a:p>
            <a:pPr marL="457200" lvl="0" indent="-361950" algn="l" rtl="0">
              <a:lnSpc>
                <a:spcPct val="107916"/>
              </a:lnSpc>
              <a:spcBef>
                <a:spcPts val="1000"/>
              </a:spcBef>
              <a:spcAft>
                <a:spcPts val="0"/>
              </a:spcAft>
              <a:buSzPts val="2100"/>
              <a:buChar char="•"/>
            </a:pPr>
            <a:r>
              <a:rPr lang="en-US" sz="1600" dirty="0">
                <a:solidFill>
                  <a:schemeClr val="bg1"/>
                </a:solidFill>
              </a:rPr>
              <a:t>Barstow C., Shahan B., &amp; Roberts M. (2018). Evaluating Medical Decision-Making Capacity in Practice. </a:t>
            </a:r>
            <a:r>
              <a:rPr lang="en-US" sz="1600" i="1" dirty="0">
                <a:solidFill>
                  <a:schemeClr val="bg1"/>
                </a:solidFill>
              </a:rPr>
              <a:t>American Family Physician, 98</a:t>
            </a:r>
            <a:r>
              <a:rPr lang="en-US" sz="1600" dirty="0">
                <a:solidFill>
                  <a:schemeClr val="bg1"/>
                </a:solidFill>
              </a:rPr>
              <a:t>(1), 40-46.</a:t>
            </a:r>
            <a:endParaRPr sz="1600" dirty="0">
              <a:solidFill>
                <a:schemeClr val="bg1"/>
              </a:solidFill>
            </a:endParaRPr>
          </a:p>
          <a:p>
            <a:pPr marL="457200" lvl="0" indent="-361950" algn="l" rtl="0">
              <a:lnSpc>
                <a:spcPct val="107916"/>
              </a:lnSpc>
              <a:spcBef>
                <a:spcPts val="1000"/>
              </a:spcBef>
              <a:spcAft>
                <a:spcPts val="0"/>
              </a:spcAft>
              <a:buSzPts val="2100"/>
              <a:buChar char="•"/>
            </a:pPr>
            <a:r>
              <a:rPr lang="en-US" sz="1600" dirty="0">
                <a:solidFill>
                  <a:schemeClr val="bg1"/>
                </a:solidFill>
              </a:rPr>
              <a:t>Sessums, L., </a:t>
            </a:r>
            <a:r>
              <a:rPr lang="en-US" sz="1600" dirty="0" err="1">
                <a:solidFill>
                  <a:schemeClr val="bg1"/>
                </a:solidFill>
              </a:rPr>
              <a:t>Zembrzuska</a:t>
            </a:r>
            <a:r>
              <a:rPr lang="en-US" sz="1600" dirty="0">
                <a:solidFill>
                  <a:schemeClr val="bg1"/>
                </a:solidFill>
              </a:rPr>
              <a:t>, H., &amp; Jackson, J. (2011) Does This Patient Have Medical Decision-Making Capacity? </a:t>
            </a:r>
            <a:r>
              <a:rPr lang="en-US" sz="1600" i="1" dirty="0">
                <a:solidFill>
                  <a:schemeClr val="bg1"/>
                </a:solidFill>
              </a:rPr>
              <a:t>Journal of The American Medical Association, 306</a:t>
            </a:r>
            <a:r>
              <a:rPr lang="en-US" sz="1600" dirty="0">
                <a:solidFill>
                  <a:schemeClr val="bg1"/>
                </a:solidFill>
              </a:rPr>
              <a:t>(4), 420–427.</a:t>
            </a:r>
            <a:endParaRPr sz="1600" dirty="0">
              <a:solidFill>
                <a:schemeClr val="bg1"/>
              </a:solidFill>
            </a:endParaRPr>
          </a:p>
          <a:p>
            <a:pPr marL="457200" lvl="0" indent="-361950" algn="l" rtl="0">
              <a:lnSpc>
                <a:spcPct val="107916"/>
              </a:lnSpc>
              <a:spcBef>
                <a:spcPts val="1000"/>
              </a:spcBef>
              <a:spcAft>
                <a:spcPts val="0"/>
              </a:spcAft>
              <a:buSzPts val="2100"/>
              <a:buChar char="•"/>
            </a:pPr>
            <a:r>
              <a:rPr lang="en-US" sz="1600" dirty="0">
                <a:solidFill>
                  <a:schemeClr val="bg1"/>
                </a:solidFill>
              </a:rPr>
              <a:t>DeMartino, E. S., Dudzinski, D. M., Doyle, C. K., Sperry, B. P., Gregory, S. E., Siegler, M., </a:t>
            </a:r>
            <a:r>
              <a:rPr lang="en-US" sz="1600" dirty="0" err="1">
                <a:solidFill>
                  <a:schemeClr val="bg1"/>
                </a:solidFill>
              </a:rPr>
              <a:t>Sulmasy</a:t>
            </a:r>
            <a:r>
              <a:rPr lang="en-US" sz="1600" dirty="0">
                <a:solidFill>
                  <a:schemeClr val="bg1"/>
                </a:solidFill>
              </a:rPr>
              <a:t>, D. P., Mueller, P. S., &amp; Kramer, D. B. (2017). Who Decides When a Patient Can't? Statutes on Alternate Decision Makers. </a:t>
            </a:r>
            <a:r>
              <a:rPr lang="en-US" sz="1600" i="1" dirty="0">
                <a:solidFill>
                  <a:schemeClr val="bg1"/>
                </a:solidFill>
              </a:rPr>
              <a:t>The New England Journal of Medicine, 376</a:t>
            </a:r>
            <a:r>
              <a:rPr lang="en-US" sz="1600" dirty="0">
                <a:solidFill>
                  <a:schemeClr val="bg1"/>
                </a:solidFill>
              </a:rPr>
              <a:t>(15), 1478–1482.</a:t>
            </a:r>
            <a:endParaRPr sz="1600" dirty="0">
              <a:solidFill>
                <a:schemeClr val="bg1"/>
              </a:solidFill>
            </a:endParaRPr>
          </a:p>
          <a:p>
            <a:pPr marL="0" lvl="0" indent="0" algn="l" rtl="0">
              <a:lnSpc>
                <a:spcPct val="90000"/>
              </a:lnSpc>
              <a:spcBef>
                <a:spcPts val="1000"/>
              </a:spcBef>
              <a:spcAft>
                <a:spcPts val="0"/>
              </a:spcAft>
              <a:buSzPts val="1800"/>
              <a:buNone/>
            </a:pPr>
            <a:endParaRPr sz="2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18b134b684_0_5"/>
          <p:cNvSpPr txBox="1">
            <a:spLocks noGrp="1"/>
          </p:cNvSpPr>
          <p:nvPr>
            <p:ph type="title"/>
          </p:nvPr>
        </p:nvSpPr>
        <p:spPr>
          <a:noFill/>
          <a:ln>
            <a:noFill/>
          </a:ln>
        </p:spPr>
        <p:txBody>
          <a:bodyPr spcFirstLastPara="1" wrap="square" lIns="91425" tIns="45700" rIns="91425" bIns="45700" anchor="ctr" anchorCtr="0">
            <a:noAutofit/>
          </a:bodyPr>
          <a:lstStyle/>
          <a:p>
            <a:pPr lvl="0" algn="l"/>
            <a:r>
              <a:rPr lang="en-US" sz="3600" dirty="0"/>
              <a:t>Useful Resources/Links</a:t>
            </a:r>
            <a:endParaRPr lang="en-US"/>
          </a:p>
        </p:txBody>
      </p:sp>
      <p:sp>
        <p:nvSpPr>
          <p:cNvPr id="278" name="Google Shape;278;g118b134b684_0_5"/>
          <p:cNvSpPr txBox="1">
            <a:spLocks noGrp="1"/>
          </p:cNvSpPr>
          <p:nvPr>
            <p:ph idx="4294967295"/>
          </p:nvPr>
        </p:nvSpPr>
        <p:spPr>
          <a:xfrm>
            <a:off x="902208" y="1825616"/>
            <a:ext cx="10387583" cy="3771900"/>
          </a:xfrm>
          <a:noFill/>
          <a:ln>
            <a:noFill/>
          </a:ln>
        </p:spPr>
        <p:txBody>
          <a:bodyPr spcFirstLastPara="1" wrap="square" lIns="91425" tIns="45700" rIns="91425" bIns="45700" anchor="t" anchorCtr="0">
            <a:noAutofit/>
          </a:bodyPr>
          <a:lstStyle/>
          <a:p>
            <a:pPr lvl="0"/>
            <a:r>
              <a:rPr lang="en-US" sz="1800" dirty="0">
                <a:solidFill>
                  <a:schemeClr val="bg1"/>
                </a:solidFill>
                <a:hlinkClick r:id="rId3">
                  <a:extLst>
                    <a:ext uri="{A12FA001-AC4F-418D-AE19-62706E023703}">
                      <ahyp:hlinkClr xmlns:ahyp="http://schemas.microsoft.com/office/drawing/2018/hyperlinkcolor" val="tx"/>
                    </a:ext>
                  </a:extLst>
                </a:hlinkClick>
              </a:rPr>
              <a:t>AMA Code of Medical Ethics Opinions on Consent, Communication &amp; Decision Making</a:t>
            </a:r>
            <a:endParaRPr lang="en-US" sz="1800" dirty="0">
              <a:solidFill>
                <a:schemeClr val="bg1"/>
              </a:solidFill>
            </a:endParaRPr>
          </a:p>
          <a:p>
            <a:pPr lvl="0"/>
            <a:endParaRPr lang="en-US" sz="1800" dirty="0">
              <a:solidFill>
                <a:schemeClr val="bg1"/>
              </a:solidFill>
            </a:endParaRPr>
          </a:p>
          <a:p>
            <a:pPr lvl="0"/>
            <a:r>
              <a:rPr lang="en-US" sz="1800" dirty="0">
                <a:solidFill>
                  <a:schemeClr val="bg1"/>
                </a:solidFill>
                <a:hlinkClick r:id="rId4">
                  <a:extLst>
                    <a:ext uri="{A12FA001-AC4F-418D-AE19-62706E023703}">
                      <ahyp:hlinkClr xmlns:ahyp="http://schemas.microsoft.com/office/drawing/2018/hyperlinkcolor" val="tx"/>
                    </a:ext>
                  </a:extLst>
                </a:hlinkClick>
              </a:rPr>
              <a:t>Merck Manual (Professional Version): Medicolegal Issues</a:t>
            </a:r>
            <a:endParaRPr lang="en-US" sz="1800" dirty="0">
              <a:solidFill>
                <a:schemeClr val="bg1"/>
              </a:solidFill>
            </a:endParaRPr>
          </a:p>
          <a:p>
            <a:pPr lvl="0"/>
            <a:endParaRPr lang="en-US" sz="1800" dirty="0">
              <a:solidFill>
                <a:schemeClr val="bg1"/>
              </a:solidFill>
            </a:endParaRPr>
          </a:p>
          <a:p>
            <a:pPr lvl="0"/>
            <a:r>
              <a:rPr lang="en-US" sz="1800" dirty="0">
                <a:solidFill>
                  <a:schemeClr val="bg1"/>
                </a:solidFill>
              </a:rPr>
              <a:t>No single link to all 50 states surrogate decision maker list, but most are easy to find by googling “insert state surrogate decision maker”</a:t>
            </a:r>
          </a:p>
          <a:p>
            <a:pPr lvl="0"/>
            <a:endParaRPr lang="en-US" dirty="0"/>
          </a:p>
          <a:p>
            <a:pPr lvl="0"/>
            <a:endParaRPr lang="en-US" dirty="0"/>
          </a:p>
          <a:p>
            <a:pPr lvl="0"/>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e5d9919850_0_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en-US" sz="3600" dirty="0"/>
              <a:t>How to use this material:</a:t>
            </a:r>
            <a:endParaRPr sz="3600" dirty="0"/>
          </a:p>
        </p:txBody>
      </p:sp>
      <p:sp>
        <p:nvSpPr>
          <p:cNvPr id="103" name="Google Shape;103;ge5d9919850_0_0"/>
          <p:cNvSpPr txBox="1">
            <a:spLocks noGrp="1"/>
          </p:cNvSpPr>
          <p:nvPr>
            <p:ph type="body" idx="1"/>
          </p:nvPr>
        </p:nvSpPr>
        <p:spPr>
          <a:xfrm>
            <a:off x="831847" y="4045179"/>
            <a:ext cx="10515600" cy="1018861"/>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2100"/>
              <a:buChar char="•"/>
            </a:pPr>
            <a:r>
              <a:rPr lang="en-US" sz="1800" dirty="0"/>
              <a:t>Review slides individually or as a self study group.</a:t>
            </a:r>
            <a:endParaRPr sz="1800" dirty="0">
              <a:cs typeface="Poppins"/>
            </a:endParaRPr>
          </a:p>
          <a:p>
            <a:pPr marL="171450" lvl="0" indent="-171450" algn="l" rtl="0">
              <a:lnSpc>
                <a:spcPct val="90000"/>
              </a:lnSpc>
              <a:spcBef>
                <a:spcPts val="750"/>
              </a:spcBef>
              <a:spcAft>
                <a:spcPts val="0"/>
              </a:spcAft>
              <a:buSzPts val="2100"/>
              <a:buChar char="•"/>
            </a:pPr>
            <a:r>
              <a:rPr lang="en-US" sz="1800" dirty="0"/>
              <a:t>For questions, go to normal view and read the notes.</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e5d9919850_0_5"/>
          <p:cNvSpPr txBox="1">
            <a:spLocks noGrp="1"/>
          </p:cNvSpPr>
          <p:nvPr>
            <p:ph type="title"/>
          </p:nvPr>
        </p:nvSpPr>
        <p:spPr>
          <a:xfrm>
            <a:off x="733802" y="1537101"/>
            <a:ext cx="10515600" cy="2794634"/>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en-US" sz="3600" dirty="0"/>
              <a:t>Learning Objectives:</a:t>
            </a:r>
            <a:endParaRPr/>
          </a:p>
        </p:txBody>
      </p:sp>
      <p:sp>
        <p:nvSpPr>
          <p:cNvPr id="110" name="Google Shape;110;ge5d9919850_0_5"/>
          <p:cNvSpPr txBox="1">
            <a:spLocks noGrp="1"/>
          </p:cNvSpPr>
          <p:nvPr>
            <p:ph type="body" idx="1"/>
          </p:nvPr>
        </p:nvSpPr>
        <p:spPr>
          <a:xfrm>
            <a:off x="735595" y="3429000"/>
            <a:ext cx="10515600" cy="1018861"/>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US" sz="1800" dirty="0"/>
              <a:t>Understand the core components of a capacity evaluation</a:t>
            </a:r>
            <a:endParaRPr sz="1800" dirty="0">
              <a:cs typeface="Poppins"/>
            </a:endParaRPr>
          </a:p>
          <a:p>
            <a:pPr marL="457200" lvl="0" indent="-342900" algn="l" rtl="0">
              <a:lnSpc>
                <a:spcPct val="90000"/>
              </a:lnSpc>
              <a:spcBef>
                <a:spcPts val="1000"/>
              </a:spcBef>
              <a:spcAft>
                <a:spcPts val="0"/>
              </a:spcAft>
              <a:buSzPts val="1800"/>
              <a:buChar char="•"/>
            </a:pPr>
            <a:r>
              <a:rPr lang="en-US" sz="1800" dirty="0"/>
              <a:t>Determine which clinical scenarios require different levels of capacity</a:t>
            </a:r>
            <a:endParaRPr sz="1800" dirty="0">
              <a:cs typeface="Poppins"/>
            </a:endParaRPr>
          </a:p>
          <a:p>
            <a:pPr marL="457200" lvl="0" indent="-342900" algn="l" rtl="0">
              <a:lnSpc>
                <a:spcPct val="90000"/>
              </a:lnSpc>
              <a:spcBef>
                <a:spcPts val="1000"/>
              </a:spcBef>
              <a:spcAft>
                <a:spcPts val="0"/>
              </a:spcAft>
              <a:buSzPts val="1800"/>
              <a:buChar char="•"/>
            </a:pPr>
            <a:r>
              <a:rPr lang="en-US" sz="1800" dirty="0"/>
              <a:t>Understand ways in which capacity can be restored</a:t>
            </a:r>
            <a:endParaRPr sz="1800" dirty="0">
              <a:cs typeface="Poppins"/>
            </a:endParaRPr>
          </a:p>
          <a:p>
            <a:pPr marL="457200" lvl="0" indent="-342900" algn="l" rtl="0">
              <a:lnSpc>
                <a:spcPct val="90000"/>
              </a:lnSpc>
              <a:spcBef>
                <a:spcPts val="1000"/>
              </a:spcBef>
              <a:spcAft>
                <a:spcPts val="0"/>
              </a:spcAft>
              <a:buSzPts val="1800"/>
              <a:buChar char="•"/>
            </a:pPr>
            <a:r>
              <a:rPr lang="en-US" sz="1800" dirty="0"/>
              <a:t>Determine surrogate decision maker in scenarios in which capacity cannot be restored</a:t>
            </a:r>
            <a:endParaRPr sz="1800" dirty="0">
              <a:cs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e5d9919850_0_10"/>
          <p:cNvSpPr txBox="1">
            <a:spLocks noGrp="1"/>
          </p:cNvSpPr>
          <p:nvPr>
            <p:ph type="title"/>
          </p:nvPr>
        </p:nvSpPr>
        <p:spPr>
          <a:xfrm>
            <a:off x="844553" y="1246628"/>
            <a:ext cx="10515600" cy="2794634"/>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en-US" sz="3600" dirty="0"/>
              <a:t>Outline:</a:t>
            </a:r>
            <a:endParaRPr sz="3600" dirty="0"/>
          </a:p>
        </p:txBody>
      </p:sp>
      <p:sp>
        <p:nvSpPr>
          <p:cNvPr id="117" name="Google Shape;117;ge5d9919850_0_10"/>
          <p:cNvSpPr txBox="1">
            <a:spLocks noGrp="1"/>
          </p:cNvSpPr>
          <p:nvPr>
            <p:ph type="body" idx="1"/>
          </p:nvPr>
        </p:nvSpPr>
        <p:spPr>
          <a:xfrm>
            <a:off x="844553" y="3270803"/>
            <a:ext cx="10515600" cy="1018861"/>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US" sz="1800" dirty="0"/>
              <a:t>Capacity: Core Concepts</a:t>
            </a:r>
            <a:endParaRPr sz="1800" dirty="0">
              <a:cs typeface="Poppins"/>
            </a:endParaRPr>
          </a:p>
          <a:p>
            <a:pPr marL="457200" lvl="0" indent="0" algn="l" rtl="0">
              <a:lnSpc>
                <a:spcPct val="90000"/>
              </a:lnSpc>
              <a:spcBef>
                <a:spcPts val="1000"/>
              </a:spcBef>
              <a:spcAft>
                <a:spcPts val="0"/>
              </a:spcAft>
              <a:buNone/>
            </a:pPr>
            <a:endParaRPr sz="1800" dirty="0">
              <a:cs typeface="Poppins"/>
            </a:endParaRPr>
          </a:p>
          <a:p>
            <a:pPr marL="457200" lvl="0" indent="-342900" algn="l" rtl="0">
              <a:lnSpc>
                <a:spcPct val="90000"/>
              </a:lnSpc>
              <a:spcBef>
                <a:spcPts val="0"/>
              </a:spcBef>
              <a:spcAft>
                <a:spcPts val="0"/>
              </a:spcAft>
              <a:buSzPts val="1800"/>
              <a:buChar char="•"/>
            </a:pPr>
            <a:r>
              <a:rPr lang="en-US" sz="1800" dirty="0"/>
              <a:t>Sample Clinical Case: Does this patient have capacity?</a:t>
            </a:r>
            <a:endParaRPr sz="1800" dirty="0">
              <a:cs typeface="Poppins"/>
            </a:endParaRPr>
          </a:p>
          <a:p>
            <a:pPr marL="457200" lvl="0" indent="0" algn="l" rtl="0">
              <a:lnSpc>
                <a:spcPct val="90000"/>
              </a:lnSpc>
              <a:spcBef>
                <a:spcPts val="0"/>
              </a:spcBef>
              <a:spcAft>
                <a:spcPts val="0"/>
              </a:spcAft>
              <a:buNone/>
            </a:pPr>
            <a:endParaRPr sz="1800" dirty="0">
              <a:cs typeface="Poppins"/>
            </a:endParaRPr>
          </a:p>
          <a:p>
            <a:pPr marL="457200" lvl="0" indent="-342900" algn="l" rtl="0">
              <a:lnSpc>
                <a:spcPct val="90000"/>
              </a:lnSpc>
              <a:spcBef>
                <a:spcPts val="0"/>
              </a:spcBef>
              <a:spcAft>
                <a:spcPts val="0"/>
              </a:spcAft>
              <a:buSzPts val="1800"/>
              <a:buChar char="•"/>
            </a:pPr>
            <a:r>
              <a:rPr lang="en-US" sz="1800" dirty="0"/>
              <a:t>Ways to restore capacity</a:t>
            </a:r>
            <a:endParaRPr sz="1800" dirty="0">
              <a:cs typeface="Poppins"/>
            </a:endParaRPr>
          </a:p>
          <a:p>
            <a:pPr marL="457200" lvl="0" indent="0" algn="l" rtl="0">
              <a:lnSpc>
                <a:spcPct val="90000"/>
              </a:lnSpc>
              <a:spcBef>
                <a:spcPts val="0"/>
              </a:spcBef>
              <a:spcAft>
                <a:spcPts val="0"/>
              </a:spcAft>
              <a:buNone/>
            </a:pPr>
            <a:endParaRPr sz="1800" dirty="0">
              <a:cs typeface="Poppins"/>
            </a:endParaRPr>
          </a:p>
          <a:p>
            <a:pPr marL="457200" lvl="0" indent="-342900" algn="l" rtl="0">
              <a:lnSpc>
                <a:spcPct val="90000"/>
              </a:lnSpc>
              <a:spcBef>
                <a:spcPts val="0"/>
              </a:spcBef>
              <a:spcAft>
                <a:spcPts val="0"/>
              </a:spcAft>
              <a:buSzPts val="1800"/>
              <a:buChar char="•"/>
            </a:pPr>
            <a:r>
              <a:rPr lang="en-US" sz="1800" dirty="0"/>
              <a:t>Surrogate decision making</a:t>
            </a:r>
            <a:endParaRPr sz="1800" dirty="0">
              <a:cs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838203" y="500057"/>
            <a:ext cx="10696572" cy="1195217"/>
          </a:xfrm>
          <a:prstGeom prst="rect">
            <a:avLst/>
          </a:prstGeom>
          <a:noFill/>
          <a:ln>
            <a:noFill/>
          </a:ln>
        </p:spPr>
        <p:txBody>
          <a:bodyPr spcFirstLastPara="1" wrap="square" lIns="91425" tIns="45700" rIns="91425" bIns="45700" anchor="ctr" anchorCtr="0">
            <a:normAutofit/>
          </a:bodyPr>
          <a:lstStyle/>
          <a:p>
            <a:pPr>
              <a:buClr>
                <a:schemeClr val="dk1"/>
              </a:buClr>
              <a:buSzPts val="4400"/>
              <a:buFont typeface="Calibri"/>
            </a:pPr>
            <a:r>
              <a:rPr lang="en-US" sz="3600" dirty="0"/>
              <a:t>Introduction to Capacity:</a:t>
            </a:r>
            <a:br>
              <a:rPr lang="en-US" sz="3600" dirty="0"/>
            </a:br>
            <a:r>
              <a:rPr lang="en-US" sz="3600" dirty="0"/>
              <a:t>Core Concepts</a:t>
            </a:r>
            <a:endParaRPr dirty="0"/>
          </a:p>
        </p:txBody>
      </p:sp>
      <p:sp>
        <p:nvSpPr>
          <p:cNvPr id="124" name="Google Shape;124;p6"/>
          <p:cNvSpPr txBox="1">
            <a:spLocks noGrp="1"/>
          </p:cNvSpPr>
          <p:nvPr>
            <p:ph idx="4294967295"/>
          </p:nvPr>
        </p:nvSpPr>
        <p:spPr>
          <a:xfrm>
            <a:off x="838203" y="1555847"/>
            <a:ext cx="10696572" cy="336862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None/>
            </a:pPr>
            <a:endParaRPr sz="1800" dirty="0">
              <a:solidFill>
                <a:schemeClr val="bg1"/>
              </a:solidFill>
            </a:endParaRPr>
          </a:p>
          <a:p>
            <a:pPr marL="457200" lvl="0" indent="0" algn="l" rtl="0">
              <a:lnSpc>
                <a:spcPct val="100000"/>
              </a:lnSpc>
              <a:spcBef>
                <a:spcPts val="0"/>
              </a:spcBef>
              <a:spcAft>
                <a:spcPts val="0"/>
              </a:spcAft>
              <a:buNone/>
            </a:pPr>
            <a:endParaRPr sz="1800" dirty="0">
              <a:solidFill>
                <a:schemeClr val="bg1"/>
              </a:solidFill>
              <a:cs typeface="Poppins"/>
            </a:endParaRPr>
          </a:p>
          <a:p>
            <a:pPr marL="457200" lvl="0" indent="-425450" algn="l" rtl="0">
              <a:lnSpc>
                <a:spcPct val="100000"/>
              </a:lnSpc>
              <a:spcBef>
                <a:spcPts val="0"/>
              </a:spcBef>
              <a:spcAft>
                <a:spcPts val="0"/>
              </a:spcAft>
              <a:buSzPts val="3100"/>
              <a:buChar char="•"/>
            </a:pPr>
            <a:r>
              <a:rPr lang="en-US" sz="1600" dirty="0">
                <a:solidFill>
                  <a:schemeClr val="bg1"/>
                </a:solidFill>
              </a:rPr>
              <a:t>Physicians are required by law and medical ethics to obtain </a:t>
            </a:r>
            <a:r>
              <a:rPr lang="en-US" sz="1600" i="1" dirty="0">
                <a:solidFill>
                  <a:schemeClr val="bg1"/>
                </a:solidFill>
              </a:rPr>
              <a:t>informed consent</a:t>
            </a:r>
            <a:r>
              <a:rPr lang="en-US" sz="1600" dirty="0">
                <a:solidFill>
                  <a:schemeClr val="bg1"/>
                </a:solidFill>
              </a:rPr>
              <a:t> before initiating treatment </a:t>
            </a:r>
            <a:endParaRPr sz="1600" dirty="0">
              <a:solidFill>
                <a:schemeClr val="bg1"/>
              </a:solidFill>
              <a:cs typeface="Poppins"/>
            </a:endParaRPr>
          </a:p>
          <a:p>
            <a:pPr marL="457200" lvl="0" indent="0" algn="l" rtl="0">
              <a:lnSpc>
                <a:spcPct val="100000"/>
              </a:lnSpc>
              <a:spcBef>
                <a:spcPts val="0"/>
              </a:spcBef>
              <a:spcAft>
                <a:spcPts val="0"/>
              </a:spcAft>
              <a:buNone/>
            </a:pPr>
            <a:endParaRPr sz="1600" dirty="0">
              <a:solidFill>
                <a:schemeClr val="bg1"/>
              </a:solidFill>
              <a:cs typeface="Poppins"/>
            </a:endParaRPr>
          </a:p>
          <a:p>
            <a:pPr marL="457200" lvl="0" indent="-425450" algn="l" rtl="0">
              <a:lnSpc>
                <a:spcPct val="100000"/>
              </a:lnSpc>
              <a:spcBef>
                <a:spcPts val="0"/>
              </a:spcBef>
              <a:spcAft>
                <a:spcPts val="0"/>
              </a:spcAft>
              <a:buSzPts val="3100"/>
              <a:buChar char="•"/>
            </a:pPr>
            <a:r>
              <a:rPr lang="en-US" sz="1600" dirty="0">
                <a:solidFill>
                  <a:schemeClr val="bg1"/>
                </a:solidFill>
              </a:rPr>
              <a:t>Valid informed consent involves “disclosure of appropriate information to a competent patient who is permitted to make a voluntary choice” (Appelbaum 2007)</a:t>
            </a:r>
            <a:endParaRPr sz="1600" dirty="0">
              <a:solidFill>
                <a:schemeClr val="bg1"/>
              </a:solidFill>
              <a:cs typeface="Poppins"/>
            </a:endParaRPr>
          </a:p>
          <a:p>
            <a:pPr marL="0" lvl="0" indent="0" algn="l" rtl="0">
              <a:lnSpc>
                <a:spcPct val="100000"/>
              </a:lnSpc>
              <a:spcBef>
                <a:spcPts val="0"/>
              </a:spcBef>
              <a:spcAft>
                <a:spcPts val="0"/>
              </a:spcAft>
              <a:buNone/>
            </a:pPr>
            <a:endParaRPr sz="1600" dirty="0">
              <a:solidFill>
                <a:schemeClr val="bg1"/>
              </a:solidFill>
              <a:cs typeface="Poppins"/>
            </a:endParaRPr>
          </a:p>
          <a:p>
            <a:pPr marL="457200" lvl="0" indent="-425450" algn="l" rtl="0">
              <a:lnSpc>
                <a:spcPct val="100000"/>
              </a:lnSpc>
              <a:spcBef>
                <a:spcPts val="0"/>
              </a:spcBef>
              <a:spcAft>
                <a:spcPts val="0"/>
              </a:spcAft>
              <a:buSzPts val="3100"/>
              <a:buChar char="•"/>
            </a:pPr>
            <a:r>
              <a:rPr lang="en-US" sz="1600" dirty="0">
                <a:solidFill>
                  <a:schemeClr val="bg1"/>
                </a:solidFill>
              </a:rPr>
              <a:t>Physicians evaluate the </a:t>
            </a:r>
            <a:r>
              <a:rPr lang="en-US" sz="1600" i="1" dirty="0">
                <a:solidFill>
                  <a:schemeClr val="bg1"/>
                </a:solidFill>
              </a:rPr>
              <a:t>capacity of a patient to make a medical decision </a:t>
            </a:r>
            <a:endParaRPr sz="1600" i="1" dirty="0">
              <a:solidFill>
                <a:schemeClr val="bg1"/>
              </a:solidFill>
              <a:cs typeface="Poppins"/>
            </a:endParaRPr>
          </a:p>
          <a:p>
            <a:pPr marL="457200" lvl="0" indent="0" algn="l" rtl="0">
              <a:lnSpc>
                <a:spcPct val="100000"/>
              </a:lnSpc>
              <a:spcBef>
                <a:spcPts val="0"/>
              </a:spcBef>
              <a:spcAft>
                <a:spcPts val="0"/>
              </a:spcAft>
              <a:buNone/>
            </a:pPr>
            <a:endParaRPr sz="1600" i="1" dirty="0">
              <a:solidFill>
                <a:schemeClr val="bg1"/>
              </a:solidFill>
              <a:cs typeface="Poppins"/>
            </a:endParaRPr>
          </a:p>
          <a:p>
            <a:pPr marL="457200" lvl="0" indent="-425450" algn="l" rtl="0">
              <a:lnSpc>
                <a:spcPct val="100000"/>
              </a:lnSpc>
              <a:spcBef>
                <a:spcPts val="0"/>
              </a:spcBef>
              <a:spcAft>
                <a:spcPts val="0"/>
              </a:spcAft>
              <a:buSzPts val="3100"/>
              <a:buChar char="•"/>
            </a:pPr>
            <a:r>
              <a:rPr lang="en-US" sz="1600" dirty="0">
                <a:solidFill>
                  <a:schemeClr val="bg1"/>
                </a:solidFill>
              </a:rPr>
              <a:t>In other words, does this patient have the capacity to make this </a:t>
            </a:r>
            <a:r>
              <a:rPr lang="en-US" sz="1600" i="1" dirty="0">
                <a:solidFill>
                  <a:schemeClr val="bg1"/>
                </a:solidFill>
              </a:rPr>
              <a:t>single medical decision</a:t>
            </a:r>
            <a:r>
              <a:rPr lang="en-US" sz="1600" dirty="0">
                <a:solidFill>
                  <a:schemeClr val="bg1"/>
                </a:solidFill>
              </a:rPr>
              <a:t>, at this </a:t>
            </a:r>
            <a:r>
              <a:rPr lang="en-US" sz="1600" i="1" dirty="0">
                <a:solidFill>
                  <a:schemeClr val="bg1"/>
                </a:solidFill>
              </a:rPr>
              <a:t>current point in time</a:t>
            </a:r>
            <a:r>
              <a:rPr lang="en-US" sz="1600" dirty="0">
                <a:solidFill>
                  <a:schemeClr val="bg1"/>
                </a:solidFill>
              </a:rPr>
              <a:t>? </a:t>
            </a:r>
            <a:endParaRPr sz="1600" dirty="0">
              <a:solidFill>
                <a:schemeClr val="bg1"/>
              </a:solidFill>
              <a:cs typeface="Poppins"/>
            </a:endParaRPr>
          </a:p>
          <a:p>
            <a:pPr marL="0" lvl="0" indent="0" algn="l" rtl="0">
              <a:lnSpc>
                <a:spcPct val="70000"/>
              </a:lnSpc>
              <a:spcBef>
                <a:spcPts val="0"/>
              </a:spcBef>
              <a:spcAft>
                <a:spcPts val="0"/>
              </a:spcAft>
              <a:buNone/>
            </a:pPr>
            <a:endParaRPr sz="3100" dirty="0"/>
          </a:p>
          <a:p>
            <a:pPr marL="0" lvl="0" indent="0" algn="l" rtl="0">
              <a:lnSpc>
                <a:spcPct val="70000"/>
              </a:lnSpc>
              <a:spcBef>
                <a:spcPts val="0"/>
              </a:spcBef>
              <a:spcAft>
                <a:spcPts val="0"/>
              </a:spcAft>
              <a:buNone/>
            </a:pPr>
            <a:endParaRPr sz="3100" dirty="0"/>
          </a:p>
          <a:p>
            <a:pPr marL="457200" lvl="0" indent="0" algn="l" rtl="0">
              <a:lnSpc>
                <a:spcPct val="70000"/>
              </a:lnSpc>
              <a:spcBef>
                <a:spcPts val="0"/>
              </a:spcBef>
              <a:spcAft>
                <a:spcPts val="0"/>
              </a:spcAft>
              <a:buNone/>
            </a:pPr>
            <a:endParaRPr sz="5500" dirty="0"/>
          </a:p>
          <a:p>
            <a:pPr marL="0" lvl="0" indent="0" algn="l" rtl="0">
              <a:spcBef>
                <a:spcPts val="500"/>
              </a:spcBef>
              <a:spcAft>
                <a:spcPts val="0"/>
              </a:spcAft>
              <a:buNone/>
            </a:pPr>
            <a:endParaRPr sz="2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9D58ECA-E579-3E3F-BD0B-A9FB3294FC2D}"/>
              </a:ext>
            </a:extLst>
          </p:cNvPr>
          <p:cNvSpPr/>
          <p:nvPr/>
        </p:nvSpPr>
        <p:spPr>
          <a:xfrm>
            <a:off x="665807" y="1570965"/>
            <a:ext cx="10655181" cy="413408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Google Shape;130;g2dcf3eb720c_0_6"/>
          <p:cNvSpPr txBox="1">
            <a:spLocks noGrp="1"/>
          </p:cNvSpPr>
          <p:nvPr>
            <p:ph type="title"/>
          </p:nvPr>
        </p:nvSpPr>
        <p:spPr>
          <a:xfrm>
            <a:off x="838203" y="401096"/>
            <a:ext cx="10515600" cy="13255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dirty="0"/>
              <a:t>Introduction to Capacity: Four factor model (Appelbaum 2007)</a:t>
            </a:r>
            <a:endParaRPr/>
          </a:p>
        </p:txBody>
      </p:sp>
      <p:sp>
        <p:nvSpPr>
          <p:cNvPr id="131" name="Google Shape;131;g2dcf3eb720c_0_6"/>
          <p:cNvSpPr txBox="1">
            <a:spLocks noGrp="1"/>
          </p:cNvSpPr>
          <p:nvPr>
            <p:ph idx="4294967295"/>
          </p:nvPr>
        </p:nvSpPr>
        <p:spPr>
          <a:xfrm>
            <a:off x="964929" y="1442786"/>
            <a:ext cx="10244493" cy="3751848"/>
          </a:xfrm>
          <a:prstGeom prst="rect">
            <a:avLst/>
          </a:prstGeom>
          <a:noFill/>
          <a:ln>
            <a:noFill/>
          </a:ln>
        </p:spPr>
        <p:txBody>
          <a:bodyPr spcFirstLastPara="1" vert="horz" wrap="square" lIns="91425" tIns="45700" rIns="91425" bIns="45700" anchor="t" anchorCtr="0" compatLnSpc="1">
            <a:noAutofit/>
          </a:bodyPr>
          <a:lstStyle/>
          <a:p>
            <a:pPr marL="457200" lvl="0" indent="0" algn="l" rtl="0">
              <a:lnSpc>
                <a:spcPct val="70000"/>
              </a:lnSpc>
              <a:spcBef>
                <a:spcPts val="0"/>
              </a:spcBef>
              <a:spcAft>
                <a:spcPts val="0"/>
              </a:spcAft>
              <a:buNone/>
            </a:pPr>
            <a:endParaRPr sz="1400" i="1" dirty="0">
              <a:solidFill>
                <a:schemeClr val="bg1"/>
              </a:solidFill>
              <a:cs typeface="Poppins"/>
            </a:endParaRPr>
          </a:p>
          <a:p>
            <a:pPr marL="457200" lvl="0" indent="0" algn="l" rtl="0">
              <a:lnSpc>
                <a:spcPct val="70000"/>
              </a:lnSpc>
              <a:spcBef>
                <a:spcPts val="0"/>
              </a:spcBef>
              <a:spcAft>
                <a:spcPts val="0"/>
              </a:spcAft>
              <a:buNone/>
            </a:pPr>
            <a:endParaRPr sz="1400" i="1" dirty="0">
              <a:solidFill>
                <a:schemeClr val="bg1"/>
              </a:solidFill>
              <a:cs typeface="Poppins"/>
            </a:endParaRPr>
          </a:p>
          <a:p>
            <a:pPr marL="0" lvl="0" indent="0" algn="l" rtl="0">
              <a:lnSpc>
                <a:spcPct val="70000"/>
              </a:lnSpc>
              <a:spcBef>
                <a:spcPts val="0"/>
              </a:spcBef>
              <a:spcAft>
                <a:spcPts val="0"/>
              </a:spcAft>
              <a:buNone/>
            </a:pPr>
            <a:r>
              <a:rPr lang="en-US" sz="1400" b="1" dirty="0">
                <a:solidFill>
                  <a:schemeClr val="bg1"/>
                </a:solidFill>
              </a:rPr>
              <a:t>Does the patient: </a:t>
            </a:r>
            <a:endParaRPr sz="1400" b="1" dirty="0">
              <a:solidFill>
                <a:schemeClr val="bg1"/>
              </a:solidFill>
              <a:cs typeface="Poppins"/>
            </a:endParaRPr>
          </a:p>
          <a:p>
            <a:pPr marL="0" lvl="0" indent="0" algn="l" rtl="0">
              <a:lnSpc>
                <a:spcPct val="70000"/>
              </a:lnSpc>
              <a:spcBef>
                <a:spcPts val="0"/>
              </a:spcBef>
              <a:spcAft>
                <a:spcPts val="0"/>
              </a:spcAft>
              <a:buNone/>
            </a:pPr>
            <a:endParaRPr sz="1400" b="1" dirty="0">
              <a:solidFill>
                <a:schemeClr val="bg1"/>
              </a:solidFill>
              <a:cs typeface="Poppins"/>
            </a:endParaRPr>
          </a:p>
          <a:p>
            <a:pPr marL="0" lvl="0" indent="0" algn="l" rtl="0">
              <a:lnSpc>
                <a:spcPct val="70000"/>
              </a:lnSpc>
              <a:spcBef>
                <a:spcPts val="0"/>
              </a:spcBef>
              <a:spcAft>
                <a:spcPts val="0"/>
              </a:spcAft>
              <a:buNone/>
            </a:pPr>
            <a:endParaRPr sz="1400" b="1" dirty="0">
              <a:solidFill>
                <a:schemeClr val="bg1"/>
              </a:solidFill>
              <a:cs typeface="Poppins"/>
            </a:endParaRPr>
          </a:p>
          <a:p>
            <a:pPr marL="457200" lvl="0" indent="-368300" algn="l" rtl="0">
              <a:spcBef>
                <a:spcPts val="0"/>
              </a:spcBef>
              <a:spcAft>
                <a:spcPts val="0"/>
              </a:spcAft>
              <a:buSzPct val="100000"/>
              <a:buAutoNum type="arabicParenR"/>
            </a:pPr>
            <a:r>
              <a:rPr lang="en-US" sz="1400" b="1" dirty="0">
                <a:solidFill>
                  <a:schemeClr val="bg1"/>
                </a:solidFill>
              </a:rPr>
              <a:t>Communicate</a:t>
            </a:r>
            <a:r>
              <a:rPr lang="en-US" sz="1400" dirty="0">
                <a:solidFill>
                  <a:schemeClr val="bg1"/>
                </a:solidFill>
              </a:rPr>
              <a:t> a clear and consistent choice</a:t>
            </a:r>
            <a:endParaRPr sz="1400" dirty="0">
              <a:solidFill>
                <a:schemeClr val="bg1"/>
              </a:solidFill>
              <a:cs typeface="Poppins"/>
            </a:endParaRPr>
          </a:p>
          <a:p>
            <a:pPr marL="457200" lvl="0" indent="0" algn="l" rtl="0">
              <a:spcBef>
                <a:spcPts val="0"/>
              </a:spcBef>
              <a:spcAft>
                <a:spcPts val="0"/>
              </a:spcAft>
              <a:buNone/>
            </a:pPr>
            <a:endParaRPr sz="1400" dirty="0">
              <a:solidFill>
                <a:schemeClr val="bg1"/>
              </a:solidFill>
              <a:cs typeface="Poppins"/>
            </a:endParaRPr>
          </a:p>
          <a:p>
            <a:pPr marL="88900" lvl="0" indent="0" algn="l" rtl="0">
              <a:spcBef>
                <a:spcPts val="0"/>
              </a:spcBef>
              <a:spcAft>
                <a:spcPts val="0"/>
              </a:spcAft>
              <a:buSzPct val="100000"/>
              <a:buNone/>
            </a:pPr>
            <a:r>
              <a:rPr lang="en-US" sz="1400" b="1" dirty="0">
                <a:solidFill>
                  <a:schemeClr val="bg1"/>
                </a:solidFill>
              </a:rPr>
              <a:t>2) Understand</a:t>
            </a:r>
            <a:r>
              <a:rPr lang="en-US" sz="1400" dirty="0">
                <a:solidFill>
                  <a:schemeClr val="bg1"/>
                </a:solidFill>
              </a:rPr>
              <a:t> the relevant information or current condition</a:t>
            </a:r>
            <a:endParaRPr sz="1400" dirty="0">
              <a:solidFill>
                <a:schemeClr val="bg1"/>
              </a:solidFill>
              <a:cs typeface="Poppins"/>
            </a:endParaRPr>
          </a:p>
          <a:p>
            <a:pPr marL="914400" lvl="1" indent="-368300" algn="l" rtl="0">
              <a:spcBef>
                <a:spcPts val="500"/>
              </a:spcBef>
              <a:spcAft>
                <a:spcPts val="0"/>
              </a:spcAft>
              <a:buSzPct val="100000"/>
              <a:buChar char="○"/>
            </a:pPr>
            <a:r>
              <a:rPr lang="en-US" sz="1400" dirty="0">
                <a:solidFill>
                  <a:schemeClr val="bg1"/>
                </a:solidFill>
              </a:rPr>
              <a:t>What is the potential treatment?</a:t>
            </a:r>
            <a:endParaRPr sz="1400" dirty="0">
              <a:solidFill>
                <a:schemeClr val="bg1"/>
              </a:solidFill>
              <a:cs typeface="Poppins"/>
            </a:endParaRPr>
          </a:p>
          <a:p>
            <a:pPr marL="914400" lvl="1" indent="-368300" algn="l" rtl="0">
              <a:spcBef>
                <a:spcPts val="500"/>
              </a:spcBef>
              <a:spcAft>
                <a:spcPts val="0"/>
              </a:spcAft>
              <a:buSzPct val="100000"/>
              <a:buChar char="○"/>
            </a:pPr>
            <a:r>
              <a:rPr lang="en-US" sz="1400" dirty="0">
                <a:solidFill>
                  <a:schemeClr val="bg1"/>
                </a:solidFill>
              </a:rPr>
              <a:t>What are the benefits/risks/alternatives of this treatment?</a:t>
            </a:r>
            <a:endParaRPr sz="1400" dirty="0">
              <a:solidFill>
                <a:schemeClr val="bg1"/>
              </a:solidFill>
              <a:cs typeface="Poppins"/>
            </a:endParaRPr>
          </a:p>
          <a:p>
            <a:pPr marL="914400" lvl="0" indent="0" algn="l" rtl="0">
              <a:spcBef>
                <a:spcPts val="1000"/>
              </a:spcBef>
              <a:spcAft>
                <a:spcPts val="0"/>
              </a:spcAft>
              <a:buNone/>
            </a:pPr>
            <a:endParaRPr sz="1400" dirty="0">
              <a:solidFill>
                <a:schemeClr val="bg1"/>
              </a:solidFill>
              <a:cs typeface="Poppins"/>
            </a:endParaRPr>
          </a:p>
          <a:p>
            <a:pPr marL="88900" lvl="0" indent="0" algn="l" rtl="0">
              <a:spcBef>
                <a:spcPts val="1000"/>
              </a:spcBef>
              <a:spcAft>
                <a:spcPts val="0"/>
              </a:spcAft>
              <a:buSzPct val="100000"/>
              <a:buNone/>
            </a:pPr>
            <a:r>
              <a:rPr lang="en-US" sz="1400" b="1" dirty="0">
                <a:solidFill>
                  <a:schemeClr val="bg1"/>
                </a:solidFill>
              </a:rPr>
              <a:t>3) Appreciate</a:t>
            </a:r>
            <a:r>
              <a:rPr lang="en-US" sz="1400" dirty="0">
                <a:solidFill>
                  <a:schemeClr val="bg1"/>
                </a:solidFill>
              </a:rPr>
              <a:t> the situation and its consequences</a:t>
            </a:r>
            <a:endParaRPr sz="1400" dirty="0">
              <a:solidFill>
                <a:schemeClr val="bg1"/>
              </a:solidFill>
              <a:cs typeface="Poppins"/>
            </a:endParaRPr>
          </a:p>
          <a:p>
            <a:pPr marL="914400" lvl="1" indent="-368300" algn="l" rtl="0">
              <a:spcBef>
                <a:spcPts val="500"/>
              </a:spcBef>
              <a:spcAft>
                <a:spcPts val="0"/>
              </a:spcAft>
              <a:buSzPct val="100000"/>
              <a:buChar char="○"/>
            </a:pPr>
            <a:r>
              <a:rPr lang="en-US" sz="1400" dirty="0">
                <a:solidFill>
                  <a:schemeClr val="bg1"/>
                </a:solidFill>
              </a:rPr>
              <a:t>What do you believe is wrong with your health right now?</a:t>
            </a:r>
            <a:endParaRPr sz="1400" dirty="0">
              <a:solidFill>
                <a:schemeClr val="bg1"/>
              </a:solidFill>
              <a:cs typeface="Poppins"/>
            </a:endParaRPr>
          </a:p>
          <a:p>
            <a:pPr marL="914400" lvl="1" indent="-368300" algn="l" rtl="0">
              <a:spcBef>
                <a:spcPts val="500"/>
              </a:spcBef>
              <a:spcAft>
                <a:spcPts val="0"/>
              </a:spcAft>
              <a:buSzPct val="100000"/>
              <a:buChar char="○"/>
            </a:pPr>
            <a:r>
              <a:rPr lang="en-US" sz="1400" dirty="0">
                <a:solidFill>
                  <a:schemeClr val="bg1"/>
                </a:solidFill>
              </a:rPr>
              <a:t>What is this treatment likely to do for you?</a:t>
            </a:r>
            <a:endParaRPr sz="1400" dirty="0">
              <a:solidFill>
                <a:schemeClr val="bg1"/>
              </a:solidFill>
              <a:cs typeface="Poppins"/>
            </a:endParaRPr>
          </a:p>
          <a:p>
            <a:pPr marL="914400" lvl="1" indent="-368300" algn="l" rtl="0">
              <a:spcBef>
                <a:spcPts val="500"/>
              </a:spcBef>
              <a:spcAft>
                <a:spcPts val="0"/>
              </a:spcAft>
              <a:buSzPct val="100000"/>
              <a:buChar char="○"/>
            </a:pPr>
            <a:r>
              <a:rPr lang="en-US" sz="1400" dirty="0">
                <a:solidFill>
                  <a:schemeClr val="bg1"/>
                </a:solidFill>
              </a:rPr>
              <a:t>What will happen if you are not treated at this time?</a:t>
            </a:r>
            <a:endParaRPr sz="1400" dirty="0">
              <a:solidFill>
                <a:schemeClr val="bg1"/>
              </a:solidFill>
              <a:cs typeface="Poppins"/>
            </a:endParaRPr>
          </a:p>
          <a:p>
            <a:pPr marL="914400" lvl="0" indent="0" algn="l" rtl="0">
              <a:spcBef>
                <a:spcPts val="1000"/>
              </a:spcBef>
              <a:spcAft>
                <a:spcPts val="0"/>
              </a:spcAft>
              <a:buNone/>
            </a:pPr>
            <a:endParaRPr sz="1400" dirty="0">
              <a:solidFill>
                <a:schemeClr val="bg1"/>
              </a:solidFill>
              <a:cs typeface="Poppins"/>
            </a:endParaRPr>
          </a:p>
          <a:p>
            <a:pPr marL="88900" lvl="0" indent="0" algn="l" rtl="0">
              <a:spcBef>
                <a:spcPts val="1000"/>
              </a:spcBef>
              <a:spcAft>
                <a:spcPts val="0"/>
              </a:spcAft>
              <a:buSzPct val="100000"/>
              <a:buNone/>
            </a:pPr>
            <a:r>
              <a:rPr lang="en-US" sz="1400" b="1" dirty="0">
                <a:solidFill>
                  <a:schemeClr val="bg1"/>
                </a:solidFill>
              </a:rPr>
              <a:t>4) Reason</a:t>
            </a:r>
            <a:r>
              <a:rPr lang="en-US" sz="1400" dirty="0">
                <a:solidFill>
                  <a:schemeClr val="bg1"/>
                </a:solidFill>
              </a:rPr>
              <a:t> about treatment options/manipulation of information given</a:t>
            </a:r>
            <a:endParaRPr sz="1400" dirty="0">
              <a:solidFill>
                <a:schemeClr val="bg1"/>
              </a:solidFill>
              <a:cs typeface="Poppins"/>
            </a:endParaRPr>
          </a:p>
          <a:p>
            <a:pPr marL="914400" lvl="1" indent="-368300" algn="l" rtl="0">
              <a:spcBef>
                <a:spcPts val="500"/>
              </a:spcBef>
              <a:spcAft>
                <a:spcPts val="0"/>
              </a:spcAft>
              <a:buSzPct val="100000"/>
              <a:buChar char="○"/>
            </a:pPr>
            <a:r>
              <a:rPr lang="en-US" sz="1400" dirty="0">
                <a:solidFill>
                  <a:schemeClr val="bg1"/>
                </a:solidFill>
              </a:rPr>
              <a:t>How did you come to accept or reject this current treatment?</a:t>
            </a:r>
            <a:endParaRPr sz="1400" dirty="0">
              <a:solidFill>
                <a:schemeClr val="bg1"/>
              </a:solidFill>
              <a:cs typeface="Poppins"/>
            </a:endParaRPr>
          </a:p>
          <a:p>
            <a:pPr marL="0" lvl="0" indent="0" algn="l" rtl="0">
              <a:spcBef>
                <a:spcPts val="500"/>
              </a:spcBef>
              <a:spcAft>
                <a:spcPts val="0"/>
              </a:spcAft>
              <a:buNone/>
            </a:pPr>
            <a:endParaRPr sz="5500" dirty="0"/>
          </a:p>
          <a:p>
            <a:pPr marL="0" lvl="0" indent="0" algn="l" rtl="0">
              <a:spcBef>
                <a:spcPts val="500"/>
              </a:spcBef>
              <a:spcAft>
                <a:spcPts val="0"/>
              </a:spcAft>
              <a:buNone/>
            </a:pPr>
            <a:endParaRPr sz="5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2CD4CF-508A-B5D7-66EB-C867D83FD749}"/>
              </a:ext>
            </a:extLst>
          </p:cNvPr>
          <p:cNvSpPr/>
          <p:nvPr/>
        </p:nvSpPr>
        <p:spPr>
          <a:xfrm>
            <a:off x="564265" y="1548113"/>
            <a:ext cx="11092405" cy="34145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37" name="Google Shape;137;g2dcfc1d273f_0_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dirty="0"/>
              <a:t>Introduction to Capacity: Core Concepts</a:t>
            </a:r>
            <a:endParaRPr/>
          </a:p>
        </p:txBody>
      </p:sp>
      <p:sp>
        <p:nvSpPr>
          <p:cNvPr id="138" name="Google Shape;138;g2dcfc1d273f_0_6"/>
          <p:cNvSpPr txBox="1">
            <a:spLocks noGrp="1"/>
          </p:cNvSpPr>
          <p:nvPr>
            <p:ph idx="4294967295"/>
          </p:nvPr>
        </p:nvSpPr>
        <p:spPr>
          <a:xfrm>
            <a:off x="838200" y="1716148"/>
            <a:ext cx="10515600" cy="3839328"/>
          </a:xfrm>
          <a:prstGeom prst="rect">
            <a:avLst/>
          </a:prstGeom>
          <a:noFill/>
          <a:ln>
            <a:noFill/>
          </a:ln>
        </p:spPr>
        <p:txBody>
          <a:bodyPr spcFirstLastPara="1" wrap="square" lIns="91425" tIns="45700" rIns="91425" bIns="45700" anchor="t" anchorCtr="0">
            <a:noAutofit/>
          </a:bodyPr>
          <a:lstStyle/>
          <a:p>
            <a:pPr marL="457200" lvl="0" indent="0" algn="l" rtl="0">
              <a:lnSpc>
                <a:spcPct val="120000"/>
              </a:lnSpc>
              <a:spcBef>
                <a:spcPts val="0"/>
              </a:spcBef>
              <a:spcAft>
                <a:spcPts val="0"/>
              </a:spcAft>
              <a:buNone/>
            </a:pPr>
            <a:endParaRPr sz="1800" i="1" dirty="0">
              <a:cs typeface="Poppins"/>
            </a:endParaRPr>
          </a:p>
          <a:p>
            <a:pPr marL="0" lvl="0" indent="0" algn="l" rtl="0">
              <a:lnSpc>
                <a:spcPct val="120000"/>
              </a:lnSpc>
              <a:spcBef>
                <a:spcPts val="0"/>
              </a:spcBef>
              <a:spcAft>
                <a:spcPts val="0"/>
              </a:spcAft>
              <a:buNone/>
            </a:pPr>
            <a:r>
              <a:rPr lang="en-US" sz="1800" dirty="0">
                <a:solidFill>
                  <a:schemeClr val="bg1"/>
                </a:solidFill>
              </a:rPr>
              <a:t>The </a:t>
            </a:r>
            <a:r>
              <a:rPr lang="en-US" sz="1800" b="1" dirty="0">
                <a:solidFill>
                  <a:schemeClr val="bg1"/>
                </a:solidFill>
              </a:rPr>
              <a:t>4-factor model </a:t>
            </a:r>
            <a:r>
              <a:rPr lang="en-US" sz="1800" dirty="0">
                <a:solidFill>
                  <a:schemeClr val="bg1"/>
                </a:solidFill>
              </a:rPr>
              <a:t>of capacity is considered the standard of care (Appelbaum 1998, 2007)</a:t>
            </a:r>
            <a:endParaRPr sz="1800" dirty="0">
              <a:solidFill>
                <a:schemeClr val="bg1"/>
              </a:solidFill>
              <a:cs typeface="Poppins"/>
            </a:endParaRPr>
          </a:p>
          <a:p>
            <a:pPr marL="0" lvl="0" indent="0" algn="l" rtl="0">
              <a:lnSpc>
                <a:spcPct val="120000"/>
              </a:lnSpc>
              <a:spcBef>
                <a:spcPts val="500"/>
              </a:spcBef>
              <a:spcAft>
                <a:spcPts val="0"/>
              </a:spcAft>
              <a:buNone/>
            </a:pPr>
            <a:r>
              <a:rPr lang="en-US" sz="1800" dirty="0">
                <a:solidFill>
                  <a:schemeClr val="bg1"/>
                </a:solidFill>
              </a:rPr>
              <a:t>*Each successive step requires a more complex answer and is theoretically more difficult to achieve</a:t>
            </a:r>
            <a:endParaRPr sz="1800" dirty="0">
              <a:solidFill>
                <a:schemeClr val="bg1"/>
              </a:solidFill>
              <a:cs typeface="Poppins"/>
            </a:endParaRPr>
          </a:p>
          <a:p>
            <a:pPr marL="0" lvl="0" indent="0" algn="l" rtl="0">
              <a:lnSpc>
                <a:spcPct val="120000"/>
              </a:lnSpc>
              <a:spcBef>
                <a:spcPts val="500"/>
              </a:spcBef>
              <a:spcAft>
                <a:spcPts val="0"/>
              </a:spcAft>
              <a:buNone/>
            </a:pPr>
            <a:r>
              <a:rPr lang="en-US" sz="1800" dirty="0">
                <a:solidFill>
                  <a:schemeClr val="bg1"/>
                </a:solidFill>
              </a:rPr>
              <a:t>*Must have all four; failure a single factor means the patient does not have capacity to make this decision at this time</a:t>
            </a:r>
            <a:endParaRPr sz="1800" dirty="0">
              <a:solidFill>
                <a:schemeClr val="bg1"/>
              </a:solidFill>
              <a:cs typeface="Poppins"/>
            </a:endParaRPr>
          </a:p>
          <a:p>
            <a:pPr marL="0" lvl="0" indent="0" algn="l" rtl="0">
              <a:lnSpc>
                <a:spcPct val="120000"/>
              </a:lnSpc>
              <a:spcBef>
                <a:spcPts val="500"/>
              </a:spcBef>
              <a:spcAft>
                <a:spcPts val="0"/>
              </a:spcAft>
              <a:buNone/>
            </a:pPr>
            <a:endParaRPr sz="5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2F7AC76-52C0-F451-DD1B-4F613500B79E}"/>
              </a:ext>
            </a:extLst>
          </p:cNvPr>
          <p:cNvSpPr/>
          <p:nvPr/>
        </p:nvSpPr>
        <p:spPr>
          <a:xfrm>
            <a:off x="363739" y="1297455"/>
            <a:ext cx="11503483" cy="44171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44" name="Google Shape;144;g2dcf3eb720c_0_0"/>
          <p:cNvSpPr txBox="1">
            <a:spLocks noGrp="1"/>
          </p:cNvSpPr>
          <p:nvPr>
            <p:ph type="title"/>
          </p:nvPr>
        </p:nvSpPr>
        <p:spPr>
          <a:xfrm>
            <a:off x="838203" y="401096"/>
            <a:ext cx="10515600" cy="1325559"/>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sz="3600" dirty="0"/>
              <a:t>Introduction to Capacity: Core Concepts</a:t>
            </a:r>
            <a:endParaRPr/>
          </a:p>
        </p:txBody>
      </p:sp>
      <p:sp>
        <p:nvSpPr>
          <p:cNvPr id="145" name="Google Shape;145;g2dcf3eb720c_0_0"/>
          <p:cNvSpPr txBox="1">
            <a:spLocks noGrp="1"/>
          </p:cNvSpPr>
          <p:nvPr>
            <p:ph idx="4294967295"/>
          </p:nvPr>
        </p:nvSpPr>
        <p:spPr>
          <a:xfrm>
            <a:off x="554182" y="1538638"/>
            <a:ext cx="11142570" cy="4070471"/>
          </a:xfrm>
          <a:prstGeom prst="rect">
            <a:avLst/>
          </a:prstGeom>
          <a:noFill/>
          <a:ln>
            <a:noFill/>
          </a:ln>
        </p:spPr>
        <p:txBody>
          <a:bodyPr spcFirstLastPara="1" vert="horz" wrap="square" lIns="91425" tIns="45700" rIns="91425" bIns="45700" anchor="t" anchorCtr="0" compatLnSpc="1">
            <a:noAutofit/>
          </a:bodyPr>
          <a:lstStyle/>
          <a:p>
            <a:pPr marL="457200" lvl="0" indent="-360680" algn="l" rtl="0">
              <a:lnSpc>
                <a:spcPct val="70000"/>
              </a:lnSpc>
              <a:spcBef>
                <a:spcPts val="1000"/>
              </a:spcBef>
              <a:spcAft>
                <a:spcPts val="0"/>
              </a:spcAft>
              <a:buSzPct val="100000"/>
              <a:buChar char="●"/>
            </a:pPr>
            <a:r>
              <a:rPr lang="en-US" sz="1600" dirty="0">
                <a:solidFill>
                  <a:schemeClr val="bg1"/>
                </a:solidFill>
              </a:rPr>
              <a:t>Capacity is a clinical assessment than can be performed by ANY physician (not just psychiatry) </a:t>
            </a:r>
            <a:endParaRPr sz="1600" dirty="0">
              <a:solidFill>
                <a:schemeClr val="bg1"/>
              </a:solidFill>
              <a:cs typeface="Poppins"/>
            </a:endParaRPr>
          </a:p>
          <a:p>
            <a:pPr marL="457200" lvl="0" indent="0" algn="l" rtl="0">
              <a:lnSpc>
                <a:spcPct val="70000"/>
              </a:lnSpc>
              <a:spcBef>
                <a:spcPts val="1000"/>
              </a:spcBef>
              <a:spcAft>
                <a:spcPts val="0"/>
              </a:spcAft>
              <a:buNone/>
            </a:pPr>
            <a:endParaRPr sz="1600" dirty="0">
              <a:solidFill>
                <a:schemeClr val="bg1"/>
              </a:solidFill>
              <a:cs typeface="Poppins"/>
            </a:endParaRPr>
          </a:p>
          <a:p>
            <a:pPr marL="457200" lvl="0" indent="-360680" algn="l" rtl="0">
              <a:lnSpc>
                <a:spcPct val="70000"/>
              </a:lnSpc>
              <a:spcBef>
                <a:spcPts val="1000"/>
              </a:spcBef>
              <a:spcAft>
                <a:spcPts val="0"/>
              </a:spcAft>
              <a:buSzPct val="100000"/>
              <a:buChar char="●"/>
            </a:pPr>
            <a:r>
              <a:rPr lang="en-US" sz="1600" dirty="0">
                <a:solidFill>
                  <a:schemeClr val="bg1"/>
                </a:solidFill>
              </a:rPr>
              <a:t>Determination of capacity is specific for a single medical decision and is restricted to the current moment in time</a:t>
            </a:r>
            <a:endParaRPr sz="1600" dirty="0">
              <a:solidFill>
                <a:schemeClr val="bg1"/>
              </a:solidFill>
              <a:cs typeface="Poppins"/>
            </a:endParaRPr>
          </a:p>
          <a:p>
            <a:pPr marL="457200" lvl="0" indent="0" algn="l" rtl="0">
              <a:lnSpc>
                <a:spcPct val="70000"/>
              </a:lnSpc>
              <a:spcBef>
                <a:spcPts val="1000"/>
              </a:spcBef>
              <a:spcAft>
                <a:spcPts val="0"/>
              </a:spcAft>
              <a:buNone/>
            </a:pPr>
            <a:endParaRPr sz="1600" dirty="0">
              <a:solidFill>
                <a:schemeClr val="bg1"/>
              </a:solidFill>
              <a:cs typeface="Poppins"/>
            </a:endParaRPr>
          </a:p>
          <a:p>
            <a:pPr marL="457200" indent="-360680">
              <a:lnSpc>
                <a:spcPct val="70000"/>
              </a:lnSpc>
              <a:buChar char="●"/>
            </a:pPr>
            <a:r>
              <a:rPr lang="en-US" sz="1600" dirty="0">
                <a:solidFill>
                  <a:schemeClr val="bg1"/>
                </a:solidFill>
              </a:rPr>
              <a:t>The decision to accept a recommended treatment and the decision to refuse a recommended treatment are two separate decisions </a:t>
            </a:r>
            <a:endParaRPr sz="1600" dirty="0">
              <a:solidFill>
                <a:schemeClr val="bg1"/>
              </a:solidFill>
              <a:cs typeface="Poppins"/>
            </a:endParaRPr>
          </a:p>
          <a:p>
            <a:pPr marL="457200" lvl="0" indent="0" algn="l" rtl="0">
              <a:lnSpc>
                <a:spcPct val="70000"/>
              </a:lnSpc>
              <a:spcBef>
                <a:spcPts val="1000"/>
              </a:spcBef>
              <a:spcAft>
                <a:spcPts val="0"/>
              </a:spcAft>
              <a:buNone/>
            </a:pPr>
            <a:endParaRPr sz="1600" dirty="0">
              <a:solidFill>
                <a:schemeClr val="bg1"/>
              </a:solidFill>
              <a:cs typeface="Poppins"/>
            </a:endParaRPr>
          </a:p>
          <a:p>
            <a:pPr marL="457200" lvl="0" indent="-360680" algn="l" rtl="0">
              <a:lnSpc>
                <a:spcPct val="70000"/>
              </a:lnSpc>
              <a:spcBef>
                <a:spcPts val="1000"/>
              </a:spcBef>
              <a:spcAft>
                <a:spcPts val="0"/>
              </a:spcAft>
              <a:buSzPct val="100000"/>
              <a:buChar char="●"/>
            </a:pPr>
            <a:r>
              <a:rPr lang="en-US" sz="1600" i="1" dirty="0">
                <a:solidFill>
                  <a:schemeClr val="bg1"/>
                </a:solidFill>
              </a:rPr>
              <a:t>Capacity</a:t>
            </a:r>
            <a:r>
              <a:rPr lang="en-US" sz="1600" dirty="0">
                <a:solidFill>
                  <a:schemeClr val="bg1"/>
                </a:solidFill>
              </a:rPr>
              <a:t> vs. </a:t>
            </a:r>
            <a:r>
              <a:rPr lang="en-US" sz="1600" i="1" dirty="0">
                <a:solidFill>
                  <a:schemeClr val="bg1"/>
                </a:solidFill>
              </a:rPr>
              <a:t>Competency: </a:t>
            </a:r>
            <a:endParaRPr sz="1600" i="1" dirty="0">
              <a:solidFill>
                <a:schemeClr val="bg1"/>
              </a:solidFill>
              <a:cs typeface="Poppins"/>
            </a:endParaRPr>
          </a:p>
          <a:p>
            <a:pPr marL="457200" lvl="0" indent="0" algn="l" rtl="0">
              <a:lnSpc>
                <a:spcPct val="70000"/>
              </a:lnSpc>
              <a:spcBef>
                <a:spcPts val="1000"/>
              </a:spcBef>
              <a:spcAft>
                <a:spcPts val="0"/>
              </a:spcAft>
              <a:buNone/>
            </a:pPr>
            <a:endParaRPr sz="1600" i="1" dirty="0">
              <a:solidFill>
                <a:schemeClr val="bg1"/>
              </a:solidFill>
              <a:cs typeface="Poppins"/>
            </a:endParaRPr>
          </a:p>
          <a:p>
            <a:pPr marL="914400" lvl="1" indent="-360680" algn="l" rtl="0">
              <a:lnSpc>
                <a:spcPct val="70000"/>
              </a:lnSpc>
              <a:spcBef>
                <a:spcPts val="500"/>
              </a:spcBef>
              <a:spcAft>
                <a:spcPts val="0"/>
              </a:spcAft>
              <a:buSzPct val="100000"/>
              <a:buChar char="○"/>
            </a:pPr>
            <a:r>
              <a:rPr lang="en-US" sz="1600" dirty="0">
                <a:solidFill>
                  <a:schemeClr val="bg1"/>
                </a:solidFill>
              </a:rPr>
              <a:t>Competency is a global, legal concept (although states differ in terminology) </a:t>
            </a:r>
            <a:endParaRPr sz="1600" dirty="0">
              <a:solidFill>
                <a:schemeClr val="bg1"/>
              </a:solidFill>
              <a:cs typeface="Poppins"/>
            </a:endParaRPr>
          </a:p>
          <a:p>
            <a:pPr marL="914400" lvl="0" indent="0" algn="l" rtl="0">
              <a:lnSpc>
                <a:spcPct val="70000"/>
              </a:lnSpc>
              <a:spcBef>
                <a:spcPts val="1000"/>
              </a:spcBef>
              <a:spcAft>
                <a:spcPts val="0"/>
              </a:spcAft>
              <a:buNone/>
            </a:pPr>
            <a:endParaRPr sz="1600" dirty="0">
              <a:solidFill>
                <a:schemeClr val="bg1"/>
              </a:solidFill>
              <a:cs typeface="Poppins"/>
            </a:endParaRPr>
          </a:p>
          <a:p>
            <a:pPr marL="457200" lvl="0" indent="-360680" algn="l" rtl="0">
              <a:lnSpc>
                <a:spcPct val="70000"/>
              </a:lnSpc>
              <a:spcBef>
                <a:spcPts val="1000"/>
              </a:spcBef>
              <a:spcAft>
                <a:spcPts val="0"/>
              </a:spcAft>
              <a:buSzPct val="100000"/>
              <a:buChar char="●"/>
            </a:pPr>
            <a:r>
              <a:rPr lang="en-US" sz="1600" dirty="0">
                <a:solidFill>
                  <a:schemeClr val="bg1"/>
                </a:solidFill>
              </a:rPr>
              <a:t>All patients are assumed to have capacity unless proven otherwise</a:t>
            </a:r>
            <a:endParaRPr sz="1600" dirty="0">
              <a:solidFill>
                <a:schemeClr val="bg1"/>
              </a:solidFill>
              <a:cs typeface="Poppins"/>
            </a:endParaRPr>
          </a:p>
          <a:p>
            <a:pPr marL="457200" lvl="0" indent="0" algn="l" rtl="0">
              <a:lnSpc>
                <a:spcPct val="70000"/>
              </a:lnSpc>
              <a:spcBef>
                <a:spcPts val="1000"/>
              </a:spcBef>
              <a:spcAft>
                <a:spcPts val="0"/>
              </a:spcAft>
              <a:buNone/>
            </a:pPr>
            <a:endParaRPr sz="1600" dirty="0">
              <a:solidFill>
                <a:schemeClr val="bg1"/>
              </a:solidFill>
              <a:cs typeface="Poppins"/>
            </a:endParaRPr>
          </a:p>
          <a:p>
            <a:pPr marL="914400" lvl="1" indent="-346075" algn="l" rtl="0">
              <a:lnSpc>
                <a:spcPct val="70000"/>
              </a:lnSpc>
              <a:spcBef>
                <a:spcPts val="0"/>
              </a:spcBef>
              <a:spcAft>
                <a:spcPts val="0"/>
              </a:spcAft>
              <a:buSzPct val="100000"/>
              <a:buChar char="○"/>
            </a:pPr>
            <a:r>
              <a:rPr lang="en-US" sz="1600" dirty="0">
                <a:solidFill>
                  <a:schemeClr val="bg1"/>
                </a:solidFill>
              </a:rPr>
              <a:t>Includes patients with a history of serious mental illness </a:t>
            </a:r>
            <a:endParaRPr sz="1600" dirty="0">
              <a:solidFill>
                <a:schemeClr val="bg1"/>
              </a:solidFill>
              <a:cs typeface="Poppins"/>
            </a:endParaRPr>
          </a:p>
          <a:p>
            <a:pPr marL="0" lvl="0" indent="0" algn="l" rtl="0">
              <a:lnSpc>
                <a:spcPct val="70000"/>
              </a:lnSpc>
              <a:spcBef>
                <a:spcPts val="1000"/>
              </a:spcBef>
              <a:spcAft>
                <a:spcPts val="0"/>
              </a:spcAft>
              <a:buSzPct val="58064"/>
              <a:buNone/>
            </a:pPr>
            <a:endParaRPr sz="3100"/>
          </a:p>
          <a:p>
            <a:pPr marL="228600" lvl="0" indent="-117475" algn="l" rtl="0">
              <a:lnSpc>
                <a:spcPct val="70000"/>
              </a:lnSpc>
              <a:spcBef>
                <a:spcPts val="1000"/>
              </a:spcBef>
              <a:spcAft>
                <a:spcPts val="0"/>
              </a:spcAft>
              <a:buClr>
                <a:schemeClr val="dk1"/>
              </a:buClr>
              <a:buSzPct val="85365"/>
              <a:buNone/>
            </a:pPr>
            <a:endParaRPr sz="2050"/>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E013863F57804C8639B351CA8B05DE" ma:contentTypeVersion="12" ma:contentTypeDescription="Create a new document." ma:contentTypeScope="" ma:versionID="a3f82e1ee063a054f6d91c4ddbeb0c13">
  <xsd:schema xmlns:xsd="http://www.w3.org/2001/XMLSchema" xmlns:xs="http://www.w3.org/2001/XMLSchema" xmlns:p="http://schemas.microsoft.com/office/2006/metadata/properties" xmlns:ns2="e9df821b-cdae-4676-ab6f-974a3e2a1363" xmlns:ns3="d6da865a-5e2a-4015-9842-f46022b000a0" targetNamespace="http://schemas.microsoft.com/office/2006/metadata/properties" ma:root="true" ma:fieldsID="5ac300a51e894ff5a97b5d71c9057e8d" ns2:_="" ns3:_="">
    <xsd:import namespace="e9df821b-cdae-4676-ab6f-974a3e2a1363"/>
    <xsd:import namespace="d6da865a-5e2a-4015-9842-f46022b000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f821b-cdae-4676-ab6f-974a3e2a13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22d6aeb-2130-4a19-b464-59cdf858f26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da865a-5e2a-4015-9842-f46022b000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36b9b76-9b77-4af0-9162-05950d632347}" ma:internalName="TaxCatchAll" ma:showField="CatchAllData" ma:web="d6da865a-5e2a-4015-9842-f46022b000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df821b-cdae-4676-ab6f-974a3e2a1363">
      <Terms xmlns="http://schemas.microsoft.com/office/infopath/2007/PartnerControls"/>
    </lcf76f155ced4ddcb4097134ff3c332f>
    <TaxCatchAll xmlns="d6da865a-5e2a-4015-9842-f46022b000a0" xsi:nil="true"/>
  </documentManagement>
</p:properties>
</file>

<file path=customXml/itemProps1.xml><?xml version="1.0" encoding="utf-8"?>
<ds:datastoreItem xmlns:ds="http://schemas.openxmlformats.org/officeDocument/2006/customXml" ds:itemID="{CC86C28E-DFDE-43ED-AA8D-A50847457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df821b-cdae-4676-ab6f-974a3e2a1363"/>
    <ds:schemaRef ds:uri="d6da865a-5e2a-4015-9842-f46022b000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6193AA-8061-45FB-8612-B8908B72C970}">
  <ds:schemaRefs>
    <ds:schemaRef ds:uri="http://schemas.microsoft.com/sharepoint/v3/contenttype/forms"/>
  </ds:schemaRefs>
</ds:datastoreItem>
</file>

<file path=customXml/itemProps3.xml><?xml version="1.0" encoding="utf-8"?>
<ds:datastoreItem xmlns:ds="http://schemas.openxmlformats.org/officeDocument/2006/customXml" ds:itemID="{D52C251D-22CE-4920-A090-D094FFE42108}">
  <ds:schemaRefs>
    <ds:schemaRef ds:uri="http://purl.org/dc/elements/1.1/"/>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e9df821b-cdae-4676-ab6f-974a3e2a1363"/>
    <ds:schemaRef ds:uri="http://schemas.openxmlformats.org/package/2006/metadata/core-properties"/>
    <ds:schemaRef ds:uri="d6da865a-5e2a-4015-9842-f46022b000a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38</TotalTime>
  <Words>3338</Words>
  <Application>Microsoft Office PowerPoint</Application>
  <PresentationFormat>Widescreen</PresentationFormat>
  <Paragraphs>312</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Nunito</vt:lpstr>
      <vt:lpstr>Poppins</vt:lpstr>
      <vt:lpstr>1_Office Theme</vt:lpstr>
      <vt:lpstr>Capacity in Pregnancy</vt:lpstr>
      <vt:lpstr>Disclosures/Disclaimers/Acknowledgments:</vt:lpstr>
      <vt:lpstr>How to use this material:</vt:lpstr>
      <vt:lpstr>Learning Objectives:</vt:lpstr>
      <vt:lpstr>Outline:</vt:lpstr>
      <vt:lpstr>Introduction to Capacity: Core Concepts</vt:lpstr>
      <vt:lpstr>Introduction to Capacity: Four factor model (Appelbaum 2007)</vt:lpstr>
      <vt:lpstr>Introduction to Capacity: Core Concepts</vt:lpstr>
      <vt:lpstr>Introduction to Capacity: Core Concepts</vt:lpstr>
      <vt:lpstr>Risk Factors for Diminished Capacity</vt:lpstr>
      <vt:lpstr>Capacity: “Sliding scale” of risk/benefit ratio</vt:lpstr>
      <vt:lpstr>Sample Clinical Case </vt:lpstr>
      <vt:lpstr>Sample Clinical Case </vt:lpstr>
      <vt:lpstr>Sample Clinical Case </vt:lpstr>
      <vt:lpstr>Sample Clinical Case </vt:lpstr>
      <vt:lpstr>Sample Clinical Case: Scenario #1 </vt:lpstr>
      <vt:lpstr>Does BW have capacity to choose an elective termination?</vt:lpstr>
      <vt:lpstr>Sample Clinical Case: Scenario #2  </vt:lpstr>
      <vt:lpstr>Sample Clinical Case: Scenario #2  </vt:lpstr>
      <vt:lpstr>Does BW have capacity to choose an elective termination? </vt:lpstr>
      <vt:lpstr> If the patient is found to lack capacity  </vt:lpstr>
      <vt:lpstr>Surrogate Decision Making</vt:lpstr>
      <vt:lpstr>Who is the Surrogate Decision Maker? </vt:lpstr>
      <vt:lpstr>Who is the Surrogate Decision Maker? </vt:lpstr>
      <vt:lpstr>Key Clinical Points:</vt:lpstr>
      <vt:lpstr>Key References for Capacity </vt:lpstr>
      <vt:lpstr>Core References on Principles of Capacity</vt:lpstr>
      <vt:lpstr>Useful Resources/Links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Brandon Hage</dc:creator>
  <cp:lastModifiedBy>Amanda Brahlek</cp:lastModifiedBy>
  <cp:revision>126</cp:revision>
  <dcterms:created xsi:type="dcterms:W3CDTF">2020-05-26T17:31:09Z</dcterms:created>
  <dcterms:modified xsi:type="dcterms:W3CDTF">2026-05-01T19:05:40Z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0x0101007AE013863F57804C8639B351CA8B05DE</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{"FileActivityType":"9","FileActivityTimeStamp":"2026-01-09T19:49:22.773Z","FileActivityUsersOnPage":[{"DisplayName":"Macy Akers","Id":"makers@parthenonmgmt.com"}],"FileActivityNavigationId":null}</vt:lpwstr>
  </property>
  <property fmtid="{D5CDD505-2E9C-101B-9397-08002B2CF9AE}" pid="7" name="TriggerFlowInfo">
    <vt:lpwstr/>
  </property>
</Properties>
</file>