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4"/>
  </p:sldMasterIdLst>
  <p:notesMasterIdLst>
    <p:notesMasterId r:id="rId41"/>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92" r:id="rId34"/>
    <p:sldId id="286" r:id="rId35"/>
    <p:sldId id="287" r:id="rId36"/>
    <p:sldId id="288" r:id="rId37"/>
    <p:sldId id="289" r:id="rId38"/>
    <p:sldId id="290" r:id="rId39"/>
    <p:sldId id="291" r:id="rId40"/>
  </p:sldIdLst>
  <p:sldSz cx="9144000" cy="6858000" type="screen4x3"/>
  <p:notesSz cx="6858000" cy="9144000"/>
  <p:embeddedFontLst>
    <p:embeddedFont>
      <p:font typeface="Nunito" pitchFamily="2" charset="0"/>
      <p:regular r:id="rId42"/>
      <p:bold r:id="rId43"/>
      <p:italic r:id="rId44"/>
      <p:boldItalic r:id="rId45"/>
    </p:embeddedFont>
    <p:embeddedFont>
      <p:font typeface="Poppins" panose="00000500000000000000" pitchFamily="2" charset="0"/>
      <p:regular r:id="rId46"/>
      <p:bold r:id="rId47"/>
      <p:italic r:id="rId48"/>
      <p:boldItalic r:id="rId49"/>
    </p:embeddedFont>
    <p:embeddedFont>
      <p:font typeface="Roboto" panose="02000000000000000000" pitchFamily="2" charset="0"/>
      <p:regular r:id="rId50"/>
      <p:bold r:id="rId51"/>
      <p:italic r:id="rId52"/>
      <p:boldItalic r:id="rId53"/>
    </p:embeddedFont>
    <p:embeddedFont>
      <p:font typeface="Verdana" panose="020B0604030504040204" pitchFamily="34" charset="0"/>
      <p:regular r:id="rId54"/>
      <p:bold r:id="rId55"/>
      <p:italic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8" roundtripDataSignature="AMtx7miUOxcRPph6rbC1KWom0LPU5jAhv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7D9DA3-4BBE-A3CB-3D3A-1CE1AA37419F}" v="173" dt="2026-01-16T01:18:57.506"/>
    <p1510:client id="{8AD95ABA-9B2F-40A2-6BD3-E36BD51A6248}" v="1" dt="2026-01-16T17:16:25.292"/>
    <p1510:client id="{9D28CF99-5682-437E-094F-7E1AD64C9A53}" v="71" dt="2026-01-16T17:53:50.367"/>
  </p1510:revLst>
</p1510:revInfo>
</file>

<file path=ppt/tableStyles.xml><?xml version="1.0" encoding="utf-8"?>
<a:tblStyleLst xmlns:a="http://schemas.openxmlformats.org/drawingml/2006/main" def="{1CA5C152-989C-4B49-B02B-5EC0C328312E}">
  <a:tblStyle styleId="{1CA5C152-989C-4B49-B02B-5EC0C328312E}"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556" y="8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4.fntdata"/><Relationship Id="rId53" Type="http://schemas.openxmlformats.org/officeDocument/2006/relationships/font" Target="fonts/font12.fntdata"/><Relationship Id="rId58" Type="http://customschemas.google.com/relationships/presentationmetadata" Target="metadata"/><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8" Type="http://schemas.openxmlformats.org/officeDocument/2006/relationships/slide" Target="slides/slide4.xml"/><Relationship Id="rId51" Type="http://schemas.openxmlformats.org/officeDocument/2006/relationships/font" Target="fonts/font10.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5.fntdata"/><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0" name="Google Shape;90;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10185b84f3a_0_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most biologically linked of the PP mood disorders; the psychosocial risk factors common to PPD and PP anxiety do not really contribute to PPP</a:t>
            </a:r>
            <a:endParaRPr/>
          </a:p>
        </p:txBody>
      </p:sp>
      <p:sp>
        <p:nvSpPr>
          <p:cNvPr id="160" name="Google Shape;160;g10185b84f3a_0_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10185b84f3a_0_5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g10185b84f3a_0_5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a:t>
            </a:r>
            <a:endParaRPr/>
          </a:p>
        </p:txBody>
      </p:sp>
      <p:sp>
        <p:nvSpPr>
          <p:cNvPr id="168" name="Google Shape;168;g10185b84f3a_0_5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1227a6cc3db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g1227a6cc3db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here is no standard screening tool for PPP.  Screening for depression or anxiety can pick up existing symptoms, but for those with no prior history this will not help.  So asking about a family history of bipolar disorder is crucial – we should be on high alert when patients have first-degree relatives with BPAD and especially with PPP</a:t>
            </a:r>
            <a:endParaRPr/>
          </a:p>
          <a:p>
            <a:pPr marL="0" marR="0" lvl="0" indent="0" algn="l" rtl="0">
              <a:lnSpc>
                <a:spcPct val="100000"/>
              </a:lnSpc>
              <a:spcBef>
                <a:spcPts val="0"/>
              </a:spcBef>
              <a:spcAft>
                <a:spcPts val="0"/>
              </a:spcAft>
              <a:buClr>
                <a:schemeClr val="dk1"/>
              </a:buClr>
              <a:buSzPts val="1200"/>
              <a:buFont typeface="Calibri"/>
              <a:buNone/>
            </a:pPr>
            <a:endParaRPr sz="1300">
              <a:solidFill>
                <a:srgbClr val="303030"/>
              </a:solidFill>
              <a:highlight>
                <a:srgbClr val="FFFFFF"/>
              </a:highlight>
              <a:latin typeface="Roboto"/>
              <a:ea typeface="Roboto"/>
              <a:cs typeface="Roboto"/>
              <a:sym typeface="Roboto"/>
            </a:endParaRPr>
          </a:p>
          <a:p>
            <a:pPr marL="0" marR="0" lvl="0" indent="0" algn="l" rtl="0">
              <a:lnSpc>
                <a:spcPct val="100000"/>
              </a:lnSpc>
              <a:spcBef>
                <a:spcPts val="0"/>
              </a:spcBef>
              <a:spcAft>
                <a:spcPts val="0"/>
              </a:spcAft>
              <a:buClr>
                <a:schemeClr val="dk1"/>
              </a:buClr>
              <a:buSzPts val="1200"/>
              <a:buFont typeface="Calibri"/>
              <a:buNone/>
            </a:pPr>
            <a:r>
              <a:rPr lang="en-US" sz="1300">
                <a:solidFill>
                  <a:srgbClr val="303030"/>
                </a:solidFill>
                <a:highlight>
                  <a:srgbClr val="FFFFFF"/>
                </a:highlight>
                <a:latin typeface="Roboto"/>
                <a:ea typeface="Roboto"/>
                <a:cs typeface="Roboto"/>
                <a:sym typeface="Roboto"/>
              </a:rPr>
              <a:t>Osborne L. M. (2018). Recognizing and Managing Postpartum Psychosis: A Clinical Guide for Obstetric Providers. </a:t>
            </a:r>
            <a:r>
              <a:rPr lang="en-US" sz="1300" i="1">
                <a:solidFill>
                  <a:srgbClr val="303030"/>
                </a:solidFill>
                <a:highlight>
                  <a:srgbClr val="FFFFFF"/>
                </a:highlight>
                <a:latin typeface="Roboto"/>
                <a:ea typeface="Roboto"/>
                <a:cs typeface="Roboto"/>
                <a:sym typeface="Roboto"/>
              </a:rPr>
              <a:t>Obstetrics and gynecology clinics of North America</a:t>
            </a:r>
            <a:r>
              <a:rPr lang="en-US" sz="1300">
                <a:solidFill>
                  <a:srgbClr val="303030"/>
                </a:solidFill>
                <a:highlight>
                  <a:srgbClr val="FFFFFF"/>
                </a:highlight>
                <a:latin typeface="Roboto"/>
                <a:ea typeface="Roboto"/>
                <a:cs typeface="Roboto"/>
                <a:sym typeface="Roboto"/>
              </a:rPr>
              <a:t>, </a:t>
            </a:r>
            <a:r>
              <a:rPr lang="en-US" sz="1300" i="1">
                <a:solidFill>
                  <a:srgbClr val="303030"/>
                </a:solidFill>
                <a:highlight>
                  <a:srgbClr val="FFFFFF"/>
                </a:highlight>
                <a:latin typeface="Roboto"/>
                <a:ea typeface="Roboto"/>
                <a:cs typeface="Roboto"/>
                <a:sym typeface="Roboto"/>
              </a:rPr>
              <a:t>45</a:t>
            </a:r>
            <a:r>
              <a:rPr lang="en-US" sz="1300">
                <a:solidFill>
                  <a:srgbClr val="303030"/>
                </a:solidFill>
                <a:highlight>
                  <a:srgbClr val="FFFFFF"/>
                </a:highlight>
                <a:latin typeface="Roboto"/>
                <a:ea typeface="Roboto"/>
                <a:cs typeface="Roboto"/>
                <a:sym typeface="Roboto"/>
              </a:rPr>
              <a:t>(3), 455–468. https://doi.org/10.1016/j.ogc.2018.04.005</a:t>
            </a:r>
            <a:endParaRPr/>
          </a:p>
        </p:txBody>
      </p:sp>
      <p:sp>
        <p:nvSpPr>
          <p:cNvPr id="176" name="Google Shape;176;g1227a6cc3db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1a5747011bd_1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g1a5747011bd_1_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Hansotte E, Payne SI, Babich SM. Positive postpartum depression screening practices and subsequent mental health treatment for low-income women in Western countries: a systematic literature review. Public Health Rev. 2017;38(1):1-17. 15.</a:t>
            </a:r>
            <a:endParaRPr/>
          </a:p>
          <a:p>
            <a:pPr marL="0" lvl="0" indent="0" algn="l" rtl="0">
              <a:lnSpc>
                <a:spcPct val="100000"/>
              </a:lnSpc>
              <a:spcBef>
                <a:spcPts val="0"/>
              </a:spcBef>
              <a:spcAft>
                <a:spcPts val="0"/>
              </a:spcAft>
              <a:buSzPts val="1400"/>
              <a:buNone/>
            </a:pPr>
            <a:r>
              <a:rPr lang="en-US"/>
              <a:t> Griffen A, McIntyre L, Belsito JZ, et al. Perinatal Mental Health Care In The United States: An Overview Of Policies And Programs: Study examines perinatal mental health care policies and programs in the United States. Health Aff. 2021;40(10):1543-1550.</a:t>
            </a:r>
            <a:endParaRPr/>
          </a:p>
        </p:txBody>
      </p:sp>
      <p:sp>
        <p:nvSpPr>
          <p:cNvPr id="184" name="Google Shape;184;g1a5747011bd_1_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021e857578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g1021e857578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It is important to note that many patients with PPP can appear confused/delirious. Symptoms can wax and wane significantly. </a:t>
            </a:r>
            <a:endParaRPr/>
          </a:p>
        </p:txBody>
      </p:sp>
      <p:sp>
        <p:nvSpPr>
          <p:cNvPr id="191" name="Google Shape;191;g1021e857578_0_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227a6cc3db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g1227a6cc3db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1200"/>
              </a:spcAft>
              <a:buSzPts val="1400"/>
              <a:buNone/>
            </a:pPr>
            <a:r>
              <a:rPr lang="en-US" sz="1000">
                <a:highlight>
                  <a:schemeClr val="lt1"/>
                </a:highlight>
              </a:rPr>
              <a:t>Bergink, V., Rasgon, N., &amp; Wisner, K. L. (2016). Postpartum psychosis: madness, mania, and melancholia in motherhood. American journal of psychiatry, 173(12), 1179-1188. </a:t>
            </a:r>
            <a:r>
              <a:rPr lang="en-US" sz="1000">
                <a:solidFill>
                  <a:srgbClr val="222222"/>
                </a:solidFill>
                <a:highlight>
                  <a:srgbClr val="FFFFFF"/>
                </a:highlight>
                <a:latin typeface="Arial"/>
                <a:ea typeface="Arial"/>
                <a:cs typeface="Arial"/>
                <a:sym typeface="Arial"/>
              </a:rPr>
              <a:t>Forde, R., Peters, S., &amp; Wittkowski, A. (2020). Recovery from postpartum psychosis: a systematic review and metasynthesis of women’s and families’ experiences. </a:t>
            </a:r>
            <a:r>
              <a:rPr lang="en-US" sz="1000" i="1">
                <a:solidFill>
                  <a:srgbClr val="222222"/>
                </a:solidFill>
                <a:highlight>
                  <a:srgbClr val="FFFFFF"/>
                </a:highlight>
                <a:latin typeface="Arial"/>
                <a:ea typeface="Arial"/>
                <a:cs typeface="Arial"/>
                <a:sym typeface="Arial"/>
              </a:rPr>
              <a:t>Archives of Women's Mental Health</a:t>
            </a:r>
            <a:r>
              <a:rPr lang="en-US" sz="1000">
                <a:solidFill>
                  <a:srgbClr val="222222"/>
                </a:solidFill>
                <a:highlight>
                  <a:srgbClr val="FFFFFF"/>
                </a:highlight>
                <a:latin typeface="Arial"/>
                <a:ea typeface="Arial"/>
                <a:cs typeface="Arial"/>
                <a:sym typeface="Arial"/>
              </a:rPr>
              <a:t>, </a:t>
            </a:r>
            <a:r>
              <a:rPr lang="en-US" sz="1000" i="1">
                <a:solidFill>
                  <a:srgbClr val="222222"/>
                </a:solidFill>
                <a:highlight>
                  <a:srgbClr val="FFFFFF"/>
                </a:highlight>
                <a:latin typeface="Arial"/>
                <a:ea typeface="Arial"/>
                <a:cs typeface="Arial"/>
                <a:sym typeface="Arial"/>
              </a:rPr>
              <a:t>23</a:t>
            </a:r>
            <a:r>
              <a:rPr lang="en-US" sz="1000">
                <a:solidFill>
                  <a:srgbClr val="222222"/>
                </a:solidFill>
                <a:highlight>
                  <a:srgbClr val="FFFFFF"/>
                </a:highlight>
                <a:latin typeface="Arial"/>
                <a:ea typeface="Arial"/>
                <a:cs typeface="Arial"/>
                <a:sym typeface="Arial"/>
              </a:rPr>
              <a:t>(5), 597-612.</a:t>
            </a:r>
            <a:endParaRPr sz="1000"/>
          </a:p>
        </p:txBody>
      </p:sp>
      <p:sp>
        <p:nvSpPr>
          <p:cNvPr id="199" name="Google Shape;199;g1227a6cc3db_0_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1049192f16c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g1049192f16c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slide shows the differences between a worsening of chronic psychotic symptoms as compared with the acute, severe presentation of a patient with PPP</a:t>
            </a:r>
            <a:endParaRPr/>
          </a:p>
        </p:txBody>
      </p:sp>
      <p:sp>
        <p:nvSpPr>
          <p:cNvPr id="207" name="Google Shape;207;g1049192f16c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1021e857578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g1021e857578_0_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4" name="Google Shape;214;g1021e857578_0_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1021e857578_0_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g1021e857578_0_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900" i="1">
                <a:solidFill>
                  <a:srgbClr val="757575"/>
                </a:solidFill>
                <a:highlight>
                  <a:srgbClr val="FFFFFF"/>
                </a:highlight>
                <a:latin typeface="Verdana"/>
                <a:ea typeface="Verdana"/>
                <a:cs typeface="Verdana"/>
                <a:sym typeface="Verdana"/>
              </a:rPr>
              <a:t>American Psychiatric Association. Diagnostic and Statistical Manual of Mental Disorders, Fifth Edition, American Psychiatric Association, Arlington, VA, 2013 </a:t>
            </a:r>
            <a:endParaRPr sz="900" i="1">
              <a:solidFill>
                <a:srgbClr val="757575"/>
              </a:solidFill>
              <a:highlight>
                <a:srgbClr val="FFFFFF"/>
              </a:highlight>
              <a:latin typeface="Verdana"/>
              <a:ea typeface="Verdana"/>
              <a:cs typeface="Verdana"/>
              <a:sym typeface="Verdana"/>
            </a:endParaRPr>
          </a:p>
          <a:p>
            <a:pPr marL="0" lvl="0" indent="0" algn="l" rtl="0">
              <a:lnSpc>
                <a:spcPct val="100000"/>
              </a:lnSpc>
              <a:spcBef>
                <a:spcPts val="0"/>
              </a:spcBef>
              <a:spcAft>
                <a:spcPts val="0"/>
              </a:spcAft>
              <a:buSzPts val="1400"/>
              <a:buNone/>
            </a:pPr>
            <a:r>
              <a:rPr lang="en-US" sz="900" i="1">
                <a:solidFill>
                  <a:srgbClr val="757575"/>
                </a:solidFill>
                <a:highlight>
                  <a:srgbClr val="FFFFFF"/>
                </a:highlight>
                <a:latin typeface="Verdana"/>
                <a:ea typeface="Verdana"/>
                <a:cs typeface="Verdana"/>
                <a:sym typeface="Verdana"/>
              </a:rPr>
              <a:t>This slide is reviewing the differences in diagnostic criteria between different mood and psychotic syndromes</a:t>
            </a:r>
            <a:endParaRPr sz="900" i="1">
              <a:solidFill>
                <a:srgbClr val="757575"/>
              </a:solidFill>
              <a:highlight>
                <a:srgbClr val="FFFFFF"/>
              </a:highlight>
              <a:latin typeface="Verdana"/>
              <a:ea typeface="Verdana"/>
              <a:cs typeface="Verdana"/>
              <a:sym typeface="Verdana"/>
            </a:endParaRPr>
          </a:p>
          <a:p>
            <a:pPr marL="0" lvl="0" indent="0" algn="l" rtl="0">
              <a:lnSpc>
                <a:spcPct val="100000"/>
              </a:lnSpc>
              <a:spcBef>
                <a:spcPts val="0"/>
              </a:spcBef>
              <a:spcAft>
                <a:spcPts val="0"/>
              </a:spcAft>
              <a:buSzPts val="1400"/>
              <a:buNone/>
            </a:pPr>
            <a:endParaRPr sz="900" i="1">
              <a:solidFill>
                <a:srgbClr val="757575"/>
              </a:solidFill>
              <a:highlight>
                <a:srgbClr val="FFFFFF"/>
              </a:highlight>
              <a:latin typeface="Verdana"/>
              <a:ea typeface="Verdana"/>
              <a:cs typeface="Verdana"/>
              <a:sym typeface="Verdana"/>
            </a:endParaRPr>
          </a:p>
        </p:txBody>
      </p:sp>
      <p:sp>
        <p:nvSpPr>
          <p:cNvPr id="223" name="Google Shape;223;g1021e857578_0_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10185b84f3a_0_6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g10185b84f3a_0_6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warning signs:  primiparous, newly postpartum, “behaving oddly,” not sleeping, anxiety seems out of proportion </a:t>
            </a:r>
            <a:endParaRPr/>
          </a:p>
        </p:txBody>
      </p:sp>
      <p:sp>
        <p:nvSpPr>
          <p:cNvPr id="231" name="Google Shape;231;g10185b84f3a_0_6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 name="Google Shape;97;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10185b84f3a_0_1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g10185b84f3a_0_1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warning signs: leaving notes all over the house, found the iron in the refrigerator, unwilling to let anyone else hold the baby, only she has knowledge of the “special” baby, standing over the crib, fear windows, pulling down shades, standing by open window with baby, appearing confused.  This is a classic and very concerning presentation of PPP and should be treated as a psychiatric emergency.  While some of these symptoms alone (like leaving notes over the house) could be considered as a part of other syndromes such as OCD, the constellation of symptoms all together make it crucial to rule out PPP and the chance of this being PPP is high. </a:t>
            </a:r>
            <a:endParaRPr/>
          </a:p>
        </p:txBody>
      </p:sp>
      <p:sp>
        <p:nvSpPr>
          <p:cNvPr id="253" name="Google Shape;253;g10185b84f3a_0_1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10185b84f3a_0_2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g10185b84f3a_0_2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Concerning signs: disheveled, poor eye contact, tangential, rapid, disjointed, clinging, suspicious, paranoid about husband</a:t>
            </a:r>
            <a:endParaRPr/>
          </a:p>
        </p:txBody>
      </p:sp>
      <p:sp>
        <p:nvSpPr>
          <p:cNvPr id="278" name="Google Shape;278;g10185b84f3a_0_2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10185b84f3a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400"/>
              <a:buNone/>
            </a:pPr>
            <a:endParaRPr sz="1400"/>
          </a:p>
        </p:txBody>
      </p:sp>
      <p:sp>
        <p:nvSpPr>
          <p:cNvPr id="299" name="Google Shape;299;g10185b84f3a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10185b84f3a_0_5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6" name="Google Shape;306;g10185b84f3a_0_5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10185b84f3a_0_3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3" name="Google Shape;313;g10185b84f3a_0_3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10185b84f3a_0_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Note:  obsessions (that is, they are aware it’s anxiety) vs delusions (a fixed, false belief) can be very hard to differentiate from each other.  </a:t>
            </a:r>
            <a:endParaRPr/>
          </a:p>
        </p:txBody>
      </p:sp>
      <p:sp>
        <p:nvSpPr>
          <p:cNvPr id="320" name="Google Shape;320;g10185b84f3a_0_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10185b84f3a_0_3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8" name="Google Shape;348;g10185b84f3a_0_3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0185b84f3a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Don’t forget the medical workup; we now know that several types of autoantibody encephalitis can present as PPP and more will likely be identified</a:t>
            </a:r>
            <a:endParaRPr/>
          </a:p>
        </p:txBody>
      </p:sp>
      <p:sp>
        <p:nvSpPr>
          <p:cNvPr id="360" name="Google Shape;360;g10185b84f3a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10185b84f3a_0_6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Remember that deciding whether she is safe to leave is the key; always err on the side of safety; NOT asking will not give you the information you need to make that decision, and separating mother from baby is not something to be done lightly, so you owe it to the patient to ask</a:t>
            </a:r>
            <a:endParaRPr/>
          </a:p>
        </p:txBody>
      </p:sp>
      <p:sp>
        <p:nvSpPr>
          <p:cNvPr id="367" name="Google Shape;367;g10185b84f3a_0_6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a5747011bd_1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g1a5747011bd_1_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0" name="Google Shape;400;g1a5747011bd_1_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5" name="Google Shape;105;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a:extLst>
            <a:ext uri="{FF2B5EF4-FFF2-40B4-BE49-F238E27FC236}">
              <a16:creationId xmlns:a16="http://schemas.microsoft.com/office/drawing/2014/main" id="{EBCD6F60-7643-BD1D-CE86-587984275474}"/>
            </a:ext>
          </a:extLst>
        </p:cNvPr>
        <p:cNvGrpSpPr/>
        <p:nvPr/>
      </p:nvGrpSpPr>
      <p:grpSpPr>
        <a:xfrm>
          <a:off x="0" y="0"/>
          <a:ext cx="0" cy="0"/>
          <a:chOff x="0" y="0"/>
          <a:chExt cx="0" cy="0"/>
        </a:xfrm>
      </p:grpSpPr>
      <p:sp>
        <p:nvSpPr>
          <p:cNvPr id="398" name="Google Shape;398;g1a5747011bd_1_7:notes">
            <a:extLst>
              <a:ext uri="{FF2B5EF4-FFF2-40B4-BE49-F238E27FC236}">
                <a16:creationId xmlns:a16="http://schemas.microsoft.com/office/drawing/2014/main" id="{1168B851-A549-2C7E-8655-182FC7AB7453}"/>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g1a5747011bd_1_7:notes">
            <a:extLst>
              <a:ext uri="{FF2B5EF4-FFF2-40B4-BE49-F238E27FC236}">
                <a16:creationId xmlns:a16="http://schemas.microsoft.com/office/drawing/2014/main" id="{C5533C3A-06ED-8B44-7C76-45D343419F3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0" name="Google Shape;400;g1a5747011bd_1_7:notes">
            <a:extLst>
              <a:ext uri="{FF2B5EF4-FFF2-40B4-BE49-F238E27FC236}">
                <a16:creationId xmlns:a16="http://schemas.microsoft.com/office/drawing/2014/main" id="{85E51BC6-BEC8-6C88-2ACF-219646059664}"/>
              </a:ext>
            </a:extLst>
          </p:cNvPr>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30</a:t>
            </a:fld>
            <a:endParaRPr/>
          </a:p>
        </p:txBody>
      </p:sp>
    </p:spTree>
    <p:extLst>
      <p:ext uri="{BB962C8B-B14F-4D97-AF65-F5344CB8AC3E}">
        <p14:creationId xmlns:p14="http://schemas.microsoft.com/office/powerpoint/2010/main" val="25797495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1a5747011bd_1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4" name="Google Shape;414;g1a5747011bd_1_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5" name="Google Shape;415;g1a5747011bd_1_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10185b84f3a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There is a crucial treatment different between PPP and other forms of psychosis, so important to get it right.  Don’t be scared of lithium – can be a little tricky to manage, but the best study showed 98% of those with PPP responded to lithium, so highly effective</a:t>
            </a:r>
            <a:endParaRPr/>
          </a:p>
        </p:txBody>
      </p:sp>
      <p:sp>
        <p:nvSpPr>
          <p:cNvPr id="421" name="Google Shape;421;g10185b84f3a_0_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10185b84f3a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8" name="Google Shape;428;g10185b84f3a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22d3b4f83db_0_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5" name="Google Shape;435;g22d3b4f83db_0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10185b84f3a_0_3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2" name="Google Shape;442;g10185b84f3a_0_3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d65e489fe0_1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9" name="Google Shape;449;gd65e489fe0_1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113" name="Google Shape;113;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ab20681a10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gab20681a10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121" name="Google Shape;121;gab20681a10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0185b84f3a_0_5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g10185b84f3a_0_5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note:  postpartum psychosis is considered different from a chronic psychotic disorder, such as schizophrenia, that may flare in the postpartum period, but is fundamentally a different syndrome.   PPP is an AFFECTIVE psychosis with different origin, different features, and different treatment.</a:t>
            </a:r>
            <a:endParaRPr/>
          </a:p>
        </p:txBody>
      </p:sp>
      <p:sp>
        <p:nvSpPr>
          <p:cNvPr id="129" name="Google Shape;129;g10185b84f3a_0_5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10185b84f3a_0_3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g10185b84f3a_0_3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postpartum period is considered the most vulnerable time out of the entire perinatal period  in terms of mental health conditions, including postpartum psychosis </a:t>
            </a:r>
            <a:endParaRPr/>
          </a:p>
        </p:txBody>
      </p:sp>
      <p:sp>
        <p:nvSpPr>
          <p:cNvPr id="137" name="Google Shape;137;g10185b84f3a_0_3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10185b84f3a_0_3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g10185b84f3a_0_3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Affective psychosis means correlated with change in MOOD, not simply psychotic symptoms per se.  A large percentage of patients have no known psychiatric history (some of these patients probably do have pre-existing bipolar disorder but were never diagnosed; for others, the PP period represents a major time of vulnerability to a first episode).  There is a significant correlation between PPP and bipolar disorder; they are considered on a spectrum with each other</a:t>
            </a:r>
            <a:endParaRPr/>
          </a:p>
        </p:txBody>
      </p:sp>
      <p:sp>
        <p:nvSpPr>
          <p:cNvPr id="145" name="Google Shape;145;g10185b84f3a_0_3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10185b84f3a_0_3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10185b84f3a_0_3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Note: even though bipolar disorder and psychotic disorders such as schizophrenia are separate conditions, they are related in terms of inheritance, so a family history of psychotic disorders does contribute to the risk of PPP.  Sleep deprivation is important to note given significant sleep deprivation in the postpartum period. Counseling regarding having others available to feed the infant during the night, having extra social support, etc may help to alleviate sleep deprivation </a:t>
            </a:r>
            <a:endParaRPr/>
          </a:p>
        </p:txBody>
      </p:sp>
      <p:sp>
        <p:nvSpPr>
          <p:cNvPr id="153" name="Google Shape;153;g10185b84f3a_0_3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A">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5D889-5632-76DC-3F11-D2729F005F99}"/>
              </a:ext>
            </a:extLst>
          </p:cNvPr>
          <p:cNvSpPr txBox="1">
            <a:spLocks noGrp="1"/>
          </p:cNvSpPr>
          <p:nvPr>
            <p:ph type="ctrTitle"/>
          </p:nvPr>
        </p:nvSpPr>
        <p:spPr>
          <a:xfrm>
            <a:off x="160017" y="2011680"/>
            <a:ext cx="5166357" cy="1564638"/>
          </a:xfrm>
        </p:spPr>
        <p:txBody>
          <a:bodyPr anchor="b" anchorCtr="1"/>
          <a:lstStyle>
            <a:lvl1pPr algn="ctr">
              <a:defRPr sz="4500">
                <a:solidFill>
                  <a:srgbClr val="FFFFFF"/>
                </a:solidFill>
                <a:effectLst>
                  <a:outerShdw blurRad="609600" dist="50804" dir="5400000">
                    <a:srgbClr val="000000"/>
                  </a:outerShdw>
                </a:effectLst>
              </a:defRPr>
            </a:lvl1pPr>
          </a:lstStyle>
          <a:p>
            <a:pPr lvl="0"/>
            <a:r>
              <a:rPr lang="en-US"/>
              <a:t>Title Placeholder </a:t>
            </a:r>
          </a:p>
        </p:txBody>
      </p:sp>
      <p:sp>
        <p:nvSpPr>
          <p:cNvPr id="3" name="Subtitle 2">
            <a:extLst>
              <a:ext uri="{FF2B5EF4-FFF2-40B4-BE49-F238E27FC236}">
                <a16:creationId xmlns:a16="http://schemas.microsoft.com/office/drawing/2014/main" id="{C3144AC2-D7B9-BE5F-693E-0734898F01D9}"/>
              </a:ext>
            </a:extLst>
          </p:cNvPr>
          <p:cNvSpPr txBox="1">
            <a:spLocks noGrp="1"/>
          </p:cNvSpPr>
          <p:nvPr>
            <p:ph type="subTitle" idx="1"/>
          </p:nvPr>
        </p:nvSpPr>
        <p:spPr>
          <a:xfrm>
            <a:off x="160017" y="5222239"/>
            <a:ext cx="5166357" cy="492761"/>
          </a:xfrm>
        </p:spPr>
        <p:txBody>
          <a:bodyPr/>
          <a:lstStyle>
            <a:lvl1pPr marL="0" indent="0">
              <a:buNone/>
              <a:defRPr sz="1800">
                <a:solidFill>
                  <a:srgbClr val="FFFFFF"/>
                </a:solidFill>
              </a:defRPr>
            </a:lvl1pPr>
          </a:lstStyle>
          <a:p>
            <a:pPr lvl="0"/>
            <a:r>
              <a:rPr lang="en-US"/>
              <a:t>Add subtitle here</a:t>
            </a:r>
          </a:p>
        </p:txBody>
      </p:sp>
      <p:sp>
        <p:nvSpPr>
          <p:cNvPr id="4" name="Date Placeholder 3">
            <a:extLst>
              <a:ext uri="{FF2B5EF4-FFF2-40B4-BE49-F238E27FC236}">
                <a16:creationId xmlns:a16="http://schemas.microsoft.com/office/drawing/2014/main" id="{F4F98978-33B9-A80E-92F5-9B3C44F97AB7}"/>
              </a:ext>
            </a:extLst>
          </p:cNvPr>
          <p:cNvSpPr txBox="1">
            <a:spLocks noGrp="1"/>
          </p:cNvSpPr>
          <p:nvPr>
            <p:ph type="dt" sz="half" idx="7"/>
          </p:nvPr>
        </p:nvSpPr>
        <p:spPr/>
        <p:txBody>
          <a:bodyPr/>
          <a:lstStyle>
            <a:lvl1pPr>
              <a:defRPr/>
            </a:lvl1pPr>
          </a:lstStyle>
          <a:p>
            <a:pPr>
              <a:buClrTx/>
            </a:pPr>
            <a:fld id="{3A8CA19C-354C-49A7-A320-3DB332EB3EBA}" type="datetime1">
              <a:rPr lang="en-US" smtClean="0">
                <a:ea typeface="+mn-ea"/>
                <a:cs typeface="+mn-cs"/>
              </a:rPr>
              <a:pPr>
                <a:buClrTx/>
              </a:pPr>
              <a:t>5/1/2026</a:t>
            </a:fld>
            <a:endParaRPr lang="en-US">
              <a:ea typeface="+mn-ea"/>
              <a:cs typeface="+mn-cs"/>
            </a:endParaRPr>
          </a:p>
        </p:txBody>
      </p:sp>
      <p:sp>
        <p:nvSpPr>
          <p:cNvPr id="5" name="Footer Placeholder 4">
            <a:extLst>
              <a:ext uri="{FF2B5EF4-FFF2-40B4-BE49-F238E27FC236}">
                <a16:creationId xmlns:a16="http://schemas.microsoft.com/office/drawing/2014/main" id="{1469487F-955B-DB8A-A68B-9CFD1318E781}"/>
              </a:ext>
            </a:extLst>
          </p:cNvPr>
          <p:cNvSpPr txBox="1">
            <a:spLocks noGrp="1"/>
          </p:cNvSpPr>
          <p:nvPr>
            <p:ph type="ftr" sz="quarter" idx="9"/>
          </p:nvPr>
        </p:nvSpPr>
        <p:spPr/>
        <p:txBody>
          <a:bodyPr/>
          <a:lstStyle>
            <a:lvl1pPr>
              <a:defRPr/>
            </a:lvl1pPr>
          </a:lstStyle>
          <a:p>
            <a:pPr>
              <a:buClrTx/>
            </a:pPr>
            <a:endParaRPr lang="en-US">
              <a:ea typeface="+mn-ea"/>
              <a:cs typeface="+mn-cs"/>
            </a:endParaRPr>
          </a:p>
        </p:txBody>
      </p:sp>
      <p:sp>
        <p:nvSpPr>
          <p:cNvPr id="6" name="Slide Number Placeholder 5">
            <a:extLst>
              <a:ext uri="{FF2B5EF4-FFF2-40B4-BE49-F238E27FC236}">
                <a16:creationId xmlns:a16="http://schemas.microsoft.com/office/drawing/2014/main" id="{1EF91B84-54CC-F0A3-FFE5-8B8AA604D174}"/>
              </a:ext>
            </a:extLst>
          </p:cNvPr>
          <p:cNvSpPr txBox="1">
            <a:spLocks noGrp="1"/>
          </p:cNvSpPr>
          <p:nvPr>
            <p:ph type="sldNum" sz="quarter" idx="8"/>
          </p:nvPr>
        </p:nvSpPr>
        <p:spPr/>
        <p:txBody>
          <a:bodyPr/>
          <a:lstStyle>
            <a:lvl1pPr>
              <a:defRPr/>
            </a:lvl1pPr>
          </a:lstStyle>
          <a:p>
            <a:pPr>
              <a:buClrTx/>
            </a:pPr>
            <a:fld id="{74A7A336-417F-4F8C-A8FF-8AEBDBB5A868}" type="slidenum">
              <a:rPr lang="en-US" smtClean="0">
                <a:ea typeface="+mn-ea"/>
                <a:cs typeface="+mn-cs"/>
              </a:rPr>
              <a:pPr>
                <a:buClrTx/>
              </a:pPr>
              <a:t>‹#›</a:t>
            </a:fld>
            <a:endParaRPr lang="en-US">
              <a:ea typeface="+mn-ea"/>
              <a:cs typeface="+mn-cs"/>
            </a:endParaRPr>
          </a:p>
        </p:txBody>
      </p:sp>
    </p:spTree>
    <p:extLst>
      <p:ext uri="{BB962C8B-B14F-4D97-AF65-F5344CB8AC3E}">
        <p14:creationId xmlns:p14="http://schemas.microsoft.com/office/powerpoint/2010/main" val="2642354352"/>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Left Title and Content Slide B">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07CB9-80B4-4464-C602-1D794A0C5BC0}"/>
              </a:ext>
            </a:extLst>
          </p:cNvPr>
          <p:cNvSpPr txBox="1">
            <a:spLocks noGrp="1"/>
          </p:cNvSpPr>
          <p:nvPr>
            <p:ph type="title"/>
          </p:nvPr>
        </p:nvSpPr>
        <p:spPr>
          <a:xfrm>
            <a:off x="628653" y="500058"/>
            <a:ext cx="5246369" cy="1325559"/>
          </a:xfrm>
        </p:spPr>
        <p:txBody>
          <a:bodyPr/>
          <a:lstStyle>
            <a:lvl1pPr>
              <a:defRPr>
                <a:solidFill>
                  <a:srgbClr val="FFFFFF"/>
                </a:solidFill>
              </a:defRPr>
            </a:lvl1pPr>
          </a:lstStyle>
          <a:p>
            <a:pPr lvl="0"/>
            <a:r>
              <a:rPr lang="en-US"/>
              <a:t>Insert Some Title Here</a:t>
            </a:r>
          </a:p>
        </p:txBody>
      </p:sp>
      <p:sp>
        <p:nvSpPr>
          <p:cNvPr id="3" name="Date Placeholder 2">
            <a:extLst>
              <a:ext uri="{FF2B5EF4-FFF2-40B4-BE49-F238E27FC236}">
                <a16:creationId xmlns:a16="http://schemas.microsoft.com/office/drawing/2014/main" id="{6276CEEC-B8AD-458D-A303-476E84307920}"/>
              </a:ext>
            </a:extLst>
          </p:cNvPr>
          <p:cNvSpPr txBox="1">
            <a:spLocks noGrp="1"/>
          </p:cNvSpPr>
          <p:nvPr>
            <p:ph type="dt" sz="half" idx="7"/>
          </p:nvPr>
        </p:nvSpPr>
        <p:spPr/>
        <p:txBody>
          <a:bodyPr/>
          <a:lstStyle>
            <a:lvl1pPr>
              <a:defRPr/>
            </a:lvl1pPr>
          </a:lstStyle>
          <a:p>
            <a:pPr>
              <a:buClrTx/>
            </a:pPr>
            <a:fld id="{CB85F0B4-432D-4248-AF40-3BCBE01F3602}" type="datetime1">
              <a:rPr lang="en-US" smtClean="0">
                <a:ea typeface="+mn-ea"/>
                <a:cs typeface="+mn-cs"/>
              </a:rPr>
              <a:pPr>
                <a:buClrTx/>
              </a:pPr>
              <a:t>5/1/2026</a:t>
            </a:fld>
            <a:endParaRPr lang="en-US">
              <a:ea typeface="+mn-ea"/>
              <a:cs typeface="+mn-cs"/>
            </a:endParaRPr>
          </a:p>
        </p:txBody>
      </p:sp>
      <p:sp>
        <p:nvSpPr>
          <p:cNvPr id="4" name="Footer Placeholder 3">
            <a:extLst>
              <a:ext uri="{FF2B5EF4-FFF2-40B4-BE49-F238E27FC236}">
                <a16:creationId xmlns:a16="http://schemas.microsoft.com/office/drawing/2014/main" id="{D2064780-37C4-BB3E-43C6-906AC96072E9}"/>
              </a:ext>
            </a:extLst>
          </p:cNvPr>
          <p:cNvSpPr txBox="1">
            <a:spLocks noGrp="1"/>
          </p:cNvSpPr>
          <p:nvPr>
            <p:ph type="ftr" sz="quarter" idx="9"/>
          </p:nvPr>
        </p:nvSpPr>
        <p:spPr/>
        <p:txBody>
          <a:bodyPr/>
          <a:lstStyle>
            <a:lvl1pPr>
              <a:defRPr/>
            </a:lvl1pPr>
          </a:lstStyle>
          <a:p>
            <a:pPr>
              <a:buClrTx/>
            </a:pPr>
            <a:endParaRPr lang="en-US">
              <a:ea typeface="+mn-ea"/>
              <a:cs typeface="+mn-cs"/>
            </a:endParaRPr>
          </a:p>
        </p:txBody>
      </p:sp>
      <p:sp>
        <p:nvSpPr>
          <p:cNvPr id="5" name="Slide Number Placeholder 4">
            <a:extLst>
              <a:ext uri="{FF2B5EF4-FFF2-40B4-BE49-F238E27FC236}">
                <a16:creationId xmlns:a16="http://schemas.microsoft.com/office/drawing/2014/main" id="{ABF0F594-A319-D0C7-A7B9-E4A4E9E951B1}"/>
              </a:ext>
            </a:extLst>
          </p:cNvPr>
          <p:cNvSpPr txBox="1">
            <a:spLocks noGrp="1"/>
          </p:cNvSpPr>
          <p:nvPr>
            <p:ph type="sldNum" sz="quarter" idx="8"/>
          </p:nvPr>
        </p:nvSpPr>
        <p:spPr/>
        <p:txBody>
          <a:bodyPr/>
          <a:lstStyle>
            <a:lvl1pPr>
              <a:defRPr/>
            </a:lvl1pPr>
          </a:lstStyle>
          <a:p>
            <a:pPr>
              <a:buClrTx/>
            </a:pPr>
            <a:fld id="{BCCA48C2-D9F6-4282-9010-81D066A4148D}" type="slidenum">
              <a:rPr lang="en-US" smtClean="0">
                <a:ea typeface="+mn-ea"/>
                <a:cs typeface="+mn-cs"/>
              </a:rPr>
              <a:pPr>
                <a:buClrTx/>
              </a:pPr>
              <a:t>‹#›</a:t>
            </a:fld>
            <a:endParaRPr lang="en-US">
              <a:ea typeface="+mn-ea"/>
              <a:cs typeface="+mn-cs"/>
            </a:endParaRPr>
          </a:p>
        </p:txBody>
      </p:sp>
      <p:sp>
        <p:nvSpPr>
          <p:cNvPr id="6" name="Content Placeholder 8">
            <a:extLst>
              <a:ext uri="{FF2B5EF4-FFF2-40B4-BE49-F238E27FC236}">
                <a16:creationId xmlns:a16="http://schemas.microsoft.com/office/drawing/2014/main" id="{99E9B2A7-B9E5-88C8-004D-10C7605B5097}"/>
              </a:ext>
            </a:extLst>
          </p:cNvPr>
          <p:cNvSpPr txBox="1">
            <a:spLocks noGrp="1"/>
          </p:cNvSpPr>
          <p:nvPr>
            <p:ph idx="4294967295"/>
          </p:nvPr>
        </p:nvSpPr>
        <p:spPr>
          <a:xfrm>
            <a:off x="628652" y="1920240"/>
            <a:ext cx="4705349" cy="3658230"/>
          </a:xfrm>
        </p:spPr>
        <p:txBody>
          <a:bodyPr/>
          <a:lstStyle>
            <a:lvl1pPr>
              <a:defRPr>
                <a:solidFill>
                  <a:srgbClr val="FFFFFF"/>
                </a:solidFill>
              </a:defRPr>
            </a:lvl1pPr>
            <a:lvl2pPr>
              <a:defRPr>
                <a:solidFill>
                  <a:srgbClr val="B2C8BA"/>
                </a:solidFill>
              </a:defRPr>
            </a:lvl2pPr>
            <a:lvl3pPr>
              <a:defRPr>
                <a:solidFill>
                  <a:srgbClr val="FFFFFF"/>
                </a:solidFill>
              </a:defRPr>
            </a:lvl3pPr>
            <a:lvl4pPr>
              <a:defRPr>
                <a:solidFill>
                  <a:srgbClr val="907F0C"/>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0D40C717-EA68-41E2-6341-8C98791583A0}"/>
              </a:ext>
            </a:extLst>
          </p:cNvPr>
          <p:cNvPicPr>
            <a:picLocks noChangeAspect="1"/>
          </p:cNvPicPr>
          <p:nvPr userDrawn="1"/>
        </p:nvPicPr>
        <p:blipFill>
          <a:blip r:embed="rId3"/>
          <a:stretch>
            <a:fillRect/>
          </a:stretch>
        </p:blipFill>
        <p:spPr>
          <a:xfrm>
            <a:off x="0" y="5660767"/>
            <a:ext cx="9144000" cy="832104"/>
          </a:xfrm>
          <a:prstGeom prst="rect">
            <a:avLst/>
          </a:prstGeom>
        </p:spPr>
      </p:pic>
    </p:spTree>
    <p:extLst>
      <p:ext uri="{BB962C8B-B14F-4D97-AF65-F5344CB8AC3E}">
        <p14:creationId xmlns:p14="http://schemas.microsoft.com/office/powerpoint/2010/main" val="363669780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Slide ">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D364F-6479-0D3A-76C5-C591A18ADDA2}"/>
              </a:ext>
            </a:extLst>
          </p:cNvPr>
          <p:cNvSpPr txBox="1">
            <a:spLocks noGrp="1"/>
          </p:cNvSpPr>
          <p:nvPr>
            <p:ph type="title"/>
          </p:nvPr>
        </p:nvSpPr>
        <p:spPr>
          <a:xfrm>
            <a:off x="629838" y="457201"/>
            <a:ext cx="2949180" cy="530223"/>
          </a:xfrm>
        </p:spPr>
        <p:txBody>
          <a:bodyPr anchor="b"/>
          <a:lstStyle>
            <a:lvl1pPr>
              <a:defRPr sz="2400">
                <a:solidFill>
                  <a:srgbClr val="FFFFFF"/>
                </a:solidFill>
              </a:defRPr>
            </a:lvl1pPr>
          </a:lstStyle>
          <a:p>
            <a:pPr lvl="0"/>
            <a:r>
              <a:rPr lang="en-US"/>
              <a:t>Insert Title Here</a:t>
            </a:r>
          </a:p>
        </p:txBody>
      </p:sp>
      <p:sp>
        <p:nvSpPr>
          <p:cNvPr id="3" name="Content Placeholder 2">
            <a:extLst>
              <a:ext uri="{FF2B5EF4-FFF2-40B4-BE49-F238E27FC236}">
                <a16:creationId xmlns:a16="http://schemas.microsoft.com/office/drawing/2014/main" id="{049C7220-756D-04AE-DAA9-F0437E3BA056}"/>
              </a:ext>
            </a:extLst>
          </p:cNvPr>
          <p:cNvSpPr txBox="1">
            <a:spLocks noGrp="1"/>
          </p:cNvSpPr>
          <p:nvPr>
            <p:ph idx="1"/>
          </p:nvPr>
        </p:nvSpPr>
        <p:spPr>
          <a:xfrm>
            <a:off x="3887388" y="457200"/>
            <a:ext cx="4629150" cy="5120640"/>
          </a:xfrm>
        </p:spPr>
        <p:txBody>
          <a:bodyPr/>
          <a:lstStyle>
            <a:lvl1pPr>
              <a:defRPr sz="2400">
                <a:solidFill>
                  <a:srgbClr val="FFFFFF"/>
                </a:solidFill>
              </a:defRPr>
            </a:lvl1pPr>
            <a:lvl2pPr>
              <a:defRPr sz="2100">
                <a:solidFill>
                  <a:srgbClr val="B2C8BA"/>
                </a:solidFill>
              </a:defRPr>
            </a:lvl2pPr>
            <a:lvl3pPr>
              <a:defRPr sz="1800">
                <a:solidFill>
                  <a:srgbClr val="FFFFFF"/>
                </a:solidFill>
              </a:defRPr>
            </a:lvl3pPr>
            <a:lvl4pPr>
              <a:defRPr sz="1500">
                <a:solidFill>
                  <a:srgbClr val="205F75"/>
                </a:solidFill>
              </a:defRPr>
            </a:lvl4pPr>
            <a:lvl5pPr>
              <a:defRPr sz="1500">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A059C8-0F87-5D27-46DC-CB814C0B7AC5}"/>
              </a:ext>
            </a:extLst>
          </p:cNvPr>
          <p:cNvSpPr txBox="1">
            <a:spLocks noGrp="1"/>
          </p:cNvSpPr>
          <p:nvPr>
            <p:ph type="body" idx="2"/>
          </p:nvPr>
        </p:nvSpPr>
        <p:spPr>
          <a:xfrm>
            <a:off x="629838" y="1117597"/>
            <a:ext cx="2949180" cy="4460242"/>
          </a:xfrm>
        </p:spPr>
        <p:txBody>
          <a:bodyPr/>
          <a:lstStyle>
            <a:lvl1pPr marL="0" indent="0">
              <a:buNone/>
              <a:defRPr sz="1200">
                <a:solidFill>
                  <a:srgbClr val="FFFFFF"/>
                </a:solidFill>
              </a:defRPr>
            </a:lvl1pPr>
          </a:lstStyle>
          <a:p>
            <a:pPr lvl="0"/>
            <a:r>
              <a:rPr lang="en-US"/>
              <a:t>Click to edit Master text styles</a:t>
            </a:r>
          </a:p>
        </p:txBody>
      </p:sp>
      <p:sp>
        <p:nvSpPr>
          <p:cNvPr id="5" name="Date Placeholder 4">
            <a:extLst>
              <a:ext uri="{FF2B5EF4-FFF2-40B4-BE49-F238E27FC236}">
                <a16:creationId xmlns:a16="http://schemas.microsoft.com/office/drawing/2014/main" id="{23F1A6AB-8935-4B21-2BCE-2EF0C902AD46}"/>
              </a:ext>
            </a:extLst>
          </p:cNvPr>
          <p:cNvSpPr txBox="1">
            <a:spLocks noGrp="1"/>
          </p:cNvSpPr>
          <p:nvPr>
            <p:ph type="dt" sz="half" idx="7"/>
          </p:nvPr>
        </p:nvSpPr>
        <p:spPr/>
        <p:txBody>
          <a:bodyPr/>
          <a:lstStyle>
            <a:lvl1pPr>
              <a:defRPr/>
            </a:lvl1pPr>
          </a:lstStyle>
          <a:p>
            <a:pPr>
              <a:buClrTx/>
            </a:pPr>
            <a:fld id="{DCFEAB50-2445-4C55-84E8-0649CA1FA684}" type="datetime1">
              <a:rPr lang="en-US" smtClean="0">
                <a:ea typeface="+mn-ea"/>
                <a:cs typeface="+mn-cs"/>
              </a:rPr>
              <a:pPr>
                <a:buClrTx/>
              </a:pPr>
              <a:t>5/1/2026</a:t>
            </a:fld>
            <a:endParaRPr lang="en-US">
              <a:ea typeface="+mn-ea"/>
              <a:cs typeface="+mn-cs"/>
            </a:endParaRPr>
          </a:p>
        </p:txBody>
      </p:sp>
      <p:sp>
        <p:nvSpPr>
          <p:cNvPr id="6" name="Footer Placeholder 5">
            <a:extLst>
              <a:ext uri="{FF2B5EF4-FFF2-40B4-BE49-F238E27FC236}">
                <a16:creationId xmlns:a16="http://schemas.microsoft.com/office/drawing/2014/main" id="{0965B298-0D4C-6BE1-1BB6-4DA148035425}"/>
              </a:ext>
            </a:extLst>
          </p:cNvPr>
          <p:cNvSpPr txBox="1">
            <a:spLocks noGrp="1"/>
          </p:cNvSpPr>
          <p:nvPr>
            <p:ph type="ftr" sz="quarter" idx="9"/>
          </p:nvPr>
        </p:nvSpPr>
        <p:spPr/>
        <p:txBody>
          <a:bodyPr/>
          <a:lstStyle>
            <a:lvl1pPr>
              <a:defRPr/>
            </a:lvl1pPr>
          </a:lstStyle>
          <a:p>
            <a:pPr>
              <a:buClrTx/>
            </a:pPr>
            <a:endParaRPr lang="en-US">
              <a:ea typeface="+mn-ea"/>
              <a:cs typeface="+mn-cs"/>
            </a:endParaRPr>
          </a:p>
        </p:txBody>
      </p:sp>
      <p:sp>
        <p:nvSpPr>
          <p:cNvPr id="7" name="Slide Number Placeholder 6">
            <a:extLst>
              <a:ext uri="{FF2B5EF4-FFF2-40B4-BE49-F238E27FC236}">
                <a16:creationId xmlns:a16="http://schemas.microsoft.com/office/drawing/2014/main" id="{15788681-AA00-971C-9122-23EEF26521A5}"/>
              </a:ext>
            </a:extLst>
          </p:cNvPr>
          <p:cNvSpPr txBox="1">
            <a:spLocks noGrp="1"/>
          </p:cNvSpPr>
          <p:nvPr>
            <p:ph type="sldNum" sz="quarter" idx="8"/>
          </p:nvPr>
        </p:nvSpPr>
        <p:spPr/>
        <p:txBody>
          <a:bodyPr/>
          <a:lstStyle>
            <a:lvl1pPr>
              <a:defRPr/>
            </a:lvl1pPr>
          </a:lstStyle>
          <a:p>
            <a:pPr>
              <a:buClrTx/>
            </a:pPr>
            <a:fld id="{3E8C0C4C-7D1D-4998-9B8A-437B1414F1F9}" type="slidenum">
              <a:rPr lang="en-US" smtClean="0">
                <a:ea typeface="+mn-ea"/>
                <a:cs typeface="+mn-cs"/>
              </a:rPr>
              <a:pPr>
                <a:buClrTx/>
              </a:pPr>
              <a:t>‹#›</a:t>
            </a:fld>
            <a:endParaRPr lang="en-US">
              <a:ea typeface="+mn-ea"/>
              <a:cs typeface="+mn-cs"/>
            </a:endParaRPr>
          </a:p>
        </p:txBody>
      </p:sp>
      <p:pic>
        <p:nvPicPr>
          <p:cNvPr id="8" name="Picture 7">
            <a:extLst>
              <a:ext uri="{FF2B5EF4-FFF2-40B4-BE49-F238E27FC236}">
                <a16:creationId xmlns:a16="http://schemas.microsoft.com/office/drawing/2014/main" id="{759BDAB9-DAED-1C78-DFEC-CF94C88E57BC}"/>
              </a:ext>
            </a:extLst>
          </p:cNvPr>
          <p:cNvPicPr>
            <a:picLocks noChangeAspect="1"/>
          </p:cNvPicPr>
          <p:nvPr userDrawn="1"/>
        </p:nvPicPr>
        <p:blipFill>
          <a:blip r:embed="rId3"/>
          <a:stretch>
            <a:fillRect/>
          </a:stretch>
        </p:blipFill>
        <p:spPr>
          <a:xfrm>
            <a:off x="0" y="5619303"/>
            <a:ext cx="9144000" cy="832104"/>
          </a:xfrm>
          <a:prstGeom prst="rect">
            <a:avLst/>
          </a:prstGeom>
        </p:spPr>
      </p:pic>
    </p:spTree>
    <p:extLst>
      <p:ext uri="{BB962C8B-B14F-4D97-AF65-F5344CB8AC3E}">
        <p14:creationId xmlns:p14="http://schemas.microsoft.com/office/powerpoint/2010/main" val="245179395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Right Title and Content Slide B">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BAE79-B79F-7803-0A1E-2E4E7CCC4843}"/>
              </a:ext>
            </a:extLst>
          </p:cNvPr>
          <p:cNvSpPr txBox="1">
            <a:spLocks noGrp="1"/>
          </p:cNvSpPr>
          <p:nvPr>
            <p:ph type="title"/>
          </p:nvPr>
        </p:nvSpPr>
        <p:spPr>
          <a:xfrm>
            <a:off x="2895598" y="500058"/>
            <a:ext cx="5619746" cy="1325559"/>
          </a:xfrm>
        </p:spPr>
        <p:txBody>
          <a:bodyPr/>
          <a:lstStyle>
            <a:lvl1pPr algn="r">
              <a:defRPr/>
            </a:lvl1pPr>
          </a:lstStyle>
          <a:p>
            <a:pPr lvl="0"/>
            <a:r>
              <a:rPr lang="en-US"/>
              <a:t>Insert Some Title Here</a:t>
            </a:r>
          </a:p>
        </p:txBody>
      </p:sp>
      <p:sp>
        <p:nvSpPr>
          <p:cNvPr id="3" name="Content Placeholder 2">
            <a:extLst>
              <a:ext uri="{FF2B5EF4-FFF2-40B4-BE49-F238E27FC236}">
                <a16:creationId xmlns:a16="http://schemas.microsoft.com/office/drawing/2014/main" id="{3E954EBF-A1E7-061A-A578-597FFE26D9F0}"/>
              </a:ext>
            </a:extLst>
          </p:cNvPr>
          <p:cNvSpPr txBox="1">
            <a:spLocks noGrp="1"/>
          </p:cNvSpPr>
          <p:nvPr>
            <p:ph idx="1"/>
          </p:nvPr>
        </p:nvSpPr>
        <p:spPr>
          <a:xfrm>
            <a:off x="3909061" y="1825627"/>
            <a:ext cx="4606292" cy="377253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04A95D-EE54-8FD3-3513-8ACED4B2C9FC}"/>
              </a:ext>
            </a:extLst>
          </p:cNvPr>
          <p:cNvSpPr txBox="1">
            <a:spLocks noGrp="1"/>
          </p:cNvSpPr>
          <p:nvPr>
            <p:ph type="dt" sz="half" idx="7"/>
          </p:nvPr>
        </p:nvSpPr>
        <p:spPr/>
        <p:txBody>
          <a:bodyPr/>
          <a:lstStyle>
            <a:lvl1pPr>
              <a:defRPr/>
            </a:lvl1pPr>
          </a:lstStyle>
          <a:p>
            <a:pPr>
              <a:buClrTx/>
            </a:pPr>
            <a:fld id="{BF9A2BB7-64C5-4DFC-AE91-5D001F0E0D63}" type="datetime1">
              <a:rPr lang="en-US" smtClean="0">
                <a:ea typeface="+mn-ea"/>
                <a:cs typeface="+mn-cs"/>
              </a:rPr>
              <a:pPr>
                <a:buClrTx/>
              </a:pPr>
              <a:t>5/1/2026</a:t>
            </a:fld>
            <a:endParaRPr lang="en-US">
              <a:ea typeface="+mn-ea"/>
              <a:cs typeface="+mn-cs"/>
            </a:endParaRPr>
          </a:p>
        </p:txBody>
      </p:sp>
      <p:sp>
        <p:nvSpPr>
          <p:cNvPr id="5" name="Footer Placeholder 4">
            <a:extLst>
              <a:ext uri="{FF2B5EF4-FFF2-40B4-BE49-F238E27FC236}">
                <a16:creationId xmlns:a16="http://schemas.microsoft.com/office/drawing/2014/main" id="{ABFF247A-6371-E5C2-F67F-224C98F3F8F8}"/>
              </a:ext>
            </a:extLst>
          </p:cNvPr>
          <p:cNvSpPr txBox="1">
            <a:spLocks noGrp="1"/>
          </p:cNvSpPr>
          <p:nvPr>
            <p:ph type="ftr" sz="quarter" idx="9"/>
          </p:nvPr>
        </p:nvSpPr>
        <p:spPr/>
        <p:txBody>
          <a:bodyPr/>
          <a:lstStyle>
            <a:lvl1pPr>
              <a:defRPr/>
            </a:lvl1pPr>
          </a:lstStyle>
          <a:p>
            <a:pPr>
              <a:buClrTx/>
            </a:pPr>
            <a:endParaRPr lang="en-US">
              <a:ea typeface="+mn-ea"/>
              <a:cs typeface="+mn-cs"/>
            </a:endParaRPr>
          </a:p>
        </p:txBody>
      </p:sp>
      <p:sp>
        <p:nvSpPr>
          <p:cNvPr id="6" name="Slide Number Placeholder 5">
            <a:extLst>
              <a:ext uri="{FF2B5EF4-FFF2-40B4-BE49-F238E27FC236}">
                <a16:creationId xmlns:a16="http://schemas.microsoft.com/office/drawing/2014/main" id="{02A85B74-51B9-4CA9-1489-317467F57E1C}"/>
              </a:ext>
            </a:extLst>
          </p:cNvPr>
          <p:cNvSpPr txBox="1">
            <a:spLocks noGrp="1"/>
          </p:cNvSpPr>
          <p:nvPr>
            <p:ph type="sldNum" sz="quarter" idx="8"/>
          </p:nvPr>
        </p:nvSpPr>
        <p:spPr/>
        <p:txBody>
          <a:bodyPr/>
          <a:lstStyle>
            <a:lvl1pPr>
              <a:defRPr/>
            </a:lvl1pPr>
          </a:lstStyle>
          <a:p>
            <a:pPr>
              <a:buClrTx/>
            </a:pPr>
            <a:fld id="{ADBF2B93-09B7-44B3-8D6A-1E564E44D5C1}" type="slidenum">
              <a:rPr lang="en-US" smtClean="0">
                <a:ea typeface="+mn-ea"/>
                <a:cs typeface="+mn-cs"/>
              </a:rPr>
              <a:pPr>
                <a:buClrTx/>
              </a:pPr>
              <a:t>‹#›</a:t>
            </a:fld>
            <a:endParaRPr lang="en-US">
              <a:ea typeface="+mn-ea"/>
              <a:cs typeface="+mn-cs"/>
            </a:endParaRPr>
          </a:p>
        </p:txBody>
      </p:sp>
      <p:pic>
        <p:nvPicPr>
          <p:cNvPr id="7" name="Picture 6">
            <a:extLst>
              <a:ext uri="{FF2B5EF4-FFF2-40B4-BE49-F238E27FC236}">
                <a16:creationId xmlns:a16="http://schemas.microsoft.com/office/drawing/2014/main" id="{BF0D3ED3-8E72-3767-CF1E-2849A25269B2}"/>
              </a:ext>
            </a:extLst>
          </p:cNvPr>
          <p:cNvPicPr>
            <a:picLocks noChangeAspect="1"/>
          </p:cNvPicPr>
          <p:nvPr userDrawn="1"/>
        </p:nvPicPr>
        <p:blipFill>
          <a:blip r:embed="rId3"/>
          <a:stretch>
            <a:fillRect/>
          </a:stretch>
        </p:blipFill>
        <p:spPr>
          <a:xfrm>
            <a:off x="0" y="5660767"/>
            <a:ext cx="9144000" cy="832104"/>
          </a:xfrm>
          <a:prstGeom prst="rect">
            <a:avLst/>
          </a:prstGeom>
        </p:spPr>
      </p:pic>
    </p:spTree>
    <p:extLst>
      <p:ext uri="{BB962C8B-B14F-4D97-AF65-F5344CB8AC3E}">
        <p14:creationId xmlns:p14="http://schemas.microsoft.com/office/powerpoint/2010/main" val="271024880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mp; Chart Slide B">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B2CBC-8636-546C-0EE4-9631C3B187D4}"/>
              </a:ext>
            </a:extLst>
          </p:cNvPr>
          <p:cNvSpPr txBox="1">
            <a:spLocks noGrp="1"/>
          </p:cNvSpPr>
          <p:nvPr>
            <p:ph type="title"/>
          </p:nvPr>
        </p:nvSpPr>
        <p:spPr/>
        <p:txBody>
          <a:bodyPr anchorCtr="1"/>
          <a:lstStyle>
            <a:lvl1pPr algn="ctr">
              <a:defRPr>
                <a:solidFill>
                  <a:srgbClr val="FFFFFF"/>
                </a:solidFill>
                <a:effectLst>
                  <a:outerShdw blurRad="762000" dist="50804" dir="5400000">
                    <a:srgbClr val="000000"/>
                  </a:outerShdw>
                </a:effectLst>
              </a:defRPr>
            </a:lvl1pPr>
          </a:lstStyle>
          <a:p>
            <a:pPr lvl="0"/>
            <a:r>
              <a:rPr lang="en-US"/>
              <a:t>Insert Some Title Here</a:t>
            </a:r>
          </a:p>
        </p:txBody>
      </p:sp>
      <p:sp>
        <p:nvSpPr>
          <p:cNvPr id="3" name="Date Placeholder 2">
            <a:extLst>
              <a:ext uri="{FF2B5EF4-FFF2-40B4-BE49-F238E27FC236}">
                <a16:creationId xmlns:a16="http://schemas.microsoft.com/office/drawing/2014/main" id="{5A85ABE0-E571-90B5-D5F6-476C2F01E0A7}"/>
              </a:ext>
            </a:extLst>
          </p:cNvPr>
          <p:cNvSpPr txBox="1">
            <a:spLocks noGrp="1"/>
          </p:cNvSpPr>
          <p:nvPr>
            <p:ph type="dt" sz="half" idx="7"/>
          </p:nvPr>
        </p:nvSpPr>
        <p:spPr/>
        <p:txBody>
          <a:bodyPr/>
          <a:lstStyle>
            <a:lvl1pPr>
              <a:defRPr/>
            </a:lvl1pPr>
          </a:lstStyle>
          <a:p>
            <a:pPr>
              <a:buClrTx/>
            </a:pPr>
            <a:fld id="{8CCE1B0A-18DE-481B-B407-AC5B8E645075}" type="datetime1">
              <a:rPr lang="en-US" smtClean="0">
                <a:ea typeface="+mn-ea"/>
                <a:cs typeface="+mn-cs"/>
              </a:rPr>
              <a:pPr>
                <a:buClrTx/>
              </a:pPr>
              <a:t>5/1/2026</a:t>
            </a:fld>
            <a:endParaRPr lang="en-US">
              <a:ea typeface="+mn-ea"/>
              <a:cs typeface="+mn-cs"/>
            </a:endParaRPr>
          </a:p>
        </p:txBody>
      </p:sp>
      <p:sp>
        <p:nvSpPr>
          <p:cNvPr id="4" name="Footer Placeholder 3">
            <a:extLst>
              <a:ext uri="{FF2B5EF4-FFF2-40B4-BE49-F238E27FC236}">
                <a16:creationId xmlns:a16="http://schemas.microsoft.com/office/drawing/2014/main" id="{1C0D0C64-1EBF-89D9-46BF-12DF6888B8D2}"/>
              </a:ext>
            </a:extLst>
          </p:cNvPr>
          <p:cNvSpPr txBox="1">
            <a:spLocks noGrp="1"/>
          </p:cNvSpPr>
          <p:nvPr>
            <p:ph type="ftr" sz="quarter" idx="9"/>
          </p:nvPr>
        </p:nvSpPr>
        <p:spPr/>
        <p:txBody>
          <a:bodyPr/>
          <a:lstStyle>
            <a:lvl1pPr>
              <a:defRPr/>
            </a:lvl1pPr>
          </a:lstStyle>
          <a:p>
            <a:pPr>
              <a:buClrTx/>
            </a:pPr>
            <a:endParaRPr lang="en-US">
              <a:ea typeface="+mn-ea"/>
              <a:cs typeface="+mn-cs"/>
            </a:endParaRPr>
          </a:p>
        </p:txBody>
      </p:sp>
      <p:sp>
        <p:nvSpPr>
          <p:cNvPr id="5" name="Slide Number Placeholder 4">
            <a:extLst>
              <a:ext uri="{FF2B5EF4-FFF2-40B4-BE49-F238E27FC236}">
                <a16:creationId xmlns:a16="http://schemas.microsoft.com/office/drawing/2014/main" id="{3C47CC6C-1C3B-F8B4-A982-92DBAED99757}"/>
              </a:ext>
            </a:extLst>
          </p:cNvPr>
          <p:cNvSpPr txBox="1">
            <a:spLocks noGrp="1"/>
          </p:cNvSpPr>
          <p:nvPr>
            <p:ph type="sldNum" sz="quarter" idx="8"/>
          </p:nvPr>
        </p:nvSpPr>
        <p:spPr/>
        <p:txBody>
          <a:bodyPr/>
          <a:lstStyle>
            <a:lvl1pPr>
              <a:defRPr/>
            </a:lvl1pPr>
          </a:lstStyle>
          <a:p>
            <a:pPr>
              <a:buClrTx/>
            </a:pPr>
            <a:fld id="{705B9323-9FD1-4750-B7CA-A69674A1BDB0}" type="slidenum">
              <a:rPr lang="en-US" smtClean="0">
                <a:ea typeface="+mn-ea"/>
                <a:cs typeface="+mn-cs"/>
              </a:rPr>
              <a:pPr>
                <a:buClrTx/>
              </a:pPr>
              <a:t>‹#›</a:t>
            </a:fld>
            <a:endParaRPr lang="en-US">
              <a:ea typeface="+mn-ea"/>
              <a:cs typeface="+mn-cs"/>
            </a:endParaRPr>
          </a:p>
        </p:txBody>
      </p:sp>
      <p:sp>
        <p:nvSpPr>
          <p:cNvPr id="6" name="Chart Placeholder 6">
            <a:extLst>
              <a:ext uri="{FF2B5EF4-FFF2-40B4-BE49-F238E27FC236}">
                <a16:creationId xmlns:a16="http://schemas.microsoft.com/office/drawing/2014/main" id="{CE1492F7-9D5B-A613-BC78-7259D7F4E18C}"/>
              </a:ext>
            </a:extLst>
          </p:cNvPr>
          <p:cNvSpPr txBox="1">
            <a:spLocks noGrp="1"/>
          </p:cNvSpPr>
          <p:nvPr>
            <p:ph type="chart" idx="4294967295"/>
          </p:nvPr>
        </p:nvSpPr>
        <p:spPr>
          <a:xfrm>
            <a:off x="628652" y="2052636"/>
            <a:ext cx="7886700" cy="3636961"/>
          </a:xfrm>
        </p:spPr>
        <p:txBody>
          <a:bodyPr/>
          <a:lstStyle>
            <a:lvl1pPr>
              <a:defRPr>
                <a:solidFill>
                  <a:srgbClr val="FFFFFF"/>
                </a:solidFill>
              </a:defRPr>
            </a:lvl1pPr>
          </a:lstStyle>
          <a:p>
            <a:pPr lvl="0"/>
            <a:endParaRPr lang="en-US"/>
          </a:p>
        </p:txBody>
      </p:sp>
      <p:pic>
        <p:nvPicPr>
          <p:cNvPr id="7" name="Picture 6">
            <a:extLst>
              <a:ext uri="{FF2B5EF4-FFF2-40B4-BE49-F238E27FC236}">
                <a16:creationId xmlns:a16="http://schemas.microsoft.com/office/drawing/2014/main" id="{F73D25BA-C180-AB73-F32B-1C325B3B697B}"/>
              </a:ext>
            </a:extLst>
          </p:cNvPr>
          <p:cNvPicPr>
            <a:picLocks noChangeAspect="1"/>
          </p:cNvPicPr>
          <p:nvPr userDrawn="1"/>
        </p:nvPicPr>
        <p:blipFill>
          <a:blip r:embed="rId3"/>
          <a:stretch>
            <a:fillRect/>
          </a:stretch>
        </p:blipFill>
        <p:spPr>
          <a:xfrm>
            <a:off x="0" y="5660767"/>
            <a:ext cx="9144000" cy="832104"/>
          </a:xfrm>
          <a:prstGeom prst="rect">
            <a:avLst/>
          </a:prstGeom>
        </p:spPr>
      </p:pic>
    </p:spTree>
    <p:extLst>
      <p:ext uri="{BB962C8B-B14F-4D97-AF65-F5344CB8AC3E}">
        <p14:creationId xmlns:p14="http://schemas.microsoft.com/office/powerpoint/2010/main" val="2427294797"/>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onclusion Slide">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B46A3-23CF-A134-BFAF-ABE6F3AEF371}"/>
              </a:ext>
            </a:extLst>
          </p:cNvPr>
          <p:cNvSpPr txBox="1">
            <a:spLocks noGrp="1"/>
          </p:cNvSpPr>
          <p:nvPr>
            <p:ph type="title"/>
          </p:nvPr>
        </p:nvSpPr>
        <p:spPr>
          <a:xfrm>
            <a:off x="623885" y="1767836"/>
            <a:ext cx="7886700" cy="2794634"/>
          </a:xfrm>
        </p:spPr>
        <p:txBody>
          <a:bodyPr anchor="b"/>
          <a:lstStyle>
            <a:lvl1pPr>
              <a:defRPr sz="4500"/>
            </a:lvl1pPr>
          </a:lstStyle>
          <a:p>
            <a:pPr lvl="0"/>
            <a:r>
              <a:rPr lang="en-US"/>
              <a:t>Thank you</a:t>
            </a:r>
          </a:p>
        </p:txBody>
      </p:sp>
      <p:sp>
        <p:nvSpPr>
          <p:cNvPr id="3" name="Text Placeholder 2">
            <a:extLst>
              <a:ext uri="{FF2B5EF4-FFF2-40B4-BE49-F238E27FC236}">
                <a16:creationId xmlns:a16="http://schemas.microsoft.com/office/drawing/2014/main" id="{3003304F-0789-AE17-4B6F-FDD806FDA166}"/>
              </a:ext>
            </a:extLst>
          </p:cNvPr>
          <p:cNvSpPr txBox="1">
            <a:spLocks noGrp="1"/>
          </p:cNvSpPr>
          <p:nvPr>
            <p:ph type="body" idx="1"/>
          </p:nvPr>
        </p:nvSpPr>
        <p:spPr>
          <a:xfrm>
            <a:off x="623885" y="4589466"/>
            <a:ext cx="7886700" cy="1018861"/>
          </a:xfrm>
        </p:spPr>
        <p:txBody>
          <a:bodyPr/>
          <a:lstStyle>
            <a:lvl1pPr marL="0" indent="0">
              <a:buNone/>
              <a:defRPr sz="1800">
                <a:solidFill>
                  <a:srgbClr val="012B4A"/>
                </a:solidFill>
              </a:defRPr>
            </a:lvl1pPr>
          </a:lstStyle>
          <a:p>
            <a:pPr lvl="0"/>
            <a:r>
              <a:rPr lang="en-US"/>
              <a:t>Additional subtitle text goes here.</a:t>
            </a:r>
          </a:p>
        </p:txBody>
      </p:sp>
      <p:sp>
        <p:nvSpPr>
          <p:cNvPr id="4" name="Date Placeholder 3">
            <a:extLst>
              <a:ext uri="{FF2B5EF4-FFF2-40B4-BE49-F238E27FC236}">
                <a16:creationId xmlns:a16="http://schemas.microsoft.com/office/drawing/2014/main" id="{75F2A8DA-80A3-F14C-4A97-3726371C32A8}"/>
              </a:ext>
            </a:extLst>
          </p:cNvPr>
          <p:cNvSpPr txBox="1">
            <a:spLocks noGrp="1"/>
          </p:cNvSpPr>
          <p:nvPr>
            <p:ph type="dt" sz="half" idx="7"/>
          </p:nvPr>
        </p:nvSpPr>
        <p:spPr/>
        <p:txBody>
          <a:bodyPr/>
          <a:lstStyle>
            <a:lvl1pPr>
              <a:defRPr/>
            </a:lvl1pPr>
          </a:lstStyle>
          <a:p>
            <a:pPr>
              <a:buClrTx/>
            </a:pPr>
            <a:fld id="{85B17BD7-93E2-4797-9BB7-A717CD0C8F7C}" type="datetime1">
              <a:rPr lang="en-US" smtClean="0">
                <a:ea typeface="+mn-ea"/>
                <a:cs typeface="+mn-cs"/>
              </a:rPr>
              <a:pPr>
                <a:buClrTx/>
              </a:pPr>
              <a:t>5/1/2026</a:t>
            </a:fld>
            <a:endParaRPr lang="en-US">
              <a:ea typeface="+mn-ea"/>
              <a:cs typeface="+mn-cs"/>
            </a:endParaRPr>
          </a:p>
        </p:txBody>
      </p:sp>
      <p:sp>
        <p:nvSpPr>
          <p:cNvPr id="5" name="Footer Placeholder 4">
            <a:extLst>
              <a:ext uri="{FF2B5EF4-FFF2-40B4-BE49-F238E27FC236}">
                <a16:creationId xmlns:a16="http://schemas.microsoft.com/office/drawing/2014/main" id="{40F99A68-F177-494A-1889-2BFF914314A7}"/>
              </a:ext>
            </a:extLst>
          </p:cNvPr>
          <p:cNvSpPr txBox="1">
            <a:spLocks noGrp="1"/>
          </p:cNvSpPr>
          <p:nvPr>
            <p:ph type="ftr" sz="quarter" idx="9"/>
          </p:nvPr>
        </p:nvSpPr>
        <p:spPr/>
        <p:txBody>
          <a:bodyPr/>
          <a:lstStyle>
            <a:lvl1pPr>
              <a:defRPr/>
            </a:lvl1pPr>
          </a:lstStyle>
          <a:p>
            <a:pPr>
              <a:buClrTx/>
            </a:pPr>
            <a:endParaRPr lang="en-US">
              <a:ea typeface="+mn-ea"/>
              <a:cs typeface="+mn-cs"/>
            </a:endParaRPr>
          </a:p>
        </p:txBody>
      </p:sp>
      <p:sp>
        <p:nvSpPr>
          <p:cNvPr id="6" name="Slide Number Placeholder 5">
            <a:extLst>
              <a:ext uri="{FF2B5EF4-FFF2-40B4-BE49-F238E27FC236}">
                <a16:creationId xmlns:a16="http://schemas.microsoft.com/office/drawing/2014/main" id="{BE352D9E-08ED-705A-E523-8EAA07E238C5}"/>
              </a:ext>
            </a:extLst>
          </p:cNvPr>
          <p:cNvSpPr txBox="1">
            <a:spLocks noGrp="1"/>
          </p:cNvSpPr>
          <p:nvPr>
            <p:ph type="sldNum" sz="quarter" idx="8"/>
          </p:nvPr>
        </p:nvSpPr>
        <p:spPr/>
        <p:txBody>
          <a:bodyPr/>
          <a:lstStyle>
            <a:lvl1pPr>
              <a:defRPr/>
            </a:lvl1pPr>
          </a:lstStyle>
          <a:p>
            <a:pPr>
              <a:buClrTx/>
            </a:pPr>
            <a:fld id="{2C511F9E-697E-425F-BEED-81368E0963DF}" type="slidenum">
              <a:rPr lang="en-US" smtClean="0">
                <a:ea typeface="+mn-ea"/>
                <a:cs typeface="+mn-cs"/>
              </a:rPr>
              <a:pPr>
                <a:buClrTx/>
              </a:pPr>
              <a:t>‹#›</a:t>
            </a:fld>
            <a:endParaRPr lang="en-US">
              <a:ea typeface="+mn-ea"/>
              <a:cs typeface="+mn-cs"/>
            </a:endParaRPr>
          </a:p>
        </p:txBody>
      </p:sp>
      <p:pic>
        <p:nvPicPr>
          <p:cNvPr id="7" name="Picture 6">
            <a:extLst>
              <a:ext uri="{FF2B5EF4-FFF2-40B4-BE49-F238E27FC236}">
                <a16:creationId xmlns:a16="http://schemas.microsoft.com/office/drawing/2014/main" id="{24AA0348-492A-7180-8A28-3CB4430268F6}"/>
              </a:ext>
            </a:extLst>
          </p:cNvPr>
          <p:cNvPicPr>
            <a:picLocks noChangeAspect="1"/>
          </p:cNvPicPr>
          <p:nvPr userDrawn="1"/>
        </p:nvPicPr>
        <p:blipFill>
          <a:blip r:embed="rId3"/>
          <a:stretch>
            <a:fillRect/>
          </a:stretch>
        </p:blipFill>
        <p:spPr>
          <a:xfrm>
            <a:off x="-4765" y="5030962"/>
            <a:ext cx="9144000" cy="832104"/>
          </a:xfrm>
          <a:prstGeom prst="rect">
            <a:avLst/>
          </a:prstGeom>
        </p:spPr>
      </p:pic>
    </p:spTree>
    <p:extLst>
      <p:ext uri="{BB962C8B-B14F-4D97-AF65-F5344CB8AC3E}">
        <p14:creationId xmlns:p14="http://schemas.microsoft.com/office/powerpoint/2010/main" val="329733513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B">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B3622-D00B-6EAB-205A-11C6097C794D}"/>
              </a:ext>
            </a:extLst>
          </p:cNvPr>
          <p:cNvSpPr txBox="1">
            <a:spLocks noGrp="1"/>
          </p:cNvSpPr>
          <p:nvPr>
            <p:ph type="ctrTitle"/>
          </p:nvPr>
        </p:nvSpPr>
        <p:spPr>
          <a:xfrm>
            <a:off x="160017" y="2565405"/>
            <a:ext cx="5166357" cy="1931825"/>
          </a:xfrm>
        </p:spPr>
        <p:txBody>
          <a:bodyPr anchor="b" anchorCtr="1"/>
          <a:lstStyle>
            <a:lvl1pPr algn="ctr">
              <a:defRPr sz="4500">
                <a:solidFill>
                  <a:srgbClr val="FFFFFF"/>
                </a:solidFill>
                <a:effectLst>
                  <a:outerShdw blurRad="609600" dist="50804" dir="5400000">
                    <a:srgbClr val="000000"/>
                  </a:outerShdw>
                </a:effectLst>
              </a:defRPr>
            </a:lvl1pPr>
          </a:lstStyle>
          <a:p>
            <a:pPr lvl="0"/>
            <a:r>
              <a:rPr lang="en-US"/>
              <a:t>NCRP Title Placeholder Slide</a:t>
            </a:r>
          </a:p>
        </p:txBody>
      </p:sp>
      <p:sp>
        <p:nvSpPr>
          <p:cNvPr id="3" name="Subtitle 2">
            <a:extLst>
              <a:ext uri="{FF2B5EF4-FFF2-40B4-BE49-F238E27FC236}">
                <a16:creationId xmlns:a16="http://schemas.microsoft.com/office/drawing/2014/main" id="{7C344F87-175B-37F3-9F50-36A61095A9DF}"/>
              </a:ext>
            </a:extLst>
          </p:cNvPr>
          <p:cNvSpPr txBox="1">
            <a:spLocks noGrp="1"/>
          </p:cNvSpPr>
          <p:nvPr>
            <p:ph type="subTitle" idx="1"/>
          </p:nvPr>
        </p:nvSpPr>
        <p:spPr>
          <a:xfrm>
            <a:off x="160017" y="4597403"/>
            <a:ext cx="5166357" cy="1117597"/>
          </a:xfrm>
        </p:spPr>
        <p:txBody>
          <a:bodyPr anchorCtr="1"/>
          <a:lstStyle>
            <a:lvl1pPr marL="0" indent="0" algn="ctr">
              <a:buNone/>
              <a:defRPr sz="1800">
                <a:solidFill>
                  <a:srgbClr val="FFFFFF"/>
                </a:solidFill>
              </a:defRPr>
            </a:lvl1pPr>
          </a:lstStyle>
          <a:p>
            <a:pPr lvl="0"/>
            <a:r>
              <a:rPr lang="en-US"/>
              <a:t>Subtitle placeholder: Insert information here</a:t>
            </a:r>
          </a:p>
        </p:txBody>
      </p:sp>
      <p:sp>
        <p:nvSpPr>
          <p:cNvPr id="4" name="Date Placeholder 3">
            <a:extLst>
              <a:ext uri="{FF2B5EF4-FFF2-40B4-BE49-F238E27FC236}">
                <a16:creationId xmlns:a16="http://schemas.microsoft.com/office/drawing/2014/main" id="{8A3D04D3-23B0-039C-2C91-88E9CAF4F02B}"/>
              </a:ext>
            </a:extLst>
          </p:cNvPr>
          <p:cNvSpPr txBox="1">
            <a:spLocks noGrp="1"/>
          </p:cNvSpPr>
          <p:nvPr>
            <p:ph type="dt" sz="half" idx="7"/>
          </p:nvPr>
        </p:nvSpPr>
        <p:spPr/>
        <p:txBody>
          <a:bodyPr/>
          <a:lstStyle>
            <a:lvl1pPr>
              <a:defRPr/>
            </a:lvl1pPr>
          </a:lstStyle>
          <a:p>
            <a:pPr>
              <a:buClrTx/>
            </a:pPr>
            <a:fld id="{DA8B7C9E-2566-4C45-A3ED-6ECEC65B2240}" type="datetime1">
              <a:rPr lang="en-US" smtClean="0">
                <a:ea typeface="+mn-ea"/>
                <a:cs typeface="+mn-cs"/>
              </a:rPr>
              <a:pPr>
                <a:buClrTx/>
              </a:pPr>
              <a:t>5/1/2026</a:t>
            </a:fld>
            <a:endParaRPr lang="en-US">
              <a:ea typeface="+mn-ea"/>
              <a:cs typeface="+mn-cs"/>
            </a:endParaRPr>
          </a:p>
        </p:txBody>
      </p:sp>
      <p:sp>
        <p:nvSpPr>
          <p:cNvPr id="5" name="Footer Placeholder 4">
            <a:extLst>
              <a:ext uri="{FF2B5EF4-FFF2-40B4-BE49-F238E27FC236}">
                <a16:creationId xmlns:a16="http://schemas.microsoft.com/office/drawing/2014/main" id="{568AAC03-FE9A-6E57-A976-31EAF40314A5}"/>
              </a:ext>
            </a:extLst>
          </p:cNvPr>
          <p:cNvSpPr txBox="1">
            <a:spLocks noGrp="1"/>
          </p:cNvSpPr>
          <p:nvPr>
            <p:ph type="ftr" sz="quarter" idx="9"/>
          </p:nvPr>
        </p:nvSpPr>
        <p:spPr/>
        <p:txBody>
          <a:bodyPr/>
          <a:lstStyle>
            <a:lvl1pPr>
              <a:defRPr/>
            </a:lvl1pPr>
          </a:lstStyle>
          <a:p>
            <a:pPr>
              <a:buClrTx/>
            </a:pPr>
            <a:endParaRPr lang="en-US">
              <a:ea typeface="+mn-ea"/>
              <a:cs typeface="+mn-cs"/>
            </a:endParaRPr>
          </a:p>
        </p:txBody>
      </p:sp>
      <p:sp>
        <p:nvSpPr>
          <p:cNvPr id="6" name="Slide Number Placeholder 5">
            <a:extLst>
              <a:ext uri="{FF2B5EF4-FFF2-40B4-BE49-F238E27FC236}">
                <a16:creationId xmlns:a16="http://schemas.microsoft.com/office/drawing/2014/main" id="{ABD253DD-6DD4-02D8-70C0-2C5BDBDEC945}"/>
              </a:ext>
            </a:extLst>
          </p:cNvPr>
          <p:cNvSpPr txBox="1">
            <a:spLocks noGrp="1"/>
          </p:cNvSpPr>
          <p:nvPr>
            <p:ph type="sldNum" sz="quarter" idx="8"/>
          </p:nvPr>
        </p:nvSpPr>
        <p:spPr/>
        <p:txBody>
          <a:bodyPr/>
          <a:lstStyle>
            <a:lvl1pPr>
              <a:defRPr/>
            </a:lvl1pPr>
          </a:lstStyle>
          <a:p>
            <a:pPr>
              <a:buClrTx/>
            </a:pPr>
            <a:fld id="{35BD7675-3267-46B3-A75B-7C0515B94FB6}" type="slidenum">
              <a:rPr lang="en-US" smtClean="0">
                <a:ea typeface="+mn-ea"/>
                <a:cs typeface="+mn-cs"/>
              </a:rPr>
              <a:pPr>
                <a:buClrTx/>
              </a:pPr>
              <a:t>‹#›</a:t>
            </a:fld>
            <a:endParaRPr lang="en-US">
              <a:ea typeface="+mn-ea"/>
              <a:cs typeface="+mn-cs"/>
            </a:endParaRPr>
          </a:p>
        </p:txBody>
      </p:sp>
    </p:spTree>
    <p:extLst>
      <p:ext uri="{BB962C8B-B14F-4D97-AF65-F5344CB8AC3E}">
        <p14:creationId xmlns:p14="http://schemas.microsoft.com/office/powerpoint/2010/main" val="4199122821"/>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6D166-ECC7-0D04-3774-4569DD2DCE53}"/>
              </a:ext>
            </a:extLst>
          </p:cNvPr>
          <p:cNvSpPr txBox="1">
            <a:spLocks noGrp="1"/>
          </p:cNvSpPr>
          <p:nvPr>
            <p:ph type="title"/>
          </p:nvPr>
        </p:nvSpPr>
        <p:spPr>
          <a:xfrm>
            <a:off x="623885" y="1767836"/>
            <a:ext cx="7886700" cy="2794634"/>
          </a:xfrm>
        </p:spPr>
        <p:txBody>
          <a:bodyPr anchor="b"/>
          <a:lstStyle>
            <a:lvl1pPr>
              <a:defRPr sz="4500"/>
            </a:lvl1pPr>
          </a:lstStyle>
          <a:p>
            <a:pPr lvl="0"/>
            <a:r>
              <a:rPr lang="en-US"/>
              <a:t>NCRP Title Placeholder </a:t>
            </a:r>
          </a:p>
        </p:txBody>
      </p:sp>
      <p:sp>
        <p:nvSpPr>
          <p:cNvPr id="3" name="Text Placeholder 2">
            <a:extLst>
              <a:ext uri="{FF2B5EF4-FFF2-40B4-BE49-F238E27FC236}">
                <a16:creationId xmlns:a16="http://schemas.microsoft.com/office/drawing/2014/main" id="{38BD5705-7145-F8F3-B67D-1911BF922B27}"/>
              </a:ext>
            </a:extLst>
          </p:cNvPr>
          <p:cNvSpPr txBox="1">
            <a:spLocks noGrp="1"/>
          </p:cNvSpPr>
          <p:nvPr>
            <p:ph type="body" idx="1"/>
          </p:nvPr>
        </p:nvSpPr>
        <p:spPr>
          <a:xfrm>
            <a:off x="623885" y="4589466"/>
            <a:ext cx="7886700" cy="1018861"/>
          </a:xfrm>
        </p:spPr>
        <p:txBody>
          <a:bodyPr/>
          <a:lstStyle>
            <a:lvl1pPr marL="0" indent="0">
              <a:buNone/>
              <a:defRPr sz="1800">
                <a:solidFill>
                  <a:srgbClr val="012B4A"/>
                </a:solidFill>
              </a:defRPr>
            </a:lvl1pPr>
          </a:lstStyle>
          <a:p>
            <a:pPr lvl="0"/>
            <a:r>
              <a:rPr lang="en-US"/>
              <a:t>Additional subtitle text goes here.</a:t>
            </a:r>
          </a:p>
        </p:txBody>
      </p:sp>
      <p:sp>
        <p:nvSpPr>
          <p:cNvPr id="4" name="Date Placeholder 3">
            <a:extLst>
              <a:ext uri="{FF2B5EF4-FFF2-40B4-BE49-F238E27FC236}">
                <a16:creationId xmlns:a16="http://schemas.microsoft.com/office/drawing/2014/main" id="{6CB51536-A598-DD57-B8AB-45CD57EAA04C}"/>
              </a:ext>
            </a:extLst>
          </p:cNvPr>
          <p:cNvSpPr txBox="1">
            <a:spLocks noGrp="1"/>
          </p:cNvSpPr>
          <p:nvPr>
            <p:ph type="dt" sz="half" idx="7"/>
          </p:nvPr>
        </p:nvSpPr>
        <p:spPr/>
        <p:txBody>
          <a:bodyPr/>
          <a:lstStyle>
            <a:lvl1pPr>
              <a:defRPr/>
            </a:lvl1pPr>
          </a:lstStyle>
          <a:p>
            <a:pPr>
              <a:buClrTx/>
            </a:pPr>
            <a:fld id="{6933D7D9-0B45-4029-9D4D-9BC26728CD35}" type="datetime1">
              <a:rPr lang="en-US" smtClean="0">
                <a:ea typeface="+mn-ea"/>
                <a:cs typeface="+mn-cs"/>
              </a:rPr>
              <a:pPr>
                <a:buClrTx/>
              </a:pPr>
              <a:t>5/1/2026</a:t>
            </a:fld>
            <a:endParaRPr lang="en-US">
              <a:ea typeface="+mn-ea"/>
              <a:cs typeface="+mn-cs"/>
            </a:endParaRPr>
          </a:p>
        </p:txBody>
      </p:sp>
      <p:sp>
        <p:nvSpPr>
          <p:cNvPr id="5" name="Footer Placeholder 4">
            <a:extLst>
              <a:ext uri="{FF2B5EF4-FFF2-40B4-BE49-F238E27FC236}">
                <a16:creationId xmlns:a16="http://schemas.microsoft.com/office/drawing/2014/main" id="{36301928-3860-0FE4-8F66-83240BF2E17D}"/>
              </a:ext>
            </a:extLst>
          </p:cNvPr>
          <p:cNvSpPr txBox="1">
            <a:spLocks noGrp="1"/>
          </p:cNvSpPr>
          <p:nvPr>
            <p:ph type="ftr" sz="quarter" idx="9"/>
          </p:nvPr>
        </p:nvSpPr>
        <p:spPr/>
        <p:txBody>
          <a:bodyPr/>
          <a:lstStyle>
            <a:lvl1pPr>
              <a:defRPr/>
            </a:lvl1pPr>
          </a:lstStyle>
          <a:p>
            <a:pPr>
              <a:buClrTx/>
            </a:pPr>
            <a:endParaRPr lang="en-US">
              <a:ea typeface="+mn-ea"/>
              <a:cs typeface="+mn-cs"/>
            </a:endParaRPr>
          </a:p>
        </p:txBody>
      </p:sp>
      <p:sp>
        <p:nvSpPr>
          <p:cNvPr id="6" name="Slide Number Placeholder 5">
            <a:extLst>
              <a:ext uri="{FF2B5EF4-FFF2-40B4-BE49-F238E27FC236}">
                <a16:creationId xmlns:a16="http://schemas.microsoft.com/office/drawing/2014/main" id="{FFC25818-182C-FFBC-E59A-C0EF3701390E}"/>
              </a:ext>
            </a:extLst>
          </p:cNvPr>
          <p:cNvSpPr txBox="1">
            <a:spLocks noGrp="1"/>
          </p:cNvSpPr>
          <p:nvPr>
            <p:ph type="sldNum" sz="quarter" idx="8"/>
          </p:nvPr>
        </p:nvSpPr>
        <p:spPr/>
        <p:txBody>
          <a:bodyPr/>
          <a:lstStyle>
            <a:lvl1pPr>
              <a:defRPr/>
            </a:lvl1pPr>
          </a:lstStyle>
          <a:p>
            <a:pPr>
              <a:buClrTx/>
            </a:pPr>
            <a:fld id="{C1EC7DF8-E45D-407C-AB08-FD7E967F538A}" type="slidenum">
              <a:rPr lang="en-US" smtClean="0">
                <a:ea typeface="+mn-ea"/>
                <a:cs typeface="+mn-cs"/>
              </a:rPr>
              <a:pPr>
                <a:buClrTx/>
              </a:pPr>
              <a:t>‹#›</a:t>
            </a:fld>
            <a:endParaRPr lang="en-US">
              <a:ea typeface="+mn-ea"/>
              <a:cs typeface="+mn-cs"/>
            </a:endParaRPr>
          </a:p>
        </p:txBody>
      </p:sp>
      <p:pic>
        <p:nvPicPr>
          <p:cNvPr id="9" name="Picture 8">
            <a:extLst>
              <a:ext uri="{FF2B5EF4-FFF2-40B4-BE49-F238E27FC236}">
                <a16:creationId xmlns:a16="http://schemas.microsoft.com/office/drawing/2014/main" id="{0B1B9810-ED2F-FC31-2A7A-4A1308484CF2}"/>
              </a:ext>
            </a:extLst>
          </p:cNvPr>
          <p:cNvPicPr>
            <a:picLocks noChangeAspect="1"/>
          </p:cNvPicPr>
          <p:nvPr userDrawn="1"/>
        </p:nvPicPr>
        <p:blipFill>
          <a:blip r:embed="rId2"/>
          <a:stretch>
            <a:fillRect/>
          </a:stretch>
        </p:blipFill>
        <p:spPr>
          <a:xfrm>
            <a:off x="0" y="5716118"/>
            <a:ext cx="9144000" cy="832104"/>
          </a:xfrm>
          <a:prstGeom prst="rect">
            <a:avLst/>
          </a:prstGeom>
        </p:spPr>
      </p:pic>
    </p:spTree>
    <p:extLst>
      <p:ext uri="{BB962C8B-B14F-4D97-AF65-F5344CB8AC3E}">
        <p14:creationId xmlns:p14="http://schemas.microsoft.com/office/powerpoint/2010/main" val="937279724"/>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Left Title and Content Slide A">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60204-8695-8184-A106-5026078C3D5F}"/>
              </a:ext>
            </a:extLst>
          </p:cNvPr>
          <p:cNvSpPr txBox="1">
            <a:spLocks noGrp="1"/>
          </p:cNvSpPr>
          <p:nvPr>
            <p:ph type="title"/>
          </p:nvPr>
        </p:nvSpPr>
        <p:spPr>
          <a:xfrm>
            <a:off x="628653" y="500058"/>
            <a:ext cx="5017772" cy="1325559"/>
          </a:xfrm>
        </p:spPr>
        <p:txBody>
          <a:bodyPr/>
          <a:lstStyle>
            <a:lvl1pPr>
              <a:defRPr>
                <a:solidFill>
                  <a:srgbClr val="FFFFFF"/>
                </a:solidFill>
              </a:defRPr>
            </a:lvl1pPr>
          </a:lstStyle>
          <a:p>
            <a:pPr lvl="0"/>
            <a:r>
              <a:rPr lang="en-US"/>
              <a:t>Insert Some Title Here</a:t>
            </a:r>
          </a:p>
        </p:txBody>
      </p:sp>
      <p:sp>
        <p:nvSpPr>
          <p:cNvPr id="3" name="Date Placeholder 2">
            <a:extLst>
              <a:ext uri="{FF2B5EF4-FFF2-40B4-BE49-F238E27FC236}">
                <a16:creationId xmlns:a16="http://schemas.microsoft.com/office/drawing/2014/main" id="{66D3A7E1-0753-098F-9F79-7AC1CD1812B1}"/>
              </a:ext>
            </a:extLst>
          </p:cNvPr>
          <p:cNvSpPr txBox="1">
            <a:spLocks noGrp="1"/>
          </p:cNvSpPr>
          <p:nvPr>
            <p:ph type="dt" sz="half" idx="7"/>
          </p:nvPr>
        </p:nvSpPr>
        <p:spPr/>
        <p:txBody>
          <a:bodyPr/>
          <a:lstStyle>
            <a:lvl1pPr>
              <a:defRPr/>
            </a:lvl1pPr>
          </a:lstStyle>
          <a:p>
            <a:pPr>
              <a:buClrTx/>
            </a:pPr>
            <a:fld id="{C06DAC11-1855-4F12-AC13-455061D041A0}" type="datetime1">
              <a:rPr lang="en-US" smtClean="0">
                <a:ea typeface="+mn-ea"/>
                <a:cs typeface="+mn-cs"/>
              </a:rPr>
              <a:pPr>
                <a:buClrTx/>
              </a:pPr>
              <a:t>5/1/2026</a:t>
            </a:fld>
            <a:endParaRPr lang="en-US">
              <a:ea typeface="+mn-ea"/>
              <a:cs typeface="+mn-cs"/>
            </a:endParaRPr>
          </a:p>
        </p:txBody>
      </p:sp>
      <p:sp>
        <p:nvSpPr>
          <p:cNvPr id="4" name="Footer Placeholder 3">
            <a:extLst>
              <a:ext uri="{FF2B5EF4-FFF2-40B4-BE49-F238E27FC236}">
                <a16:creationId xmlns:a16="http://schemas.microsoft.com/office/drawing/2014/main" id="{82AA0FFC-DB9E-B337-F91B-F9A0242B5646}"/>
              </a:ext>
            </a:extLst>
          </p:cNvPr>
          <p:cNvSpPr txBox="1">
            <a:spLocks noGrp="1"/>
          </p:cNvSpPr>
          <p:nvPr>
            <p:ph type="ftr" sz="quarter" idx="9"/>
          </p:nvPr>
        </p:nvSpPr>
        <p:spPr/>
        <p:txBody>
          <a:bodyPr/>
          <a:lstStyle>
            <a:lvl1pPr>
              <a:defRPr/>
            </a:lvl1pPr>
          </a:lstStyle>
          <a:p>
            <a:pPr>
              <a:buClrTx/>
            </a:pPr>
            <a:endParaRPr lang="en-US">
              <a:ea typeface="+mn-ea"/>
              <a:cs typeface="+mn-cs"/>
            </a:endParaRPr>
          </a:p>
        </p:txBody>
      </p:sp>
      <p:sp>
        <p:nvSpPr>
          <p:cNvPr id="5" name="Slide Number Placeholder 4">
            <a:extLst>
              <a:ext uri="{FF2B5EF4-FFF2-40B4-BE49-F238E27FC236}">
                <a16:creationId xmlns:a16="http://schemas.microsoft.com/office/drawing/2014/main" id="{244E06C1-050E-9A72-BCAE-AEE2133A7AC4}"/>
              </a:ext>
            </a:extLst>
          </p:cNvPr>
          <p:cNvSpPr txBox="1">
            <a:spLocks noGrp="1"/>
          </p:cNvSpPr>
          <p:nvPr>
            <p:ph type="sldNum" sz="quarter" idx="8"/>
          </p:nvPr>
        </p:nvSpPr>
        <p:spPr/>
        <p:txBody>
          <a:bodyPr/>
          <a:lstStyle>
            <a:lvl1pPr>
              <a:defRPr/>
            </a:lvl1pPr>
          </a:lstStyle>
          <a:p>
            <a:pPr>
              <a:buClrTx/>
            </a:pPr>
            <a:fld id="{07D92B83-0563-48CB-B332-EFC67A13EBBF}" type="slidenum">
              <a:rPr lang="en-US" smtClean="0">
                <a:ea typeface="+mn-ea"/>
                <a:cs typeface="+mn-cs"/>
              </a:rPr>
              <a:pPr>
                <a:buClrTx/>
              </a:pPr>
              <a:t>‹#›</a:t>
            </a:fld>
            <a:endParaRPr lang="en-US">
              <a:ea typeface="+mn-ea"/>
              <a:cs typeface="+mn-cs"/>
            </a:endParaRPr>
          </a:p>
        </p:txBody>
      </p:sp>
      <p:sp>
        <p:nvSpPr>
          <p:cNvPr id="6" name="Content Placeholder 8">
            <a:extLst>
              <a:ext uri="{FF2B5EF4-FFF2-40B4-BE49-F238E27FC236}">
                <a16:creationId xmlns:a16="http://schemas.microsoft.com/office/drawing/2014/main" id="{64BB5D6D-7FCB-8C3E-CD10-B1A5FCAD3749}"/>
              </a:ext>
            </a:extLst>
          </p:cNvPr>
          <p:cNvSpPr txBox="1">
            <a:spLocks noGrp="1"/>
          </p:cNvSpPr>
          <p:nvPr>
            <p:ph idx="4294967295"/>
          </p:nvPr>
        </p:nvSpPr>
        <p:spPr>
          <a:xfrm>
            <a:off x="628652" y="1920240"/>
            <a:ext cx="4705349" cy="3658230"/>
          </a:xfrm>
        </p:spPr>
        <p:txBody>
          <a:bodyPr/>
          <a:lstStyle>
            <a:lvl1pPr>
              <a:defRPr>
                <a:solidFill>
                  <a:srgbClr val="FFFFFF"/>
                </a:solidFill>
              </a:defRPr>
            </a:lvl1pPr>
            <a:lvl2pPr>
              <a:defRPr>
                <a:solidFill>
                  <a:srgbClr val="B2C8BA"/>
                </a:solidFill>
              </a:defRPr>
            </a:lvl2pPr>
            <a:lvl3pPr>
              <a:defRPr>
                <a:solidFill>
                  <a:srgbClr val="FFFFFF"/>
                </a:solidFill>
              </a:defRPr>
            </a:lvl3pPr>
            <a:lvl4pPr>
              <a:defRPr>
                <a:solidFill>
                  <a:srgbClr val="907F0C"/>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54C5580A-6979-4426-3B3F-B88DB48A63CA}"/>
              </a:ext>
            </a:extLst>
          </p:cNvPr>
          <p:cNvPicPr>
            <a:picLocks noChangeAspect="1"/>
          </p:cNvPicPr>
          <p:nvPr userDrawn="1"/>
        </p:nvPicPr>
        <p:blipFill>
          <a:blip r:embed="rId3"/>
          <a:stretch>
            <a:fillRect/>
          </a:stretch>
        </p:blipFill>
        <p:spPr>
          <a:xfrm>
            <a:off x="0" y="5660767"/>
            <a:ext cx="9144000" cy="832104"/>
          </a:xfrm>
          <a:prstGeom prst="rect">
            <a:avLst/>
          </a:prstGeom>
        </p:spPr>
      </p:pic>
    </p:spTree>
    <p:extLst>
      <p:ext uri="{BB962C8B-B14F-4D97-AF65-F5344CB8AC3E}">
        <p14:creationId xmlns:p14="http://schemas.microsoft.com/office/powerpoint/2010/main" val="3421250980"/>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mp; Chart Slide A">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6A17E-2225-E050-E6C4-27EB3AC7CB04}"/>
              </a:ext>
            </a:extLst>
          </p:cNvPr>
          <p:cNvSpPr txBox="1">
            <a:spLocks noGrp="1"/>
          </p:cNvSpPr>
          <p:nvPr>
            <p:ph type="title"/>
          </p:nvPr>
        </p:nvSpPr>
        <p:spPr/>
        <p:txBody>
          <a:bodyPr/>
          <a:lstStyle>
            <a:lvl1pPr>
              <a:defRPr>
                <a:solidFill>
                  <a:srgbClr val="FFFFFF"/>
                </a:solidFill>
                <a:effectLst>
                  <a:outerShdw blurRad="762000" dist="50804" dir="5400000">
                    <a:srgbClr val="000000"/>
                  </a:outerShdw>
                </a:effectLst>
              </a:defRPr>
            </a:lvl1pPr>
          </a:lstStyle>
          <a:p>
            <a:pPr lvl="0"/>
            <a:r>
              <a:rPr lang="en-US"/>
              <a:t>Insert Some Title Here</a:t>
            </a:r>
          </a:p>
        </p:txBody>
      </p:sp>
      <p:sp>
        <p:nvSpPr>
          <p:cNvPr id="3" name="Date Placeholder 2">
            <a:extLst>
              <a:ext uri="{FF2B5EF4-FFF2-40B4-BE49-F238E27FC236}">
                <a16:creationId xmlns:a16="http://schemas.microsoft.com/office/drawing/2014/main" id="{EF3EA48C-414A-678B-4AC6-5E16AA1021D1}"/>
              </a:ext>
            </a:extLst>
          </p:cNvPr>
          <p:cNvSpPr txBox="1">
            <a:spLocks noGrp="1"/>
          </p:cNvSpPr>
          <p:nvPr>
            <p:ph type="dt" sz="half" idx="7"/>
          </p:nvPr>
        </p:nvSpPr>
        <p:spPr/>
        <p:txBody>
          <a:bodyPr/>
          <a:lstStyle>
            <a:lvl1pPr>
              <a:defRPr/>
            </a:lvl1pPr>
          </a:lstStyle>
          <a:p>
            <a:pPr>
              <a:buClrTx/>
            </a:pPr>
            <a:fld id="{4A1894E5-4098-463B-BDD5-AF4D8F781DDA}" type="datetime1">
              <a:rPr lang="en-US" smtClean="0">
                <a:ea typeface="+mn-ea"/>
                <a:cs typeface="+mn-cs"/>
              </a:rPr>
              <a:pPr>
                <a:buClrTx/>
              </a:pPr>
              <a:t>5/1/2026</a:t>
            </a:fld>
            <a:endParaRPr lang="en-US">
              <a:ea typeface="+mn-ea"/>
              <a:cs typeface="+mn-cs"/>
            </a:endParaRPr>
          </a:p>
        </p:txBody>
      </p:sp>
      <p:sp>
        <p:nvSpPr>
          <p:cNvPr id="4" name="Footer Placeholder 3">
            <a:extLst>
              <a:ext uri="{FF2B5EF4-FFF2-40B4-BE49-F238E27FC236}">
                <a16:creationId xmlns:a16="http://schemas.microsoft.com/office/drawing/2014/main" id="{77D7BB7E-EDFE-FE13-AE31-85D066D7F11A}"/>
              </a:ext>
            </a:extLst>
          </p:cNvPr>
          <p:cNvSpPr txBox="1">
            <a:spLocks noGrp="1"/>
          </p:cNvSpPr>
          <p:nvPr>
            <p:ph type="ftr" sz="quarter" idx="9"/>
          </p:nvPr>
        </p:nvSpPr>
        <p:spPr/>
        <p:txBody>
          <a:bodyPr/>
          <a:lstStyle>
            <a:lvl1pPr>
              <a:defRPr/>
            </a:lvl1pPr>
          </a:lstStyle>
          <a:p>
            <a:pPr>
              <a:buClrTx/>
            </a:pPr>
            <a:endParaRPr lang="en-US">
              <a:ea typeface="+mn-ea"/>
              <a:cs typeface="+mn-cs"/>
            </a:endParaRPr>
          </a:p>
        </p:txBody>
      </p:sp>
      <p:sp>
        <p:nvSpPr>
          <p:cNvPr id="5" name="Slide Number Placeholder 4">
            <a:extLst>
              <a:ext uri="{FF2B5EF4-FFF2-40B4-BE49-F238E27FC236}">
                <a16:creationId xmlns:a16="http://schemas.microsoft.com/office/drawing/2014/main" id="{6EB2740C-67D7-718F-886A-CD446FF61F52}"/>
              </a:ext>
            </a:extLst>
          </p:cNvPr>
          <p:cNvSpPr txBox="1">
            <a:spLocks noGrp="1"/>
          </p:cNvSpPr>
          <p:nvPr>
            <p:ph type="sldNum" sz="quarter" idx="8"/>
          </p:nvPr>
        </p:nvSpPr>
        <p:spPr/>
        <p:txBody>
          <a:bodyPr/>
          <a:lstStyle>
            <a:lvl1pPr>
              <a:defRPr/>
            </a:lvl1pPr>
          </a:lstStyle>
          <a:p>
            <a:pPr>
              <a:buClrTx/>
            </a:pPr>
            <a:fld id="{87A3D061-60ED-4C5F-85EE-C37472EF7DB8}" type="slidenum">
              <a:rPr lang="en-US" smtClean="0">
                <a:ea typeface="+mn-ea"/>
                <a:cs typeface="+mn-cs"/>
              </a:rPr>
              <a:pPr>
                <a:buClrTx/>
              </a:pPr>
              <a:t>‹#›</a:t>
            </a:fld>
            <a:endParaRPr lang="en-US">
              <a:ea typeface="+mn-ea"/>
              <a:cs typeface="+mn-cs"/>
            </a:endParaRPr>
          </a:p>
        </p:txBody>
      </p:sp>
      <p:sp>
        <p:nvSpPr>
          <p:cNvPr id="6" name="Chart Placeholder 6">
            <a:extLst>
              <a:ext uri="{FF2B5EF4-FFF2-40B4-BE49-F238E27FC236}">
                <a16:creationId xmlns:a16="http://schemas.microsoft.com/office/drawing/2014/main" id="{00733906-600C-A4E3-5A7A-84754EACEC48}"/>
              </a:ext>
            </a:extLst>
          </p:cNvPr>
          <p:cNvSpPr txBox="1">
            <a:spLocks noGrp="1"/>
          </p:cNvSpPr>
          <p:nvPr>
            <p:ph type="chart" idx="4294967295"/>
          </p:nvPr>
        </p:nvSpPr>
        <p:spPr>
          <a:xfrm>
            <a:off x="628652" y="2052636"/>
            <a:ext cx="7886700" cy="3636961"/>
          </a:xfrm>
        </p:spPr>
        <p:txBody>
          <a:bodyPr/>
          <a:lstStyle>
            <a:lvl1pPr>
              <a:defRPr>
                <a:solidFill>
                  <a:srgbClr val="FFFFFF"/>
                </a:solidFill>
              </a:defRPr>
            </a:lvl1pPr>
          </a:lstStyle>
          <a:p>
            <a:pPr lvl="0"/>
            <a:endParaRPr lang="en-US"/>
          </a:p>
        </p:txBody>
      </p:sp>
      <p:pic>
        <p:nvPicPr>
          <p:cNvPr id="7" name="Picture 6">
            <a:extLst>
              <a:ext uri="{FF2B5EF4-FFF2-40B4-BE49-F238E27FC236}">
                <a16:creationId xmlns:a16="http://schemas.microsoft.com/office/drawing/2014/main" id="{D95E6E6A-00AE-4F1F-BBF3-5D4294B9E021}"/>
              </a:ext>
            </a:extLst>
          </p:cNvPr>
          <p:cNvPicPr>
            <a:picLocks noChangeAspect="1"/>
          </p:cNvPicPr>
          <p:nvPr userDrawn="1"/>
        </p:nvPicPr>
        <p:blipFill>
          <a:blip r:embed="rId3"/>
          <a:stretch>
            <a:fillRect/>
          </a:stretch>
        </p:blipFill>
        <p:spPr>
          <a:xfrm>
            <a:off x="0" y="5716118"/>
            <a:ext cx="9144000" cy="832104"/>
          </a:xfrm>
          <a:prstGeom prst="rect">
            <a:avLst/>
          </a:prstGeom>
        </p:spPr>
      </p:pic>
    </p:spTree>
    <p:extLst>
      <p:ext uri="{BB962C8B-B14F-4D97-AF65-F5344CB8AC3E}">
        <p14:creationId xmlns:p14="http://schemas.microsoft.com/office/powerpoint/2010/main" val="165617408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ion Content Slide A">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BD4BC-5FBD-3B0D-256B-E8298C99E320}"/>
              </a:ext>
            </a:extLst>
          </p:cNvPr>
          <p:cNvSpPr txBox="1">
            <a:spLocks noGrp="1"/>
          </p:cNvSpPr>
          <p:nvPr>
            <p:ph type="title"/>
          </p:nvPr>
        </p:nvSpPr>
        <p:spPr>
          <a:xfrm>
            <a:off x="629838" y="365130"/>
            <a:ext cx="7886700" cy="1325559"/>
          </a:xfrm>
        </p:spPr>
        <p:txBody>
          <a:bodyPr/>
          <a:lstStyle>
            <a:lvl1pPr>
              <a:defRPr>
                <a:solidFill>
                  <a:srgbClr val="FFFFFF"/>
                </a:solidFill>
              </a:defRPr>
            </a:lvl1pPr>
          </a:lstStyle>
          <a:p>
            <a:pPr lvl="0"/>
            <a:r>
              <a:rPr lang="en-US"/>
              <a:t>Insert Some Title Here</a:t>
            </a:r>
          </a:p>
        </p:txBody>
      </p:sp>
      <p:sp>
        <p:nvSpPr>
          <p:cNvPr id="3" name="Text Placeholder 2">
            <a:extLst>
              <a:ext uri="{FF2B5EF4-FFF2-40B4-BE49-F238E27FC236}">
                <a16:creationId xmlns:a16="http://schemas.microsoft.com/office/drawing/2014/main" id="{F257D2B8-C0AC-5ADA-B638-176032520654}"/>
              </a:ext>
            </a:extLst>
          </p:cNvPr>
          <p:cNvSpPr txBox="1">
            <a:spLocks noGrp="1"/>
          </p:cNvSpPr>
          <p:nvPr>
            <p:ph type="body" idx="1"/>
          </p:nvPr>
        </p:nvSpPr>
        <p:spPr>
          <a:xfrm>
            <a:off x="629838" y="1681160"/>
            <a:ext cx="3868337" cy="823910"/>
          </a:xfrm>
        </p:spPr>
        <p:txBody>
          <a:bodyPr anchor="b"/>
          <a:lstStyle>
            <a:lvl1pPr marL="0" indent="0">
              <a:buNone/>
              <a:defRPr sz="1800" b="1">
                <a:solidFill>
                  <a:srgbClr val="012B4A"/>
                </a:solidFill>
              </a:defRPr>
            </a:lvl1pPr>
          </a:lstStyle>
          <a:p>
            <a:pPr lvl="0"/>
            <a:r>
              <a:rPr lang="en-US"/>
              <a:t>Column Text Here</a:t>
            </a:r>
          </a:p>
        </p:txBody>
      </p:sp>
      <p:sp>
        <p:nvSpPr>
          <p:cNvPr id="4" name="Content Placeholder 3">
            <a:extLst>
              <a:ext uri="{FF2B5EF4-FFF2-40B4-BE49-F238E27FC236}">
                <a16:creationId xmlns:a16="http://schemas.microsoft.com/office/drawing/2014/main" id="{D4181E5F-26A5-C1F8-1A5A-4093BB6A1610}"/>
              </a:ext>
            </a:extLst>
          </p:cNvPr>
          <p:cNvSpPr txBox="1">
            <a:spLocks noGrp="1"/>
          </p:cNvSpPr>
          <p:nvPr>
            <p:ph idx="2"/>
          </p:nvPr>
        </p:nvSpPr>
        <p:spPr>
          <a:xfrm>
            <a:off x="629838" y="2505072"/>
            <a:ext cx="3868337" cy="3684583"/>
          </a:xfrm>
        </p:spPr>
        <p:txBody>
          <a:bodyPr/>
          <a:lstStyle>
            <a:lvl1pPr>
              <a:defRPr>
                <a:solidFill>
                  <a:srgbClr val="FFFFFF"/>
                </a:solidFill>
              </a:defRPr>
            </a:lvl1pPr>
            <a:lvl2pPr>
              <a:defRPr>
                <a:solidFill>
                  <a:srgbClr val="B2C8BA"/>
                </a:solidFill>
              </a:defRPr>
            </a:lvl2pPr>
            <a:lvl3pPr>
              <a:defRPr>
                <a:solidFill>
                  <a:srgbClr val="FFFFFF"/>
                </a:solidFill>
              </a:defRPr>
            </a:lvl3pPr>
            <a:lvl4pPr>
              <a:defRPr>
                <a:solidFill>
                  <a:srgbClr val="C5E2A0"/>
                </a:solidFill>
              </a:defRPr>
            </a:lvl4pPr>
            <a:lvl5pPr>
              <a:defRPr>
                <a:solidFill>
                  <a:srgbClr val="FFFFFF"/>
                </a:solidFill>
              </a:defRPr>
            </a:lvl5pPr>
          </a:lstStyle>
          <a:p>
            <a:pPr lvl="0"/>
            <a:r>
              <a:rPr lang="en-US"/>
              <a:t>Insert other content here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D0F2B3-2D2B-E559-1D48-CE947F9E4A76}"/>
              </a:ext>
            </a:extLst>
          </p:cNvPr>
          <p:cNvSpPr txBox="1">
            <a:spLocks noGrp="1"/>
          </p:cNvSpPr>
          <p:nvPr>
            <p:ph type="body" idx="3"/>
          </p:nvPr>
        </p:nvSpPr>
        <p:spPr>
          <a:xfrm>
            <a:off x="4629150" y="1681160"/>
            <a:ext cx="3887388" cy="823910"/>
          </a:xfrm>
        </p:spPr>
        <p:txBody>
          <a:bodyPr anchor="b"/>
          <a:lstStyle>
            <a:lvl1pPr marL="0" indent="0">
              <a:buNone/>
              <a:defRPr sz="1800" b="1">
                <a:solidFill>
                  <a:srgbClr val="012B4A"/>
                </a:solidFill>
              </a:defRPr>
            </a:lvl1pPr>
          </a:lstStyle>
          <a:p>
            <a:pPr lvl="0"/>
            <a:r>
              <a:rPr lang="en-US"/>
              <a:t>Column Text Here</a:t>
            </a:r>
          </a:p>
        </p:txBody>
      </p:sp>
      <p:sp>
        <p:nvSpPr>
          <p:cNvPr id="6" name="Content Placeholder 5">
            <a:extLst>
              <a:ext uri="{FF2B5EF4-FFF2-40B4-BE49-F238E27FC236}">
                <a16:creationId xmlns:a16="http://schemas.microsoft.com/office/drawing/2014/main" id="{3D944C50-F12B-5B94-D57D-C1BA796A5739}"/>
              </a:ext>
            </a:extLst>
          </p:cNvPr>
          <p:cNvSpPr txBox="1">
            <a:spLocks noGrp="1"/>
          </p:cNvSpPr>
          <p:nvPr>
            <p:ph idx="4"/>
          </p:nvPr>
        </p:nvSpPr>
        <p:spPr>
          <a:xfrm>
            <a:off x="4629150" y="2505072"/>
            <a:ext cx="3887388" cy="3684583"/>
          </a:xfrm>
        </p:spPr>
        <p:txBody>
          <a:bodyPr/>
          <a:lstStyle>
            <a:lvl1pPr>
              <a:defRPr>
                <a:solidFill>
                  <a:srgbClr val="FFFFFF"/>
                </a:solidFill>
              </a:defRPr>
            </a:lvl1pPr>
            <a:lvl2pPr>
              <a:defRPr>
                <a:solidFill>
                  <a:srgbClr val="B2C8BA"/>
                </a:solidFill>
              </a:defRPr>
            </a:lvl2pPr>
            <a:lvl3pPr>
              <a:defRPr>
                <a:solidFill>
                  <a:srgbClr val="FFFFFF"/>
                </a:solidFill>
              </a:defRPr>
            </a:lvl3pPr>
            <a:lvl4pPr>
              <a:defRPr>
                <a:solidFill>
                  <a:srgbClr val="C5E2A0"/>
                </a:solidFill>
              </a:defRPr>
            </a:lvl4pPr>
            <a:lvl5pPr>
              <a:defRPr>
                <a:solidFill>
                  <a:srgbClr val="FFFFFF"/>
                </a:solidFill>
              </a:defRPr>
            </a:lvl5pPr>
          </a:lstStyle>
          <a:p>
            <a:pPr lvl="0"/>
            <a:r>
              <a:rPr lang="en-US"/>
              <a:t>Insert other content here</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D35686-CD1F-A2B7-5206-F2362FCABFF8}"/>
              </a:ext>
            </a:extLst>
          </p:cNvPr>
          <p:cNvSpPr txBox="1">
            <a:spLocks noGrp="1"/>
          </p:cNvSpPr>
          <p:nvPr>
            <p:ph type="dt" sz="half" idx="7"/>
          </p:nvPr>
        </p:nvSpPr>
        <p:spPr/>
        <p:txBody>
          <a:bodyPr/>
          <a:lstStyle>
            <a:lvl1pPr>
              <a:defRPr/>
            </a:lvl1pPr>
          </a:lstStyle>
          <a:p>
            <a:pPr>
              <a:buClrTx/>
            </a:pPr>
            <a:fld id="{76F290F7-2345-46C7-90C5-BE1EF6EB5618}" type="datetime1">
              <a:rPr lang="en-US" smtClean="0">
                <a:ea typeface="+mn-ea"/>
                <a:cs typeface="+mn-cs"/>
              </a:rPr>
              <a:pPr>
                <a:buClrTx/>
              </a:pPr>
              <a:t>5/1/2026</a:t>
            </a:fld>
            <a:endParaRPr lang="en-US">
              <a:ea typeface="+mn-ea"/>
              <a:cs typeface="+mn-cs"/>
            </a:endParaRPr>
          </a:p>
        </p:txBody>
      </p:sp>
      <p:sp>
        <p:nvSpPr>
          <p:cNvPr id="8" name="Footer Placeholder 7">
            <a:extLst>
              <a:ext uri="{FF2B5EF4-FFF2-40B4-BE49-F238E27FC236}">
                <a16:creationId xmlns:a16="http://schemas.microsoft.com/office/drawing/2014/main" id="{0776C68D-E090-5DAB-17DD-EF61EE480D68}"/>
              </a:ext>
            </a:extLst>
          </p:cNvPr>
          <p:cNvSpPr txBox="1">
            <a:spLocks noGrp="1"/>
          </p:cNvSpPr>
          <p:nvPr>
            <p:ph type="ftr" sz="quarter" idx="9"/>
          </p:nvPr>
        </p:nvSpPr>
        <p:spPr/>
        <p:txBody>
          <a:bodyPr/>
          <a:lstStyle>
            <a:lvl1pPr>
              <a:defRPr/>
            </a:lvl1pPr>
          </a:lstStyle>
          <a:p>
            <a:pPr>
              <a:buClrTx/>
            </a:pPr>
            <a:endParaRPr lang="en-US">
              <a:ea typeface="+mn-ea"/>
              <a:cs typeface="+mn-cs"/>
            </a:endParaRPr>
          </a:p>
        </p:txBody>
      </p:sp>
      <p:sp>
        <p:nvSpPr>
          <p:cNvPr id="9" name="Slide Number Placeholder 8">
            <a:extLst>
              <a:ext uri="{FF2B5EF4-FFF2-40B4-BE49-F238E27FC236}">
                <a16:creationId xmlns:a16="http://schemas.microsoft.com/office/drawing/2014/main" id="{4BB75123-4A20-A777-0795-EC52A119EF1A}"/>
              </a:ext>
            </a:extLst>
          </p:cNvPr>
          <p:cNvSpPr txBox="1">
            <a:spLocks noGrp="1"/>
          </p:cNvSpPr>
          <p:nvPr>
            <p:ph type="sldNum" sz="quarter" idx="8"/>
          </p:nvPr>
        </p:nvSpPr>
        <p:spPr/>
        <p:txBody>
          <a:bodyPr/>
          <a:lstStyle>
            <a:lvl1pPr>
              <a:defRPr/>
            </a:lvl1pPr>
          </a:lstStyle>
          <a:p>
            <a:pPr>
              <a:buClrTx/>
            </a:pPr>
            <a:fld id="{F198F8CB-AB99-489A-9E5B-DFB565D4AE2C}" type="slidenum">
              <a:rPr lang="en-US" smtClean="0">
                <a:ea typeface="+mn-ea"/>
                <a:cs typeface="+mn-cs"/>
              </a:rPr>
              <a:pPr>
                <a:buClrTx/>
              </a:pPr>
              <a:t>‹#›</a:t>
            </a:fld>
            <a:endParaRPr lang="en-US">
              <a:ea typeface="+mn-ea"/>
              <a:cs typeface="+mn-cs"/>
            </a:endParaRPr>
          </a:p>
        </p:txBody>
      </p:sp>
      <p:pic>
        <p:nvPicPr>
          <p:cNvPr id="10" name="Picture 9">
            <a:extLst>
              <a:ext uri="{FF2B5EF4-FFF2-40B4-BE49-F238E27FC236}">
                <a16:creationId xmlns:a16="http://schemas.microsoft.com/office/drawing/2014/main" id="{68F75F0D-095C-CDF2-9E9D-0E3884559441}"/>
              </a:ext>
            </a:extLst>
          </p:cNvPr>
          <p:cNvPicPr>
            <a:picLocks noChangeAspect="1"/>
          </p:cNvPicPr>
          <p:nvPr userDrawn="1"/>
        </p:nvPicPr>
        <p:blipFill>
          <a:blip r:embed="rId3"/>
          <a:stretch>
            <a:fillRect/>
          </a:stretch>
        </p:blipFill>
        <p:spPr>
          <a:xfrm>
            <a:off x="0" y="5568751"/>
            <a:ext cx="9144000" cy="832104"/>
          </a:xfrm>
          <a:prstGeom prst="rect">
            <a:avLst/>
          </a:prstGeom>
        </p:spPr>
      </p:pic>
    </p:spTree>
    <p:extLst>
      <p:ext uri="{BB962C8B-B14F-4D97-AF65-F5344CB8AC3E}">
        <p14:creationId xmlns:p14="http://schemas.microsoft.com/office/powerpoint/2010/main" val="2923727842"/>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Right Title and Content Slide A">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756F3-D8B1-BC08-0552-D2403992B6C9}"/>
              </a:ext>
            </a:extLst>
          </p:cNvPr>
          <p:cNvSpPr txBox="1">
            <a:spLocks noGrp="1"/>
          </p:cNvSpPr>
          <p:nvPr>
            <p:ph type="title"/>
          </p:nvPr>
        </p:nvSpPr>
        <p:spPr>
          <a:xfrm>
            <a:off x="2758438" y="500058"/>
            <a:ext cx="5756906" cy="1325559"/>
          </a:xfrm>
        </p:spPr>
        <p:txBody>
          <a:bodyPr/>
          <a:lstStyle>
            <a:lvl1pPr algn="r">
              <a:defRPr/>
            </a:lvl1pPr>
          </a:lstStyle>
          <a:p>
            <a:pPr lvl="0"/>
            <a:r>
              <a:rPr lang="en-US"/>
              <a:t>Insert Some Title Here</a:t>
            </a:r>
          </a:p>
        </p:txBody>
      </p:sp>
      <p:sp>
        <p:nvSpPr>
          <p:cNvPr id="3" name="Content Placeholder 2">
            <a:extLst>
              <a:ext uri="{FF2B5EF4-FFF2-40B4-BE49-F238E27FC236}">
                <a16:creationId xmlns:a16="http://schemas.microsoft.com/office/drawing/2014/main" id="{628E72C6-1E33-306A-9561-E145A6AA15FC}"/>
              </a:ext>
            </a:extLst>
          </p:cNvPr>
          <p:cNvSpPr txBox="1">
            <a:spLocks noGrp="1"/>
          </p:cNvSpPr>
          <p:nvPr>
            <p:ph idx="1"/>
          </p:nvPr>
        </p:nvSpPr>
        <p:spPr>
          <a:xfrm>
            <a:off x="3909061" y="1825627"/>
            <a:ext cx="4606292" cy="377253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769352-5F49-4CF0-EF4F-B9EB2A48B586}"/>
              </a:ext>
            </a:extLst>
          </p:cNvPr>
          <p:cNvSpPr txBox="1">
            <a:spLocks noGrp="1"/>
          </p:cNvSpPr>
          <p:nvPr>
            <p:ph type="dt" sz="half" idx="7"/>
          </p:nvPr>
        </p:nvSpPr>
        <p:spPr/>
        <p:txBody>
          <a:bodyPr/>
          <a:lstStyle>
            <a:lvl1pPr>
              <a:defRPr/>
            </a:lvl1pPr>
          </a:lstStyle>
          <a:p>
            <a:pPr>
              <a:buClrTx/>
            </a:pPr>
            <a:fld id="{01BA71A9-86E5-4B86-8879-2C995AA11743}" type="datetime1">
              <a:rPr lang="en-US" smtClean="0">
                <a:ea typeface="+mn-ea"/>
                <a:cs typeface="+mn-cs"/>
              </a:rPr>
              <a:pPr>
                <a:buClrTx/>
              </a:pPr>
              <a:t>5/1/2026</a:t>
            </a:fld>
            <a:endParaRPr lang="en-US">
              <a:ea typeface="+mn-ea"/>
              <a:cs typeface="+mn-cs"/>
            </a:endParaRPr>
          </a:p>
        </p:txBody>
      </p:sp>
      <p:sp>
        <p:nvSpPr>
          <p:cNvPr id="5" name="Footer Placeholder 4">
            <a:extLst>
              <a:ext uri="{FF2B5EF4-FFF2-40B4-BE49-F238E27FC236}">
                <a16:creationId xmlns:a16="http://schemas.microsoft.com/office/drawing/2014/main" id="{34C12927-9F00-6221-97E4-658B047F9506}"/>
              </a:ext>
            </a:extLst>
          </p:cNvPr>
          <p:cNvSpPr txBox="1">
            <a:spLocks noGrp="1"/>
          </p:cNvSpPr>
          <p:nvPr>
            <p:ph type="ftr" sz="quarter" idx="9"/>
          </p:nvPr>
        </p:nvSpPr>
        <p:spPr/>
        <p:txBody>
          <a:bodyPr/>
          <a:lstStyle>
            <a:lvl1pPr>
              <a:defRPr/>
            </a:lvl1pPr>
          </a:lstStyle>
          <a:p>
            <a:pPr>
              <a:buClrTx/>
            </a:pPr>
            <a:endParaRPr lang="en-US">
              <a:ea typeface="+mn-ea"/>
              <a:cs typeface="+mn-cs"/>
            </a:endParaRPr>
          </a:p>
        </p:txBody>
      </p:sp>
      <p:sp>
        <p:nvSpPr>
          <p:cNvPr id="6" name="Slide Number Placeholder 5">
            <a:extLst>
              <a:ext uri="{FF2B5EF4-FFF2-40B4-BE49-F238E27FC236}">
                <a16:creationId xmlns:a16="http://schemas.microsoft.com/office/drawing/2014/main" id="{2C1A486D-694D-8636-B023-D21C7768B098}"/>
              </a:ext>
            </a:extLst>
          </p:cNvPr>
          <p:cNvSpPr txBox="1">
            <a:spLocks noGrp="1"/>
          </p:cNvSpPr>
          <p:nvPr>
            <p:ph type="sldNum" sz="quarter" idx="8"/>
          </p:nvPr>
        </p:nvSpPr>
        <p:spPr/>
        <p:txBody>
          <a:bodyPr/>
          <a:lstStyle>
            <a:lvl1pPr>
              <a:defRPr/>
            </a:lvl1pPr>
          </a:lstStyle>
          <a:p>
            <a:pPr>
              <a:buClrTx/>
            </a:pPr>
            <a:fld id="{C10BE343-BDD3-440C-85C7-C41C0BD3968D}" type="slidenum">
              <a:rPr lang="en-US" smtClean="0">
                <a:ea typeface="+mn-ea"/>
                <a:cs typeface="+mn-cs"/>
              </a:rPr>
              <a:pPr>
                <a:buClrTx/>
              </a:pPr>
              <a:t>‹#›</a:t>
            </a:fld>
            <a:endParaRPr lang="en-US">
              <a:ea typeface="+mn-ea"/>
              <a:cs typeface="+mn-cs"/>
            </a:endParaRPr>
          </a:p>
        </p:txBody>
      </p:sp>
      <p:pic>
        <p:nvPicPr>
          <p:cNvPr id="7" name="Picture 6">
            <a:extLst>
              <a:ext uri="{FF2B5EF4-FFF2-40B4-BE49-F238E27FC236}">
                <a16:creationId xmlns:a16="http://schemas.microsoft.com/office/drawing/2014/main" id="{D6A386F0-5B0E-EEC5-86A0-6C735121A767}"/>
              </a:ext>
            </a:extLst>
          </p:cNvPr>
          <p:cNvPicPr>
            <a:picLocks noChangeAspect="1"/>
          </p:cNvPicPr>
          <p:nvPr userDrawn="1"/>
        </p:nvPicPr>
        <p:blipFill>
          <a:blip r:embed="rId3"/>
          <a:stretch>
            <a:fillRect/>
          </a:stretch>
        </p:blipFill>
        <p:spPr>
          <a:xfrm>
            <a:off x="0" y="5660767"/>
            <a:ext cx="9144000" cy="832104"/>
          </a:xfrm>
          <a:prstGeom prst="rect">
            <a:avLst/>
          </a:prstGeom>
        </p:spPr>
      </p:pic>
    </p:spTree>
    <p:extLst>
      <p:ext uri="{BB962C8B-B14F-4D97-AF65-F5344CB8AC3E}">
        <p14:creationId xmlns:p14="http://schemas.microsoft.com/office/powerpoint/2010/main" val="878231693"/>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Comparision Content Slide B">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BFF44-244A-0B7E-2351-8BC01DB363DC}"/>
              </a:ext>
            </a:extLst>
          </p:cNvPr>
          <p:cNvSpPr txBox="1">
            <a:spLocks noGrp="1"/>
          </p:cNvSpPr>
          <p:nvPr>
            <p:ph type="title"/>
          </p:nvPr>
        </p:nvSpPr>
        <p:spPr/>
        <p:txBody>
          <a:bodyPr anchorCtr="1"/>
          <a:lstStyle>
            <a:lvl1pPr algn="ctr">
              <a:defRPr>
                <a:solidFill>
                  <a:srgbClr val="FFFFFF"/>
                </a:solidFill>
              </a:defRPr>
            </a:lvl1pPr>
          </a:lstStyle>
          <a:p>
            <a:pPr lvl="0"/>
            <a:r>
              <a:rPr lang="en-US"/>
              <a:t>Insert Some Title Here</a:t>
            </a:r>
          </a:p>
        </p:txBody>
      </p:sp>
      <p:sp>
        <p:nvSpPr>
          <p:cNvPr id="3" name="Content Placeholder 2">
            <a:extLst>
              <a:ext uri="{FF2B5EF4-FFF2-40B4-BE49-F238E27FC236}">
                <a16:creationId xmlns:a16="http://schemas.microsoft.com/office/drawing/2014/main" id="{A86C1742-110C-D11A-E09F-69260B323519}"/>
              </a:ext>
            </a:extLst>
          </p:cNvPr>
          <p:cNvSpPr txBox="1">
            <a:spLocks noGrp="1"/>
          </p:cNvSpPr>
          <p:nvPr>
            <p:ph idx="1"/>
          </p:nvPr>
        </p:nvSpPr>
        <p:spPr>
          <a:xfrm>
            <a:off x="628653" y="1825628"/>
            <a:ext cx="3886202" cy="3762371"/>
          </a:xfrm>
        </p:spPr>
        <p:txBody>
          <a:bodyPr/>
          <a:lstStyle>
            <a:lvl1pPr>
              <a:defRPr>
                <a:solidFill>
                  <a:srgbClr val="FFFFFF"/>
                </a:solidFill>
              </a:defRPr>
            </a:lvl1pPr>
            <a:lvl2pPr>
              <a:defRPr>
                <a:solidFill>
                  <a:srgbClr val="B2C8BA"/>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8D7596-E25D-5FFB-D454-AE4C89DF8D0F}"/>
              </a:ext>
            </a:extLst>
          </p:cNvPr>
          <p:cNvSpPr txBox="1">
            <a:spLocks noGrp="1"/>
          </p:cNvSpPr>
          <p:nvPr>
            <p:ph idx="2"/>
          </p:nvPr>
        </p:nvSpPr>
        <p:spPr>
          <a:xfrm>
            <a:off x="4629151" y="1825628"/>
            <a:ext cx="3886202" cy="3762371"/>
          </a:xfrm>
        </p:spPr>
        <p:txBody>
          <a:bodyPr/>
          <a:lstStyle>
            <a:lvl1pPr>
              <a:defRPr>
                <a:solidFill>
                  <a:srgbClr val="FFFFFF"/>
                </a:solidFill>
              </a:defRPr>
            </a:lvl1pPr>
            <a:lvl2pPr>
              <a:defRPr>
                <a:solidFill>
                  <a:srgbClr val="B2C8BA"/>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8305C8-505E-5C6E-BEBB-E7897DFF902E}"/>
              </a:ext>
            </a:extLst>
          </p:cNvPr>
          <p:cNvSpPr txBox="1">
            <a:spLocks noGrp="1"/>
          </p:cNvSpPr>
          <p:nvPr>
            <p:ph type="dt" sz="half" idx="7"/>
          </p:nvPr>
        </p:nvSpPr>
        <p:spPr/>
        <p:txBody>
          <a:bodyPr/>
          <a:lstStyle>
            <a:lvl1pPr>
              <a:defRPr/>
            </a:lvl1pPr>
          </a:lstStyle>
          <a:p>
            <a:pPr>
              <a:buClrTx/>
            </a:pPr>
            <a:fld id="{75CD7760-5725-46B9-B576-4C7FDA71F6C7}" type="datetime1">
              <a:rPr lang="en-US" smtClean="0">
                <a:ea typeface="+mn-ea"/>
                <a:cs typeface="+mn-cs"/>
              </a:rPr>
              <a:pPr>
                <a:buClrTx/>
              </a:pPr>
              <a:t>5/1/2026</a:t>
            </a:fld>
            <a:endParaRPr lang="en-US">
              <a:ea typeface="+mn-ea"/>
              <a:cs typeface="+mn-cs"/>
            </a:endParaRPr>
          </a:p>
        </p:txBody>
      </p:sp>
      <p:sp>
        <p:nvSpPr>
          <p:cNvPr id="6" name="Footer Placeholder 5">
            <a:extLst>
              <a:ext uri="{FF2B5EF4-FFF2-40B4-BE49-F238E27FC236}">
                <a16:creationId xmlns:a16="http://schemas.microsoft.com/office/drawing/2014/main" id="{6E9A035A-D633-3CC8-3642-14FDFE3CD045}"/>
              </a:ext>
            </a:extLst>
          </p:cNvPr>
          <p:cNvSpPr txBox="1">
            <a:spLocks noGrp="1"/>
          </p:cNvSpPr>
          <p:nvPr>
            <p:ph type="ftr" sz="quarter" idx="9"/>
          </p:nvPr>
        </p:nvSpPr>
        <p:spPr/>
        <p:txBody>
          <a:bodyPr/>
          <a:lstStyle>
            <a:lvl1pPr>
              <a:defRPr/>
            </a:lvl1pPr>
          </a:lstStyle>
          <a:p>
            <a:pPr>
              <a:buClrTx/>
            </a:pPr>
            <a:endParaRPr lang="en-US">
              <a:ea typeface="+mn-ea"/>
              <a:cs typeface="+mn-cs"/>
            </a:endParaRPr>
          </a:p>
        </p:txBody>
      </p:sp>
      <p:sp>
        <p:nvSpPr>
          <p:cNvPr id="7" name="Slide Number Placeholder 6">
            <a:extLst>
              <a:ext uri="{FF2B5EF4-FFF2-40B4-BE49-F238E27FC236}">
                <a16:creationId xmlns:a16="http://schemas.microsoft.com/office/drawing/2014/main" id="{A9F8E9C4-0F27-F1CA-414C-23ECD47A635F}"/>
              </a:ext>
            </a:extLst>
          </p:cNvPr>
          <p:cNvSpPr txBox="1">
            <a:spLocks noGrp="1"/>
          </p:cNvSpPr>
          <p:nvPr>
            <p:ph type="sldNum" sz="quarter" idx="8"/>
          </p:nvPr>
        </p:nvSpPr>
        <p:spPr/>
        <p:txBody>
          <a:bodyPr/>
          <a:lstStyle>
            <a:lvl1pPr>
              <a:defRPr/>
            </a:lvl1pPr>
          </a:lstStyle>
          <a:p>
            <a:pPr>
              <a:buClrTx/>
            </a:pPr>
            <a:fld id="{90144858-AB08-4665-9F93-37CFEA595A8F}" type="slidenum">
              <a:rPr lang="en-US" smtClean="0">
                <a:ea typeface="+mn-ea"/>
                <a:cs typeface="+mn-cs"/>
              </a:rPr>
              <a:pPr>
                <a:buClrTx/>
              </a:pPr>
              <a:t>‹#›</a:t>
            </a:fld>
            <a:endParaRPr lang="en-US">
              <a:ea typeface="+mn-ea"/>
              <a:cs typeface="+mn-cs"/>
            </a:endParaRPr>
          </a:p>
        </p:txBody>
      </p:sp>
      <p:pic>
        <p:nvPicPr>
          <p:cNvPr id="8" name="Picture 7">
            <a:extLst>
              <a:ext uri="{FF2B5EF4-FFF2-40B4-BE49-F238E27FC236}">
                <a16:creationId xmlns:a16="http://schemas.microsoft.com/office/drawing/2014/main" id="{27D09DDC-6E09-98EE-7C46-64F93E20CFE5}"/>
              </a:ext>
            </a:extLst>
          </p:cNvPr>
          <p:cNvPicPr>
            <a:picLocks noChangeAspect="1"/>
          </p:cNvPicPr>
          <p:nvPr userDrawn="1"/>
        </p:nvPicPr>
        <p:blipFill>
          <a:blip r:embed="rId3"/>
          <a:stretch>
            <a:fillRect/>
          </a:stretch>
        </p:blipFill>
        <p:spPr>
          <a:xfrm>
            <a:off x="0" y="5660767"/>
            <a:ext cx="9144000" cy="832104"/>
          </a:xfrm>
          <a:prstGeom prst="rect">
            <a:avLst/>
          </a:prstGeom>
        </p:spPr>
      </p:pic>
    </p:spTree>
    <p:extLst>
      <p:ext uri="{BB962C8B-B14F-4D97-AF65-F5344CB8AC3E}">
        <p14:creationId xmlns:p14="http://schemas.microsoft.com/office/powerpoint/2010/main" val="3872103247"/>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Only Slide">
    <p:bg>
      <p:bgPr>
        <a:blipFill>
          <a:blip r:embed="rId2"/>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447ACD-E817-B216-EE7E-2112AEF92529}"/>
              </a:ext>
            </a:extLst>
          </p:cNvPr>
          <p:cNvSpPr txBox="1">
            <a:spLocks noGrp="1"/>
          </p:cNvSpPr>
          <p:nvPr>
            <p:ph type="dt" sz="half" idx="7"/>
          </p:nvPr>
        </p:nvSpPr>
        <p:spPr/>
        <p:txBody>
          <a:bodyPr/>
          <a:lstStyle>
            <a:lvl1pPr>
              <a:defRPr/>
            </a:lvl1pPr>
          </a:lstStyle>
          <a:p>
            <a:pPr>
              <a:buClrTx/>
            </a:pPr>
            <a:fld id="{80963EA7-2035-4516-8E3E-9D7815BD4842}" type="datetime1">
              <a:rPr lang="en-US" smtClean="0">
                <a:ea typeface="+mn-ea"/>
                <a:cs typeface="+mn-cs"/>
              </a:rPr>
              <a:pPr>
                <a:buClrTx/>
              </a:pPr>
              <a:t>5/1/2026</a:t>
            </a:fld>
            <a:endParaRPr lang="en-US">
              <a:ea typeface="+mn-ea"/>
              <a:cs typeface="+mn-cs"/>
            </a:endParaRPr>
          </a:p>
        </p:txBody>
      </p:sp>
      <p:sp>
        <p:nvSpPr>
          <p:cNvPr id="3" name="Footer Placeholder 2">
            <a:extLst>
              <a:ext uri="{FF2B5EF4-FFF2-40B4-BE49-F238E27FC236}">
                <a16:creationId xmlns:a16="http://schemas.microsoft.com/office/drawing/2014/main" id="{833E585F-0D8A-1740-6B6F-DB3647AD6D42}"/>
              </a:ext>
            </a:extLst>
          </p:cNvPr>
          <p:cNvSpPr txBox="1">
            <a:spLocks noGrp="1"/>
          </p:cNvSpPr>
          <p:nvPr>
            <p:ph type="ftr" sz="quarter" idx="9"/>
          </p:nvPr>
        </p:nvSpPr>
        <p:spPr/>
        <p:txBody>
          <a:bodyPr/>
          <a:lstStyle>
            <a:lvl1pPr>
              <a:defRPr/>
            </a:lvl1pPr>
          </a:lstStyle>
          <a:p>
            <a:pPr>
              <a:buClrTx/>
            </a:pPr>
            <a:endParaRPr lang="en-US">
              <a:ea typeface="+mn-ea"/>
              <a:cs typeface="+mn-cs"/>
            </a:endParaRPr>
          </a:p>
        </p:txBody>
      </p:sp>
      <p:sp>
        <p:nvSpPr>
          <p:cNvPr id="4" name="Slide Number Placeholder 3">
            <a:extLst>
              <a:ext uri="{FF2B5EF4-FFF2-40B4-BE49-F238E27FC236}">
                <a16:creationId xmlns:a16="http://schemas.microsoft.com/office/drawing/2014/main" id="{3525D143-BE3E-90C8-A954-FDBAA2F42BC3}"/>
              </a:ext>
            </a:extLst>
          </p:cNvPr>
          <p:cNvSpPr txBox="1">
            <a:spLocks noGrp="1"/>
          </p:cNvSpPr>
          <p:nvPr>
            <p:ph type="sldNum" sz="quarter" idx="8"/>
          </p:nvPr>
        </p:nvSpPr>
        <p:spPr/>
        <p:txBody>
          <a:bodyPr/>
          <a:lstStyle>
            <a:lvl1pPr>
              <a:defRPr/>
            </a:lvl1pPr>
          </a:lstStyle>
          <a:p>
            <a:pPr>
              <a:buClrTx/>
            </a:pPr>
            <a:fld id="{F803507D-98AA-49C5-AF3C-32BEF39D19F0}" type="slidenum">
              <a:rPr lang="en-US" smtClean="0">
                <a:ea typeface="+mn-ea"/>
                <a:cs typeface="+mn-cs"/>
              </a:rPr>
              <a:pPr>
                <a:buClrTx/>
              </a:pPr>
              <a:t>‹#›</a:t>
            </a:fld>
            <a:endParaRPr lang="en-US">
              <a:ea typeface="+mn-ea"/>
              <a:cs typeface="+mn-cs"/>
            </a:endParaRPr>
          </a:p>
        </p:txBody>
      </p:sp>
      <p:sp>
        <p:nvSpPr>
          <p:cNvPr id="5" name="Content Placeholder 5">
            <a:extLst>
              <a:ext uri="{FF2B5EF4-FFF2-40B4-BE49-F238E27FC236}">
                <a16:creationId xmlns:a16="http://schemas.microsoft.com/office/drawing/2014/main" id="{53C52A04-8102-306E-D205-87B08B154550}"/>
              </a:ext>
            </a:extLst>
          </p:cNvPr>
          <p:cNvSpPr txBox="1">
            <a:spLocks noGrp="1"/>
          </p:cNvSpPr>
          <p:nvPr>
            <p:ph idx="4294967295"/>
          </p:nvPr>
        </p:nvSpPr>
        <p:spPr>
          <a:xfrm>
            <a:off x="289558" y="386077"/>
            <a:ext cx="8549642" cy="5130478"/>
          </a:xfrm>
        </p:spPr>
        <p:txBody>
          <a:bodyPr/>
          <a:lstStyle>
            <a:lvl1pPr>
              <a:defRPr>
                <a:solidFill>
                  <a:srgbClr val="FFFFFF"/>
                </a:solidFill>
              </a:defRPr>
            </a:lvl1pPr>
            <a:lvl2pPr>
              <a:defRPr>
                <a:solidFill>
                  <a:srgbClr val="B2C8BA"/>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8BEE016E-DD75-1BF4-B7C9-254D0A017343}"/>
              </a:ext>
            </a:extLst>
          </p:cNvPr>
          <p:cNvPicPr>
            <a:picLocks noChangeAspect="1"/>
          </p:cNvPicPr>
          <p:nvPr userDrawn="1"/>
        </p:nvPicPr>
        <p:blipFill>
          <a:blip r:embed="rId3"/>
          <a:stretch>
            <a:fillRect/>
          </a:stretch>
        </p:blipFill>
        <p:spPr>
          <a:xfrm>
            <a:off x="0" y="5716118"/>
            <a:ext cx="9144000" cy="832104"/>
          </a:xfrm>
          <a:prstGeom prst="rect">
            <a:avLst/>
          </a:prstGeom>
        </p:spPr>
      </p:pic>
    </p:spTree>
    <p:extLst>
      <p:ext uri="{BB962C8B-B14F-4D97-AF65-F5344CB8AC3E}">
        <p14:creationId xmlns:p14="http://schemas.microsoft.com/office/powerpoint/2010/main" val="598968017"/>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a:blip r:embed="rId16"/>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8B6F3A-3CCC-938A-91C3-DC2C6562A647}"/>
              </a:ext>
            </a:extLst>
          </p:cNvPr>
          <p:cNvSpPr txBox="1">
            <a:spLocks noGrp="1"/>
          </p:cNvSpPr>
          <p:nvPr>
            <p:ph type="title"/>
          </p:nvPr>
        </p:nvSpPr>
        <p:spPr>
          <a:xfrm>
            <a:off x="628652" y="500058"/>
            <a:ext cx="78867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p>
        </p:txBody>
      </p:sp>
      <p:sp>
        <p:nvSpPr>
          <p:cNvPr id="3" name="Text Placeholder 2">
            <a:extLst>
              <a:ext uri="{FF2B5EF4-FFF2-40B4-BE49-F238E27FC236}">
                <a16:creationId xmlns:a16="http://schemas.microsoft.com/office/drawing/2014/main" id="{E07DA1F1-3077-88C8-130F-B8BA04A9EBE0}"/>
              </a:ext>
            </a:extLst>
          </p:cNvPr>
          <p:cNvSpPr txBox="1">
            <a:spLocks noGrp="1"/>
          </p:cNvSpPr>
          <p:nvPr>
            <p:ph type="body" idx="1"/>
          </p:nvPr>
        </p:nvSpPr>
        <p:spPr>
          <a:xfrm>
            <a:off x="628652" y="1825627"/>
            <a:ext cx="7886700" cy="435133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CF7D68-FB87-9F91-30A0-F37B543FFEFE}"/>
              </a:ext>
            </a:extLst>
          </p:cNvPr>
          <p:cNvSpPr txBox="1">
            <a:spLocks noGrp="1"/>
          </p:cNvSpPr>
          <p:nvPr>
            <p:ph type="dt" sz="half" idx="2"/>
          </p:nvPr>
        </p:nvSpPr>
        <p:spPr>
          <a:xfrm>
            <a:off x="628652" y="6492871"/>
            <a:ext cx="2057400" cy="365129"/>
          </a:xfrm>
          <a:prstGeom prst="rect">
            <a:avLst/>
          </a:prstGeom>
          <a:noFill/>
          <a:ln>
            <a:noFill/>
          </a:ln>
        </p:spPr>
        <p:txBody>
          <a:bodyPr vert="horz" wrap="square" lIns="91440" tIns="45720" rIns="91440" bIns="45720" anchor="ctr" anchorCtr="0" compatLnSpc="1">
            <a:noAutofit/>
          </a:bodyPr>
          <a:lstStyle>
            <a:lvl1pPr marL="0" marR="0" lvl="0" indent="0" algn="l" defTabSz="685800" rtl="0" fontAlgn="auto" hangingPunct="1">
              <a:lnSpc>
                <a:spcPct val="100000"/>
              </a:lnSpc>
              <a:spcBef>
                <a:spcPts val="0"/>
              </a:spcBef>
              <a:spcAft>
                <a:spcPts val="0"/>
              </a:spcAft>
              <a:buNone/>
              <a:tabLst/>
              <a:defRPr lang="en-US" sz="900" b="0" i="0" u="none" strike="noStrike" kern="1200" cap="none" spc="0" baseline="0">
                <a:solidFill>
                  <a:srgbClr val="7B7C7C"/>
                </a:solidFill>
                <a:uFillTx/>
                <a:latin typeface="Poppins"/>
              </a:defRPr>
            </a:lvl1pPr>
          </a:lstStyle>
          <a:p>
            <a:pPr>
              <a:buClrTx/>
            </a:pPr>
            <a:endParaRPr lang="en-US">
              <a:ea typeface="+mn-ea"/>
              <a:cs typeface="+mn-cs"/>
            </a:endParaRPr>
          </a:p>
        </p:txBody>
      </p:sp>
      <p:sp>
        <p:nvSpPr>
          <p:cNvPr id="5" name="Footer Placeholder 4">
            <a:extLst>
              <a:ext uri="{FF2B5EF4-FFF2-40B4-BE49-F238E27FC236}">
                <a16:creationId xmlns:a16="http://schemas.microsoft.com/office/drawing/2014/main" id="{AB9A8DDE-E58A-EEC5-7FB2-0108B57C27CF}"/>
              </a:ext>
            </a:extLst>
          </p:cNvPr>
          <p:cNvSpPr txBox="1">
            <a:spLocks noGrp="1"/>
          </p:cNvSpPr>
          <p:nvPr>
            <p:ph type="ftr" sz="quarter" idx="3"/>
          </p:nvPr>
        </p:nvSpPr>
        <p:spPr>
          <a:xfrm>
            <a:off x="3028952" y="6492871"/>
            <a:ext cx="3086100" cy="365129"/>
          </a:xfrm>
          <a:prstGeom prst="rect">
            <a:avLst/>
          </a:prstGeom>
          <a:noFill/>
          <a:ln>
            <a:noFill/>
          </a:ln>
        </p:spPr>
        <p:txBody>
          <a:bodyPr vert="horz" wrap="square" lIns="91440" tIns="45720" rIns="91440" bIns="45720" anchor="ctr" anchorCtr="1" compatLnSpc="1">
            <a:noAutofit/>
          </a:bodyPr>
          <a:lstStyle>
            <a:lvl1pPr marL="0" marR="0" lvl="0" indent="0" algn="ctr" defTabSz="685800" rtl="0" fontAlgn="auto" hangingPunct="1">
              <a:lnSpc>
                <a:spcPct val="100000"/>
              </a:lnSpc>
              <a:spcBef>
                <a:spcPts val="0"/>
              </a:spcBef>
              <a:spcAft>
                <a:spcPts val="0"/>
              </a:spcAft>
              <a:buNone/>
              <a:tabLst/>
              <a:defRPr lang="en-US" sz="900" b="0" i="0" u="none" strike="noStrike" kern="1200" cap="none" spc="0" baseline="0">
                <a:solidFill>
                  <a:srgbClr val="7B7C7C"/>
                </a:solidFill>
                <a:uFillTx/>
                <a:latin typeface="Poppins"/>
              </a:defRPr>
            </a:lvl1pPr>
          </a:lstStyle>
          <a:p>
            <a:pPr>
              <a:buClrTx/>
            </a:pPr>
            <a:r>
              <a:rPr lang="en-US">
                <a:ea typeface="+mn-ea"/>
                <a:cs typeface="+mn-cs"/>
              </a:rPr>
              <a:t>ncrptraining.org</a:t>
            </a:r>
          </a:p>
        </p:txBody>
      </p:sp>
      <p:sp>
        <p:nvSpPr>
          <p:cNvPr id="6" name="Slide Number Placeholder 5">
            <a:extLst>
              <a:ext uri="{FF2B5EF4-FFF2-40B4-BE49-F238E27FC236}">
                <a16:creationId xmlns:a16="http://schemas.microsoft.com/office/drawing/2014/main" id="{A6BD5A7A-35AF-60BA-28D6-E8BE6CC9124A}"/>
              </a:ext>
            </a:extLst>
          </p:cNvPr>
          <p:cNvSpPr txBox="1">
            <a:spLocks noGrp="1"/>
          </p:cNvSpPr>
          <p:nvPr>
            <p:ph type="sldNum" sz="quarter" idx="4"/>
          </p:nvPr>
        </p:nvSpPr>
        <p:spPr>
          <a:xfrm>
            <a:off x="6457952" y="6492871"/>
            <a:ext cx="2057400" cy="365129"/>
          </a:xfrm>
          <a:prstGeom prst="rect">
            <a:avLst/>
          </a:prstGeom>
          <a:noFill/>
          <a:ln>
            <a:noFill/>
          </a:ln>
        </p:spPr>
        <p:txBody>
          <a:bodyPr vert="horz" wrap="square" lIns="91440" tIns="45720" rIns="91440" bIns="45720" anchor="ctr" anchorCtr="0" compatLnSpc="1">
            <a:noAutofit/>
          </a:bodyPr>
          <a:lstStyle>
            <a:lvl1pPr marL="0" marR="0" lvl="0" indent="0" algn="r" defTabSz="685800" rtl="0" fontAlgn="auto" hangingPunct="1">
              <a:lnSpc>
                <a:spcPct val="100000"/>
              </a:lnSpc>
              <a:spcBef>
                <a:spcPts val="0"/>
              </a:spcBef>
              <a:spcAft>
                <a:spcPts val="0"/>
              </a:spcAft>
              <a:buNone/>
              <a:tabLst/>
              <a:defRPr lang="en-US" sz="900" b="0" i="0" u="none" strike="noStrike" kern="1200" cap="none" spc="0" baseline="0">
                <a:solidFill>
                  <a:srgbClr val="7B7C7C"/>
                </a:solidFill>
                <a:uFillTx/>
                <a:latin typeface="Poppins"/>
              </a:defRPr>
            </a:lvl1pPr>
          </a:lstStyle>
          <a:p>
            <a:pPr>
              <a:buClrTx/>
            </a:pPr>
            <a:fld id="{B821FF50-3FB8-4ECE-B110-9A3D9995E3EC}" type="slidenum">
              <a:rPr lang="en-US" smtClean="0">
                <a:ea typeface="+mn-ea"/>
                <a:cs typeface="+mn-cs"/>
              </a:rPr>
              <a:pPr>
                <a:buClrTx/>
              </a:pPr>
              <a:t>‹#›</a:t>
            </a:fld>
            <a:endParaRPr lang="en-US">
              <a:ea typeface="+mn-ea"/>
              <a:cs typeface="+mn-cs"/>
            </a:endParaRPr>
          </a:p>
        </p:txBody>
      </p:sp>
    </p:spTree>
    <p:extLst>
      <p:ext uri="{BB962C8B-B14F-4D97-AF65-F5344CB8AC3E}">
        <p14:creationId xmlns:p14="http://schemas.microsoft.com/office/powerpoint/2010/main" val="372072718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txStyles>
    <p:titleStyle>
      <a:lvl1pPr marL="0" marR="0" lvl="0" indent="0" algn="l" defTabSz="685800" rtl="0" fontAlgn="auto" hangingPunct="1">
        <a:lnSpc>
          <a:spcPct val="90000"/>
        </a:lnSpc>
        <a:spcBef>
          <a:spcPts val="0"/>
        </a:spcBef>
        <a:spcAft>
          <a:spcPts val="0"/>
        </a:spcAft>
        <a:buNone/>
        <a:tabLst/>
        <a:defRPr lang="en-US" sz="3300" b="1" i="0" u="none" strike="noStrike" kern="1200" cap="none" spc="0" baseline="0">
          <a:solidFill>
            <a:srgbClr val="2A2B2E"/>
          </a:solidFill>
          <a:uFillTx/>
          <a:latin typeface="Nunito"/>
        </a:defRPr>
      </a:lvl1pPr>
    </p:titleStyle>
    <p:bodyStyle>
      <a:lvl1pPr marL="171450" marR="0" lvl="0" indent="-171450" algn="l" defTabSz="685800" rtl="0" fontAlgn="auto" hangingPunct="1">
        <a:lnSpc>
          <a:spcPct val="90000"/>
        </a:lnSpc>
        <a:spcBef>
          <a:spcPts val="750"/>
        </a:spcBef>
        <a:spcAft>
          <a:spcPts val="0"/>
        </a:spcAft>
        <a:buSzPct val="100000"/>
        <a:buFont typeface="Arial" pitchFamily="34"/>
        <a:buChar char="•"/>
        <a:tabLst/>
        <a:defRPr lang="en-US" sz="2100" b="0" i="0" u="none" strike="noStrike" kern="1200" cap="none" spc="0" baseline="0">
          <a:solidFill>
            <a:srgbClr val="2A2B2E"/>
          </a:solidFill>
          <a:uFillTx/>
          <a:latin typeface="Poppins"/>
        </a:defRPr>
      </a:lvl1pPr>
      <a:lvl2pPr marL="514350" marR="0" lvl="1" indent="-171450" algn="l" defTabSz="685800" rtl="0" fontAlgn="auto" hangingPunct="1">
        <a:lnSpc>
          <a:spcPct val="90000"/>
        </a:lnSpc>
        <a:spcBef>
          <a:spcPts val="375"/>
        </a:spcBef>
        <a:spcAft>
          <a:spcPts val="0"/>
        </a:spcAft>
        <a:buSzPct val="100000"/>
        <a:buFont typeface="Arial" pitchFamily="34"/>
        <a:buChar char="•"/>
        <a:tabLst/>
        <a:defRPr lang="en-US" sz="1800" b="0" i="0" u="none" strike="noStrike" kern="1200" cap="none" spc="0" baseline="0">
          <a:solidFill>
            <a:srgbClr val="012B4A"/>
          </a:solidFill>
          <a:uFillTx/>
          <a:latin typeface="Poppins"/>
        </a:defRPr>
      </a:lvl2pPr>
      <a:lvl3pPr marL="857250" marR="0" lvl="2" indent="-171450" algn="l" defTabSz="685800" rtl="0" fontAlgn="auto" hangingPunct="1">
        <a:lnSpc>
          <a:spcPct val="90000"/>
        </a:lnSpc>
        <a:spcBef>
          <a:spcPts val="375"/>
        </a:spcBef>
        <a:spcAft>
          <a:spcPts val="0"/>
        </a:spcAft>
        <a:buSzPct val="100000"/>
        <a:buFont typeface="Arial" pitchFamily="34"/>
        <a:buChar char="•"/>
        <a:tabLst/>
        <a:defRPr lang="en-US" sz="1500" b="0" i="0" u="none" strike="noStrike" kern="1200" cap="none" spc="0" baseline="0">
          <a:solidFill>
            <a:srgbClr val="2A2B2E"/>
          </a:solidFill>
          <a:uFillTx/>
          <a:latin typeface="Poppins"/>
        </a:defRPr>
      </a:lvl3pPr>
      <a:lvl4pPr marL="1200150" marR="0" lvl="3" indent="-171450" algn="l" defTabSz="685800" rtl="0" fontAlgn="auto" hangingPunct="1">
        <a:lnSpc>
          <a:spcPct val="90000"/>
        </a:lnSpc>
        <a:spcBef>
          <a:spcPts val="375"/>
        </a:spcBef>
        <a:spcAft>
          <a:spcPts val="0"/>
        </a:spcAft>
        <a:buSzPct val="100000"/>
        <a:buFont typeface="Arial" pitchFamily="34"/>
        <a:buChar char="•"/>
        <a:tabLst/>
        <a:defRPr lang="en-US" sz="1350" b="0" i="0" u="none" strike="noStrike" kern="1200" cap="none" spc="0" baseline="0">
          <a:solidFill>
            <a:srgbClr val="A6462D"/>
          </a:solidFill>
          <a:uFillTx/>
          <a:latin typeface="Poppins"/>
        </a:defRPr>
      </a:lvl4pPr>
      <a:lvl5pPr marL="1543050" marR="0" lvl="4" indent="-171450" algn="l" defTabSz="685800" rtl="0" fontAlgn="auto" hangingPunct="1">
        <a:lnSpc>
          <a:spcPct val="90000"/>
        </a:lnSpc>
        <a:spcBef>
          <a:spcPts val="375"/>
        </a:spcBef>
        <a:spcAft>
          <a:spcPts val="0"/>
        </a:spcAft>
        <a:buSzPct val="100000"/>
        <a:buFont typeface="Arial" pitchFamily="34"/>
        <a:buChar char="•"/>
        <a:tabLst/>
        <a:defRPr lang="en-US" sz="1350" b="0" i="0" u="none" strike="noStrike" kern="1200" cap="none" spc="0" baseline="0">
          <a:solidFill>
            <a:srgbClr val="2A2B2E"/>
          </a:solidFill>
          <a:uFillTx/>
          <a:latin typeface="Poppin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hyperlink" Target="https://www.postpartum.net/learn-more/postpartum-psychosis/resources/" TargetMode="External"/><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hyperlink" Target="https://www.app-network.org/" TargetMode="External"/><Relationship Id="rId5" Type="http://schemas.openxmlformats.org/officeDocument/2006/relationships/hyperlink" Target="https://www.postpartum.net/wp-content/uploads/2022/04/Recognizing-Postpartum-psychosis-2-1.pdf" TargetMode="External"/><Relationship Id="rId4" Type="http://schemas.openxmlformats.org/officeDocument/2006/relationships/hyperlink" Target="https://www.mghp3.org/"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Shape 91"/>
        <p:cNvGrpSpPr/>
        <p:nvPr/>
      </p:nvGrpSpPr>
      <p:grpSpPr>
        <a:xfrm>
          <a:off x="0" y="0"/>
          <a:ext cx="0" cy="0"/>
          <a:chOff x="0" y="0"/>
          <a:chExt cx="0" cy="0"/>
        </a:xfrm>
      </p:grpSpPr>
      <p:sp>
        <p:nvSpPr>
          <p:cNvPr id="92" name="Google Shape;92;p1"/>
          <p:cNvSpPr txBox="1">
            <a:spLocks noGrp="1"/>
          </p:cNvSpPr>
          <p:nvPr>
            <p:ph type="ctrTitle"/>
          </p:nvPr>
        </p:nvSpPr>
        <p:spPr>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4500"/>
              <a:buFont typeface="Calibri"/>
              <a:buNone/>
            </a:pPr>
            <a:r>
              <a:rPr lang="en-US" sz="3600" dirty="0"/>
              <a:t>Psychiatric Emergencies: Postpartum Psychosis and Mania</a:t>
            </a:r>
            <a:endParaRPr sz="3600" dirty="0"/>
          </a:p>
        </p:txBody>
      </p:sp>
      <p:sp>
        <p:nvSpPr>
          <p:cNvPr id="93" name="Google Shape;93;p1"/>
          <p:cNvSpPr txBox="1">
            <a:spLocks noGrp="1"/>
          </p:cNvSpPr>
          <p:nvPr>
            <p:ph type="subTitle" idx="1"/>
          </p:nvPr>
        </p:nvSpPr>
        <p:spPr>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1800"/>
              <a:buNone/>
            </a:pPr>
            <a:r>
              <a:rPr lang="en-US"/>
              <a:t>Contributors</a:t>
            </a:r>
            <a:endParaRPr/>
          </a:p>
          <a:p>
            <a:pPr marL="0" lvl="0" indent="0" algn="ctr" rtl="0">
              <a:lnSpc>
                <a:spcPct val="90000"/>
              </a:lnSpc>
              <a:spcBef>
                <a:spcPts val="750"/>
              </a:spcBef>
              <a:spcAft>
                <a:spcPts val="0"/>
              </a:spcAft>
              <a:buClr>
                <a:schemeClr val="dk1"/>
              </a:buClr>
              <a:buSzPts val="1800"/>
              <a:buNone/>
            </a:pPr>
            <a:r>
              <a:rPr lang="en-US"/>
              <a:t>Marissa Beal, DO</a:t>
            </a:r>
            <a:endParaRPr/>
          </a:p>
          <a:p>
            <a:pPr marL="0" lvl="0" indent="0" algn="ctr" rtl="0">
              <a:lnSpc>
                <a:spcPct val="90000"/>
              </a:lnSpc>
              <a:spcBef>
                <a:spcPts val="750"/>
              </a:spcBef>
              <a:spcAft>
                <a:spcPts val="0"/>
              </a:spcAft>
              <a:buClr>
                <a:schemeClr val="dk1"/>
              </a:buClr>
              <a:buSzPts val="1800"/>
              <a:buNone/>
            </a:pPr>
            <a:r>
              <a:rPr lang="en-US"/>
              <a:t>Lauren M. Osborne, MD</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g10185b84f3a_0_54"/>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US"/>
              <a:t>Pathophysiology</a:t>
            </a:r>
            <a:endParaRPr/>
          </a:p>
        </p:txBody>
      </p:sp>
      <p:sp>
        <p:nvSpPr>
          <p:cNvPr id="163" name="Google Shape;163;g10185b84f3a_0_54"/>
          <p:cNvSpPr txBox="1">
            <a:spLocks noGrp="1"/>
          </p:cNvSpPr>
          <p:nvPr>
            <p:ph idx="1"/>
          </p:nvPr>
        </p:nvSpPr>
        <p:spPr>
          <a:xfrm>
            <a:off x="3909052" y="1542735"/>
            <a:ext cx="4606292" cy="3772530"/>
          </a:xfrm>
          <a:prstGeom prst="rect">
            <a:avLst/>
          </a:prstGeom>
          <a:noFill/>
          <a:ln>
            <a:noFill/>
          </a:ln>
        </p:spPr>
        <p:txBody>
          <a:bodyPr spcFirstLastPara="1" wrap="square" lIns="91425" tIns="45700" rIns="91425" bIns="45700" anchor="t" anchorCtr="0">
            <a:normAutofit fontScale="85000" lnSpcReduction="10000"/>
          </a:bodyPr>
          <a:lstStyle/>
          <a:p>
            <a:pPr marL="457200" lvl="0" indent="-342900" algn="l" rtl="0">
              <a:lnSpc>
                <a:spcPct val="130000"/>
              </a:lnSpc>
              <a:spcBef>
                <a:spcPts val="0"/>
              </a:spcBef>
              <a:spcAft>
                <a:spcPts val="0"/>
              </a:spcAft>
              <a:buSzPts val="1800"/>
              <a:buChar char="•"/>
            </a:pPr>
            <a:r>
              <a:rPr lang="en-US" sz="1800" dirty="0"/>
              <a:t>Hormonal changes after pregnancy</a:t>
            </a:r>
            <a:endParaRPr sz="1800" dirty="0"/>
          </a:p>
          <a:p>
            <a:pPr marL="457200" lvl="0" indent="-342900" algn="l" rtl="0">
              <a:lnSpc>
                <a:spcPct val="130000"/>
              </a:lnSpc>
              <a:spcBef>
                <a:spcPts val="0"/>
              </a:spcBef>
              <a:spcAft>
                <a:spcPts val="0"/>
              </a:spcAft>
              <a:buSzPts val="1800"/>
              <a:buChar char="•"/>
            </a:pPr>
            <a:r>
              <a:rPr lang="en-US" sz="1800" dirty="0"/>
              <a:t>Possible genetic variants of the serotonin transporter gene (5-HTT) and chromosome 16p13. No estrogen receptor or glucocorticoid receptor gene polymorphisms in relation to postpartum psychosis has been established</a:t>
            </a:r>
            <a:endParaRPr sz="1800" dirty="0"/>
          </a:p>
          <a:p>
            <a:pPr marL="457200" lvl="0" indent="-342900" algn="l" rtl="0">
              <a:lnSpc>
                <a:spcPct val="130000"/>
              </a:lnSpc>
              <a:spcBef>
                <a:spcPts val="0"/>
              </a:spcBef>
              <a:spcAft>
                <a:spcPts val="0"/>
              </a:spcAft>
              <a:buSzPts val="1800"/>
              <a:buChar char="•"/>
            </a:pPr>
            <a:r>
              <a:rPr lang="en-US" sz="1800" dirty="0"/>
              <a:t>Autoimmune and inflammatory etiologies as there is a co-occurrence with thyroiditis, preeclampsia</a:t>
            </a:r>
            <a:endParaRPr sz="1800" dirty="0"/>
          </a:p>
          <a:p>
            <a:pPr marL="457200" lvl="0" indent="-342900" algn="l" rtl="0">
              <a:lnSpc>
                <a:spcPct val="130000"/>
              </a:lnSpc>
              <a:spcBef>
                <a:spcPts val="0"/>
              </a:spcBef>
              <a:spcAft>
                <a:spcPts val="0"/>
              </a:spcAft>
              <a:buSzPts val="1800"/>
              <a:buChar char="•"/>
            </a:pPr>
            <a:r>
              <a:rPr lang="en-US" sz="1800" dirty="0"/>
              <a:t>Circadian rhythm disruption </a:t>
            </a:r>
            <a:endParaRPr sz="1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F97077C-E3E7-022A-EB53-4398F12119D0}"/>
              </a:ext>
            </a:extLst>
          </p:cNvPr>
          <p:cNvSpPr/>
          <p:nvPr/>
        </p:nvSpPr>
        <p:spPr>
          <a:xfrm>
            <a:off x="623899" y="1458661"/>
            <a:ext cx="7905259" cy="377233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Google Shape;170;g10185b84f3a_0_558"/>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a:t>Screening</a:t>
            </a:r>
            <a:endParaRPr/>
          </a:p>
        </p:txBody>
      </p:sp>
      <p:sp>
        <p:nvSpPr>
          <p:cNvPr id="171" name="Google Shape;171;g10185b84f3a_0_558"/>
          <p:cNvSpPr txBox="1">
            <a:spLocks noGrp="1"/>
          </p:cNvSpPr>
          <p:nvPr>
            <p:ph idx="4294967295"/>
          </p:nvPr>
        </p:nvSpPr>
        <p:spPr>
          <a:xfrm>
            <a:off x="628650" y="1612075"/>
            <a:ext cx="7886700" cy="4351337"/>
          </a:xfrm>
          <a:prstGeom prst="rect">
            <a:avLst/>
          </a:prstGeom>
          <a:noFill/>
          <a:ln>
            <a:noFill/>
          </a:ln>
        </p:spPr>
        <p:txBody>
          <a:bodyPr spcFirstLastPara="1" wrap="square" lIns="91425" tIns="45700" rIns="91425" bIns="45700" anchor="t" anchorCtr="0">
            <a:noAutofit/>
          </a:bodyPr>
          <a:lstStyle/>
          <a:p>
            <a:pPr marL="457200" lvl="0" indent="-342900" algn="l" rtl="0">
              <a:lnSpc>
                <a:spcPct val="100000"/>
              </a:lnSpc>
              <a:spcBef>
                <a:spcPts val="0"/>
              </a:spcBef>
              <a:spcAft>
                <a:spcPts val="0"/>
              </a:spcAft>
              <a:buSzPts val="1800"/>
              <a:buChar char="•"/>
            </a:pPr>
            <a:r>
              <a:rPr lang="en-US" sz="1800" dirty="0">
                <a:solidFill>
                  <a:schemeClr val="bg1"/>
                </a:solidFill>
              </a:rPr>
              <a:t>All patients should be screened for personal and family psychiatric history at initial prenatal appointment</a:t>
            </a:r>
            <a:endParaRPr sz="1800" dirty="0">
              <a:solidFill>
                <a:schemeClr val="bg1"/>
              </a:solidFill>
            </a:endParaRPr>
          </a:p>
          <a:p>
            <a:pPr marL="457200" lvl="0" indent="-342900" algn="l" rtl="0">
              <a:lnSpc>
                <a:spcPct val="100000"/>
              </a:lnSpc>
              <a:spcBef>
                <a:spcPts val="0"/>
              </a:spcBef>
              <a:spcAft>
                <a:spcPts val="0"/>
              </a:spcAft>
              <a:buSzPts val="1800"/>
              <a:buChar char="•"/>
            </a:pPr>
            <a:r>
              <a:rPr lang="en-US" sz="1800" dirty="0">
                <a:solidFill>
                  <a:schemeClr val="bg1"/>
                </a:solidFill>
              </a:rPr>
              <a:t>Especially important to evaluate for a personal or family history of psychosis or mania, especially postpartum</a:t>
            </a:r>
            <a:endParaRPr sz="1800" dirty="0">
              <a:solidFill>
                <a:schemeClr val="bg1"/>
              </a:solidFill>
            </a:endParaRPr>
          </a:p>
          <a:p>
            <a:pPr marL="457200" lvl="0" indent="-342900" algn="l" rtl="0">
              <a:lnSpc>
                <a:spcPct val="100000"/>
              </a:lnSpc>
              <a:spcBef>
                <a:spcPts val="0"/>
              </a:spcBef>
              <a:spcAft>
                <a:spcPts val="0"/>
              </a:spcAft>
              <a:buSzPts val="1800"/>
              <a:buChar char="•"/>
            </a:pPr>
            <a:r>
              <a:rPr lang="en-US" sz="1800" dirty="0">
                <a:solidFill>
                  <a:schemeClr val="bg1"/>
                </a:solidFill>
              </a:rPr>
              <a:t>Patients with bipolar disorder and those with a history of PPP should be followed closely and treated prophylactically through pregnancy and postpartum</a:t>
            </a:r>
            <a:endParaRPr sz="1800" dirty="0">
              <a:solidFill>
                <a:schemeClr val="bg1"/>
              </a:solidFill>
            </a:endParaRPr>
          </a:p>
          <a:p>
            <a:pPr marL="457200" lvl="0" indent="-342900" algn="l" rtl="0">
              <a:lnSpc>
                <a:spcPct val="100000"/>
              </a:lnSpc>
              <a:spcBef>
                <a:spcPts val="0"/>
              </a:spcBef>
              <a:spcAft>
                <a:spcPts val="0"/>
              </a:spcAft>
              <a:buSzPts val="1800"/>
              <a:buChar char="•"/>
            </a:pPr>
            <a:r>
              <a:rPr lang="en-US" sz="1800" dirty="0">
                <a:solidFill>
                  <a:schemeClr val="bg1"/>
                </a:solidFill>
              </a:rPr>
              <a:t>If patient has a history of bipolar disorder or PPP, they should be referred for psychiatric evaluation and treatment</a:t>
            </a:r>
            <a:endParaRPr sz="1800" dirty="0">
              <a:solidFill>
                <a:schemeClr val="bg1"/>
              </a:solidFill>
            </a:endParaRPr>
          </a:p>
          <a:p>
            <a:pPr marL="457200" lvl="0" indent="-342900" algn="l" rtl="0">
              <a:lnSpc>
                <a:spcPct val="100000"/>
              </a:lnSpc>
              <a:spcBef>
                <a:spcPts val="0"/>
              </a:spcBef>
              <a:spcAft>
                <a:spcPts val="0"/>
              </a:spcAft>
              <a:buSzPts val="1800"/>
              <a:buChar char="•"/>
            </a:pPr>
            <a:r>
              <a:rPr lang="en-US" sz="1800" dirty="0">
                <a:solidFill>
                  <a:schemeClr val="bg1"/>
                </a:solidFill>
              </a:rPr>
              <a:t>There is no specific tool to screen for PPP, but the Mood Disorders Questionnaire can be used to screen for bipolar disorder</a:t>
            </a:r>
            <a:endParaRPr sz="1800" dirty="0">
              <a:solidFill>
                <a:schemeClr val="bg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g1227a6cc3db_0_0"/>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a:t>Screening</a:t>
            </a:r>
            <a:endParaRPr/>
          </a:p>
        </p:txBody>
      </p:sp>
      <p:sp>
        <p:nvSpPr>
          <p:cNvPr id="179" name="Google Shape;179;g1227a6cc3db_0_0"/>
          <p:cNvSpPr txBox="1">
            <a:spLocks noGrp="1"/>
          </p:cNvSpPr>
          <p:nvPr>
            <p:ph idx="4294967295"/>
          </p:nvPr>
        </p:nvSpPr>
        <p:spPr>
          <a:xfrm>
            <a:off x="628653" y="1664208"/>
            <a:ext cx="4705349" cy="3658230"/>
          </a:xfrm>
          <a:prstGeom prst="rect">
            <a:avLst/>
          </a:prstGeom>
          <a:noFill/>
          <a:ln>
            <a:noFill/>
          </a:ln>
        </p:spPr>
        <p:txBody>
          <a:bodyPr spcFirstLastPara="1" wrap="square" lIns="91425" tIns="45700" rIns="91425" bIns="45700" anchor="t" anchorCtr="0">
            <a:noAutofit/>
          </a:bodyPr>
          <a:lstStyle/>
          <a:p>
            <a:pPr marL="457200" lvl="0" indent="-342900" algn="l" rtl="0">
              <a:lnSpc>
                <a:spcPct val="100000"/>
              </a:lnSpc>
              <a:spcBef>
                <a:spcPts val="0"/>
              </a:spcBef>
              <a:spcAft>
                <a:spcPts val="0"/>
              </a:spcAft>
              <a:buSzPts val="1800"/>
              <a:buChar char="•"/>
            </a:pPr>
            <a:r>
              <a:rPr lang="en-US" sz="1600" dirty="0">
                <a:solidFill>
                  <a:schemeClr val="bg1"/>
                </a:solidFill>
              </a:rPr>
              <a:t>No standard screening tools</a:t>
            </a:r>
            <a:endParaRPr sz="1600" dirty="0">
              <a:solidFill>
                <a:schemeClr val="bg1"/>
              </a:solidFill>
            </a:endParaRPr>
          </a:p>
          <a:p>
            <a:pPr marL="457200" lvl="0" indent="-342900" algn="l" rtl="0">
              <a:lnSpc>
                <a:spcPct val="100000"/>
              </a:lnSpc>
              <a:spcBef>
                <a:spcPts val="0"/>
              </a:spcBef>
              <a:spcAft>
                <a:spcPts val="0"/>
              </a:spcAft>
              <a:buSzPts val="1800"/>
              <a:buChar char="•"/>
            </a:pPr>
            <a:r>
              <a:rPr lang="en-US" sz="1600" dirty="0">
                <a:solidFill>
                  <a:schemeClr val="bg1"/>
                </a:solidFill>
              </a:rPr>
              <a:t>Important questions:</a:t>
            </a:r>
            <a:endParaRPr sz="1600" dirty="0">
              <a:solidFill>
                <a:schemeClr val="bg1"/>
              </a:solidFill>
            </a:endParaRPr>
          </a:p>
          <a:p>
            <a:pPr marL="914400" lvl="1" indent="-342900" algn="l" rtl="0">
              <a:lnSpc>
                <a:spcPct val="115000"/>
              </a:lnSpc>
              <a:spcBef>
                <a:spcPts val="0"/>
              </a:spcBef>
              <a:spcAft>
                <a:spcPts val="0"/>
              </a:spcAft>
              <a:buClr>
                <a:srgbClr val="212121"/>
              </a:buClr>
              <a:buSzPts val="1800"/>
              <a:buChar char="•"/>
            </a:pPr>
            <a:r>
              <a:rPr lang="en-US" sz="1600" dirty="0">
                <a:solidFill>
                  <a:schemeClr val="bg1"/>
                </a:solidFill>
              </a:rPr>
              <a:t>Is this the patient’s first psychiatric presentation?</a:t>
            </a:r>
            <a:endParaRPr sz="1600" dirty="0">
              <a:solidFill>
                <a:schemeClr val="bg1"/>
              </a:solidFill>
            </a:endParaRPr>
          </a:p>
          <a:p>
            <a:pPr marL="914400" lvl="1" indent="-342900" algn="l" rtl="0">
              <a:lnSpc>
                <a:spcPct val="115000"/>
              </a:lnSpc>
              <a:spcBef>
                <a:spcPts val="0"/>
              </a:spcBef>
              <a:spcAft>
                <a:spcPts val="0"/>
              </a:spcAft>
              <a:buClr>
                <a:srgbClr val="212121"/>
              </a:buClr>
              <a:buSzPts val="1800"/>
              <a:buChar char="•"/>
            </a:pPr>
            <a:r>
              <a:rPr lang="en-US" sz="1600" dirty="0">
                <a:solidFill>
                  <a:schemeClr val="bg1"/>
                </a:solidFill>
              </a:rPr>
              <a:t>If she has a psychiatric history, is it of depression, mania, or both?</a:t>
            </a:r>
            <a:endParaRPr sz="1600" dirty="0">
              <a:solidFill>
                <a:schemeClr val="bg1"/>
              </a:solidFill>
            </a:endParaRPr>
          </a:p>
          <a:p>
            <a:pPr marL="914400" lvl="1" indent="-342900" algn="l" rtl="0">
              <a:lnSpc>
                <a:spcPct val="115000"/>
              </a:lnSpc>
              <a:spcBef>
                <a:spcPts val="0"/>
              </a:spcBef>
              <a:spcAft>
                <a:spcPts val="0"/>
              </a:spcAft>
              <a:buClr>
                <a:srgbClr val="212121"/>
              </a:buClr>
              <a:buSzPts val="1800"/>
              <a:buChar char="•"/>
            </a:pPr>
            <a:r>
              <a:rPr lang="en-US" sz="1600" dirty="0">
                <a:solidFill>
                  <a:schemeClr val="bg1"/>
                </a:solidFill>
              </a:rPr>
              <a:t>Is there any family history of bipolar disorder?</a:t>
            </a:r>
            <a:endParaRPr sz="1600" dirty="0">
              <a:solidFill>
                <a:schemeClr val="bg1"/>
              </a:solidFill>
            </a:endParaRPr>
          </a:p>
          <a:p>
            <a:pPr marL="914400" lvl="1" indent="-342900" algn="l" rtl="0">
              <a:lnSpc>
                <a:spcPct val="115000"/>
              </a:lnSpc>
              <a:spcBef>
                <a:spcPts val="0"/>
              </a:spcBef>
              <a:spcAft>
                <a:spcPts val="0"/>
              </a:spcAft>
              <a:buClr>
                <a:srgbClr val="212121"/>
              </a:buClr>
              <a:buSzPts val="1800"/>
              <a:buChar char="•"/>
            </a:pPr>
            <a:r>
              <a:rPr lang="en-US" sz="1600" dirty="0">
                <a:solidFill>
                  <a:schemeClr val="bg1"/>
                </a:solidFill>
              </a:rPr>
              <a:t>Has the patient been using any substances?</a:t>
            </a:r>
            <a:endParaRPr sz="1600" dirty="0">
              <a:solidFill>
                <a:schemeClr val="bg1"/>
              </a:solidFill>
            </a:endParaRPr>
          </a:p>
          <a:p>
            <a:pPr marL="914400" lvl="1" indent="-342900" algn="l" rtl="0">
              <a:lnSpc>
                <a:spcPct val="115000"/>
              </a:lnSpc>
              <a:spcBef>
                <a:spcPts val="0"/>
              </a:spcBef>
              <a:spcAft>
                <a:spcPts val="0"/>
              </a:spcAft>
              <a:buClr>
                <a:srgbClr val="212121"/>
              </a:buClr>
              <a:buSzPts val="1800"/>
              <a:buChar char="•"/>
            </a:pPr>
            <a:r>
              <a:rPr lang="en-US" sz="1600" dirty="0">
                <a:solidFill>
                  <a:schemeClr val="bg1"/>
                </a:solidFill>
              </a:rPr>
              <a:t>Does the patient have thoughts of harming herself or the child?</a:t>
            </a:r>
            <a:endParaRPr sz="1600" dirty="0">
              <a:solidFill>
                <a:schemeClr val="bg1"/>
              </a:solidFill>
            </a:endParaRPr>
          </a:p>
          <a:p>
            <a:pPr marL="0" lvl="0" indent="0" algn="l" rtl="0">
              <a:lnSpc>
                <a:spcPct val="100000"/>
              </a:lnSpc>
              <a:spcBef>
                <a:spcPts val="0"/>
              </a:spcBef>
              <a:spcAft>
                <a:spcPts val="0"/>
              </a:spcAft>
              <a:buSzPts val="1800"/>
              <a:buNone/>
            </a:pP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g1a5747011bd_1_21"/>
          <p:cNvSpPr txBox="1">
            <a:spLocks noGrp="1"/>
          </p:cNvSpPr>
          <p:nvPr>
            <p:ph type="title"/>
          </p:nvPr>
        </p:nvSpPr>
        <p:spPr>
          <a:xfrm>
            <a:off x="3454057" y="604386"/>
            <a:ext cx="5619746" cy="132555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dirty="0"/>
              <a:t>Screening and access to care</a:t>
            </a:r>
            <a:endParaRPr dirty="0"/>
          </a:p>
        </p:txBody>
      </p:sp>
      <p:sp>
        <p:nvSpPr>
          <p:cNvPr id="187" name="Google Shape;187;g1a5747011bd_1_21"/>
          <p:cNvSpPr txBox="1">
            <a:spLocks noGrp="1"/>
          </p:cNvSpPr>
          <p:nvPr>
            <p:ph idx="1"/>
          </p:nvPr>
        </p:nvSpPr>
        <p:spPr>
          <a:xfrm>
            <a:off x="3909061" y="1717239"/>
            <a:ext cx="4864709" cy="3772530"/>
          </a:xfrm>
          <a:prstGeom prst="rect">
            <a:avLst/>
          </a:prstGeom>
          <a:noFill/>
          <a:ln>
            <a:noFill/>
          </a:ln>
        </p:spPr>
        <p:txBody>
          <a:bodyPr spcFirstLastPara="1" wrap="square" lIns="91425" tIns="45700" rIns="91425" bIns="45700" anchor="t" anchorCtr="0">
            <a:normAutofit fontScale="77500" lnSpcReduction="20000"/>
          </a:bodyPr>
          <a:lstStyle/>
          <a:p>
            <a:pPr marL="457200" lvl="0" indent="-342900" algn="l" rtl="0">
              <a:lnSpc>
                <a:spcPct val="120000"/>
              </a:lnSpc>
              <a:spcBef>
                <a:spcPts val="750"/>
              </a:spcBef>
              <a:spcAft>
                <a:spcPts val="0"/>
              </a:spcAft>
              <a:buSzPts val="1800"/>
              <a:buChar char="•"/>
            </a:pPr>
            <a:r>
              <a:rPr lang="en-US" dirty="0"/>
              <a:t>Access to psychiatric care is a major barrier in the perinatal period</a:t>
            </a:r>
            <a:endParaRPr dirty="0"/>
          </a:p>
          <a:p>
            <a:pPr marL="457200" lvl="0" indent="-342900" algn="l" rtl="0">
              <a:lnSpc>
                <a:spcPct val="120000"/>
              </a:lnSpc>
              <a:spcBef>
                <a:spcPts val="0"/>
              </a:spcBef>
              <a:spcAft>
                <a:spcPts val="0"/>
              </a:spcAft>
              <a:buSzPts val="1800"/>
              <a:buChar char="•"/>
            </a:pPr>
            <a:r>
              <a:rPr lang="en-US" dirty="0"/>
              <a:t>Racial and ethnic minorities and patients with low socioeconomic status face social, logistical, systemic, and cultural barriers</a:t>
            </a:r>
            <a:endParaRPr dirty="0">
              <a:cs typeface="Poppins"/>
            </a:endParaRPr>
          </a:p>
          <a:p>
            <a:pPr marL="457200" lvl="0" indent="-342900" algn="l" rtl="0">
              <a:lnSpc>
                <a:spcPct val="120000"/>
              </a:lnSpc>
              <a:spcBef>
                <a:spcPts val="0"/>
              </a:spcBef>
              <a:spcAft>
                <a:spcPts val="0"/>
              </a:spcAft>
              <a:buSzPts val="1800"/>
              <a:buChar char="•"/>
            </a:pPr>
            <a:r>
              <a:rPr lang="en-US" dirty="0"/>
              <a:t>For patients with multiple risk factors for PPP, facilitate referral to a psychiatric provider or utilize access programs for consultation with a perinatal psychiatrist</a:t>
            </a:r>
            <a:endParaRPr dirty="0">
              <a:cs typeface="Poppins"/>
            </a:endParaRPr>
          </a:p>
          <a:p>
            <a:pPr marL="457200" lvl="0" indent="-342900" algn="l" rtl="0">
              <a:lnSpc>
                <a:spcPct val="120000"/>
              </a:lnSpc>
              <a:spcBef>
                <a:spcPts val="0"/>
              </a:spcBef>
              <a:spcAft>
                <a:spcPts val="0"/>
              </a:spcAft>
              <a:buSzPts val="1800"/>
              <a:buChar char="•"/>
            </a:pPr>
            <a:r>
              <a:rPr lang="en-US" dirty="0"/>
              <a:t>Integrated and collaborative care models may also help to reduce barriers to care and facilitate treatment during pregnancy and in the postpartum</a:t>
            </a:r>
            <a:endParaRPr dirty="0">
              <a:cs typeface="Poppi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A15C561-526A-FCD5-690D-E8F084DA2EDC}"/>
              </a:ext>
            </a:extLst>
          </p:cNvPr>
          <p:cNvSpPr/>
          <p:nvPr/>
        </p:nvSpPr>
        <p:spPr>
          <a:xfrm>
            <a:off x="444995" y="1548113"/>
            <a:ext cx="8253128" cy="3762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Google Shape;193;g1021e857578_0_15"/>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a:t>Clinical features: PPP</a:t>
            </a:r>
            <a:endParaRPr/>
          </a:p>
        </p:txBody>
      </p:sp>
      <p:sp>
        <p:nvSpPr>
          <p:cNvPr id="194" name="Google Shape;194;g1021e857578_0_15"/>
          <p:cNvSpPr txBox="1">
            <a:spLocks noGrp="1"/>
          </p:cNvSpPr>
          <p:nvPr>
            <p:ph idx="4294967295"/>
          </p:nvPr>
        </p:nvSpPr>
        <p:spPr>
          <a:xfrm>
            <a:off x="628653" y="1717237"/>
            <a:ext cx="8076435" cy="3771900"/>
          </a:xfrm>
          <a:prstGeom prst="rect">
            <a:avLst/>
          </a:prstGeom>
          <a:noFill/>
          <a:ln>
            <a:noFill/>
          </a:ln>
        </p:spPr>
        <p:txBody>
          <a:bodyPr spcFirstLastPara="1" wrap="square" lIns="91425" tIns="45700" rIns="91425" bIns="45700" anchor="t" anchorCtr="0">
            <a:normAutofit fontScale="92500" lnSpcReduction="10000"/>
          </a:bodyPr>
          <a:lstStyle/>
          <a:p>
            <a:pPr marL="457200" lvl="0" indent="-342900" algn="l" rtl="0">
              <a:lnSpc>
                <a:spcPct val="90000"/>
              </a:lnSpc>
              <a:spcBef>
                <a:spcPts val="750"/>
              </a:spcBef>
              <a:spcAft>
                <a:spcPts val="0"/>
              </a:spcAft>
              <a:buSzPts val="1800"/>
              <a:buChar char="•"/>
            </a:pPr>
            <a:r>
              <a:rPr lang="en-US" sz="1800" dirty="0">
                <a:solidFill>
                  <a:schemeClr val="bg1"/>
                </a:solidFill>
              </a:rPr>
              <a:t>Early symptoms:</a:t>
            </a:r>
            <a:endParaRPr sz="1800" dirty="0">
              <a:solidFill>
                <a:schemeClr val="bg1"/>
              </a:solidFill>
              <a:cs typeface="Poppins"/>
            </a:endParaRPr>
          </a:p>
          <a:p>
            <a:pPr marL="914400" lvl="1" indent="-342900" algn="l" rtl="0">
              <a:lnSpc>
                <a:spcPct val="90000"/>
              </a:lnSpc>
              <a:spcBef>
                <a:spcPts val="0"/>
              </a:spcBef>
              <a:spcAft>
                <a:spcPts val="0"/>
              </a:spcAft>
              <a:buSzPts val="1800"/>
              <a:buChar char="•"/>
            </a:pPr>
            <a:r>
              <a:rPr lang="en-US" dirty="0">
                <a:solidFill>
                  <a:schemeClr val="bg1"/>
                </a:solidFill>
              </a:rPr>
              <a:t>insomnia</a:t>
            </a:r>
            <a:endParaRPr dirty="0">
              <a:solidFill>
                <a:schemeClr val="bg1"/>
              </a:solidFill>
              <a:cs typeface="Poppins"/>
            </a:endParaRPr>
          </a:p>
          <a:p>
            <a:pPr marL="914400" lvl="1" indent="-342900" algn="l" rtl="0">
              <a:lnSpc>
                <a:spcPct val="90000"/>
              </a:lnSpc>
              <a:spcBef>
                <a:spcPts val="0"/>
              </a:spcBef>
              <a:spcAft>
                <a:spcPts val="0"/>
              </a:spcAft>
              <a:buSzPts val="1800"/>
              <a:buChar char="•"/>
            </a:pPr>
            <a:r>
              <a:rPr lang="en-US" dirty="0">
                <a:solidFill>
                  <a:schemeClr val="bg1"/>
                </a:solidFill>
              </a:rPr>
              <a:t>mood fluctuation</a:t>
            </a:r>
            <a:endParaRPr dirty="0">
              <a:solidFill>
                <a:schemeClr val="bg1"/>
              </a:solidFill>
              <a:cs typeface="Poppins"/>
            </a:endParaRPr>
          </a:p>
          <a:p>
            <a:pPr marL="914400" lvl="1" indent="-342900" algn="l" rtl="0">
              <a:lnSpc>
                <a:spcPct val="90000"/>
              </a:lnSpc>
              <a:spcBef>
                <a:spcPts val="0"/>
              </a:spcBef>
              <a:spcAft>
                <a:spcPts val="0"/>
              </a:spcAft>
              <a:buSzPts val="1800"/>
              <a:buChar char="•"/>
            </a:pPr>
            <a:r>
              <a:rPr lang="en-US" dirty="0">
                <a:solidFill>
                  <a:schemeClr val="bg1"/>
                </a:solidFill>
              </a:rPr>
              <a:t>irritability</a:t>
            </a:r>
            <a:endParaRPr dirty="0">
              <a:solidFill>
                <a:schemeClr val="bg1"/>
              </a:solidFill>
              <a:cs typeface="Poppins"/>
            </a:endParaRPr>
          </a:p>
          <a:p>
            <a:pPr marL="457200" lvl="0" indent="-342900" algn="l" rtl="0">
              <a:lnSpc>
                <a:spcPct val="90000"/>
              </a:lnSpc>
              <a:spcBef>
                <a:spcPts val="0"/>
              </a:spcBef>
              <a:spcAft>
                <a:spcPts val="0"/>
              </a:spcAft>
              <a:buSzPts val="1800"/>
              <a:buChar char="•"/>
            </a:pPr>
            <a:r>
              <a:rPr lang="en-US" sz="1800" dirty="0">
                <a:solidFill>
                  <a:schemeClr val="bg1"/>
                </a:solidFill>
              </a:rPr>
              <a:t>Other symptoms:</a:t>
            </a:r>
            <a:endParaRPr sz="1800" dirty="0">
              <a:solidFill>
                <a:schemeClr val="bg1"/>
              </a:solidFill>
              <a:cs typeface="Poppins"/>
            </a:endParaRPr>
          </a:p>
          <a:p>
            <a:pPr marL="914400" lvl="1" indent="-342900" algn="l" rtl="0">
              <a:lnSpc>
                <a:spcPct val="90000"/>
              </a:lnSpc>
              <a:spcBef>
                <a:spcPts val="0"/>
              </a:spcBef>
              <a:spcAft>
                <a:spcPts val="0"/>
              </a:spcAft>
              <a:buSzPts val="1800"/>
              <a:buChar char="•"/>
            </a:pPr>
            <a:r>
              <a:rPr lang="en-US" dirty="0">
                <a:solidFill>
                  <a:schemeClr val="bg1"/>
                </a:solidFill>
              </a:rPr>
              <a:t>Delirium-like appearance, with disorientation, confusion, derealization, and depersonalization</a:t>
            </a:r>
            <a:endParaRPr dirty="0">
              <a:solidFill>
                <a:schemeClr val="bg1"/>
              </a:solidFill>
              <a:cs typeface="Poppins"/>
            </a:endParaRPr>
          </a:p>
          <a:p>
            <a:pPr marL="914400" lvl="1" indent="-342900" algn="l" rtl="0">
              <a:lnSpc>
                <a:spcPct val="90000"/>
              </a:lnSpc>
              <a:spcBef>
                <a:spcPts val="0"/>
              </a:spcBef>
              <a:spcAft>
                <a:spcPts val="0"/>
              </a:spcAft>
              <a:buSzPts val="1800"/>
              <a:buChar char="•"/>
            </a:pPr>
            <a:r>
              <a:rPr lang="en-US" dirty="0">
                <a:solidFill>
                  <a:schemeClr val="bg1"/>
                </a:solidFill>
              </a:rPr>
              <a:t>Mood-incongruent delusions often focused on the newborn (baby is defective, possessed, or in danger)</a:t>
            </a:r>
            <a:endParaRPr dirty="0">
              <a:solidFill>
                <a:schemeClr val="bg1"/>
              </a:solidFill>
              <a:cs typeface="Poppins"/>
            </a:endParaRPr>
          </a:p>
          <a:p>
            <a:pPr marL="914400" lvl="1" indent="-342900" algn="l" rtl="0">
              <a:lnSpc>
                <a:spcPct val="90000"/>
              </a:lnSpc>
              <a:spcBef>
                <a:spcPts val="0"/>
              </a:spcBef>
              <a:spcAft>
                <a:spcPts val="0"/>
              </a:spcAft>
              <a:buSzPts val="1800"/>
              <a:buChar char="•"/>
            </a:pPr>
            <a:r>
              <a:rPr lang="en-US" dirty="0">
                <a:solidFill>
                  <a:schemeClr val="bg1"/>
                </a:solidFill>
              </a:rPr>
              <a:t>Disorganized, bizarre behaviors and obsessive thoughts regarding the newborn</a:t>
            </a:r>
            <a:endParaRPr dirty="0">
              <a:solidFill>
                <a:schemeClr val="bg1"/>
              </a:solidFill>
              <a:cs typeface="Poppins"/>
            </a:endParaRPr>
          </a:p>
          <a:p>
            <a:pPr marL="914400" lvl="1" indent="-342900" algn="l" rtl="0">
              <a:lnSpc>
                <a:spcPct val="90000"/>
              </a:lnSpc>
              <a:spcBef>
                <a:spcPts val="0"/>
              </a:spcBef>
              <a:spcAft>
                <a:spcPts val="0"/>
              </a:spcAft>
              <a:buSzPts val="1800"/>
              <a:buChar char="•"/>
            </a:pPr>
            <a:r>
              <a:rPr lang="en-US" dirty="0">
                <a:solidFill>
                  <a:schemeClr val="bg1"/>
                </a:solidFill>
              </a:rPr>
              <a:t>Delusions of altruistic homicide (often with associated maternal suicide) to “save them both from a fate worse than death” may occur</a:t>
            </a:r>
            <a:endParaRPr dirty="0">
              <a:solidFill>
                <a:schemeClr val="bg1"/>
              </a:solidFill>
              <a:cs typeface="Poppins"/>
            </a:endParaRPr>
          </a:p>
          <a:p>
            <a:pPr marL="457200" lvl="0" indent="-342900" algn="l" rtl="0">
              <a:lnSpc>
                <a:spcPct val="90000"/>
              </a:lnSpc>
              <a:spcBef>
                <a:spcPts val="0"/>
              </a:spcBef>
              <a:spcAft>
                <a:spcPts val="0"/>
              </a:spcAft>
              <a:buSzPts val="1800"/>
              <a:buChar char="•"/>
            </a:pPr>
            <a:r>
              <a:rPr lang="en-US" sz="1800" dirty="0">
                <a:solidFill>
                  <a:schemeClr val="bg1"/>
                </a:solidFill>
              </a:rPr>
              <a:t>Mood symptoms always present -- usually mania, but can also be depression or mixed symptoms</a:t>
            </a:r>
            <a:endParaRPr sz="1800" dirty="0">
              <a:solidFill>
                <a:schemeClr val="bg1"/>
              </a:solidFill>
              <a:cs typeface="Poppi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g1227a6cc3db_0_10"/>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a:t>Clinical features: Patient quotations</a:t>
            </a:r>
            <a:endParaRPr/>
          </a:p>
        </p:txBody>
      </p:sp>
      <p:sp>
        <p:nvSpPr>
          <p:cNvPr id="202" name="Google Shape;202;g1227a6cc3db_0_10"/>
          <p:cNvSpPr txBox="1">
            <a:spLocks noGrp="1"/>
          </p:cNvSpPr>
          <p:nvPr>
            <p:ph idx="4294967295"/>
          </p:nvPr>
        </p:nvSpPr>
        <p:spPr>
          <a:xfrm>
            <a:off x="628652" y="1825627"/>
            <a:ext cx="4733597" cy="4351336"/>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750"/>
              </a:spcBef>
              <a:spcAft>
                <a:spcPts val="0"/>
              </a:spcAft>
              <a:buSzPts val="1800"/>
              <a:buChar char="•"/>
            </a:pPr>
            <a:r>
              <a:rPr lang="en-US" sz="1800" dirty="0">
                <a:solidFill>
                  <a:schemeClr val="bg1"/>
                </a:solidFill>
              </a:rPr>
              <a:t>“Without any warning sign, suddenly my thoughts are unstoppable and fly around.”</a:t>
            </a:r>
            <a:endParaRPr sz="1800">
              <a:solidFill>
                <a:schemeClr val="bg1"/>
              </a:solidFill>
              <a:cs typeface="Poppins"/>
            </a:endParaRPr>
          </a:p>
          <a:p>
            <a:pPr marL="457200" lvl="0" indent="-342900" algn="l" rtl="0">
              <a:lnSpc>
                <a:spcPct val="90000"/>
              </a:lnSpc>
              <a:spcBef>
                <a:spcPts val="0"/>
              </a:spcBef>
              <a:spcAft>
                <a:spcPts val="0"/>
              </a:spcAft>
              <a:buSzPts val="1800"/>
              <a:buChar char="•"/>
            </a:pPr>
            <a:r>
              <a:rPr lang="en-US" sz="1800" dirty="0">
                <a:solidFill>
                  <a:schemeClr val="bg1"/>
                </a:solidFill>
              </a:rPr>
              <a:t>“Everything feels strange, and yet apparently nothing changed.”</a:t>
            </a:r>
            <a:endParaRPr sz="1800">
              <a:solidFill>
                <a:schemeClr val="bg1"/>
              </a:solidFill>
              <a:cs typeface="Poppins"/>
            </a:endParaRPr>
          </a:p>
          <a:p>
            <a:pPr marL="457200" lvl="0" indent="-342900" algn="l" rtl="0">
              <a:lnSpc>
                <a:spcPct val="90000"/>
              </a:lnSpc>
              <a:spcBef>
                <a:spcPts val="0"/>
              </a:spcBef>
              <a:spcAft>
                <a:spcPts val="0"/>
              </a:spcAft>
              <a:buSzPts val="1800"/>
              <a:buChar char="•"/>
            </a:pPr>
            <a:r>
              <a:rPr lang="en-US" sz="1800" dirty="0">
                <a:solidFill>
                  <a:schemeClr val="bg1"/>
                </a:solidFill>
              </a:rPr>
              <a:t>“The shadow takes over me and makes me do things. Yesterday the shadow made me put a pillow over the baby’s face.”</a:t>
            </a:r>
            <a:endParaRPr sz="1800">
              <a:solidFill>
                <a:schemeClr val="bg1"/>
              </a:solidFill>
              <a:cs typeface="Poppins"/>
            </a:endParaRPr>
          </a:p>
          <a:p>
            <a:pPr marL="457200" lvl="0" indent="-342900" algn="l" rtl="0">
              <a:lnSpc>
                <a:spcPct val="90000"/>
              </a:lnSpc>
              <a:spcBef>
                <a:spcPts val="0"/>
              </a:spcBef>
              <a:spcAft>
                <a:spcPts val="0"/>
              </a:spcAft>
              <a:buSzPts val="1800"/>
              <a:buChar char="•"/>
            </a:pPr>
            <a:r>
              <a:rPr lang="en-US" sz="1800" dirty="0">
                <a:solidFill>
                  <a:schemeClr val="bg1"/>
                </a:solidFill>
              </a:rPr>
              <a:t>“For in my paranoia I was certain that my husband was out to get me.”</a:t>
            </a:r>
            <a:endParaRPr sz="1800">
              <a:solidFill>
                <a:schemeClr val="bg1"/>
              </a:solidFill>
              <a:cs typeface="Poppins"/>
            </a:endParaRPr>
          </a:p>
          <a:p>
            <a:pPr marL="457200" lvl="0" indent="-342900" algn="l" rtl="0">
              <a:lnSpc>
                <a:spcPct val="90000"/>
              </a:lnSpc>
              <a:spcBef>
                <a:spcPts val="0"/>
              </a:spcBef>
              <a:spcAft>
                <a:spcPts val="0"/>
              </a:spcAft>
              <a:buSzPts val="1800"/>
              <a:buChar char="•"/>
            </a:pPr>
            <a:r>
              <a:rPr lang="en-US" sz="1800" dirty="0">
                <a:solidFill>
                  <a:schemeClr val="bg1"/>
                </a:solidFill>
              </a:rPr>
              <a:t>“I felt like, throughout most of it… like I was watching someone else do it.”</a:t>
            </a:r>
            <a:endParaRPr sz="1800" dirty="0">
              <a:solidFill>
                <a:schemeClr val="bg1"/>
              </a:solidFill>
              <a:cs typeface="Poppi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g1049192f16c_0_0"/>
          <p:cNvSpPr txBox="1">
            <a:spLocks noGrp="1"/>
          </p:cNvSpPr>
          <p:nvPr>
            <p:ph type="title"/>
          </p:nvPr>
        </p:nvSpPr>
        <p:spPr>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SzPts val="1800"/>
              <a:buNone/>
            </a:pPr>
            <a:r>
              <a:rPr lang="en-US"/>
              <a:t>Clinical features: Non-affective (chronic) </a:t>
            </a: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psychosis</a:t>
            </a:r>
            <a:endParaRPr/>
          </a:p>
        </p:txBody>
      </p:sp>
      <p:sp>
        <p:nvSpPr>
          <p:cNvPr id="210" name="Google Shape;210;g1049192f16c_0_0"/>
          <p:cNvSpPr txBox="1">
            <a:spLocks noGrp="1"/>
          </p:cNvSpPr>
          <p:nvPr>
            <p:ph idx="1"/>
          </p:nvPr>
        </p:nvSpPr>
        <p:spPr>
          <a:prstGeom prst="rect">
            <a:avLst/>
          </a:prstGeom>
          <a:noFill/>
          <a:ln>
            <a:noFill/>
          </a:ln>
        </p:spPr>
        <p:txBody>
          <a:bodyPr spcFirstLastPara="1" wrap="square" lIns="91425" tIns="45700" rIns="91425" bIns="45700" anchor="t" anchorCtr="0">
            <a:normAutofit fontScale="92500" lnSpcReduction="20000"/>
          </a:bodyPr>
          <a:lstStyle/>
          <a:p>
            <a:pPr marL="457200" lvl="0" indent="-342900" algn="l" rtl="0">
              <a:lnSpc>
                <a:spcPct val="90000"/>
              </a:lnSpc>
              <a:spcBef>
                <a:spcPts val="750"/>
              </a:spcBef>
              <a:spcAft>
                <a:spcPts val="0"/>
              </a:spcAft>
              <a:buSzPts val="1800"/>
              <a:buChar char="•"/>
            </a:pPr>
            <a:r>
              <a:rPr lang="en-US" sz="1800" dirty="0"/>
              <a:t>Patients with schizophrenia and schizoaffective disorder may also have flares of illness in the postpartum, especially if they have stopped medications during pregnancy, but this is not defined as PPP per se</a:t>
            </a:r>
            <a:endParaRPr sz="1800" dirty="0">
              <a:cs typeface="Poppins"/>
            </a:endParaRPr>
          </a:p>
          <a:p>
            <a:pPr marL="457200" lvl="0" indent="-342900" algn="l" rtl="0">
              <a:lnSpc>
                <a:spcPct val="90000"/>
              </a:lnSpc>
              <a:spcBef>
                <a:spcPts val="750"/>
              </a:spcBef>
              <a:spcAft>
                <a:spcPts val="0"/>
              </a:spcAft>
              <a:buSzPts val="1800"/>
              <a:buChar char="•"/>
            </a:pPr>
            <a:r>
              <a:rPr lang="en-US" sz="1800" dirty="0"/>
              <a:t>Symptoms: </a:t>
            </a:r>
            <a:endParaRPr sz="1800" dirty="0">
              <a:cs typeface="Poppins"/>
            </a:endParaRPr>
          </a:p>
          <a:p>
            <a:pPr marL="914400" lvl="1" indent="-342900" algn="l" rtl="0">
              <a:lnSpc>
                <a:spcPct val="90000"/>
              </a:lnSpc>
              <a:spcBef>
                <a:spcPts val="0"/>
              </a:spcBef>
              <a:spcAft>
                <a:spcPts val="0"/>
              </a:spcAft>
              <a:buSzPts val="1800"/>
              <a:buChar char="•"/>
            </a:pPr>
            <a:r>
              <a:rPr lang="en-US" dirty="0"/>
              <a:t>delusions (fixed false beliefs)</a:t>
            </a:r>
            <a:endParaRPr dirty="0">
              <a:cs typeface="Poppins"/>
            </a:endParaRPr>
          </a:p>
          <a:p>
            <a:pPr marL="914400" lvl="1" indent="-342900" algn="l" rtl="0">
              <a:lnSpc>
                <a:spcPct val="90000"/>
              </a:lnSpc>
              <a:spcBef>
                <a:spcPts val="0"/>
              </a:spcBef>
              <a:spcAft>
                <a:spcPts val="0"/>
              </a:spcAft>
              <a:buSzPts val="1800"/>
              <a:buChar char="•"/>
            </a:pPr>
            <a:r>
              <a:rPr lang="en-US" dirty="0"/>
              <a:t>paranoia</a:t>
            </a:r>
            <a:endParaRPr dirty="0">
              <a:cs typeface="Poppins"/>
            </a:endParaRPr>
          </a:p>
          <a:p>
            <a:pPr marL="914400" lvl="1" indent="-342900" algn="l" rtl="0">
              <a:lnSpc>
                <a:spcPct val="90000"/>
              </a:lnSpc>
              <a:spcBef>
                <a:spcPts val="0"/>
              </a:spcBef>
              <a:spcAft>
                <a:spcPts val="0"/>
              </a:spcAft>
              <a:buSzPts val="1800"/>
              <a:buChar char="•"/>
            </a:pPr>
            <a:r>
              <a:rPr lang="en-US" dirty="0"/>
              <a:t>hallucinations (hearing or seeing things that are not there)</a:t>
            </a:r>
            <a:endParaRPr dirty="0">
              <a:cs typeface="Poppins"/>
            </a:endParaRPr>
          </a:p>
          <a:p>
            <a:pPr marL="914400" lvl="1" indent="-342900" algn="l" rtl="0">
              <a:lnSpc>
                <a:spcPct val="90000"/>
              </a:lnSpc>
              <a:spcBef>
                <a:spcPts val="0"/>
              </a:spcBef>
              <a:spcAft>
                <a:spcPts val="0"/>
              </a:spcAft>
              <a:buSzPts val="1800"/>
              <a:buChar char="•"/>
            </a:pPr>
            <a:r>
              <a:rPr lang="en-US" dirty="0"/>
              <a:t>disorganized thoughts or behavior</a:t>
            </a:r>
            <a:endParaRPr dirty="0">
              <a:cs typeface="Poppins"/>
            </a:endParaRPr>
          </a:p>
          <a:p>
            <a:pPr marL="457200" lvl="0" indent="-342900" algn="l" rtl="0">
              <a:lnSpc>
                <a:spcPct val="90000"/>
              </a:lnSpc>
              <a:spcBef>
                <a:spcPts val="0"/>
              </a:spcBef>
              <a:spcAft>
                <a:spcPts val="0"/>
              </a:spcAft>
              <a:buSzPts val="1800"/>
              <a:buChar char="•"/>
            </a:pPr>
            <a:r>
              <a:rPr lang="en-US" sz="1800" dirty="0"/>
              <a:t>Does not have to be accompanied by mood symptoms</a:t>
            </a:r>
            <a:endParaRPr sz="1800" dirty="0">
              <a:cs typeface="Poppins"/>
            </a:endParaRPr>
          </a:p>
          <a:p>
            <a:pPr marL="457200" lvl="0" indent="-342900" algn="l" rtl="0">
              <a:lnSpc>
                <a:spcPct val="90000"/>
              </a:lnSpc>
              <a:spcBef>
                <a:spcPts val="0"/>
              </a:spcBef>
              <a:spcAft>
                <a:spcPts val="0"/>
              </a:spcAft>
              <a:buSzPts val="1800"/>
              <a:buChar char="•"/>
            </a:pPr>
            <a:r>
              <a:rPr lang="en-US" sz="1800" dirty="0"/>
              <a:t>Will not present with delirium-like behavior</a:t>
            </a:r>
            <a:endParaRPr sz="1800" dirty="0">
              <a:cs typeface="Poppi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4" name="Rectangle 3">
            <a:extLst>
              <a:ext uri="{FF2B5EF4-FFF2-40B4-BE49-F238E27FC236}">
                <a16:creationId xmlns:a16="http://schemas.microsoft.com/office/drawing/2014/main" id="{7D2D48DA-75EF-0DB9-7A80-64FA6F21CA28}"/>
              </a:ext>
            </a:extLst>
          </p:cNvPr>
          <p:cNvSpPr/>
          <p:nvPr/>
        </p:nvSpPr>
        <p:spPr>
          <a:xfrm>
            <a:off x="954911" y="3819645"/>
            <a:ext cx="7225118" cy="18167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7A8E0604-369D-CF29-1AD1-F29D6E359D25}"/>
              </a:ext>
            </a:extLst>
          </p:cNvPr>
          <p:cNvSpPr/>
          <p:nvPr/>
        </p:nvSpPr>
        <p:spPr>
          <a:xfrm>
            <a:off x="623899" y="1319513"/>
            <a:ext cx="7905259" cy="240074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Google Shape;216;g1021e857578_0_1"/>
          <p:cNvSpPr txBox="1">
            <a:spLocks noGrp="1"/>
          </p:cNvSpPr>
          <p:nvPr>
            <p:ph type="title"/>
          </p:nvPr>
        </p:nvSpPr>
        <p:spPr>
          <a:xfrm>
            <a:off x="628650" y="385656"/>
            <a:ext cx="7886700" cy="132555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dirty="0"/>
              <a:t>Clinical features: Mania</a:t>
            </a:r>
            <a:endParaRPr dirty="0"/>
          </a:p>
        </p:txBody>
      </p:sp>
      <p:sp>
        <p:nvSpPr>
          <p:cNvPr id="217" name="Google Shape;217;g1021e857578_0_1"/>
          <p:cNvSpPr txBox="1">
            <a:spLocks noGrp="1"/>
          </p:cNvSpPr>
          <p:nvPr>
            <p:ph idx="4294967295"/>
          </p:nvPr>
        </p:nvSpPr>
        <p:spPr>
          <a:xfrm>
            <a:off x="630621" y="1435319"/>
            <a:ext cx="7886700" cy="4351338"/>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750"/>
              </a:spcBef>
              <a:spcAft>
                <a:spcPts val="0"/>
              </a:spcAft>
              <a:buSzPts val="1800"/>
              <a:buChar char="•"/>
            </a:pPr>
            <a:r>
              <a:rPr lang="en-US" sz="1600" dirty="0">
                <a:solidFill>
                  <a:schemeClr val="bg1"/>
                </a:solidFill>
              </a:rPr>
              <a:t>Symptoms:</a:t>
            </a:r>
            <a:endParaRPr sz="1600" dirty="0">
              <a:solidFill>
                <a:schemeClr val="bg1"/>
              </a:solidFill>
            </a:endParaRPr>
          </a:p>
          <a:p>
            <a:pPr marL="914400" lvl="1" indent="-342900" algn="l" rtl="0">
              <a:lnSpc>
                <a:spcPct val="90000"/>
              </a:lnSpc>
              <a:spcBef>
                <a:spcPts val="0"/>
              </a:spcBef>
              <a:spcAft>
                <a:spcPts val="0"/>
              </a:spcAft>
              <a:buSzPts val="1800"/>
              <a:buChar char="•"/>
            </a:pPr>
            <a:r>
              <a:rPr lang="en-US" sz="1600" dirty="0">
                <a:solidFill>
                  <a:schemeClr val="bg1"/>
                </a:solidFill>
              </a:rPr>
              <a:t>Elevated or irritable mood</a:t>
            </a:r>
            <a:endParaRPr sz="1600" dirty="0">
              <a:solidFill>
                <a:schemeClr val="bg1"/>
              </a:solidFill>
            </a:endParaRPr>
          </a:p>
          <a:p>
            <a:pPr marL="914400" lvl="1" indent="-342900" algn="l" rtl="0">
              <a:lnSpc>
                <a:spcPct val="90000"/>
              </a:lnSpc>
              <a:spcBef>
                <a:spcPts val="0"/>
              </a:spcBef>
              <a:spcAft>
                <a:spcPts val="0"/>
              </a:spcAft>
              <a:buSzPts val="1800"/>
              <a:buChar char="•"/>
            </a:pPr>
            <a:r>
              <a:rPr lang="en-US" sz="1600" dirty="0">
                <a:solidFill>
                  <a:schemeClr val="bg1"/>
                </a:solidFill>
              </a:rPr>
              <a:t>Increased self esteem or grandiosity</a:t>
            </a:r>
            <a:endParaRPr sz="1600" dirty="0">
              <a:solidFill>
                <a:schemeClr val="bg1"/>
              </a:solidFill>
            </a:endParaRPr>
          </a:p>
          <a:p>
            <a:pPr marL="914400" lvl="1" indent="-342900" algn="l" rtl="0">
              <a:lnSpc>
                <a:spcPct val="90000"/>
              </a:lnSpc>
              <a:spcBef>
                <a:spcPts val="0"/>
              </a:spcBef>
              <a:spcAft>
                <a:spcPts val="0"/>
              </a:spcAft>
              <a:buSzPts val="1800"/>
              <a:buChar char="•"/>
            </a:pPr>
            <a:r>
              <a:rPr lang="en-US" sz="1600" dirty="0">
                <a:solidFill>
                  <a:schemeClr val="bg1"/>
                </a:solidFill>
              </a:rPr>
              <a:t>Decreased need for sleep</a:t>
            </a:r>
            <a:endParaRPr sz="1600" dirty="0">
              <a:solidFill>
                <a:schemeClr val="bg1"/>
              </a:solidFill>
            </a:endParaRPr>
          </a:p>
          <a:p>
            <a:pPr marL="914400" lvl="1" indent="-342900" algn="l" rtl="0">
              <a:lnSpc>
                <a:spcPct val="90000"/>
              </a:lnSpc>
              <a:spcBef>
                <a:spcPts val="0"/>
              </a:spcBef>
              <a:spcAft>
                <a:spcPts val="0"/>
              </a:spcAft>
              <a:buSzPts val="1800"/>
              <a:buChar char="•"/>
            </a:pPr>
            <a:r>
              <a:rPr lang="en-US" sz="1600" dirty="0">
                <a:solidFill>
                  <a:schemeClr val="bg1"/>
                </a:solidFill>
              </a:rPr>
              <a:t>Rapid speech</a:t>
            </a:r>
            <a:endParaRPr sz="1600" dirty="0">
              <a:solidFill>
                <a:schemeClr val="bg1"/>
              </a:solidFill>
            </a:endParaRPr>
          </a:p>
          <a:p>
            <a:pPr marL="914400" lvl="1" indent="-342900" algn="l" rtl="0">
              <a:lnSpc>
                <a:spcPct val="90000"/>
              </a:lnSpc>
              <a:spcBef>
                <a:spcPts val="0"/>
              </a:spcBef>
              <a:spcAft>
                <a:spcPts val="0"/>
              </a:spcAft>
              <a:buSzPts val="1800"/>
              <a:buChar char="•"/>
            </a:pPr>
            <a:r>
              <a:rPr lang="en-US" sz="1600" dirty="0">
                <a:solidFill>
                  <a:schemeClr val="bg1"/>
                </a:solidFill>
              </a:rPr>
              <a:t>Racing thoughts or flight of ideas</a:t>
            </a:r>
            <a:endParaRPr sz="1600" dirty="0">
              <a:solidFill>
                <a:schemeClr val="bg1"/>
              </a:solidFill>
            </a:endParaRPr>
          </a:p>
          <a:p>
            <a:pPr marL="914400" lvl="1" indent="-342900" algn="l" rtl="0">
              <a:lnSpc>
                <a:spcPct val="90000"/>
              </a:lnSpc>
              <a:spcBef>
                <a:spcPts val="0"/>
              </a:spcBef>
              <a:spcAft>
                <a:spcPts val="0"/>
              </a:spcAft>
              <a:buSzPts val="1800"/>
              <a:buChar char="•"/>
            </a:pPr>
            <a:r>
              <a:rPr lang="en-US" sz="1600" dirty="0">
                <a:solidFill>
                  <a:schemeClr val="bg1"/>
                </a:solidFill>
              </a:rPr>
              <a:t>Distractible</a:t>
            </a:r>
            <a:endParaRPr sz="1600" dirty="0">
              <a:solidFill>
                <a:schemeClr val="bg1"/>
              </a:solidFill>
            </a:endParaRPr>
          </a:p>
          <a:p>
            <a:pPr marL="914400" lvl="1" indent="-342900" algn="l" rtl="0">
              <a:lnSpc>
                <a:spcPct val="90000"/>
              </a:lnSpc>
              <a:spcBef>
                <a:spcPts val="0"/>
              </a:spcBef>
              <a:spcAft>
                <a:spcPts val="0"/>
              </a:spcAft>
              <a:buSzPts val="1800"/>
              <a:buChar char="•"/>
            </a:pPr>
            <a:r>
              <a:rPr lang="en-US" sz="1600" dirty="0">
                <a:solidFill>
                  <a:schemeClr val="bg1"/>
                </a:solidFill>
              </a:rPr>
              <a:t>Increased goal-directed activity (such as cleaning, cooking)</a:t>
            </a:r>
            <a:endParaRPr sz="1600" dirty="0">
              <a:solidFill>
                <a:schemeClr val="bg1"/>
              </a:solidFill>
            </a:endParaRPr>
          </a:p>
          <a:p>
            <a:pPr marL="914400" lvl="1" indent="-342900" algn="l" rtl="0">
              <a:lnSpc>
                <a:spcPct val="90000"/>
              </a:lnSpc>
              <a:spcBef>
                <a:spcPts val="0"/>
              </a:spcBef>
              <a:spcAft>
                <a:spcPts val="0"/>
              </a:spcAft>
              <a:buSzPts val="1800"/>
              <a:buChar char="•"/>
            </a:pPr>
            <a:r>
              <a:rPr lang="en-US" sz="1600" dirty="0">
                <a:solidFill>
                  <a:schemeClr val="bg1"/>
                </a:solidFill>
              </a:rPr>
              <a:t>Increased dangerous behavior (spending lots of money, using substances, high risk sexual behaviors)</a:t>
            </a:r>
            <a:endParaRPr sz="1600" dirty="0">
              <a:solidFill>
                <a:schemeClr val="bg1"/>
              </a:solidFill>
            </a:endParaRPr>
          </a:p>
          <a:p>
            <a:pPr marL="0" lvl="0" indent="0" algn="l" rtl="0">
              <a:lnSpc>
                <a:spcPct val="90000"/>
              </a:lnSpc>
              <a:spcBef>
                <a:spcPts val="750"/>
              </a:spcBef>
              <a:spcAft>
                <a:spcPts val="0"/>
              </a:spcAft>
              <a:buSzPts val="1800"/>
              <a:buNone/>
            </a:pPr>
            <a:endParaRPr dirty="0"/>
          </a:p>
        </p:txBody>
      </p:sp>
      <p:graphicFrame>
        <p:nvGraphicFramePr>
          <p:cNvPr id="219" name="Google Shape;219;g1021e857578_0_1"/>
          <p:cNvGraphicFramePr/>
          <p:nvPr>
            <p:extLst>
              <p:ext uri="{D42A27DB-BD31-4B8C-83A1-F6EECF244321}">
                <p14:modId xmlns:p14="http://schemas.microsoft.com/office/powerpoint/2010/main" val="3242452790"/>
              </p:ext>
            </p:extLst>
          </p:nvPr>
        </p:nvGraphicFramePr>
        <p:xfrm>
          <a:off x="952172" y="3817941"/>
          <a:ext cx="7239000" cy="1798200"/>
        </p:xfrm>
        <a:graphic>
          <a:graphicData uri="http://schemas.openxmlformats.org/drawingml/2006/table">
            <a:tbl>
              <a:tblPr>
                <a:noFill/>
                <a:tableStyleId>{1CA5C152-989C-4B49-B02B-5EC0C328312E}</a:tableStyleId>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bg1"/>
                          </a:solidFill>
                        </a:rPr>
                        <a:t>Mania</a:t>
                      </a:r>
                      <a:endParaRPr sz="1400" u="none" strike="noStrike" cap="none" dirty="0">
                        <a:solidFill>
                          <a:schemeClr val="bg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bg1"/>
                          </a:solidFill>
                        </a:rPr>
                        <a:t>Hypomania</a:t>
                      </a:r>
                      <a:endParaRPr sz="1400" u="none" strike="noStrike" cap="none">
                        <a:solidFill>
                          <a:schemeClr val="bg1"/>
                        </a:solidFill>
                      </a:endParaRPr>
                    </a:p>
                  </a:txBody>
                  <a:tcPr marL="91425" marR="91425" marT="91425" marB="91425"/>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bg1"/>
                          </a:solidFill>
                        </a:rPr>
                        <a:t>lasts 1 week or more</a:t>
                      </a:r>
                      <a:endParaRPr sz="1400" u="none" strike="noStrike" cap="none">
                        <a:solidFill>
                          <a:schemeClr val="bg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bg1"/>
                          </a:solidFill>
                        </a:rPr>
                        <a:t>lasts at least 4 days</a:t>
                      </a:r>
                      <a:endParaRPr sz="1400" u="none" strike="noStrike" cap="none">
                        <a:solidFill>
                          <a:schemeClr val="bg1"/>
                        </a:solidFill>
                      </a:endParaRPr>
                    </a:p>
                  </a:txBody>
                  <a:tcPr marL="91425" marR="91425" marT="91425" marB="91425"/>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bg1"/>
                          </a:solidFill>
                        </a:rPr>
                        <a:t>psychosis</a:t>
                      </a:r>
                      <a:endParaRPr sz="1400" u="none" strike="noStrike" cap="none">
                        <a:solidFill>
                          <a:schemeClr val="bg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bg1"/>
                          </a:solidFill>
                        </a:rPr>
                        <a:t>no psychosis</a:t>
                      </a:r>
                      <a:endParaRPr sz="1400" u="none" strike="noStrike" cap="none">
                        <a:solidFill>
                          <a:schemeClr val="bg1"/>
                        </a:solidFill>
                      </a:endParaRPr>
                    </a:p>
                  </a:txBody>
                  <a:tcPr marL="91425" marR="91425" marT="91425" marB="91425"/>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bg1"/>
                          </a:solidFill>
                        </a:rPr>
                        <a:t>impairs functioning or requires hospitalization</a:t>
                      </a:r>
                      <a:endParaRPr sz="1400" u="none" strike="noStrike" cap="none">
                        <a:solidFill>
                          <a:schemeClr val="bg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bg1"/>
                          </a:solidFill>
                        </a:rPr>
                        <a:t>doesn’t impair functioning</a:t>
                      </a:r>
                      <a:endParaRPr sz="1400" u="none" strike="noStrike" cap="none" dirty="0">
                        <a:solidFill>
                          <a:schemeClr val="bg1"/>
                        </a:solidFill>
                      </a:endParaRPr>
                    </a:p>
                    <a:p>
                      <a:pPr marL="0" marR="0" lvl="0" indent="0" algn="l" rtl="0">
                        <a:lnSpc>
                          <a:spcPct val="100000"/>
                        </a:lnSpc>
                        <a:spcBef>
                          <a:spcPts val="0"/>
                        </a:spcBef>
                        <a:spcAft>
                          <a:spcPts val="0"/>
                        </a:spcAft>
                        <a:buClr>
                          <a:srgbClr val="000000"/>
                        </a:buClr>
                        <a:buSzPts val="1400"/>
                        <a:buFont typeface="Arial"/>
                        <a:buNone/>
                      </a:pPr>
                      <a:endParaRPr sz="1400" u="none" strike="noStrike" cap="none" dirty="0">
                        <a:solidFill>
                          <a:schemeClr val="bg1"/>
                        </a:solidFill>
                      </a:endParaRPr>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4" name="Rectangle 3">
            <a:extLst>
              <a:ext uri="{FF2B5EF4-FFF2-40B4-BE49-F238E27FC236}">
                <a16:creationId xmlns:a16="http://schemas.microsoft.com/office/drawing/2014/main" id="{43251704-2F69-E32F-479B-494766877D98}"/>
              </a:ext>
            </a:extLst>
          </p:cNvPr>
          <p:cNvSpPr/>
          <p:nvPr/>
        </p:nvSpPr>
        <p:spPr>
          <a:xfrm>
            <a:off x="462987" y="1591519"/>
            <a:ext cx="8189088" cy="39498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Google Shape;225;g1021e857578_0_39"/>
          <p:cNvSpPr txBox="1">
            <a:spLocks noGrp="1"/>
          </p:cNvSpPr>
          <p:nvPr>
            <p:ph type="title"/>
          </p:nvPr>
        </p:nvSpPr>
        <p:spPr>
          <a:xfrm>
            <a:off x="478917" y="288537"/>
            <a:ext cx="7886700" cy="132555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dirty="0"/>
              <a:t>Diagnostic criteria: distinguishing syndromes</a:t>
            </a:r>
            <a:endParaRPr dirty="0"/>
          </a:p>
        </p:txBody>
      </p:sp>
      <p:graphicFrame>
        <p:nvGraphicFramePr>
          <p:cNvPr id="227" name="Google Shape;227;g1021e857578_0_39"/>
          <p:cNvGraphicFramePr/>
          <p:nvPr>
            <p:extLst>
              <p:ext uri="{D42A27DB-BD31-4B8C-83A1-F6EECF244321}">
                <p14:modId xmlns:p14="http://schemas.microsoft.com/office/powerpoint/2010/main" val="3439688069"/>
              </p:ext>
            </p:extLst>
          </p:nvPr>
        </p:nvGraphicFramePr>
        <p:xfrm>
          <a:off x="478917" y="1620538"/>
          <a:ext cx="8186165" cy="3912976"/>
        </p:xfrm>
        <a:graphic>
          <a:graphicData uri="http://schemas.openxmlformats.org/drawingml/2006/table">
            <a:tbl>
              <a:tblPr>
                <a:noFill/>
                <a:tableStyleId>{1CA5C152-989C-4B49-B02B-5EC0C328312E}</a:tableStyleId>
              </a:tblPr>
              <a:tblGrid>
                <a:gridCol w="1637233">
                  <a:extLst>
                    <a:ext uri="{9D8B030D-6E8A-4147-A177-3AD203B41FA5}">
                      <a16:colId xmlns:a16="http://schemas.microsoft.com/office/drawing/2014/main" val="20000"/>
                    </a:ext>
                  </a:extLst>
                </a:gridCol>
                <a:gridCol w="1637233">
                  <a:extLst>
                    <a:ext uri="{9D8B030D-6E8A-4147-A177-3AD203B41FA5}">
                      <a16:colId xmlns:a16="http://schemas.microsoft.com/office/drawing/2014/main" val="20001"/>
                    </a:ext>
                  </a:extLst>
                </a:gridCol>
                <a:gridCol w="1637233">
                  <a:extLst>
                    <a:ext uri="{9D8B030D-6E8A-4147-A177-3AD203B41FA5}">
                      <a16:colId xmlns:a16="http://schemas.microsoft.com/office/drawing/2014/main" val="20002"/>
                    </a:ext>
                  </a:extLst>
                </a:gridCol>
                <a:gridCol w="1637233">
                  <a:extLst>
                    <a:ext uri="{9D8B030D-6E8A-4147-A177-3AD203B41FA5}">
                      <a16:colId xmlns:a16="http://schemas.microsoft.com/office/drawing/2014/main" val="20003"/>
                    </a:ext>
                  </a:extLst>
                </a:gridCol>
                <a:gridCol w="1637233">
                  <a:extLst>
                    <a:ext uri="{9D8B030D-6E8A-4147-A177-3AD203B41FA5}">
                      <a16:colId xmlns:a16="http://schemas.microsoft.com/office/drawing/2014/main" val="20004"/>
                    </a:ext>
                  </a:extLst>
                </a:gridCol>
              </a:tblGrid>
              <a:tr h="636460">
                <a:tc>
                  <a:txBody>
                    <a:bodyPr/>
                    <a:lstStyle/>
                    <a:p>
                      <a:pPr marL="0" marR="0" lvl="0" indent="0" algn="l" rtl="0">
                        <a:lnSpc>
                          <a:spcPct val="100000"/>
                        </a:lnSpc>
                        <a:spcBef>
                          <a:spcPts val="0"/>
                        </a:spcBef>
                        <a:spcAft>
                          <a:spcPts val="0"/>
                        </a:spcAft>
                        <a:buClr>
                          <a:srgbClr val="000000"/>
                        </a:buClr>
                        <a:buSzPts val="1400"/>
                        <a:buFont typeface="Arial"/>
                        <a:buNone/>
                      </a:pPr>
                      <a:endParaRPr sz="1200" u="none" strike="noStrike" cap="none">
                        <a:solidFill>
                          <a:schemeClr val="bg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900"/>
                        <a:buFont typeface="Arial"/>
                        <a:buNone/>
                      </a:pPr>
                      <a:r>
                        <a:rPr lang="en-US" sz="1200" u="sng">
                          <a:solidFill>
                            <a:schemeClr val="bg1"/>
                          </a:solidFill>
                        </a:rPr>
                        <a:t>B</a:t>
                      </a:r>
                      <a:r>
                        <a:rPr lang="en-US" sz="1200" u="sng" strike="noStrike" cap="none">
                          <a:solidFill>
                            <a:schemeClr val="bg1"/>
                          </a:solidFill>
                        </a:rPr>
                        <a:t>ipolar 1</a:t>
                      </a:r>
                      <a:endParaRPr sz="1200" u="sng" strike="noStrike" cap="none">
                        <a:solidFill>
                          <a:schemeClr val="bg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900"/>
                        <a:buFont typeface="Arial"/>
                        <a:buNone/>
                      </a:pPr>
                      <a:r>
                        <a:rPr lang="en-US" sz="1200" u="sng">
                          <a:solidFill>
                            <a:schemeClr val="bg1"/>
                          </a:solidFill>
                        </a:rPr>
                        <a:t>B</a:t>
                      </a:r>
                      <a:r>
                        <a:rPr lang="en-US" sz="1200" u="sng" strike="noStrike" cap="none">
                          <a:solidFill>
                            <a:schemeClr val="bg1"/>
                          </a:solidFill>
                        </a:rPr>
                        <a:t>ipolar 2</a:t>
                      </a:r>
                      <a:endParaRPr sz="1200" u="sng" strike="noStrike" cap="none">
                        <a:solidFill>
                          <a:schemeClr val="bg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900"/>
                        <a:buFont typeface="Arial"/>
                        <a:buNone/>
                      </a:pPr>
                      <a:r>
                        <a:rPr lang="en-US" sz="1200" u="sng">
                          <a:solidFill>
                            <a:schemeClr val="bg1"/>
                          </a:solidFill>
                        </a:rPr>
                        <a:t>S</a:t>
                      </a:r>
                      <a:r>
                        <a:rPr lang="en-US" sz="1200" u="sng" strike="noStrike" cap="none">
                          <a:solidFill>
                            <a:schemeClr val="bg1"/>
                          </a:solidFill>
                        </a:rPr>
                        <a:t>chizoaffective disorder</a:t>
                      </a:r>
                      <a:endParaRPr sz="1200" u="sng" strike="noStrike" cap="none">
                        <a:solidFill>
                          <a:schemeClr val="bg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900"/>
                        <a:buFont typeface="Arial"/>
                        <a:buNone/>
                      </a:pPr>
                      <a:r>
                        <a:rPr lang="en-US" sz="1200" u="sng">
                          <a:solidFill>
                            <a:schemeClr val="bg1"/>
                          </a:solidFill>
                        </a:rPr>
                        <a:t>S</a:t>
                      </a:r>
                      <a:r>
                        <a:rPr lang="en-US" sz="1200" u="sng" strike="noStrike" cap="none">
                          <a:solidFill>
                            <a:schemeClr val="bg1"/>
                          </a:solidFill>
                        </a:rPr>
                        <a:t>chizophrenia</a:t>
                      </a:r>
                      <a:endParaRPr sz="1200" u="sng" strike="noStrike" cap="none">
                        <a:solidFill>
                          <a:schemeClr val="bg1"/>
                        </a:solidFill>
                      </a:endParaRPr>
                    </a:p>
                  </a:txBody>
                  <a:tcPr marL="91425" marR="91425" marT="91425" marB="91425"/>
                </a:tc>
                <a:extLst>
                  <a:ext uri="{0D108BD9-81ED-4DB2-BD59-A6C34878D82A}">
                    <a16:rowId xmlns:a16="http://schemas.microsoft.com/office/drawing/2014/main" val="10000"/>
                  </a:ext>
                </a:extLst>
              </a:tr>
              <a:tr h="634937">
                <a:tc>
                  <a:txBody>
                    <a:bodyPr/>
                    <a:lstStyle/>
                    <a:p>
                      <a:pPr marL="0" marR="0" lvl="0" indent="0" algn="l" rtl="0">
                        <a:lnSpc>
                          <a:spcPct val="100000"/>
                        </a:lnSpc>
                        <a:spcBef>
                          <a:spcPts val="0"/>
                        </a:spcBef>
                        <a:spcAft>
                          <a:spcPts val="0"/>
                        </a:spcAft>
                        <a:buClr>
                          <a:srgbClr val="000000"/>
                        </a:buClr>
                        <a:buSzPts val="1400"/>
                        <a:buFont typeface="Arial"/>
                        <a:buNone/>
                      </a:pPr>
                      <a:r>
                        <a:rPr lang="en-US" sz="1200" u="sng" strike="noStrike" cap="none">
                          <a:solidFill>
                            <a:schemeClr val="bg1"/>
                          </a:solidFill>
                        </a:rPr>
                        <a:t>mania</a:t>
                      </a:r>
                      <a:r>
                        <a:rPr lang="en-US" sz="1200" u="none" strike="noStrike" cap="none">
                          <a:solidFill>
                            <a:schemeClr val="bg1"/>
                          </a:solidFill>
                        </a:rPr>
                        <a:t> (lasts 7 days or hospitalization)</a:t>
                      </a:r>
                      <a:endParaRPr sz="1200" u="none" strike="noStrike" cap="none">
                        <a:solidFill>
                          <a:schemeClr val="bg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200" b="1" u="none" strike="noStrike" cap="none">
                          <a:solidFill>
                            <a:schemeClr val="bg1"/>
                          </a:solidFill>
                        </a:rPr>
                        <a:t>required</a:t>
                      </a:r>
                      <a:endParaRPr sz="1200" b="1" u="none" strike="noStrike" cap="none">
                        <a:solidFill>
                          <a:schemeClr val="bg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200" u="none" strike="noStrike" cap="none">
                          <a:solidFill>
                            <a:schemeClr val="bg1"/>
                          </a:solidFill>
                        </a:rPr>
                        <a:t>no</a:t>
                      </a:r>
                      <a:endParaRPr sz="1200" u="none" strike="noStrike" cap="none">
                        <a:solidFill>
                          <a:schemeClr val="bg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200" u="none" strike="noStrike" cap="none">
                          <a:solidFill>
                            <a:schemeClr val="bg1"/>
                          </a:solidFill>
                        </a:rPr>
                        <a:t>at least one mood episode required</a:t>
                      </a:r>
                      <a:endParaRPr sz="1200" u="none" strike="noStrike" cap="none">
                        <a:solidFill>
                          <a:schemeClr val="bg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200" u="none" strike="noStrike" cap="none">
                          <a:solidFill>
                            <a:schemeClr val="bg1"/>
                          </a:solidFill>
                        </a:rPr>
                        <a:t>no</a:t>
                      </a:r>
                      <a:endParaRPr sz="1200" u="none" strike="noStrike" cap="none">
                        <a:solidFill>
                          <a:schemeClr val="bg1"/>
                        </a:solidFill>
                      </a:endParaRPr>
                    </a:p>
                  </a:txBody>
                  <a:tcPr marL="91425" marR="91425" marT="91425" marB="91425"/>
                </a:tc>
                <a:extLst>
                  <a:ext uri="{0D108BD9-81ED-4DB2-BD59-A6C34878D82A}">
                    <a16:rowId xmlns:a16="http://schemas.microsoft.com/office/drawing/2014/main" val="10001"/>
                  </a:ext>
                </a:extLst>
              </a:tr>
              <a:tr h="799556">
                <a:tc>
                  <a:txBody>
                    <a:bodyPr/>
                    <a:lstStyle/>
                    <a:p>
                      <a:pPr marL="0" marR="0" lvl="0" indent="0" algn="l" rtl="0">
                        <a:lnSpc>
                          <a:spcPct val="100000"/>
                        </a:lnSpc>
                        <a:spcBef>
                          <a:spcPts val="0"/>
                        </a:spcBef>
                        <a:spcAft>
                          <a:spcPts val="0"/>
                        </a:spcAft>
                        <a:buClr>
                          <a:srgbClr val="000000"/>
                        </a:buClr>
                        <a:buSzPts val="1400"/>
                        <a:buFont typeface="Arial"/>
                        <a:buNone/>
                      </a:pPr>
                      <a:r>
                        <a:rPr lang="en-US" sz="1200" u="sng" strike="noStrike" cap="none" dirty="0">
                          <a:solidFill>
                            <a:schemeClr val="bg1"/>
                          </a:solidFill>
                        </a:rPr>
                        <a:t>hypomania</a:t>
                      </a:r>
                      <a:r>
                        <a:rPr lang="en-US" sz="1200" u="none" strike="noStrike" cap="none" dirty="0">
                          <a:solidFill>
                            <a:schemeClr val="bg1"/>
                          </a:solidFill>
                        </a:rPr>
                        <a:t> (lasts 4 days, milder, doesn’t impair functioning)</a:t>
                      </a:r>
                      <a:endParaRPr sz="1200" u="none" strike="noStrike" cap="none" dirty="0">
                        <a:solidFill>
                          <a:schemeClr val="bg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200" u="none" strike="noStrike" cap="none">
                          <a:solidFill>
                            <a:schemeClr val="bg1"/>
                          </a:solidFill>
                        </a:rPr>
                        <a:t>can occur</a:t>
                      </a:r>
                      <a:endParaRPr sz="1200" u="none" strike="noStrike" cap="none">
                        <a:solidFill>
                          <a:schemeClr val="bg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200" b="1" u="none" strike="noStrike" cap="none">
                          <a:solidFill>
                            <a:schemeClr val="bg1"/>
                          </a:solidFill>
                        </a:rPr>
                        <a:t>required</a:t>
                      </a:r>
                      <a:endParaRPr sz="1200" b="1" u="none" strike="noStrike" cap="none">
                        <a:solidFill>
                          <a:schemeClr val="bg1"/>
                        </a:solidFill>
                      </a:endParaRPr>
                    </a:p>
                  </a:txBody>
                  <a:tcPr marL="91425" marR="91425" marT="91425" marB="91425"/>
                </a:tc>
                <a:tc>
                  <a:txBody>
                    <a:bodyPr/>
                    <a:lstStyle/>
                    <a:p>
                      <a:pPr marL="0" marR="0" lvl="0" indent="0" algn="l" rtl="0">
                        <a:lnSpc>
                          <a:spcPct val="100000"/>
                        </a:lnSpc>
                        <a:spcBef>
                          <a:spcPts val="0"/>
                        </a:spcBef>
                        <a:spcAft>
                          <a:spcPts val="0"/>
                        </a:spcAft>
                        <a:buClr>
                          <a:schemeClr val="dk1"/>
                        </a:buClr>
                        <a:buSzPts val="1100"/>
                        <a:buFont typeface="Arial"/>
                        <a:buNone/>
                      </a:pPr>
                      <a:r>
                        <a:rPr lang="en-US" sz="1200" u="none" strike="noStrike" cap="none">
                          <a:solidFill>
                            <a:schemeClr val="bg1"/>
                          </a:solidFill>
                        </a:rPr>
                        <a:t>at least one mood episode required</a:t>
                      </a:r>
                      <a:endParaRPr sz="1200" u="none" strike="noStrike" cap="none">
                        <a:solidFill>
                          <a:schemeClr val="bg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200" u="none" strike="noStrike" cap="none">
                          <a:solidFill>
                            <a:schemeClr val="bg1"/>
                          </a:solidFill>
                        </a:rPr>
                        <a:t>no</a:t>
                      </a:r>
                      <a:endParaRPr sz="1200" u="none" strike="noStrike" cap="none">
                        <a:solidFill>
                          <a:schemeClr val="bg1"/>
                        </a:solidFill>
                      </a:endParaRPr>
                    </a:p>
                  </a:txBody>
                  <a:tcPr marL="91425" marR="91425" marT="91425" marB="91425"/>
                </a:tc>
                <a:extLst>
                  <a:ext uri="{0D108BD9-81ED-4DB2-BD59-A6C34878D82A}">
                    <a16:rowId xmlns:a16="http://schemas.microsoft.com/office/drawing/2014/main" val="10002"/>
                  </a:ext>
                </a:extLst>
              </a:tr>
              <a:tr h="498096">
                <a:tc>
                  <a:txBody>
                    <a:bodyPr/>
                    <a:lstStyle/>
                    <a:p>
                      <a:pPr marL="0" marR="0" lvl="0" indent="0" algn="l" rtl="0">
                        <a:lnSpc>
                          <a:spcPct val="100000"/>
                        </a:lnSpc>
                        <a:spcBef>
                          <a:spcPts val="0"/>
                        </a:spcBef>
                        <a:spcAft>
                          <a:spcPts val="0"/>
                        </a:spcAft>
                        <a:buClr>
                          <a:srgbClr val="000000"/>
                        </a:buClr>
                        <a:buSzPts val="1400"/>
                        <a:buFont typeface="Arial"/>
                        <a:buNone/>
                      </a:pPr>
                      <a:r>
                        <a:rPr lang="en-US" sz="1200" u="sng" strike="noStrike" cap="none">
                          <a:solidFill>
                            <a:schemeClr val="bg1"/>
                          </a:solidFill>
                        </a:rPr>
                        <a:t>depression</a:t>
                      </a:r>
                      <a:r>
                        <a:rPr lang="en-US" sz="1200" u="none" strike="noStrike" cap="none">
                          <a:solidFill>
                            <a:schemeClr val="bg1"/>
                          </a:solidFill>
                        </a:rPr>
                        <a:t> (lasts 2 weeks)</a:t>
                      </a:r>
                      <a:endParaRPr sz="1200" u="none" strike="noStrike" cap="none">
                        <a:solidFill>
                          <a:schemeClr val="bg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200" u="none" strike="noStrike" cap="none">
                          <a:solidFill>
                            <a:schemeClr val="bg1"/>
                          </a:solidFill>
                        </a:rPr>
                        <a:t>can occur</a:t>
                      </a:r>
                      <a:endParaRPr sz="1200" u="none" strike="noStrike" cap="none">
                        <a:solidFill>
                          <a:schemeClr val="bg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200" b="1" u="none" strike="noStrike" cap="none">
                          <a:solidFill>
                            <a:schemeClr val="bg1"/>
                          </a:solidFill>
                        </a:rPr>
                        <a:t>required</a:t>
                      </a:r>
                      <a:endParaRPr sz="1200" b="1" u="none" strike="noStrike" cap="none">
                        <a:solidFill>
                          <a:schemeClr val="bg1"/>
                        </a:solidFill>
                      </a:endParaRPr>
                    </a:p>
                  </a:txBody>
                  <a:tcPr marL="91425" marR="91425" marT="91425" marB="91425"/>
                </a:tc>
                <a:tc>
                  <a:txBody>
                    <a:bodyPr/>
                    <a:lstStyle/>
                    <a:p>
                      <a:pPr marL="0" marR="0" lvl="0" indent="0" algn="l" rtl="0">
                        <a:lnSpc>
                          <a:spcPct val="100000"/>
                        </a:lnSpc>
                        <a:spcBef>
                          <a:spcPts val="0"/>
                        </a:spcBef>
                        <a:spcAft>
                          <a:spcPts val="0"/>
                        </a:spcAft>
                        <a:buClr>
                          <a:schemeClr val="dk1"/>
                        </a:buClr>
                        <a:buSzPts val="1100"/>
                        <a:buFont typeface="Arial"/>
                        <a:buNone/>
                      </a:pPr>
                      <a:r>
                        <a:rPr lang="en-US" sz="1200" u="none" strike="noStrike" cap="none">
                          <a:solidFill>
                            <a:schemeClr val="bg1"/>
                          </a:solidFill>
                        </a:rPr>
                        <a:t>at least one mood episode required</a:t>
                      </a:r>
                      <a:endParaRPr sz="1200" u="none" strike="noStrike" cap="none">
                        <a:solidFill>
                          <a:schemeClr val="bg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200" u="none" strike="noStrike" cap="none">
                          <a:solidFill>
                            <a:schemeClr val="bg1"/>
                          </a:solidFill>
                        </a:rPr>
                        <a:t>no</a:t>
                      </a:r>
                      <a:endParaRPr sz="1200" u="none" strike="noStrike" cap="none">
                        <a:solidFill>
                          <a:schemeClr val="bg1"/>
                        </a:solidFill>
                      </a:endParaRPr>
                    </a:p>
                  </a:txBody>
                  <a:tcPr marL="91425" marR="91425" marT="91425" marB="91425"/>
                </a:tc>
                <a:extLst>
                  <a:ext uri="{0D108BD9-81ED-4DB2-BD59-A6C34878D82A}">
                    <a16:rowId xmlns:a16="http://schemas.microsoft.com/office/drawing/2014/main" val="10003"/>
                  </a:ext>
                </a:extLst>
              </a:tr>
              <a:tr h="1293413">
                <a:tc>
                  <a:txBody>
                    <a:bodyPr/>
                    <a:lstStyle/>
                    <a:p>
                      <a:pPr marL="0" marR="0" lvl="0" indent="0" algn="l" rtl="0">
                        <a:lnSpc>
                          <a:spcPct val="100000"/>
                        </a:lnSpc>
                        <a:spcBef>
                          <a:spcPts val="0"/>
                        </a:spcBef>
                        <a:spcAft>
                          <a:spcPts val="0"/>
                        </a:spcAft>
                        <a:buClr>
                          <a:srgbClr val="000000"/>
                        </a:buClr>
                        <a:buSzPts val="1400"/>
                        <a:buFont typeface="Arial"/>
                        <a:buNone/>
                      </a:pPr>
                      <a:r>
                        <a:rPr lang="en-US" sz="1200" u="sng" strike="noStrike" cap="none">
                          <a:solidFill>
                            <a:schemeClr val="bg1"/>
                          </a:solidFill>
                        </a:rPr>
                        <a:t>psychosis</a:t>
                      </a:r>
                      <a:r>
                        <a:rPr lang="en-US" sz="1200" u="none" strike="noStrike" cap="none">
                          <a:solidFill>
                            <a:schemeClr val="bg1"/>
                          </a:solidFill>
                        </a:rPr>
                        <a:t> (hallucinations, delusions, paranoia, or disorganized thoughts or behavior)</a:t>
                      </a:r>
                      <a:endParaRPr sz="1200" u="none" strike="noStrike" cap="none">
                        <a:solidFill>
                          <a:schemeClr val="bg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200" u="none" strike="noStrike" cap="none">
                          <a:solidFill>
                            <a:schemeClr val="bg1"/>
                          </a:solidFill>
                        </a:rPr>
                        <a:t>can occur</a:t>
                      </a:r>
                      <a:endParaRPr sz="1200" u="none" strike="noStrike" cap="none">
                        <a:solidFill>
                          <a:schemeClr val="bg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200" u="none" strike="noStrike" cap="none">
                          <a:solidFill>
                            <a:schemeClr val="bg1"/>
                          </a:solidFill>
                        </a:rPr>
                        <a:t>no</a:t>
                      </a:r>
                      <a:endParaRPr sz="1200" u="none" strike="noStrike" cap="none">
                        <a:solidFill>
                          <a:schemeClr val="bg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200" b="1" u="none" strike="noStrike" cap="none">
                          <a:solidFill>
                            <a:schemeClr val="bg1"/>
                          </a:solidFill>
                        </a:rPr>
                        <a:t>required and must occur in the absence of mood symptoms</a:t>
                      </a:r>
                      <a:endParaRPr sz="1200" b="1" u="none" strike="noStrike" cap="none">
                        <a:solidFill>
                          <a:schemeClr val="bg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200" b="1" u="none" strike="noStrike" cap="none" dirty="0">
                          <a:solidFill>
                            <a:schemeClr val="bg1"/>
                          </a:solidFill>
                        </a:rPr>
                        <a:t>required</a:t>
                      </a:r>
                      <a:endParaRPr sz="1200" b="1" u="none" strike="noStrike" cap="none" dirty="0">
                        <a:solidFill>
                          <a:schemeClr val="bg1"/>
                        </a:solidFill>
                      </a:endParaRPr>
                    </a:p>
                  </a:txBody>
                  <a:tcPr marL="91425" marR="91425" marT="91425" marB="91425"/>
                </a:tc>
                <a:extLst>
                  <a:ext uri="{0D108BD9-81ED-4DB2-BD59-A6C34878D82A}">
                    <a16:rowId xmlns:a16="http://schemas.microsoft.com/office/drawing/2014/main" val="10004"/>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g10185b84f3a_0_670"/>
          <p:cNvSpPr/>
          <p:nvPr/>
        </p:nvSpPr>
        <p:spPr>
          <a:xfrm>
            <a:off x="2532566" y="359819"/>
            <a:ext cx="565500" cy="6202500"/>
          </a:xfrm>
          <a:prstGeom prst="rect">
            <a:avLst/>
          </a:prstGeom>
          <a:solidFill>
            <a:schemeClr val="accent1">
              <a:lumMod val="50000"/>
            </a:schemeClr>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34" name="Google Shape;234;g10185b84f3a_0_670"/>
          <p:cNvSpPr/>
          <p:nvPr/>
        </p:nvSpPr>
        <p:spPr>
          <a:xfrm>
            <a:off x="233695" y="-20705"/>
            <a:ext cx="565500" cy="6841500"/>
          </a:xfrm>
          <a:prstGeom prst="rect">
            <a:avLst/>
          </a:prstGeom>
          <a:solidFill>
            <a:schemeClr val="tx2">
              <a:lumMod val="90000"/>
              <a:lumOff val="10000"/>
            </a:schemeClr>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35" name="Google Shape;235;g10185b84f3a_0_670"/>
          <p:cNvSpPr/>
          <p:nvPr/>
        </p:nvSpPr>
        <p:spPr>
          <a:xfrm rot="5400000">
            <a:off x="-410942" y="2160138"/>
            <a:ext cx="2949900" cy="2128200"/>
          </a:xfrm>
          <a:prstGeom prst="round2SameRect">
            <a:avLst>
              <a:gd name="adj1" fmla="val 16667"/>
              <a:gd name="adj2" fmla="val 0"/>
            </a:avLst>
          </a:prstGeom>
          <a:solidFill>
            <a:schemeClr val="tx2">
              <a:lumMod val="90000"/>
              <a:lumOff val="1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nvGrpSpPr>
          <p:cNvPr id="236" name="Google Shape;236;g10185b84f3a_0_670"/>
          <p:cNvGrpSpPr/>
          <p:nvPr/>
        </p:nvGrpSpPr>
        <p:grpSpPr>
          <a:xfrm>
            <a:off x="2737745" y="422084"/>
            <a:ext cx="6299325" cy="5955900"/>
            <a:chOff x="0" y="62265"/>
            <a:chExt cx="8399100" cy="5955900"/>
          </a:xfrm>
        </p:grpSpPr>
        <p:sp>
          <p:nvSpPr>
            <p:cNvPr id="237" name="Google Shape;237;g10185b84f3a_0_670"/>
            <p:cNvSpPr/>
            <p:nvPr/>
          </p:nvSpPr>
          <p:spPr>
            <a:xfrm>
              <a:off x="0" y="62265"/>
              <a:ext cx="8399100" cy="879900"/>
            </a:xfrm>
            <a:prstGeom prst="roundRect">
              <a:avLst>
                <a:gd name="adj" fmla="val 16667"/>
              </a:avLst>
            </a:prstGeom>
            <a:solidFill>
              <a:srgbClr val="E5F8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g10185b84f3a_0_670"/>
            <p:cNvSpPr txBox="1"/>
            <p:nvPr/>
          </p:nvSpPr>
          <p:spPr>
            <a:xfrm>
              <a:off x="42950" y="105215"/>
              <a:ext cx="8313000" cy="793800"/>
            </a:xfrm>
            <a:prstGeom prst="rect">
              <a:avLst/>
            </a:prstGeom>
            <a:no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chemeClr val="dk1"/>
                </a:buClr>
                <a:buSzPts val="1500"/>
                <a:buFont typeface="Calibri"/>
                <a:buNone/>
              </a:pPr>
              <a:r>
                <a:rPr lang="en-US" sz="1500" b="0" i="0" u="none" strike="noStrike" cap="none">
                  <a:solidFill>
                    <a:schemeClr val="dk1"/>
                  </a:solidFill>
                  <a:latin typeface="Calibri"/>
                  <a:ea typeface="Calibri"/>
                  <a:cs typeface="Calibri"/>
                  <a:sym typeface="Calibri"/>
                </a:rPr>
                <a:t>Sybil Smith, 27 year old G1P1 at 11 days postpartum, elementary school teacher with close, supportive family</a:t>
              </a:r>
              <a:endParaRPr sz="1100" b="0" i="0" u="none" strike="noStrike" cap="none">
                <a:solidFill>
                  <a:srgbClr val="000000"/>
                </a:solidFill>
                <a:latin typeface="Arial"/>
                <a:ea typeface="Arial"/>
                <a:cs typeface="Arial"/>
                <a:sym typeface="Arial"/>
              </a:endParaRPr>
            </a:p>
          </p:txBody>
        </p:sp>
        <p:sp>
          <p:nvSpPr>
            <p:cNvPr id="239" name="Google Shape;239;g10185b84f3a_0_670"/>
            <p:cNvSpPr/>
            <p:nvPr/>
          </p:nvSpPr>
          <p:spPr>
            <a:xfrm>
              <a:off x="0" y="1077465"/>
              <a:ext cx="8399100" cy="879900"/>
            </a:xfrm>
            <a:prstGeom prst="roundRect">
              <a:avLst>
                <a:gd name="adj" fmla="val 16667"/>
              </a:avLst>
            </a:prstGeom>
            <a:solidFill>
              <a:srgbClr val="E5F8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g10185b84f3a_0_670"/>
            <p:cNvSpPr txBox="1"/>
            <p:nvPr/>
          </p:nvSpPr>
          <p:spPr>
            <a:xfrm>
              <a:off x="42950" y="1120415"/>
              <a:ext cx="8313000" cy="793800"/>
            </a:xfrm>
            <a:prstGeom prst="rect">
              <a:avLst/>
            </a:prstGeom>
            <a:no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chemeClr val="dk1"/>
                </a:buClr>
                <a:buSzPts val="1500"/>
                <a:buFont typeface="Calibri"/>
                <a:buNone/>
              </a:pPr>
              <a:r>
                <a:rPr lang="en-US" sz="1500" b="0" i="0" u="none" strike="noStrike" cap="none">
                  <a:solidFill>
                    <a:schemeClr val="dk1"/>
                  </a:solidFill>
                  <a:latin typeface="Calibri"/>
                  <a:ea typeface="Calibri"/>
                  <a:cs typeface="Calibri"/>
                  <a:sym typeface="Calibri"/>
                </a:rPr>
                <a:t>No formal past psychiatric history, but her husband reports she is “anxious and perfectionistic” at baseline</a:t>
              </a:r>
              <a:endParaRPr sz="1100" b="0" i="0" u="none" strike="noStrike" cap="none">
                <a:solidFill>
                  <a:srgbClr val="000000"/>
                </a:solidFill>
                <a:latin typeface="Arial"/>
                <a:ea typeface="Arial"/>
                <a:cs typeface="Arial"/>
                <a:sym typeface="Arial"/>
              </a:endParaRPr>
            </a:p>
          </p:txBody>
        </p:sp>
        <p:sp>
          <p:nvSpPr>
            <p:cNvPr id="241" name="Google Shape;241;g10185b84f3a_0_670"/>
            <p:cNvSpPr/>
            <p:nvPr/>
          </p:nvSpPr>
          <p:spPr>
            <a:xfrm>
              <a:off x="0" y="2092665"/>
              <a:ext cx="8399100" cy="879900"/>
            </a:xfrm>
            <a:prstGeom prst="roundRect">
              <a:avLst>
                <a:gd name="adj" fmla="val 16667"/>
              </a:avLst>
            </a:prstGeom>
            <a:solidFill>
              <a:srgbClr val="E5F8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 name="Google Shape;242;g10185b84f3a_0_670"/>
            <p:cNvSpPr txBox="1"/>
            <p:nvPr/>
          </p:nvSpPr>
          <p:spPr>
            <a:xfrm>
              <a:off x="42950" y="2135615"/>
              <a:ext cx="8313000" cy="793800"/>
            </a:xfrm>
            <a:prstGeom prst="rect">
              <a:avLst/>
            </a:prstGeom>
            <a:no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chemeClr val="dk1"/>
                </a:buClr>
                <a:buSzPts val="1500"/>
                <a:buFont typeface="Calibri"/>
                <a:buNone/>
              </a:pPr>
              <a:r>
                <a:rPr lang="en-US" sz="1500" b="0" i="0" u="none" strike="noStrike" cap="none">
                  <a:solidFill>
                    <a:schemeClr val="dk1"/>
                  </a:solidFill>
                  <a:latin typeface="Calibri"/>
                  <a:ea typeface="Calibri"/>
                  <a:cs typeface="Calibri"/>
                  <a:sym typeface="Calibri"/>
                </a:rPr>
                <a:t>Her mother calls your office seeking urgent evaluation</a:t>
              </a:r>
              <a:endParaRPr sz="1100" b="0" i="0" u="none" strike="noStrike" cap="none">
                <a:solidFill>
                  <a:srgbClr val="000000"/>
                </a:solidFill>
                <a:latin typeface="Arial"/>
                <a:ea typeface="Arial"/>
                <a:cs typeface="Arial"/>
                <a:sym typeface="Arial"/>
              </a:endParaRPr>
            </a:p>
          </p:txBody>
        </p:sp>
        <p:sp>
          <p:nvSpPr>
            <p:cNvPr id="243" name="Google Shape;243;g10185b84f3a_0_670"/>
            <p:cNvSpPr/>
            <p:nvPr/>
          </p:nvSpPr>
          <p:spPr>
            <a:xfrm>
              <a:off x="0" y="3107865"/>
              <a:ext cx="8399100" cy="879900"/>
            </a:xfrm>
            <a:prstGeom prst="roundRect">
              <a:avLst>
                <a:gd name="adj" fmla="val 16667"/>
              </a:avLst>
            </a:prstGeom>
            <a:solidFill>
              <a:srgbClr val="E5F8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 name="Google Shape;244;g10185b84f3a_0_670"/>
            <p:cNvSpPr txBox="1"/>
            <p:nvPr/>
          </p:nvSpPr>
          <p:spPr>
            <a:xfrm>
              <a:off x="42950" y="3150815"/>
              <a:ext cx="8313000" cy="793800"/>
            </a:xfrm>
            <a:prstGeom prst="rect">
              <a:avLst/>
            </a:prstGeom>
            <a:no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chemeClr val="dk1"/>
                </a:buClr>
                <a:buSzPts val="1500"/>
                <a:buFont typeface="Calibri"/>
                <a:buNone/>
              </a:pPr>
              <a:r>
                <a:rPr lang="en-US" sz="1500" b="0" i="0" u="none" strike="noStrike" cap="none">
                  <a:solidFill>
                    <a:schemeClr val="dk1"/>
                  </a:solidFill>
                  <a:latin typeface="Calibri"/>
                  <a:ea typeface="Calibri"/>
                  <a:cs typeface="Calibri"/>
                  <a:sym typeface="Calibri"/>
                </a:rPr>
                <a:t>Husband accompanies patient to appointment and reports that wife is behaving oddly</a:t>
              </a:r>
              <a:endParaRPr sz="1100" b="0" i="0" u="none" strike="noStrike" cap="none">
                <a:solidFill>
                  <a:srgbClr val="000000"/>
                </a:solidFill>
                <a:latin typeface="Arial"/>
                <a:ea typeface="Arial"/>
                <a:cs typeface="Arial"/>
                <a:sym typeface="Arial"/>
              </a:endParaRPr>
            </a:p>
          </p:txBody>
        </p:sp>
        <p:sp>
          <p:nvSpPr>
            <p:cNvPr id="245" name="Google Shape;245;g10185b84f3a_0_670"/>
            <p:cNvSpPr/>
            <p:nvPr/>
          </p:nvSpPr>
          <p:spPr>
            <a:xfrm>
              <a:off x="0" y="4123065"/>
              <a:ext cx="8399100" cy="879900"/>
            </a:xfrm>
            <a:prstGeom prst="roundRect">
              <a:avLst>
                <a:gd name="adj" fmla="val 16667"/>
              </a:avLst>
            </a:prstGeom>
            <a:solidFill>
              <a:srgbClr val="E5F8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 name="Google Shape;246;g10185b84f3a_0_670"/>
            <p:cNvSpPr txBox="1"/>
            <p:nvPr/>
          </p:nvSpPr>
          <p:spPr>
            <a:xfrm>
              <a:off x="42950" y="4166015"/>
              <a:ext cx="8313000" cy="793800"/>
            </a:xfrm>
            <a:prstGeom prst="rect">
              <a:avLst/>
            </a:prstGeom>
            <a:no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chemeClr val="dk1"/>
                </a:buClr>
                <a:buSzPts val="1500"/>
                <a:buFont typeface="Calibri"/>
                <a:buNone/>
              </a:pPr>
              <a:r>
                <a:rPr lang="en-US" sz="1500" b="0" i="0" u="none" strike="noStrike" cap="none">
                  <a:solidFill>
                    <a:schemeClr val="dk1"/>
                  </a:solidFill>
                  <a:latin typeface="Calibri"/>
                  <a:ea typeface="Calibri"/>
                  <a:cs typeface="Calibri"/>
                  <a:sym typeface="Calibri"/>
                </a:rPr>
                <a:t>Has not been sleeping</a:t>
              </a:r>
              <a:endParaRPr sz="1100" b="0" i="0" u="none" strike="noStrike" cap="none">
                <a:solidFill>
                  <a:srgbClr val="000000"/>
                </a:solidFill>
                <a:latin typeface="Arial"/>
                <a:ea typeface="Arial"/>
                <a:cs typeface="Arial"/>
                <a:sym typeface="Arial"/>
              </a:endParaRPr>
            </a:p>
          </p:txBody>
        </p:sp>
        <p:sp>
          <p:nvSpPr>
            <p:cNvPr id="247" name="Google Shape;247;g10185b84f3a_0_670"/>
            <p:cNvSpPr/>
            <p:nvPr/>
          </p:nvSpPr>
          <p:spPr>
            <a:xfrm>
              <a:off x="0" y="5138265"/>
              <a:ext cx="8399100" cy="879900"/>
            </a:xfrm>
            <a:prstGeom prst="roundRect">
              <a:avLst>
                <a:gd name="adj" fmla="val 16667"/>
              </a:avLst>
            </a:prstGeom>
            <a:solidFill>
              <a:srgbClr val="E5F8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 name="Google Shape;248;g10185b84f3a_0_670"/>
            <p:cNvSpPr txBox="1"/>
            <p:nvPr/>
          </p:nvSpPr>
          <p:spPr>
            <a:xfrm>
              <a:off x="42950" y="5181215"/>
              <a:ext cx="8313000" cy="793800"/>
            </a:xfrm>
            <a:prstGeom prst="rect">
              <a:avLst/>
            </a:prstGeom>
            <a:no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chemeClr val="dk1"/>
                </a:buClr>
                <a:buSzPts val="1500"/>
                <a:buFont typeface="Calibri"/>
                <a:buNone/>
              </a:pPr>
              <a:r>
                <a:rPr lang="en-US" sz="1500" b="0" i="0" u="none" strike="noStrike" cap="none">
                  <a:solidFill>
                    <a:schemeClr val="dk1"/>
                  </a:solidFill>
                  <a:latin typeface="Calibri"/>
                  <a:ea typeface="Calibri"/>
                  <a:cs typeface="Calibri"/>
                  <a:sym typeface="Calibri"/>
                </a:rPr>
                <a:t>Per husband, patient has been very anxious and worried about whether tasks for baby care have been carried out appropriately</a:t>
              </a:r>
              <a:endParaRPr sz="1100" b="0" i="0" u="none" strike="noStrike" cap="none">
                <a:solidFill>
                  <a:srgbClr val="000000"/>
                </a:solidFill>
                <a:latin typeface="Arial"/>
                <a:ea typeface="Arial"/>
                <a:cs typeface="Arial"/>
                <a:sym typeface="Arial"/>
              </a:endParaRPr>
            </a:p>
          </p:txBody>
        </p:sp>
      </p:grpSp>
      <p:sp>
        <p:nvSpPr>
          <p:cNvPr id="249" name="Google Shape;249;g10185b84f3a_0_670"/>
          <p:cNvSpPr txBox="1">
            <a:spLocks noGrp="1"/>
          </p:cNvSpPr>
          <p:nvPr>
            <p:ph type="title"/>
          </p:nvPr>
        </p:nvSpPr>
        <p:spPr>
          <a:xfrm>
            <a:off x="106930" y="2847764"/>
            <a:ext cx="2949180" cy="530223"/>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chemeClr val="dk1"/>
              </a:buClr>
              <a:buSzPts val="2700"/>
              <a:buFont typeface="Calibri"/>
              <a:buNone/>
            </a:pPr>
            <a:r>
              <a:rPr lang="en-US" sz="2700" dirty="0">
                <a:solidFill>
                  <a:schemeClr val="bg1"/>
                </a:solidFill>
              </a:rPr>
              <a:t>Case </a:t>
            </a:r>
            <a:br>
              <a:rPr lang="en-US" sz="2700" dirty="0">
                <a:solidFill>
                  <a:schemeClr val="bg1"/>
                </a:solidFill>
              </a:rPr>
            </a:br>
            <a:r>
              <a:rPr lang="en-US" sz="2700" dirty="0">
                <a:solidFill>
                  <a:schemeClr val="bg1"/>
                </a:solidFill>
              </a:rPr>
              <a:t>presentation</a:t>
            </a:r>
            <a:endParaRPr sz="2700" dirty="0">
              <a:solidFill>
                <a:schemeClr val="bg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
          <p:cNvSpPr txBox="1">
            <a:spLocks noGrp="1"/>
          </p:cNvSpPr>
          <p:nvPr>
            <p:ph type="title"/>
          </p:nvPr>
        </p:nvSpPr>
        <p:spPr>
          <a:xfrm>
            <a:off x="307289" y="2742300"/>
            <a:ext cx="8509864" cy="184981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US" sz="3200" dirty="0"/>
              <a:t>Disclosures/Disclaimers/Acknowledgments</a:t>
            </a:r>
            <a:endParaRPr sz="3200" dirty="0"/>
          </a:p>
        </p:txBody>
      </p:sp>
      <p:sp>
        <p:nvSpPr>
          <p:cNvPr id="100" name="Google Shape;100;p2"/>
          <p:cNvSpPr txBox="1">
            <a:spLocks noGrp="1"/>
          </p:cNvSpPr>
          <p:nvPr>
            <p:ph type="body" idx="1"/>
          </p:nvPr>
        </p:nvSpPr>
        <p:spPr>
          <a:xfrm>
            <a:off x="623885" y="4077087"/>
            <a:ext cx="7886700" cy="101886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300"/>
              <a:buFont typeface="Calibri"/>
              <a:buNone/>
            </a:pPr>
            <a:r>
              <a:rPr lang="en-US"/>
              <a:t>Dr. Beal and Dr. Osborne report no financial conflicts of interest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g10185b84f3a_0_185"/>
          <p:cNvSpPr/>
          <p:nvPr/>
        </p:nvSpPr>
        <p:spPr>
          <a:xfrm>
            <a:off x="2650370" y="655066"/>
            <a:ext cx="455700" cy="5618400"/>
          </a:xfrm>
          <a:prstGeom prst="rect">
            <a:avLst/>
          </a:prstGeom>
          <a:solidFill>
            <a:schemeClr val="accent1">
              <a:lumMod val="50000"/>
            </a:schemeClr>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56" name="Google Shape;256;g10185b84f3a_0_185"/>
          <p:cNvSpPr/>
          <p:nvPr/>
        </p:nvSpPr>
        <p:spPr>
          <a:xfrm>
            <a:off x="781725" y="16582"/>
            <a:ext cx="232200" cy="6841500"/>
          </a:xfrm>
          <a:prstGeom prst="rect">
            <a:avLst/>
          </a:prstGeom>
          <a:solidFill>
            <a:schemeClr val="accent2">
              <a:lumMod val="5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57" name="Google Shape;257;g10185b84f3a_0_185"/>
          <p:cNvSpPr/>
          <p:nvPr/>
        </p:nvSpPr>
        <p:spPr>
          <a:xfrm>
            <a:off x="212263" y="0"/>
            <a:ext cx="455700" cy="6841500"/>
          </a:xfrm>
          <a:prstGeom prst="rect">
            <a:avLst/>
          </a:prstGeom>
          <a:solidFill>
            <a:schemeClr val="tx2">
              <a:lumMod val="90000"/>
              <a:lumOff val="10000"/>
            </a:schemeClr>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nvGrpSpPr>
          <p:cNvPr id="258" name="Google Shape;258;g10185b84f3a_0_185"/>
          <p:cNvGrpSpPr/>
          <p:nvPr/>
        </p:nvGrpSpPr>
        <p:grpSpPr>
          <a:xfrm>
            <a:off x="2874156" y="753684"/>
            <a:ext cx="5433750" cy="5559304"/>
            <a:chOff x="0" y="29644"/>
            <a:chExt cx="7245000" cy="5559304"/>
          </a:xfrm>
        </p:grpSpPr>
        <p:sp>
          <p:nvSpPr>
            <p:cNvPr id="259" name="Google Shape;259;g10185b84f3a_0_185"/>
            <p:cNvSpPr/>
            <p:nvPr/>
          </p:nvSpPr>
          <p:spPr>
            <a:xfrm>
              <a:off x="0" y="29644"/>
              <a:ext cx="7245000" cy="680700"/>
            </a:xfrm>
            <a:prstGeom prst="roundRect">
              <a:avLst>
                <a:gd name="adj" fmla="val 16667"/>
              </a:avLst>
            </a:prstGeom>
            <a:solidFill>
              <a:srgbClr val="E5F8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g10185b84f3a_0_185"/>
            <p:cNvSpPr txBox="1"/>
            <p:nvPr/>
          </p:nvSpPr>
          <p:spPr>
            <a:xfrm>
              <a:off x="33225" y="62869"/>
              <a:ext cx="7178400" cy="614100"/>
            </a:xfrm>
            <a:prstGeom prst="rect">
              <a:avLst/>
            </a:prstGeom>
            <a:no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chemeClr val="dk1"/>
                </a:buClr>
                <a:buSzPts val="1500"/>
                <a:buFont typeface="Calibri"/>
                <a:buNone/>
              </a:pPr>
              <a:r>
                <a:rPr lang="en-US" sz="1500" b="0" i="0" u="none" strike="noStrike" cap="none">
                  <a:solidFill>
                    <a:schemeClr val="dk1"/>
                  </a:solidFill>
                  <a:latin typeface="Calibri"/>
                  <a:ea typeface="Calibri"/>
                  <a:cs typeface="Calibri"/>
                  <a:sym typeface="Calibri"/>
                </a:rPr>
                <a:t>Husband reports that wife is leaving notes all over the house about how to do things</a:t>
              </a:r>
              <a:endParaRPr sz="1100" b="0" i="0" u="none" strike="noStrike" cap="none">
                <a:solidFill>
                  <a:srgbClr val="000000"/>
                </a:solidFill>
                <a:latin typeface="Arial"/>
                <a:ea typeface="Arial"/>
                <a:cs typeface="Arial"/>
                <a:sym typeface="Arial"/>
              </a:endParaRPr>
            </a:p>
          </p:txBody>
        </p:sp>
        <p:sp>
          <p:nvSpPr>
            <p:cNvPr id="261" name="Google Shape;261;g10185b84f3a_0_185"/>
            <p:cNvSpPr/>
            <p:nvPr/>
          </p:nvSpPr>
          <p:spPr>
            <a:xfrm>
              <a:off x="0" y="842744"/>
              <a:ext cx="7245000" cy="680700"/>
            </a:xfrm>
            <a:prstGeom prst="roundRect">
              <a:avLst>
                <a:gd name="adj" fmla="val 16667"/>
              </a:avLst>
            </a:prstGeom>
            <a:solidFill>
              <a:srgbClr val="E5F8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g10185b84f3a_0_185"/>
            <p:cNvSpPr txBox="1"/>
            <p:nvPr/>
          </p:nvSpPr>
          <p:spPr>
            <a:xfrm>
              <a:off x="33225" y="875969"/>
              <a:ext cx="7178400" cy="614100"/>
            </a:xfrm>
            <a:prstGeom prst="rect">
              <a:avLst/>
            </a:prstGeom>
            <a:no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chemeClr val="dk1"/>
                </a:buClr>
                <a:buSzPts val="1500"/>
                <a:buFont typeface="Calibri"/>
                <a:buNone/>
              </a:pPr>
              <a:r>
                <a:rPr lang="en-US" sz="1500" b="0" i="0" u="none" strike="noStrike" cap="none">
                  <a:solidFill>
                    <a:schemeClr val="dk1"/>
                  </a:solidFill>
                  <a:latin typeface="Calibri"/>
                  <a:ea typeface="Calibri"/>
                  <a:cs typeface="Calibri"/>
                  <a:sym typeface="Calibri"/>
                </a:rPr>
                <a:t>He found the iron in the refrigerator yesterday</a:t>
              </a:r>
              <a:endParaRPr sz="1100" b="0" i="0" u="none" strike="noStrike" cap="none">
                <a:solidFill>
                  <a:srgbClr val="000000"/>
                </a:solidFill>
                <a:latin typeface="Arial"/>
                <a:ea typeface="Arial"/>
                <a:cs typeface="Arial"/>
                <a:sym typeface="Arial"/>
              </a:endParaRPr>
            </a:p>
          </p:txBody>
        </p:sp>
        <p:sp>
          <p:nvSpPr>
            <p:cNvPr id="263" name="Google Shape;263;g10185b84f3a_0_185"/>
            <p:cNvSpPr/>
            <p:nvPr/>
          </p:nvSpPr>
          <p:spPr>
            <a:xfrm>
              <a:off x="0" y="1655845"/>
              <a:ext cx="7245000" cy="680700"/>
            </a:xfrm>
            <a:prstGeom prst="roundRect">
              <a:avLst>
                <a:gd name="adj" fmla="val 16667"/>
              </a:avLst>
            </a:prstGeom>
            <a:solidFill>
              <a:srgbClr val="E5F8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g10185b84f3a_0_185"/>
            <p:cNvSpPr txBox="1"/>
            <p:nvPr/>
          </p:nvSpPr>
          <p:spPr>
            <a:xfrm>
              <a:off x="33225" y="1689070"/>
              <a:ext cx="7178400" cy="614100"/>
            </a:xfrm>
            <a:prstGeom prst="rect">
              <a:avLst/>
            </a:prstGeom>
            <a:no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chemeClr val="dk1"/>
                </a:buClr>
                <a:buSzPts val="1500"/>
                <a:buFont typeface="Calibri"/>
                <a:buNone/>
              </a:pPr>
              <a:r>
                <a:rPr lang="en-US" sz="1500" b="0" i="0" u="none" strike="noStrike" cap="none">
                  <a:solidFill>
                    <a:schemeClr val="dk1"/>
                  </a:solidFill>
                  <a:latin typeface="Calibri"/>
                  <a:ea typeface="Calibri"/>
                  <a:cs typeface="Calibri"/>
                  <a:sym typeface="Calibri"/>
                </a:rPr>
                <a:t>For last two days patient has been unwilling to let anyone else hold the baby</a:t>
              </a:r>
              <a:endParaRPr sz="1100" b="0" i="0" u="none" strike="noStrike" cap="none">
                <a:solidFill>
                  <a:srgbClr val="000000"/>
                </a:solidFill>
                <a:latin typeface="Arial"/>
                <a:ea typeface="Arial"/>
                <a:cs typeface="Arial"/>
                <a:sym typeface="Arial"/>
              </a:endParaRPr>
            </a:p>
          </p:txBody>
        </p:sp>
        <p:sp>
          <p:nvSpPr>
            <p:cNvPr id="265" name="Google Shape;265;g10185b84f3a_0_185"/>
            <p:cNvSpPr/>
            <p:nvPr/>
          </p:nvSpPr>
          <p:spPr>
            <a:xfrm>
              <a:off x="0" y="2468946"/>
              <a:ext cx="7245000" cy="680700"/>
            </a:xfrm>
            <a:prstGeom prst="roundRect">
              <a:avLst>
                <a:gd name="adj" fmla="val 16667"/>
              </a:avLst>
            </a:prstGeom>
            <a:solidFill>
              <a:srgbClr val="E5F8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g10185b84f3a_0_185"/>
            <p:cNvSpPr txBox="1"/>
            <p:nvPr/>
          </p:nvSpPr>
          <p:spPr>
            <a:xfrm>
              <a:off x="33225" y="2502171"/>
              <a:ext cx="7178400" cy="614100"/>
            </a:xfrm>
            <a:prstGeom prst="rect">
              <a:avLst/>
            </a:prstGeom>
            <a:no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chemeClr val="dk1"/>
                </a:buClr>
                <a:buSzPts val="1500"/>
                <a:buFont typeface="Calibri"/>
                <a:buNone/>
              </a:pPr>
              <a:r>
                <a:rPr lang="en-US" sz="1500" b="0" i="0" u="none" strike="noStrike" cap="none">
                  <a:solidFill>
                    <a:schemeClr val="dk1"/>
                  </a:solidFill>
                  <a:latin typeface="Calibri"/>
                  <a:ea typeface="Calibri"/>
                  <a:cs typeface="Calibri"/>
                  <a:sym typeface="Calibri"/>
                </a:rPr>
                <a:t>Has explained to husband that only she has the appropriate knowledge to take care of this special child</a:t>
              </a:r>
              <a:endParaRPr sz="1100" b="0" i="0" u="none" strike="noStrike" cap="none">
                <a:solidFill>
                  <a:srgbClr val="000000"/>
                </a:solidFill>
                <a:latin typeface="Arial"/>
                <a:ea typeface="Arial"/>
                <a:cs typeface="Arial"/>
                <a:sym typeface="Arial"/>
              </a:endParaRPr>
            </a:p>
          </p:txBody>
        </p:sp>
        <p:sp>
          <p:nvSpPr>
            <p:cNvPr id="267" name="Google Shape;267;g10185b84f3a_0_185"/>
            <p:cNvSpPr/>
            <p:nvPr/>
          </p:nvSpPr>
          <p:spPr>
            <a:xfrm>
              <a:off x="0" y="3282046"/>
              <a:ext cx="7245000" cy="680700"/>
            </a:xfrm>
            <a:prstGeom prst="roundRect">
              <a:avLst>
                <a:gd name="adj" fmla="val 16667"/>
              </a:avLst>
            </a:prstGeom>
            <a:solidFill>
              <a:srgbClr val="E5F8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g10185b84f3a_0_185"/>
            <p:cNvSpPr txBox="1"/>
            <p:nvPr/>
          </p:nvSpPr>
          <p:spPr>
            <a:xfrm>
              <a:off x="33225" y="3315271"/>
              <a:ext cx="7178400" cy="614100"/>
            </a:xfrm>
            <a:prstGeom prst="rect">
              <a:avLst/>
            </a:prstGeom>
            <a:no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chemeClr val="dk1"/>
                </a:buClr>
                <a:buSzPts val="1500"/>
                <a:buFont typeface="Calibri"/>
                <a:buNone/>
              </a:pPr>
              <a:r>
                <a:rPr lang="en-US" sz="1500" b="0" i="0" u="none" strike="noStrike" cap="none">
                  <a:solidFill>
                    <a:schemeClr val="dk1"/>
                  </a:solidFill>
                  <a:latin typeface="Calibri"/>
                  <a:ea typeface="Calibri"/>
                  <a:cs typeface="Calibri"/>
                  <a:sym typeface="Calibri"/>
                </a:rPr>
                <a:t>Husband has found patient standing over crib for long periods while baby is sleeping</a:t>
              </a:r>
              <a:endParaRPr sz="1100" b="0" i="0" u="none" strike="noStrike" cap="none">
                <a:solidFill>
                  <a:srgbClr val="000000"/>
                </a:solidFill>
                <a:latin typeface="Arial"/>
                <a:ea typeface="Arial"/>
                <a:cs typeface="Arial"/>
                <a:sym typeface="Arial"/>
              </a:endParaRPr>
            </a:p>
          </p:txBody>
        </p:sp>
        <p:sp>
          <p:nvSpPr>
            <p:cNvPr id="269" name="Google Shape;269;g10185b84f3a_0_185"/>
            <p:cNvSpPr/>
            <p:nvPr/>
          </p:nvSpPr>
          <p:spPr>
            <a:xfrm>
              <a:off x="0" y="4095147"/>
              <a:ext cx="7245000" cy="680700"/>
            </a:xfrm>
            <a:prstGeom prst="roundRect">
              <a:avLst>
                <a:gd name="adj" fmla="val 16667"/>
              </a:avLst>
            </a:prstGeom>
            <a:solidFill>
              <a:srgbClr val="E5F8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 name="Google Shape;270;g10185b84f3a_0_185"/>
            <p:cNvSpPr txBox="1"/>
            <p:nvPr/>
          </p:nvSpPr>
          <p:spPr>
            <a:xfrm>
              <a:off x="33225" y="4128372"/>
              <a:ext cx="7178400" cy="614100"/>
            </a:xfrm>
            <a:prstGeom prst="rect">
              <a:avLst/>
            </a:prstGeom>
            <a:no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chemeClr val="dk1"/>
                </a:buClr>
                <a:buSzPts val="1500"/>
                <a:buFont typeface="Calibri"/>
                <a:buNone/>
              </a:pPr>
              <a:r>
                <a:rPr lang="en-US" sz="1500" b="0" i="0" u="none" strike="noStrike" cap="none">
                  <a:solidFill>
                    <a:schemeClr val="dk1"/>
                  </a:solidFill>
                  <a:latin typeface="Calibri"/>
                  <a:ea typeface="Calibri"/>
                  <a:cs typeface="Calibri"/>
                  <a:sym typeface="Calibri"/>
                </a:rPr>
                <a:t>Notices that wife appears to fear windows; pulled down all shades and avoided them for several days</a:t>
              </a:r>
              <a:endParaRPr sz="1100" b="0" i="0" u="none" strike="noStrike" cap="none">
                <a:solidFill>
                  <a:srgbClr val="000000"/>
                </a:solidFill>
                <a:latin typeface="Arial"/>
                <a:ea typeface="Arial"/>
                <a:cs typeface="Arial"/>
                <a:sym typeface="Arial"/>
              </a:endParaRPr>
            </a:p>
          </p:txBody>
        </p:sp>
        <p:sp>
          <p:nvSpPr>
            <p:cNvPr id="271" name="Google Shape;271;g10185b84f3a_0_185"/>
            <p:cNvSpPr/>
            <p:nvPr/>
          </p:nvSpPr>
          <p:spPr>
            <a:xfrm>
              <a:off x="0" y="4908248"/>
              <a:ext cx="7245000" cy="680700"/>
            </a:xfrm>
            <a:prstGeom prst="roundRect">
              <a:avLst>
                <a:gd name="adj" fmla="val 16667"/>
              </a:avLst>
            </a:prstGeom>
            <a:solidFill>
              <a:srgbClr val="E5F8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g10185b84f3a_0_185"/>
            <p:cNvSpPr txBox="1"/>
            <p:nvPr/>
          </p:nvSpPr>
          <p:spPr>
            <a:xfrm>
              <a:off x="33225" y="4941473"/>
              <a:ext cx="7178400" cy="614100"/>
            </a:xfrm>
            <a:prstGeom prst="rect">
              <a:avLst/>
            </a:prstGeom>
            <a:no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chemeClr val="dk1"/>
                </a:buClr>
                <a:buSzPts val="1500"/>
                <a:buFont typeface="Calibri"/>
                <a:buNone/>
              </a:pPr>
              <a:r>
                <a:rPr lang="en-US" sz="1500" b="0" i="0" u="none" strike="noStrike" cap="none">
                  <a:solidFill>
                    <a:schemeClr val="dk1"/>
                  </a:solidFill>
                  <a:latin typeface="Calibri"/>
                  <a:ea typeface="Calibri"/>
                  <a:cs typeface="Calibri"/>
                  <a:sym typeface="Calibri"/>
                </a:rPr>
                <a:t>But yesterday was seen standing by the open window holding the baby and looking confused</a:t>
              </a:r>
              <a:endParaRPr sz="1100" b="0" i="0" u="none" strike="noStrike" cap="none">
                <a:solidFill>
                  <a:srgbClr val="000000"/>
                </a:solidFill>
                <a:latin typeface="Arial"/>
                <a:ea typeface="Arial"/>
                <a:cs typeface="Arial"/>
                <a:sym typeface="Arial"/>
              </a:endParaRPr>
            </a:p>
          </p:txBody>
        </p:sp>
      </p:grpSp>
      <p:sp>
        <p:nvSpPr>
          <p:cNvPr id="273" name="Google Shape;273;g10185b84f3a_0_185"/>
          <p:cNvSpPr/>
          <p:nvPr/>
        </p:nvSpPr>
        <p:spPr>
          <a:xfrm rot="5400000">
            <a:off x="-314952" y="2518716"/>
            <a:ext cx="2640000" cy="2032800"/>
          </a:xfrm>
          <a:prstGeom prst="round2SameRect">
            <a:avLst>
              <a:gd name="adj1" fmla="val 16667"/>
              <a:gd name="adj2" fmla="val 0"/>
            </a:avLst>
          </a:prstGeom>
          <a:solidFill>
            <a:schemeClr val="tx2">
              <a:lumMod val="90000"/>
              <a:lumOff val="1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74" name="Google Shape;274;g10185b84f3a_0_185"/>
          <p:cNvSpPr txBox="1">
            <a:spLocks noGrp="1"/>
          </p:cNvSpPr>
          <p:nvPr>
            <p:ph type="title"/>
          </p:nvPr>
        </p:nvSpPr>
        <p:spPr>
          <a:xfrm>
            <a:off x="156890" y="3199154"/>
            <a:ext cx="2949180" cy="530223"/>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chemeClr val="dk1"/>
              </a:buClr>
              <a:buSzPts val="2400"/>
              <a:buFont typeface="Calibri"/>
              <a:buNone/>
            </a:pPr>
            <a:r>
              <a:rPr lang="en-US" sz="2400" dirty="0">
                <a:solidFill>
                  <a:schemeClr val="bg1"/>
                </a:solidFill>
              </a:rPr>
              <a:t>Case </a:t>
            </a:r>
            <a:br>
              <a:rPr lang="en-US" sz="2400" dirty="0">
                <a:solidFill>
                  <a:schemeClr val="bg1"/>
                </a:solidFill>
              </a:rPr>
            </a:br>
            <a:r>
              <a:rPr lang="en-US" sz="2400" dirty="0">
                <a:solidFill>
                  <a:schemeClr val="bg1"/>
                </a:solidFill>
              </a:rPr>
              <a:t>presentation</a:t>
            </a:r>
            <a:endParaRPr dirty="0">
              <a:solidFill>
                <a:schemeClr val="bg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g10185b84f3a_0_209"/>
          <p:cNvSpPr/>
          <p:nvPr/>
        </p:nvSpPr>
        <p:spPr>
          <a:xfrm>
            <a:off x="1192700" y="16583"/>
            <a:ext cx="143100" cy="6841500"/>
          </a:xfrm>
          <a:prstGeom prst="rect">
            <a:avLst/>
          </a:prstGeom>
          <a:solidFill>
            <a:schemeClr val="accent2">
              <a:lumMod val="20000"/>
              <a:lumOff val="80000"/>
            </a:schemeClr>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81" name="Google Shape;281;g10185b84f3a_0_209"/>
          <p:cNvSpPr/>
          <p:nvPr/>
        </p:nvSpPr>
        <p:spPr>
          <a:xfrm>
            <a:off x="735887" y="16583"/>
            <a:ext cx="388800" cy="6841500"/>
          </a:xfrm>
          <a:prstGeom prst="rect">
            <a:avLst/>
          </a:prstGeom>
          <a:solidFill>
            <a:schemeClr val="accent2">
              <a:lumMod val="5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82" name="Google Shape;282;g10185b84f3a_0_209"/>
          <p:cNvSpPr/>
          <p:nvPr/>
        </p:nvSpPr>
        <p:spPr>
          <a:xfrm>
            <a:off x="-1" y="16583"/>
            <a:ext cx="667800" cy="6841500"/>
          </a:xfrm>
          <a:prstGeom prst="rect">
            <a:avLst/>
          </a:prstGeom>
          <a:solidFill>
            <a:schemeClr val="tx2">
              <a:lumMod val="90000"/>
              <a:lumOff val="10000"/>
            </a:schemeClr>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83" name="Google Shape;283;g10185b84f3a_0_209"/>
          <p:cNvSpPr/>
          <p:nvPr/>
        </p:nvSpPr>
        <p:spPr>
          <a:xfrm rot="5400000">
            <a:off x="-105029" y="2254915"/>
            <a:ext cx="2321100" cy="2111100"/>
          </a:xfrm>
          <a:prstGeom prst="round2SameRect">
            <a:avLst>
              <a:gd name="adj1" fmla="val 16667"/>
              <a:gd name="adj2" fmla="val 0"/>
            </a:avLst>
          </a:prstGeom>
          <a:solidFill>
            <a:schemeClr val="tx2">
              <a:lumMod val="90000"/>
              <a:lumOff val="1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84" name="Google Shape;284;g10185b84f3a_0_209"/>
          <p:cNvSpPr/>
          <p:nvPr/>
        </p:nvSpPr>
        <p:spPr>
          <a:xfrm>
            <a:off x="2713893" y="707666"/>
            <a:ext cx="388800" cy="5613600"/>
          </a:xfrm>
          <a:prstGeom prst="rect">
            <a:avLst/>
          </a:prstGeom>
          <a:solidFill>
            <a:schemeClr val="tx2">
              <a:lumMod val="90000"/>
              <a:lumOff val="1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nvGrpSpPr>
          <p:cNvPr id="285" name="Google Shape;285;g10185b84f3a_0_209"/>
          <p:cNvGrpSpPr/>
          <p:nvPr/>
        </p:nvGrpSpPr>
        <p:grpSpPr>
          <a:xfrm>
            <a:off x="2913806" y="638424"/>
            <a:ext cx="5433750" cy="5753689"/>
            <a:chOff x="0" y="3917"/>
            <a:chExt cx="7245000" cy="5753689"/>
          </a:xfrm>
        </p:grpSpPr>
        <p:sp>
          <p:nvSpPr>
            <p:cNvPr id="286" name="Google Shape;286;g10185b84f3a_0_209"/>
            <p:cNvSpPr/>
            <p:nvPr/>
          </p:nvSpPr>
          <p:spPr>
            <a:xfrm>
              <a:off x="0" y="3917"/>
              <a:ext cx="7245000" cy="1141800"/>
            </a:xfrm>
            <a:prstGeom prst="roundRect">
              <a:avLst>
                <a:gd name="adj" fmla="val 16667"/>
              </a:avLst>
            </a:prstGeom>
            <a:solidFill>
              <a:srgbClr val="E5F8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g10185b84f3a_0_209"/>
            <p:cNvSpPr txBox="1"/>
            <p:nvPr/>
          </p:nvSpPr>
          <p:spPr>
            <a:xfrm>
              <a:off x="55736" y="59653"/>
              <a:ext cx="7133400" cy="1030200"/>
            </a:xfrm>
            <a:prstGeom prst="rect">
              <a:avLst/>
            </a:prstGeom>
            <a:no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chemeClr val="dk1"/>
                </a:buClr>
                <a:buSzPts val="1500"/>
                <a:buFont typeface="Calibri"/>
                <a:buNone/>
              </a:pPr>
              <a:r>
                <a:rPr lang="en-US" sz="1500" b="0" i="0" u="none" strike="noStrike" cap="none">
                  <a:solidFill>
                    <a:schemeClr val="dk1"/>
                  </a:solidFill>
                  <a:latin typeface="Calibri"/>
                  <a:ea typeface="Calibri"/>
                  <a:cs typeface="Calibri"/>
                  <a:sym typeface="Calibri"/>
                </a:rPr>
                <a:t>On mental status exam, patient is mildly disheveled and makes poor eye contact</a:t>
              </a:r>
              <a:endParaRPr sz="1100" b="0" i="0" u="none" strike="noStrike" cap="none">
                <a:solidFill>
                  <a:srgbClr val="000000"/>
                </a:solidFill>
                <a:latin typeface="Arial"/>
                <a:ea typeface="Arial"/>
                <a:cs typeface="Arial"/>
                <a:sym typeface="Arial"/>
              </a:endParaRPr>
            </a:p>
          </p:txBody>
        </p:sp>
        <p:sp>
          <p:nvSpPr>
            <p:cNvPr id="288" name="Google Shape;288;g10185b84f3a_0_209"/>
            <p:cNvSpPr/>
            <p:nvPr/>
          </p:nvSpPr>
          <p:spPr>
            <a:xfrm>
              <a:off x="0" y="1155731"/>
              <a:ext cx="7245000" cy="1141800"/>
            </a:xfrm>
            <a:prstGeom prst="roundRect">
              <a:avLst>
                <a:gd name="adj" fmla="val 16667"/>
              </a:avLst>
            </a:prstGeom>
            <a:solidFill>
              <a:srgbClr val="E5F8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g10185b84f3a_0_209"/>
            <p:cNvSpPr txBox="1"/>
            <p:nvPr/>
          </p:nvSpPr>
          <p:spPr>
            <a:xfrm>
              <a:off x="55736" y="1211467"/>
              <a:ext cx="7133400" cy="1030200"/>
            </a:xfrm>
            <a:prstGeom prst="rect">
              <a:avLst/>
            </a:prstGeom>
            <a:no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chemeClr val="dk1"/>
                </a:buClr>
                <a:buSzPts val="1500"/>
                <a:buFont typeface="Calibri"/>
                <a:buNone/>
              </a:pPr>
              <a:r>
                <a:rPr lang="en-US" sz="1500" b="0" i="0" u="none" strike="noStrike" cap="none">
                  <a:solidFill>
                    <a:schemeClr val="dk1"/>
                  </a:solidFill>
                  <a:latin typeface="Calibri"/>
                  <a:ea typeface="Calibri"/>
                  <a:cs typeface="Calibri"/>
                  <a:sym typeface="Calibri"/>
                </a:rPr>
                <a:t>Speech is tangential, rapid, and disjointed</a:t>
              </a:r>
              <a:endParaRPr sz="1100" b="0" i="0" u="none" strike="noStrike" cap="none">
                <a:solidFill>
                  <a:srgbClr val="000000"/>
                </a:solidFill>
                <a:latin typeface="Arial"/>
                <a:ea typeface="Arial"/>
                <a:cs typeface="Arial"/>
                <a:sym typeface="Arial"/>
              </a:endParaRPr>
            </a:p>
          </p:txBody>
        </p:sp>
        <p:sp>
          <p:nvSpPr>
            <p:cNvPr id="290" name="Google Shape;290;g10185b84f3a_0_209"/>
            <p:cNvSpPr/>
            <p:nvPr/>
          </p:nvSpPr>
          <p:spPr>
            <a:xfrm>
              <a:off x="0" y="2309090"/>
              <a:ext cx="7245000" cy="1141800"/>
            </a:xfrm>
            <a:prstGeom prst="roundRect">
              <a:avLst>
                <a:gd name="adj" fmla="val 16667"/>
              </a:avLst>
            </a:prstGeom>
            <a:solidFill>
              <a:srgbClr val="E5F8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g10185b84f3a_0_209"/>
            <p:cNvSpPr txBox="1"/>
            <p:nvPr/>
          </p:nvSpPr>
          <p:spPr>
            <a:xfrm>
              <a:off x="55736" y="2364826"/>
              <a:ext cx="7133400" cy="1030200"/>
            </a:xfrm>
            <a:prstGeom prst="rect">
              <a:avLst/>
            </a:prstGeom>
            <a:no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chemeClr val="dk1"/>
                </a:buClr>
                <a:buSzPts val="1500"/>
                <a:buFont typeface="Calibri"/>
                <a:buNone/>
              </a:pPr>
              <a:r>
                <a:rPr lang="en-US" sz="1500" b="0" i="0" u="none" strike="noStrike" cap="none">
                  <a:solidFill>
                    <a:schemeClr val="dk1"/>
                  </a:solidFill>
                  <a:latin typeface="Calibri"/>
                  <a:ea typeface="Calibri"/>
                  <a:cs typeface="Calibri"/>
                  <a:sym typeface="Calibri"/>
                </a:rPr>
                <a:t>Patient is clinging tightly to baby</a:t>
              </a:r>
              <a:endParaRPr sz="1100" b="0" i="0" u="none" strike="noStrike" cap="none">
                <a:solidFill>
                  <a:srgbClr val="000000"/>
                </a:solidFill>
                <a:latin typeface="Arial"/>
                <a:ea typeface="Arial"/>
                <a:cs typeface="Arial"/>
                <a:sym typeface="Arial"/>
              </a:endParaRPr>
            </a:p>
          </p:txBody>
        </p:sp>
        <p:sp>
          <p:nvSpPr>
            <p:cNvPr id="292" name="Google Shape;292;g10185b84f3a_0_209"/>
            <p:cNvSpPr/>
            <p:nvPr/>
          </p:nvSpPr>
          <p:spPr>
            <a:xfrm>
              <a:off x="0" y="3462448"/>
              <a:ext cx="7245000" cy="1141800"/>
            </a:xfrm>
            <a:prstGeom prst="roundRect">
              <a:avLst>
                <a:gd name="adj" fmla="val 16667"/>
              </a:avLst>
            </a:prstGeom>
            <a:solidFill>
              <a:srgbClr val="E5F8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g10185b84f3a_0_209"/>
            <p:cNvSpPr txBox="1"/>
            <p:nvPr/>
          </p:nvSpPr>
          <p:spPr>
            <a:xfrm>
              <a:off x="55736" y="3518184"/>
              <a:ext cx="7133400" cy="1030200"/>
            </a:xfrm>
            <a:prstGeom prst="rect">
              <a:avLst/>
            </a:prstGeom>
            <a:no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chemeClr val="dk1"/>
                </a:buClr>
                <a:buSzPts val="1500"/>
                <a:buFont typeface="Calibri"/>
                <a:buNone/>
              </a:pPr>
              <a:r>
                <a:rPr lang="en-US" sz="1500" b="0" i="0" u="none" strike="noStrike" cap="none">
                  <a:solidFill>
                    <a:schemeClr val="dk1"/>
                  </a:solidFill>
                  <a:latin typeface="Calibri"/>
                  <a:ea typeface="Calibri"/>
                  <a:cs typeface="Calibri"/>
                  <a:sym typeface="Calibri"/>
                </a:rPr>
                <a:t>Patient darts suspicious glances at her husband and states that she is concerned husband will harm the baby </a:t>
              </a:r>
              <a:endParaRPr sz="1100" b="0" i="0" u="none" strike="noStrike" cap="none">
                <a:solidFill>
                  <a:srgbClr val="000000"/>
                </a:solidFill>
                <a:latin typeface="Arial"/>
                <a:ea typeface="Arial"/>
                <a:cs typeface="Arial"/>
                <a:sym typeface="Arial"/>
              </a:endParaRPr>
            </a:p>
          </p:txBody>
        </p:sp>
        <p:sp>
          <p:nvSpPr>
            <p:cNvPr id="294" name="Google Shape;294;g10185b84f3a_0_209"/>
            <p:cNvSpPr/>
            <p:nvPr/>
          </p:nvSpPr>
          <p:spPr>
            <a:xfrm>
              <a:off x="0" y="4615806"/>
              <a:ext cx="7245000" cy="1141800"/>
            </a:xfrm>
            <a:prstGeom prst="roundRect">
              <a:avLst>
                <a:gd name="adj" fmla="val 16667"/>
              </a:avLst>
            </a:prstGeom>
            <a:solidFill>
              <a:srgbClr val="E5F8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 name="Google Shape;295;g10185b84f3a_0_209"/>
            <p:cNvSpPr txBox="1"/>
            <p:nvPr/>
          </p:nvSpPr>
          <p:spPr>
            <a:xfrm>
              <a:off x="55736" y="4671542"/>
              <a:ext cx="7133400" cy="1030200"/>
            </a:xfrm>
            <a:prstGeom prst="rect">
              <a:avLst/>
            </a:prstGeom>
            <a:no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chemeClr val="dk1"/>
                </a:buClr>
                <a:buSzPts val="1500"/>
                <a:buFont typeface="Calibri"/>
                <a:buNone/>
              </a:pPr>
              <a:r>
                <a:rPr lang="en-US" sz="1500" b="0" i="0" u="none" strike="noStrike" cap="none">
                  <a:solidFill>
                    <a:schemeClr val="dk1"/>
                  </a:solidFill>
                  <a:latin typeface="Calibri"/>
                  <a:ea typeface="Calibri"/>
                  <a:cs typeface="Calibri"/>
                  <a:sym typeface="Calibri"/>
                </a:rPr>
                <a:t>When asked how or why, patient explains that husband had gonorrhea several years ago and she is concerned that he will spread this infection to the baby, which is why she will not allow him to hold the baby </a:t>
              </a:r>
              <a:endParaRPr sz="1100" b="0" i="0" u="none" strike="noStrike" cap="none">
                <a:solidFill>
                  <a:srgbClr val="000000"/>
                </a:solidFill>
                <a:latin typeface="Arial"/>
                <a:ea typeface="Arial"/>
                <a:cs typeface="Arial"/>
                <a:sym typeface="Arial"/>
              </a:endParaRPr>
            </a:p>
          </p:txBody>
        </p:sp>
      </p:grpSp>
      <p:sp>
        <p:nvSpPr>
          <p:cNvPr id="296" name="Google Shape;296;g10185b84f3a_0_209"/>
          <p:cNvSpPr txBox="1">
            <a:spLocks noGrp="1"/>
          </p:cNvSpPr>
          <p:nvPr>
            <p:ph type="title"/>
          </p:nvPr>
        </p:nvSpPr>
        <p:spPr>
          <a:xfrm>
            <a:off x="153513" y="3045353"/>
            <a:ext cx="2949180" cy="530223"/>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chemeClr val="dk1"/>
              </a:buClr>
              <a:buSzPts val="2700"/>
              <a:buFont typeface="Calibri"/>
              <a:buNone/>
            </a:pPr>
            <a:r>
              <a:rPr lang="en-US" sz="2400" dirty="0">
                <a:solidFill>
                  <a:schemeClr val="bg1"/>
                </a:solidFill>
              </a:rPr>
              <a:t>Case </a:t>
            </a:r>
            <a:br>
              <a:rPr lang="en-US" sz="2400" dirty="0">
                <a:solidFill>
                  <a:schemeClr val="bg1"/>
                </a:solidFill>
              </a:rPr>
            </a:br>
            <a:r>
              <a:rPr lang="en-US" sz="2400" dirty="0">
                <a:solidFill>
                  <a:schemeClr val="bg1"/>
                </a:solidFill>
              </a:rPr>
              <a:t>presentation</a:t>
            </a:r>
            <a:endParaRPr sz="2400" dirty="0">
              <a:solidFill>
                <a:schemeClr val="bg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g10185b84f3a_0_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US"/>
              <a:t>Course and prognosis: PPP</a:t>
            </a:r>
            <a:endParaRPr/>
          </a:p>
        </p:txBody>
      </p:sp>
      <p:sp>
        <p:nvSpPr>
          <p:cNvPr id="302" name="Google Shape;302;g10185b84f3a_0_6"/>
          <p:cNvSpPr txBox="1">
            <a:spLocks noGrp="1"/>
          </p:cNvSpPr>
          <p:nvPr>
            <p:ph idx="4294967295"/>
          </p:nvPr>
        </p:nvSpPr>
        <p:spPr>
          <a:xfrm>
            <a:off x="628652" y="1825627"/>
            <a:ext cx="4743450" cy="4351336"/>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0"/>
              </a:spcBef>
              <a:spcAft>
                <a:spcPts val="0"/>
              </a:spcAft>
              <a:buSzPts val="1800"/>
              <a:buChar char="•"/>
            </a:pPr>
            <a:r>
              <a:rPr lang="en-US" sz="1800" dirty="0">
                <a:solidFill>
                  <a:schemeClr val="bg1"/>
                </a:solidFill>
              </a:rPr>
              <a:t>One cohort study reported episode duration similar to mood episodes seen with bipolar disorder outside the perinatal period (1 month for manic features and 2.5 months for mixed or depressed features)</a:t>
            </a:r>
            <a:endParaRPr sz="1800">
              <a:solidFill>
                <a:schemeClr val="bg1"/>
              </a:solidFill>
              <a:cs typeface="Poppins"/>
            </a:endParaRPr>
          </a:p>
          <a:p>
            <a:pPr marL="457200" lvl="0" indent="-342900" algn="l" rtl="0">
              <a:lnSpc>
                <a:spcPct val="90000"/>
              </a:lnSpc>
              <a:spcBef>
                <a:spcPts val="0"/>
              </a:spcBef>
              <a:spcAft>
                <a:spcPts val="0"/>
              </a:spcAft>
              <a:buSzPts val="1800"/>
              <a:buChar char="•"/>
            </a:pPr>
            <a:r>
              <a:rPr lang="en-US" sz="1800" dirty="0">
                <a:solidFill>
                  <a:schemeClr val="bg1"/>
                </a:solidFill>
              </a:rPr>
              <a:t>50%-80% chance of developing another serious psychiatric episode, usually within the bipolar spectrum</a:t>
            </a:r>
            <a:endParaRPr sz="1800">
              <a:solidFill>
                <a:schemeClr val="bg1"/>
              </a:solidFill>
              <a:cs typeface="Poppins"/>
            </a:endParaRPr>
          </a:p>
          <a:p>
            <a:pPr marL="457200" lvl="0" indent="-342900" algn="l" rtl="0">
              <a:lnSpc>
                <a:spcPct val="90000"/>
              </a:lnSpc>
              <a:spcBef>
                <a:spcPts val="0"/>
              </a:spcBef>
              <a:spcAft>
                <a:spcPts val="0"/>
              </a:spcAft>
              <a:buSzPts val="1800"/>
              <a:buChar char="•"/>
            </a:pPr>
            <a:r>
              <a:rPr lang="en-US" sz="1800" dirty="0">
                <a:solidFill>
                  <a:schemeClr val="bg1"/>
                </a:solidFill>
              </a:rPr>
              <a:t>29% risk of postpartum psychosis in subsequent pregnancies</a:t>
            </a:r>
            <a:endParaRPr sz="1800" dirty="0">
              <a:solidFill>
                <a:schemeClr val="bg1"/>
              </a:solidFill>
              <a:cs typeface="Poppin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g10185b84f3a_0_552"/>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US"/>
              <a:t>Key factors to determine differential diagnosis</a:t>
            </a:r>
            <a:endParaRPr/>
          </a:p>
        </p:txBody>
      </p:sp>
      <p:sp>
        <p:nvSpPr>
          <p:cNvPr id="309" name="Google Shape;309;g10185b84f3a_0_552"/>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0"/>
              </a:spcBef>
              <a:spcAft>
                <a:spcPts val="0"/>
              </a:spcAft>
              <a:buSzPts val="1800"/>
              <a:buChar char="•"/>
            </a:pPr>
            <a:r>
              <a:rPr lang="en-US" sz="1800" dirty="0"/>
              <a:t>What is the timing of onset?</a:t>
            </a:r>
            <a:endParaRPr sz="1800" dirty="0">
              <a:cs typeface="Poppins"/>
            </a:endParaRPr>
          </a:p>
          <a:p>
            <a:pPr marL="457200" lvl="0" indent="-342900" algn="l" rtl="0">
              <a:lnSpc>
                <a:spcPct val="90000"/>
              </a:lnSpc>
              <a:spcBef>
                <a:spcPts val="0"/>
              </a:spcBef>
              <a:spcAft>
                <a:spcPts val="0"/>
              </a:spcAft>
              <a:buSzPts val="1800"/>
              <a:buChar char="•"/>
            </a:pPr>
            <a:r>
              <a:rPr lang="en-US" sz="1800" dirty="0"/>
              <a:t>Does the patient have a personal or family history of bipolar disorder?</a:t>
            </a:r>
            <a:endParaRPr sz="1800" dirty="0">
              <a:cs typeface="Poppins"/>
            </a:endParaRPr>
          </a:p>
          <a:p>
            <a:pPr marL="457200" lvl="0" indent="-342900" algn="l" rtl="0">
              <a:lnSpc>
                <a:spcPct val="90000"/>
              </a:lnSpc>
              <a:spcBef>
                <a:spcPts val="0"/>
              </a:spcBef>
              <a:spcAft>
                <a:spcPts val="0"/>
              </a:spcAft>
              <a:buSzPts val="1800"/>
              <a:buChar char="•"/>
            </a:pPr>
            <a:r>
              <a:rPr lang="en-US" sz="1800" dirty="0"/>
              <a:t>Is there cognitive disorientation and a delirium-like picture? </a:t>
            </a:r>
            <a:endParaRPr sz="1800" dirty="0">
              <a:cs typeface="Poppins"/>
            </a:endParaRPr>
          </a:p>
          <a:p>
            <a:pPr marL="457200" lvl="0" indent="-342900" algn="l" rtl="0">
              <a:lnSpc>
                <a:spcPct val="90000"/>
              </a:lnSpc>
              <a:spcBef>
                <a:spcPts val="0"/>
              </a:spcBef>
              <a:spcAft>
                <a:spcPts val="0"/>
              </a:spcAft>
              <a:buSzPts val="1800"/>
              <a:buChar char="•"/>
            </a:pPr>
            <a:r>
              <a:rPr lang="en-US" sz="1800" dirty="0"/>
              <a:t>Are mood symptoms present?</a:t>
            </a:r>
            <a:endParaRPr sz="1800" dirty="0">
              <a:cs typeface="Poppins"/>
            </a:endParaRPr>
          </a:p>
          <a:p>
            <a:pPr marL="457200" lvl="0" indent="-342900" algn="l" rtl="0">
              <a:lnSpc>
                <a:spcPct val="90000"/>
              </a:lnSpc>
              <a:spcBef>
                <a:spcPts val="0"/>
              </a:spcBef>
              <a:spcAft>
                <a:spcPts val="0"/>
              </a:spcAft>
              <a:buSzPts val="1800"/>
              <a:buChar char="•"/>
            </a:pPr>
            <a:r>
              <a:rPr lang="en-US" sz="1800" dirty="0"/>
              <a:t>Are psychotic symptoms bizarre and/or focused on child?</a:t>
            </a:r>
            <a:endParaRPr sz="1800" dirty="0">
              <a:cs typeface="Poppins"/>
            </a:endParaRPr>
          </a:p>
          <a:p>
            <a:pPr marL="457200" lvl="0" indent="-342900" algn="l" rtl="0">
              <a:lnSpc>
                <a:spcPct val="90000"/>
              </a:lnSpc>
              <a:spcBef>
                <a:spcPts val="0"/>
              </a:spcBef>
              <a:spcAft>
                <a:spcPts val="0"/>
              </a:spcAft>
              <a:buSzPts val="1800"/>
              <a:buChar char="•"/>
            </a:pPr>
            <a:r>
              <a:rPr lang="en-US" sz="1800" dirty="0"/>
              <a:t>Does the patient have insight into their symptoms?</a:t>
            </a:r>
            <a:r>
              <a:rPr lang="en-US" dirty="0"/>
              <a:t> </a:t>
            </a:r>
            <a:endParaRPr dirty="0">
              <a:cs typeface="Poppin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B62D982-96EE-6430-50BA-DF01EA290C0F}"/>
              </a:ext>
            </a:extLst>
          </p:cNvPr>
          <p:cNvSpPr/>
          <p:nvPr/>
        </p:nvSpPr>
        <p:spPr>
          <a:xfrm>
            <a:off x="623899" y="1448722"/>
            <a:ext cx="7905259" cy="288775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Google Shape;315;g10185b84f3a_0_358"/>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US"/>
              <a:t>Differential Diagnosis</a:t>
            </a:r>
            <a:endParaRPr/>
          </a:p>
        </p:txBody>
      </p:sp>
      <p:sp>
        <p:nvSpPr>
          <p:cNvPr id="316" name="Google Shape;316;g10185b84f3a_0_358"/>
          <p:cNvSpPr txBox="1">
            <a:spLocks noGrp="1"/>
          </p:cNvSpPr>
          <p:nvPr>
            <p:ph idx="4294967295"/>
          </p:nvPr>
        </p:nvSpPr>
        <p:spPr>
          <a:xfrm>
            <a:off x="628650" y="1592644"/>
            <a:ext cx="7886700" cy="4349750"/>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0"/>
              </a:spcBef>
              <a:spcAft>
                <a:spcPts val="0"/>
              </a:spcAft>
              <a:buSzPts val="1800"/>
              <a:buChar char="•"/>
            </a:pPr>
            <a:r>
              <a:rPr lang="en-US" sz="1800" dirty="0">
                <a:solidFill>
                  <a:schemeClr val="bg1"/>
                </a:solidFill>
              </a:rPr>
              <a:t>Exacerbation of pre-existing psychotic illness (schizophrenia)</a:t>
            </a:r>
            <a:endParaRPr sz="1800" dirty="0">
              <a:solidFill>
                <a:schemeClr val="bg1"/>
              </a:solidFill>
              <a:cs typeface="Poppins"/>
            </a:endParaRPr>
          </a:p>
          <a:p>
            <a:pPr marL="457200" lvl="0" indent="-342900" algn="l" rtl="0">
              <a:lnSpc>
                <a:spcPct val="90000"/>
              </a:lnSpc>
              <a:spcBef>
                <a:spcPts val="0"/>
              </a:spcBef>
              <a:spcAft>
                <a:spcPts val="0"/>
              </a:spcAft>
              <a:buSzPts val="1800"/>
              <a:buChar char="•"/>
            </a:pPr>
            <a:r>
              <a:rPr lang="en-US" sz="1800" dirty="0">
                <a:solidFill>
                  <a:schemeClr val="bg1"/>
                </a:solidFill>
              </a:rPr>
              <a:t>Acute infection</a:t>
            </a:r>
            <a:endParaRPr sz="1800" dirty="0">
              <a:solidFill>
                <a:schemeClr val="bg1"/>
              </a:solidFill>
              <a:cs typeface="Poppins"/>
            </a:endParaRPr>
          </a:p>
          <a:p>
            <a:pPr marL="457200" lvl="0" indent="-342900" algn="l" rtl="0">
              <a:lnSpc>
                <a:spcPct val="90000"/>
              </a:lnSpc>
              <a:spcBef>
                <a:spcPts val="0"/>
              </a:spcBef>
              <a:spcAft>
                <a:spcPts val="0"/>
              </a:spcAft>
              <a:buSzPts val="1800"/>
              <a:buChar char="•"/>
            </a:pPr>
            <a:r>
              <a:rPr lang="en-US" sz="1800" dirty="0">
                <a:solidFill>
                  <a:schemeClr val="bg1"/>
                </a:solidFill>
              </a:rPr>
              <a:t>Peripartum blood loss and anemia</a:t>
            </a:r>
            <a:endParaRPr sz="1800" dirty="0">
              <a:solidFill>
                <a:schemeClr val="bg1"/>
              </a:solidFill>
              <a:cs typeface="Poppins"/>
            </a:endParaRPr>
          </a:p>
          <a:p>
            <a:pPr marL="457200" lvl="0" indent="-342900" algn="l" rtl="0">
              <a:lnSpc>
                <a:spcPct val="90000"/>
              </a:lnSpc>
              <a:spcBef>
                <a:spcPts val="0"/>
              </a:spcBef>
              <a:spcAft>
                <a:spcPts val="0"/>
              </a:spcAft>
              <a:buSzPts val="1800"/>
              <a:buChar char="•"/>
            </a:pPr>
            <a:r>
              <a:rPr lang="en-US" sz="1800" dirty="0">
                <a:solidFill>
                  <a:schemeClr val="bg1"/>
                </a:solidFill>
              </a:rPr>
              <a:t>Exacerbation of preexisting endocrine and/or autoimmune diseases such as primary hypoparathyroidism and thyroid disease </a:t>
            </a:r>
            <a:endParaRPr sz="1800" dirty="0">
              <a:solidFill>
                <a:schemeClr val="bg1"/>
              </a:solidFill>
              <a:cs typeface="Poppins"/>
            </a:endParaRPr>
          </a:p>
          <a:p>
            <a:pPr marL="457200" lvl="0" indent="-342900" algn="l" rtl="0">
              <a:lnSpc>
                <a:spcPct val="90000"/>
              </a:lnSpc>
              <a:spcBef>
                <a:spcPts val="0"/>
              </a:spcBef>
              <a:spcAft>
                <a:spcPts val="0"/>
              </a:spcAft>
              <a:buSzPts val="1800"/>
              <a:buChar char="•"/>
            </a:pPr>
            <a:r>
              <a:rPr lang="en-US" sz="1800" dirty="0">
                <a:solidFill>
                  <a:schemeClr val="bg1"/>
                </a:solidFill>
              </a:rPr>
              <a:t>Neurological symptoms should raise concern for anti-N-methyl-D-aspartate (NMDA) receptor encephalitis</a:t>
            </a:r>
            <a:endParaRPr sz="1800" dirty="0">
              <a:solidFill>
                <a:schemeClr val="bg1"/>
              </a:solidFill>
              <a:cs typeface="Poppins"/>
            </a:endParaRPr>
          </a:p>
          <a:p>
            <a:pPr marL="457200" lvl="0" indent="-342900" algn="l" rtl="0">
              <a:lnSpc>
                <a:spcPct val="90000"/>
              </a:lnSpc>
              <a:spcBef>
                <a:spcPts val="0"/>
              </a:spcBef>
              <a:spcAft>
                <a:spcPts val="0"/>
              </a:spcAft>
              <a:buSzPts val="1800"/>
              <a:buChar char="•"/>
            </a:pPr>
            <a:r>
              <a:rPr lang="en-US" sz="1800" dirty="0">
                <a:solidFill>
                  <a:schemeClr val="bg1"/>
                </a:solidFill>
              </a:rPr>
              <a:t>Late-onset inborn errors of metabolism can present with clinical features similar to postpartum psychosis.</a:t>
            </a:r>
            <a:endParaRPr sz="1800" dirty="0">
              <a:solidFill>
                <a:schemeClr val="bg1"/>
              </a:solidFill>
              <a:cs typeface="Poppin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3" name="Google Shape;323;g10185b84f3a_0_62"/>
          <p:cNvSpPr txBox="1">
            <a:spLocks noGrp="1"/>
          </p:cNvSpPr>
          <p:nvPr>
            <p:ph type="title"/>
          </p:nvPr>
        </p:nvSpPr>
        <p:spPr>
          <a:xfrm>
            <a:off x="628650" y="319747"/>
            <a:ext cx="7886700" cy="1325559"/>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000"/>
              <a:buFont typeface="Calibri"/>
              <a:buNone/>
            </a:pPr>
            <a:r>
              <a:rPr lang="en-US" sz="3000"/>
              <a:t>Assessment of Thoughts of Harming the Infant</a:t>
            </a:r>
            <a:endParaRPr/>
          </a:p>
        </p:txBody>
      </p:sp>
      <p:sp>
        <p:nvSpPr>
          <p:cNvPr id="324" name="Google Shape;324;g10185b84f3a_0_62"/>
          <p:cNvSpPr txBox="1">
            <a:spLocks noGrp="1"/>
          </p:cNvSpPr>
          <p:nvPr>
            <p:ph idx="4294967295"/>
          </p:nvPr>
        </p:nvSpPr>
        <p:spPr>
          <a:xfrm>
            <a:off x="491416" y="5676730"/>
            <a:ext cx="5735648" cy="8890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ct val="100000"/>
              <a:buNone/>
            </a:pPr>
            <a:r>
              <a:rPr lang="en-US" sz="1100" dirty="0">
                <a:solidFill>
                  <a:schemeClr val="bg1"/>
                </a:solidFill>
              </a:rPr>
              <a:t>Osborne &amp; Payne, CLINICAL UPDATES IN WOMEN’S HEALTH CARE: </a:t>
            </a:r>
            <a:r>
              <a:rPr lang="en-US" sz="1100" i="1" dirty="0">
                <a:solidFill>
                  <a:schemeClr val="bg1"/>
                </a:solidFill>
              </a:rPr>
              <a:t>Mood and Anxiety Disorders </a:t>
            </a:r>
            <a:r>
              <a:rPr lang="en-US" sz="1100" dirty="0">
                <a:solidFill>
                  <a:schemeClr val="bg1"/>
                </a:solidFill>
              </a:rPr>
              <a:t>ACOG, Volume XVI, Number 5, September 2017 </a:t>
            </a:r>
            <a:endParaRPr dirty="0">
              <a:solidFill>
                <a:schemeClr val="bg1"/>
              </a:solidFill>
            </a:endParaRPr>
          </a:p>
          <a:p>
            <a:pPr marL="0" lvl="0" indent="0" algn="l" rtl="0">
              <a:lnSpc>
                <a:spcPct val="90000"/>
              </a:lnSpc>
              <a:spcBef>
                <a:spcPts val="800"/>
              </a:spcBef>
              <a:spcAft>
                <a:spcPts val="0"/>
              </a:spcAft>
              <a:buClr>
                <a:schemeClr val="dk1"/>
              </a:buClr>
              <a:buSzPct val="100000"/>
              <a:buNone/>
            </a:pPr>
            <a:endParaRPr dirty="0"/>
          </a:p>
          <a:p>
            <a:pPr marL="177800" lvl="0" indent="-38100" algn="l" rtl="0">
              <a:lnSpc>
                <a:spcPct val="90000"/>
              </a:lnSpc>
              <a:spcBef>
                <a:spcPts val="800"/>
              </a:spcBef>
              <a:spcAft>
                <a:spcPts val="0"/>
              </a:spcAft>
              <a:buClr>
                <a:schemeClr val="dk1"/>
              </a:buClr>
              <a:buSzPct val="100000"/>
              <a:buNone/>
            </a:pPr>
            <a:endParaRPr dirty="0"/>
          </a:p>
        </p:txBody>
      </p:sp>
      <p:grpSp>
        <p:nvGrpSpPr>
          <p:cNvPr id="325" name="Google Shape;325;g10185b84f3a_0_62"/>
          <p:cNvGrpSpPr/>
          <p:nvPr/>
        </p:nvGrpSpPr>
        <p:grpSpPr>
          <a:xfrm>
            <a:off x="491416" y="1590739"/>
            <a:ext cx="8020169" cy="3895661"/>
            <a:chOff x="5017" y="807742"/>
            <a:chExt cx="10693559" cy="4209826"/>
          </a:xfrm>
        </p:grpSpPr>
        <p:sp>
          <p:nvSpPr>
            <p:cNvPr id="326" name="Google Shape;326;g10185b84f3a_0_62"/>
            <p:cNvSpPr/>
            <p:nvPr/>
          </p:nvSpPr>
          <p:spPr>
            <a:xfrm>
              <a:off x="5017" y="807742"/>
              <a:ext cx="1923300" cy="686100"/>
            </a:xfrm>
            <a:prstGeom prst="rect">
              <a:avLst/>
            </a:prstGeom>
            <a:solidFill>
              <a:schemeClr val="tx2">
                <a:lumMod val="90000"/>
                <a:lumOff val="10000"/>
              </a:schemeClr>
            </a:solidFill>
            <a:ln w="12700" cap="flat" cmpd="sng">
              <a:solidFill>
                <a:srgbClr val="599BD5"/>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7;g10185b84f3a_0_62"/>
            <p:cNvSpPr txBox="1"/>
            <p:nvPr/>
          </p:nvSpPr>
          <p:spPr>
            <a:xfrm>
              <a:off x="5017" y="807742"/>
              <a:ext cx="1923300" cy="686100"/>
            </a:xfrm>
            <a:prstGeom prst="rect">
              <a:avLst/>
            </a:prstGeom>
            <a:solidFill>
              <a:schemeClr val="tx2">
                <a:lumMod val="90000"/>
                <a:lumOff val="10000"/>
              </a:schemeClr>
            </a:solidFill>
            <a:ln>
              <a:noFill/>
            </a:ln>
          </p:spPr>
          <p:txBody>
            <a:bodyPr spcFirstLastPara="1" wrap="square" lIns="101350" tIns="57900" rIns="101350" bIns="57900" anchor="ctr" anchorCtr="0">
              <a:noAutofit/>
            </a:bodyPr>
            <a:lstStyle/>
            <a:p>
              <a:pPr marL="0" marR="0" lvl="0" indent="0" algn="ctr" rtl="0">
                <a:lnSpc>
                  <a:spcPct val="90000"/>
                </a:lnSpc>
                <a:spcBef>
                  <a:spcPts val="0"/>
                </a:spcBef>
                <a:spcAft>
                  <a:spcPts val="0"/>
                </a:spcAft>
                <a:buClr>
                  <a:schemeClr val="lt1"/>
                </a:buClr>
                <a:buSzPts val="1400"/>
                <a:buFont typeface="Calibri"/>
                <a:buNone/>
              </a:pPr>
              <a:r>
                <a:rPr lang="en-US" sz="1400" b="0" i="0" u="none" strike="noStrike" cap="none">
                  <a:solidFill>
                    <a:schemeClr val="lt1"/>
                  </a:solidFill>
                  <a:latin typeface="Calibri"/>
                  <a:ea typeface="Calibri"/>
                  <a:cs typeface="Calibri"/>
                  <a:sym typeface="Calibri"/>
                </a:rPr>
                <a:t>Obsessions</a:t>
              </a:r>
              <a:endParaRPr sz="1100" b="0" i="0" u="none" strike="noStrike" cap="none">
                <a:solidFill>
                  <a:srgbClr val="000000"/>
                </a:solidFill>
                <a:latin typeface="Arial"/>
                <a:ea typeface="Arial"/>
                <a:cs typeface="Arial"/>
                <a:sym typeface="Arial"/>
              </a:endParaRPr>
            </a:p>
          </p:txBody>
        </p:sp>
        <p:sp>
          <p:nvSpPr>
            <p:cNvPr id="328" name="Google Shape;328;g10185b84f3a_0_62"/>
            <p:cNvSpPr/>
            <p:nvPr/>
          </p:nvSpPr>
          <p:spPr>
            <a:xfrm>
              <a:off x="5017" y="1493768"/>
              <a:ext cx="1923300" cy="3523800"/>
            </a:xfrm>
            <a:prstGeom prst="rect">
              <a:avLst/>
            </a:prstGeom>
            <a:solidFill>
              <a:schemeClr val="tx2">
                <a:lumMod val="90000"/>
                <a:lumOff val="10000"/>
              </a:schemeClr>
            </a:solidFill>
            <a:ln w="12700" cap="flat" cmpd="sng">
              <a:solidFill>
                <a:srgbClr val="CFDEEF">
                  <a:alpha val="89411"/>
                </a:srgbClr>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9;g10185b84f3a_0_62"/>
            <p:cNvSpPr txBox="1"/>
            <p:nvPr/>
          </p:nvSpPr>
          <p:spPr>
            <a:xfrm>
              <a:off x="5017" y="1493768"/>
              <a:ext cx="1923300" cy="3523800"/>
            </a:xfrm>
            <a:prstGeom prst="rect">
              <a:avLst/>
            </a:prstGeom>
            <a:solidFill>
              <a:schemeClr val="tx2">
                <a:lumMod val="90000"/>
                <a:lumOff val="10000"/>
              </a:schemeClr>
            </a:solidFill>
            <a:ln>
              <a:noFill/>
            </a:ln>
          </p:spPr>
          <p:txBody>
            <a:bodyPr spcFirstLastPara="1" wrap="square" lIns="76000" tIns="76000" rIns="101350" bIns="114000" anchor="t" anchorCtr="0">
              <a:noAutofit/>
            </a:bodyPr>
            <a:lstStyle/>
            <a:p>
              <a:pPr marL="127000" marR="0" lvl="1" indent="-127000" algn="l" rtl="0">
                <a:lnSpc>
                  <a:spcPct val="90000"/>
                </a:lnSpc>
                <a:spcBef>
                  <a:spcPts val="0"/>
                </a:spcBef>
                <a:spcAft>
                  <a:spcPts val="0"/>
                </a:spcAft>
                <a:buClr>
                  <a:schemeClr val="dk1"/>
                </a:buClr>
                <a:buSzPts val="1400"/>
                <a:buFont typeface="Calibri"/>
                <a:buChar char="•"/>
              </a:pPr>
              <a:r>
                <a:rPr lang="en-US" sz="1400" b="0" i="0" u="none" strike="noStrike" cap="none" dirty="0">
                  <a:solidFill>
                    <a:schemeClr val="bg1"/>
                  </a:solidFill>
                  <a:latin typeface="Calibri"/>
                  <a:ea typeface="Calibri"/>
                  <a:cs typeface="Calibri"/>
                  <a:sym typeface="Calibri"/>
                </a:rPr>
                <a:t>Likely to improve as depression improves with antidepressant treatment</a:t>
              </a:r>
              <a:endParaRPr lang="en-US" sz="1100" b="0" i="0" u="none" strike="noStrike" cap="none" dirty="0">
                <a:solidFill>
                  <a:schemeClr val="bg1"/>
                </a:solidFill>
                <a:latin typeface="Arial"/>
                <a:ea typeface="Arial"/>
                <a:cs typeface="Arial"/>
              </a:endParaRPr>
            </a:p>
            <a:p>
              <a:pPr marL="127000" marR="0" lvl="1" indent="-127000" algn="l" rtl="0">
                <a:lnSpc>
                  <a:spcPct val="90000"/>
                </a:lnSpc>
                <a:spcBef>
                  <a:spcPts val="200"/>
                </a:spcBef>
                <a:spcAft>
                  <a:spcPts val="0"/>
                </a:spcAft>
                <a:buClr>
                  <a:schemeClr val="dk1"/>
                </a:buClr>
                <a:buSzPts val="1400"/>
                <a:buFont typeface="Calibri"/>
                <a:buChar char="•"/>
              </a:pPr>
              <a:r>
                <a:rPr lang="en-US" sz="1400" b="0" i="0" u="none" strike="noStrike" cap="none" dirty="0">
                  <a:solidFill>
                    <a:schemeClr val="bg1"/>
                  </a:solidFill>
                  <a:latin typeface="Calibri"/>
                  <a:ea typeface="Calibri"/>
                  <a:cs typeface="Calibri"/>
                  <a:sym typeface="Calibri"/>
                </a:rPr>
                <a:t>Rarely have actual intent</a:t>
              </a:r>
              <a:endParaRPr sz="1100" b="0" i="0" u="none" strike="noStrike" cap="none" dirty="0">
                <a:solidFill>
                  <a:schemeClr val="bg1"/>
                </a:solidFill>
                <a:latin typeface="Arial"/>
                <a:ea typeface="Arial"/>
                <a:cs typeface="Arial"/>
                <a:sym typeface="Arial"/>
              </a:endParaRPr>
            </a:p>
          </p:txBody>
        </p:sp>
        <p:sp>
          <p:nvSpPr>
            <p:cNvPr id="330" name="Google Shape;330;g10185b84f3a_0_62"/>
            <p:cNvSpPr/>
            <p:nvPr/>
          </p:nvSpPr>
          <p:spPr>
            <a:xfrm>
              <a:off x="2197582" y="807742"/>
              <a:ext cx="1923300" cy="686100"/>
            </a:xfrm>
            <a:prstGeom prst="rect">
              <a:avLst/>
            </a:prstGeom>
            <a:solidFill>
              <a:schemeClr val="tx2">
                <a:lumMod val="90000"/>
                <a:lumOff val="10000"/>
              </a:schemeClr>
            </a:solidFill>
            <a:ln w="12700" cap="flat" cmpd="sng">
              <a:solidFill>
                <a:srgbClr val="599BD5"/>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31;g10185b84f3a_0_62"/>
            <p:cNvSpPr txBox="1"/>
            <p:nvPr/>
          </p:nvSpPr>
          <p:spPr>
            <a:xfrm>
              <a:off x="2197582" y="807742"/>
              <a:ext cx="1923300" cy="686100"/>
            </a:xfrm>
            <a:prstGeom prst="rect">
              <a:avLst/>
            </a:prstGeom>
            <a:solidFill>
              <a:schemeClr val="tx2">
                <a:lumMod val="90000"/>
                <a:lumOff val="10000"/>
              </a:schemeClr>
            </a:solidFill>
            <a:ln>
              <a:noFill/>
            </a:ln>
          </p:spPr>
          <p:txBody>
            <a:bodyPr spcFirstLastPara="1" wrap="square" lIns="101350" tIns="57900" rIns="101350" bIns="57900" anchor="ctr" anchorCtr="0">
              <a:noAutofit/>
            </a:bodyPr>
            <a:lstStyle/>
            <a:p>
              <a:pPr marL="0" marR="0" lvl="0" indent="0" algn="ctr" rtl="0">
                <a:lnSpc>
                  <a:spcPct val="90000"/>
                </a:lnSpc>
                <a:spcBef>
                  <a:spcPts val="0"/>
                </a:spcBef>
                <a:spcAft>
                  <a:spcPts val="0"/>
                </a:spcAft>
                <a:buClr>
                  <a:schemeClr val="lt1"/>
                </a:buClr>
                <a:buSzPts val="1400"/>
                <a:buFont typeface="Calibri"/>
                <a:buNone/>
              </a:pPr>
              <a:r>
                <a:rPr lang="en-US" sz="1400" b="0" i="0" u="none" strike="noStrike" cap="none">
                  <a:solidFill>
                    <a:schemeClr val="lt1"/>
                  </a:solidFill>
                  <a:latin typeface="Calibri"/>
                  <a:ea typeface="Calibri"/>
                  <a:cs typeface="Calibri"/>
                  <a:sym typeface="Calibri"/>
                </a:rPr>
                <a:t>Ego-dystonic vs. ego-syntonic</a:t>
              </a:r>
              <a:endParaRPr sz="1100" b="0" i="0" u="none" strike="noStrike" cap="none">
                <a:solidFill>
                  <a:srgbClr val="000000"/>
                </a:solidFill>
                <a:latin typeface="Arial"/>
                <a:ea typeface="Arial"/>
                <a:cs typeface="Arial"/>
                <a:sym typeface="Arial"/>
              </a:endParaRPr>
            </a:p>
          </p:txBody>
        </p:sp>
        <p:sp>
          <p:nvSpPr>
            <p:cNvPr id="332" name="Google Shape;332;g10185b84f3a_0_62"/>
            <p:cNvSpPr/>
            <p:nvPr/>
          </p:nvSpPr>
          <p:spPr>
            <a:xfrm>
              <a:off x="2197582" y="1493768"/>
              <a:ext cx="1923300" cy="3523800"/>
            </a:xfrm>
            <a:prstGeom prst="rect">
              <a:avLst/>
            </a:prstGeom>
            <a:solidFill>
              <a:schemeClr val="tx2">
                <a:lumMod val="90000"/>
                <a:lumOff val="10000"/>
              </a:schemeClr>
            </a:solidFill>
            <a:ln w="12700" cap="flat" cmpd="sng">
              <a:solidFill>
                <a:srgbClr val="CFDEEF">
                  <a:alpha val="89411"/>
                </a:srgbClr>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g10185b84f3a_0_62"/>
            <p:cNvSpPr txBox="1"/>
            <p:nvPr/>
          </p:nvSpPr>
          <p:spPr>
            <a:xfrm>
              <a:off x="2197582" y="1493768"/>
              <a:ext cx="1923300" cy="3523800"/>
            </a:xfrm>
            <a:prstGeom prst="rect">
              <a:avLst/>
            </a:prstGeom>
            <a:solidFill>
              <a:schemeClr val="tx2">
                <a:lumMod val="90000"/>
                <a:lumOff val="10000"/>
              </a:schemeClr>
            </a:solidFill>
            <a:ln>
              <a:noFill/>
            </a:ln>
          </p:spPr>
          <p:txBody>
            <a:bodyPr spcFirstLastPara="1" wrap="square" lIns="76000" tIns="76000" rIns="101350" bIns="114000" anchor="t" anchorCtr="0">
              <a:noAutofit/>
            </a:bodyPr>
            <a:lstStyle/>
            <a:p>
              <a:pPr marL="127000" marR="0" lvl="1" indent="-127000" algn="l" rtl="0">
                <a:lnSpc>
                  <a:spcPct val="90000"/>
                </a:lnSpc>
                <a:spcBef>
                  <a:spcPts val="0"/>
                </a:spcBef>
                <a:spcAft>
                  <a:spcPts val="0"/>
                </a:spcAft>
                <a:buClr>
                  <a:schemeClr val="dk1"/>
                </a:buClr>
                <a:buSzPts val="1400"/>
                <a:buFont typeface="Calibri"/>
                <a:buChar char="•"/>
              </a:pPr>
              <a:r>
                <a:rPr lang="en-US" sz="1400" b="0" i="0" u="none" strike="noStrike" cap="none" dirty="0">
                  <a:solidFill>
                    <a:schemeClr val="bg1"/>
                  </a:solidFill>
                  <a:latin typeface="Calibri"/>
                  <a:ea typeface="Calibri"/>
                  <a:cs typeface="Calibri"/>
                  <a:sym typeface="Calibri"/>
                </a:rPr>
                <a:t>Thoughts that horrify the patient (dystonic) are likely to be intrusive obsessive thoughts</a:t>
              </a:r>
              <a:endParaRPr lang="en-US" sz="1100" b="0" i="0" u="none" strike="noStrike" cap="none">
                <a:solidFill>
                  <a:schemeClr val="bg1"/>
                </a:solidFill>
                <a:latin typeface="Arial"/>
                <a:ea typeface="Arial"/>
                <a:cs typeface="Arial"/>
              </a:endParaRPr>
            </a:p>
            <a:p>
              <a:pPr marL="127000" marR="0" lvl="1" indent="-127000" algn="l" rtl="0">
                <a:lnSpc>
                  <a:spcPct val="90000"/>
                </a:lnSpc>
                <a:spcBef>
                  <a:spcPts val="200"/>
                </a:spcBef>
                <a:spcAft>
                  <a:spcPts val="0"/>
                </a:spcAft>
                <a:buClr>
                  <a:schemeClr val="dk1"/>
                </a:buClr>
                <a:buSzPts val="1400"/>
                <a:buFont typeface="Calibri"/>
                <a:buChar char="•"/>
              </a:pPr>
              <a:r>
                <a:rPr lang="en-US" sz="1400" b="0" i="0" u="none" strike="noStrike" cap="none" dirty="0">
                  <a:solidFill>
                    <a:schemeClr val="bg1"/>
                  </a:solidFill>
                  <a:latin typeface="Calibri"/>
                  <a:ea typeface="Calibri"/>
                  <a:cs typeface="Calibri"/>
                  <a:sym typeface="Calibri"/>
                </a:rPr>
                <a:t>Patient who is not horrified by thoughts, ego-syntonic</a:t>
              </a:r>
              <a:endParaRPr sz="1100" b="0" i="0" u="none" strike="noStrike" cap="none">
                <a:solidFill>
                  <a:schemeClr val="bg1"/>
                </a:solidFill>
                <a:latin typeface="Arial"/>
                <a:ea typeface="Arial"/>
                <a:cs typeface="Arial"/>
              </a:endParaRPr>
            </a:p>
          </p:txBody>
        </p:sp>
        <p:sp>
          <p:nvSpPr>
            <p:cNvPr id="334" name="Google Shape;334;g10185b84f3a_0_62"/>
            <p:cNvSpPr/>
            <p:nvPr/>
          </p:nvSpPr>
          <p:spPr>
            <a:xfrm>
              <a:off x="4390146" y="807742"/>
              <a:ext cx="1923300" cy="686100"/>
            </a:xfrm>
            <a:prstGeom prst="rect">
              <a:avLst/>
            </a:prstGeom>
            <a:solidFill>
              <a:schemeClr val="tx2">
                <a:lumMod val="90000"/>
                <a:lumOff val="10000"/>
              </a:schemeClr>
            </a:solidFill>
            <a:ln w="12700" cap="flat" cmpd="sng">
              <a:solidFill>
                <a:srgbClr val="599BD5"/>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g10185b84f3a_0_62"/>
            <p:cNvSpPr txBox="1"/>
            <p:nvPr/>
          </p:nvSpPr>
          <p:spPr>
            <a:xfrm>
              <a:off x="4390146" y="807742"/>
              <a:ext cx="1923300" cy="686100"/>
            </a:xfrm>
            <a:prstGeom prst="rect">
              <a:avLst/>
            </a:prstGeom>
            <a:solidFill>
              <a:schemeClr val="tx2">
                <a:lumMod val="90000"/>
                <a:lumOff val="10000"/>
              </a:schemeClr>
            </a:solidFill>
            <a:ln>
              <a:noFill/>
            </a:ln>
          </p:spPr>
          <p:txBody>
            <a:bodyPr spcFirstLastPara="1" wrap="square" lIns="101350" tIns="57900" rIns="101350" bIns="57900" anchor="ctr" anchorCtr="0">
              <a:noAutofit/>
            </a:bodyPr>
            <a:lstStyle/>
            <a:p>
              <a:pPr marL="0" marR="0" lvl="0" indent="0" algn="ctr" rtl="0">
                <a:lnSpc>
                  <a:spcPct val="90000"/>
                </a:lnSpc>
                <a:spcBef>
                  <a:spcPts val="0"/>
                </a:spcBef>
                <a:spcAft>
                  <a:spcPts val="0"/>
                </a:spcAft>
                <a:buClr>
                  <a:schemeClr val="lt1"/>
                </a:buClr>
                <a:buSzPts val="1400"/>
                <a:buFont typeface="Calibri"/>
                <a:buNone/>
              </a:pPr>
              <a:r>
                <a:rPr lang="en-US" sz="1400" b="0" i="0" u="none" strike="noStrike" cap="none">
                  <a:solidFill>
                    <a:schemeClr val="lt1"/>
                  </a:solidFill>
                  <a:latin typeface="Calibri"/>
                  <a:ea typeface="Calibri"/>
                  <a:cs typeface="Calibri"/>
                  <a:sym typeface="Calibri"/>
                </a:rPr>
                <a:t>Intent and plan</a:t>
              </a:r>
              <a:endParaRPr sz="1100" b="0" i="0" u="none" strike="noStrike" cap="none">
                <a:solidFill>
                  <a:srgbClr val="000000"/>
                </a:solidFill>
                <a:latin typeface="Arial"/>
                <a:ea typeface="Arial"/>
                <a:cs typeface="Arial"/>
                <a:sym typeface="Arial"/>
              </a:endParaRPr>
            </a:p>
          </p:txBody>
        </p:sp>
        <p:sp>
          <p:nvSpPr>
            <p:cNvPr id="336" name="Google Shape;336;g10185b84f3a_0_62"/>
            <p:cNvSpPr/>
            <p:nvPr/>
          </p:nvSpPr>
          <p:spPr>
            <a:xfrm>
              <a:off x="4390146" y="1493768"/>
              <a:ext cx="1923300" cy="3523800"/>
            </a:xfrm>
            <a:prstGeom prst="rect">
              <a:avLst/>
            </a:prstGeom>
            <a:solidFill>
              <a:schemeClr val="tx2">
                <a:lumMod val="90000"/>
                <a:lumOff val="10000"/>
              </a:schemeClr>
            </a:solidFill>
            <a:ln w="12700" cap="flat" cmpd="sng">
              <a:solidFill>
                <a:srgbClr val="CFDEEF">
                  <a:alpha val="89411"/>
                </a:srgbClr>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37;g10185b84f3a_0_62"/>
            <p:cNvSpPr txBox="1"/>
            <p:nvPr/>
          </p:nvSpPr>
          <p:spPr>
            <a:xfrm>
              <a:off x="4390146" y="1493768"/>
              <a:ext cx="1923300" cy="3523800"/>
            </a:xfrm>
            <a:prstGeom prst="rect">
              <a:avLst/>
            </a:prstGeom>
            <a:solidFill>
              <a:schemeClr val="tx2">
                <a:lumMod val="90000"/>
                <a:lumOff val="10000"/>
              </a:schemeClr>
            </a:solidFill>
            <a:ln>
              <a:noFill/>
            </a:ln>
          </p:spPr>
          <p:txBody>
            <a:bodyPr spcFirstLastPara="1" wrap="square" lIns="76000" tIns="76000" rIns="101350" bIns="114000" anchor="t" anchorCtr="0">
              <a:noAutofit/>
            </a:bodyPr>
            <a:lstStyle/>
            <a:p>
              <a:pPr marL="127000" marR="0" lvl="1" indent="-127000" algn="l" rtl="0">
                <a:lnSpc>
                  <a:spcPct val="90000"/>
                </a:lnSpc>
                <a:spcBef>
                  <a:spcPts val="0"/>
                </a:spcBef>
                <a:spcAft>
                  <a:spcPts val="0"/>
                </a:spcAft>
                <a:buClr>
                  <a:schemeClr val="dk1"/>
                </a:buClr>
                <a:buSzPts val="1400"/>
                <a:buFont typeface="Calibri"/>
                <a:buChar char="•"/>
              </a:pPr>
              <a:r>
                <a:rPr lang="en-US" sz="1400" b="0" i="0" u="none" strike="noStrike" cap="none" dirty="0">
                  <a:solidFill>
                    <a:schemeClr val="bg1"/>
                  </a:solidFill>
                  <a:latin typeface="Calibri"/>
                  <a:ea typeface="Calibri"/>
                  <a:cs typeface="Calibri"/>
                  <a:sym typeface="Calibri"/>
                </a:rPr>
                <a:t>Expressed intent, with or without a plan, is an emergency</a:t>
              </a:r>
              <a:endParaRPr lang="en-US" sz="1100" b="0" i="0" u="none" strike="noStrike" cap="none">
                <a:solidFill>
                  <a:schemeClr val="bg1"/>
                </a:solidFill>
                <a:latin typeface="Arial"/>
                <a:ea typeface="Arial"/>
                <a:cs typeface="Arial"/>
              </a:endParaRPr>
            </a:p>
            <a:p>
              <a:pPr marL="127000" marR="0" lvl="1" indent="-127000" algn="l" rtl="0">
                <a:lnSpc>
                  <a:spcPct val="90000"/>
                </a:lnSpc>
                <a:spcBef>
                  <a:spcPts val="200"/>
                </a:spcBef>
                <a:spcAft>
                  <a:spcPts val="0"/>
                </a:spcAft>
                <a:buClr>
                  <a:schemeClr val="dk1"/>
                </a:buClr>
                <a:buSzPts val="1400"/>
                <a:buFont typeface="Calibri"/>
                <a:buChar char="•"/>
              </a:pPr>
              <a:r>
                <a:rPr lang="en-US" sz="1400" b="0" i="0" u="none" strike="noStrike" cap="none" dirty="0">
                  <a:solidFill>
                    <a:schemeClr val="bg1"/>
                  </a:solidFill>
                  <a:latin typeface="Calibri"/>
                  <a:ea typeface="Calibri"/>
                  <a:cs typeface="Calibri"/>
                  <a:sym typeface="Calibri"/>
                </a:rPr>
                <a:t>Patient should be hospitalized immediately in most cases</a:t>
              </a:r>
              <a:endParaRPr sz="1100" b="0" i="0" u="none" strike="noStrike" cap="none">
                <a:solidFill>
                  <a:schemeClr val="bg1"/>
                </a:solidFill>
                <a:latin typeface="Arial"/>
                <a:ea typeface="Arial"/>
                <a:cs typeface="Arial"/>
              </a:endParaRPr>
            </a:p>
          </p:txBody>
        </p:sp>
        <p:sp>
          <p:nvSpPr>
            <p:cNvPr id="338" name="Google Shape;338;g10185b84f3a_0_62"/>
            <p:cNvSpPr/>
            <p:nvPr/>
          </p:nvSpPr>
          <p:spPr>
            <a:xfrm>
              <a:off x="6582711" y="807742"/>
              <a:ext cx="1923300" cy="686100"/>
            </a:xfrm>
            <a:prstGeom prst="rect">
              <a:avLst/>
            </a:prstGeom>
            <a:solidFill>
              <a:schemeClr val="tx2">
                <a:lumMod val="90000"/>
                <a:lumOff val="10000"/>
              </a:schemeClr>
            </a:solidFill>
            <a:ln w="12700" cap="flat" cmpd="sng">
              <a:solidFill>
                <a:srgbClr val="599BD5"/>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 name="Google Shape;339;g10185b84f3a_0_62"/>
            <p:cNvSpPr txBox="1"/>
            <p:nvPr/>
          </p:nvSpPr>
          <p:spPr>
            <a:xfrm>
              <a:off x="6582711" y="807742"/>
              <a:ext cx="1923300" cy="686100"/>
            </a:xfrm>
            <a:prstGeom prst="rect">
              <a:avLst/>
            </a:prstGeom>
            <a:solidFill>
              <a:schemeClr val="tx2">
                <a:lumMod val="90000"/>
                <a:lumOff val="10000"/>
              </a:schemeClr>
            </a:solidFill>
            <a:ln>
              <a:noFill/>
            </a:ln>
          </p:spPr>
          <p:txBody>
            <a:bodyPr spcFirstLastPara="1" wrap="square" lIns="101350" tIns="57900" rIns="101350" bIns="57900" anchor="ctr" anchorCtr="0">
              <a:noAutofit/>
            </a:bodyPr>
            <a:lstStyle/>
            <a:p>
              <a:pPr marL="0" marR="0" lvl="0" indent="0" algn="ctr" rtl="0">
                <a:lnSpc>
                  <a:spcPct val="90000"/>
                </a:lnSpc>
                <a:spcBef>
                  <a:spcPts val="0"/>
                </a:spcBef>
                <a:spcAft>
                  <a:spcPts val="0"/>
                </a:spcAft>
                <a:buClr>
                  <a:schemeClr val="lt1"/>
                </a:buClr>
                <a:buSzPts val="1400"/>
                <a:buFont typeface="Calibri"/>
                <a:buNone/>
              </a:pPr>
              <a:r>
                <a:rPr lang="en-US" sz="1400" b="0" i="0" u="none" strike="noStrike" cap="none">
                  <a:solidFill>
                    <a:schemeClr val="lt1"/>
                  </a:solidFill>
                  <a:latin typeface="Calibri"/>
                  <a:ea typeface="Calibri"/>
                  <a:cs typeface="Calibri"/>
                  <a:sym typeface="Calibri"/>
                </a:rPr>
                <a:t>Psychosis</a:t>
              </a:r>
              <a:endParaRPr sz="1100" b="0" i="0" u="none" strike="noStrike" cap="none">
                <a:solidFill>
                  <a:srgbClr val="000000"/>
                </a:solidFill>
                <a:latin typeface="Arial"/>
                <a:ea typeface="Arial"/>
                <a:cs typeface="Arial"/>
                <a:sym typeface="Arial"/>
              </a:endParaRPr>
            </a:p>
          </p:txBody>
        </p:sp>
        <p:sp>
          <p:nvSpPr>
            <p:cNvPr id="340" name="Google Shape;340;g10185b84f3a_0_62"/>
            <p:cNvSpPr/>
            <p:nvPr/>
          </p:nvSpPr>
          <p:spPr>
            <a:xfrm>
              <a:off x="6582711" y="1493768"/>
              <a:ext cx="1923300" cy="3523800"/>
            </a:xfrm>
            <a:prstGeom prst="rect">
              <a:avLst/>
            </a:prstGeom>
            <a:solidFill>
              <a:schemeClr val="tx2">
                <a:lumMod val="90000"/>
                <a:lumOff val="10000"/>
              </a:schemeClr>
            </a:solidFill>
            <a:ln w="12700" cap="flat" cmpd="sng">
              <a:solidFill>
                <a:srgbClr val="CFDEEF">
                  <a:alpha val="89411"/>
                </a:srgbClr>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 name="Google Shape;341;g10185b84f3a_0_62"/>
            <p:cNvSpPr txBox="1"/>
            <p:nvPr/>
          </p:nvSpPr>
          <p:spPr>
            <a:xfrm>
              <a:off x="6582711" y="1493768"/>
              <a:ext cx="1923300" cy="3523800"/>
            </a:xfrm>
            <a:prstGeom prst="rect">
              <a:avLst/>
            </a:prstGeom>
            <a:solidFill>
              <a:schemeClr val="tx2">
                <a:lumMod val="90000"/>
                <a:lumOff val="10000"/>
              </a:schemeClr>
            </a:solidFill>
            <a:ln>
              <a:noFill/>
            </a:ln>
          </p:spPr>
          <p:txBody>
            <a:bodyPr spcFirstLastPara="1" wrap="square" lIns="76000" tIns="76000" rIns="101350" bIns="114000" anchor="t" anchorCtr="0">
              <a:noAutofit/>
            </a:bodyPr>
            <a:lstStyle/>
            <a:p>
              <a:pPr marL="127000" marR="0" lvl="1" indent="-127000" algn="l" rtl="0">
                <a:lnSpc>
                  <a:spcPct val="90000"/>
                </a:lnSpc>
                <a:spcBef>
                  <a:spcPts val="0"/>
                </a:spcBef>
                <a:spcAft>
                  <a:spcPts val="0"/>
                </a:spcAft>
                <a:buClr>
                  <a:schemeClr val="dk1"/>
                </a:buClr>
                <a:buSzPts val="1400"/>
                <a:buFont typeface="Calibri"/>
                <a:buChar char="•"/>
              </a:pPr>
              <a:r>
                <a:rPr lang="en-US" sz="1400" b="0" i="0" u="none" strike="noStrike" cap="none" dirty="0">
                  <a:solidFill>
                    <a:schemeClr val="bg1"/>
                  </a:solidFill>
                  <a:latin typeface="Calibri"/>
                  <a:ea typeface="Calibri"/>
                  <a:cs typeface="Calibri"/>
                  <a:sym typeface="Calibri"/>
                </a:rPr>
                <a:t>Always assess </a:t>
              </a:r>
              <a:endParaRPr lang="en-US" sz="1100" b="0" i="0" u="none" strike="noStrike" cap="none" dirty="0">
                <a:solidFill>
                  <a:schemeClr val="bg1"/>
                </a:solidFill>
                <a:latin typeface="Arial"/>
                <a:ea typeface="Arial"/>
                <a:cs typeface="Arial"/>
              </a:endParaRPr>
            </a:p>
            <a:p>
              <a:pPr marL="127000" marR="0" lvl="1" indent="-127000" algn="l" rtl="0">
                <a:lnSpc>
                  <a:spcPct val="90000"/>
                </a:lnSpc>
                <a:spcBef>
                  <a:spcPts val="200"/>
                </a:spcBef>
                <a:spcAft>
                  <a:spcPts val="0"/>
                </a:spcAft>
                <a:buClr>
                  <a:schemeClr val="dk1"/>
                </a:buClr>
                <a:buSzPts val="1400"/>
                <a:buFont typeface="Calibri"/>
                <a:buChar char="•"/>
              </a:pPr>
              <a:r>
                <a:rPr lang="en-US" sz="1400" b="0" i="0" u="none" strike="noStrike" cap="none" dirty="0">
                  <a:solidFill>
                    <a:schemeClr val="bg1"/>
                  </a:solidFill>
                  <a:latin typeface="Calibri"/>
                  <a:ea typeface="Calibri"/>
                  <a:cs typeface="Calibri"/>
                  <a:sym typeface="Calibri"/>
                </a:rPr>
                <a:t>Presence of symptoms increases likelihood of patient acting on impulsive thoughts</a:t>
              </a:r>
              <a:endParaRPr sz="1100" b="0" i="0" u="none" strike="noStrike" cap="none" dirty="0">
                <a:solidFill>
                  <a:schemeClr val="bg1"/>
                </a:solidFill>
                <a:latin typeface="Arial"/>
                <a:ea typeface="Arial"/>
                <a:cs typeface="Arial"/>
                <a:sym typeface="Arial"/>
              </a:endParaRPr>
            </a:p>
          </p:txBody>
        </p:sp>
        <p:sp>
          <p:nvSpPr>
            <p:cNvPr id="342" name="Google Shape;342;g10185b84f3a_0_62"/>
            <p:cNvSpPr/>
            <p:nvPr/>
          </p:nvSpPr>
          <p:spPr>
            <a:xfrm>
              <a:off x="8775276" y="807742"/>
              <a:ext cx="1923300" cy="686100"/>
            </a:xfrm>
            <a:prstGeom prst="rect">
              <a:avLst/>
            </a:prstGeom>
            <a:solidFill>
              <a:schemeClr val="tx2">
                <a:lumMod val="90000"/>
                <a:lumOff val="10000"/>
              </a:schemeClr>
            </a:solidFill>
            <a:ln w="12700" cap="flat" cmpd="sng">
              <a:solidFill>
                <a:srgbClr val="599BD5"/>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g10185b84f3a_0_62"/>
            <p:cNvSpPr txBox="1"/>
            <p:nvPr/>
          </p:nvSpPr>
          <p:spPr>
            <a:xfrm>
              <a:off x="8775276" y="807742"/>
              <a:ext cx="1923300" cy="686100"/>
            </a:xfrm>
            <a:prstGeom prst="rect">
              <a:avLst/>
            </a:prstGeom>
            <a:solidFill>
              <a:schemeClr val="tx2">
                <a:lumMod val="90000"/>
                <a:lumOff val="10000"/>
              </a:schemeClr>
            </a:solidFill>
            <a:ln>
              <a:noFill/>
            </a:ln>
          </p:spPr>
          <p:txBody>
            <a:bodyPr spcFirstLastPara="1" wrap="square" lIns="101350" tIns="57900" rIns="101350" bIns="57900" anchor="ctr" anchorCtr="0">
              <a:noAutofit/>
            </a:bodyPr>
            <a:lstStyle/>
            <a:p>
              <a:pPr marL="0" marR="0" lvl="0" indent="0" algn="ctr" rtl="0">
                <a:lnSpc>
                  <a:spcPct val="90000"/>
                </a:lnSpc>
                <a:spcBef>
                  <a:spcPts val="0"/>
                </a:spcBef>
                <a:spcAft>
                  <a:spcPts val="0"/>
                </a:spcAft>
                <a:buClr>
                  <a:schemeClr val="lt1"/>
                </a:buClr>
                <a:buSzPts val="1400"/>
                <a:buFont typeface="Calibri"/>
                <a:buNone/>
              </a:pPr>
              <a:r>
                <a:rPr lang="en-US" sz="1400" b="0" i="0" u="none" strike="noStrike" cap="none">
                  <a:solidFill>
                    <a:schemeClr val="lt1"/>
                  </a:solidFill>
                  <a:latin typeface="Calibri"/>
                  <a:ea typeface="Calibri"/>
                  <a:cs typeface="Calibri"/>
                  <a:sym typeface="Calibri"/>
                </a:rPr>
                <a:t>Suicidal thoughts</a:t>
              </a:r>
              <a:endParaRPr sz="1100" b="0" i="0" u="none" strike="noStrike" cap="none">
                <a:solidFill>
                  <a:srgbClr val="000000"/>
                </a:solidFill>
                <a:latin typeface="Arial"/>
                <a:ea typeface="Arial"/>
                <a:cs typeface="Arial"/>
                <a:sym typeface="Arial"/>
              </a:endParaRPr>
            </a:p>
          </p:txBody>
        </p:sp>
        <p:sp>
          <p:nvSpPr>
            <p:cNvPr id="344" name="Google Shape;344;g10185b84f3a_0_62"/>
            <p:cNvSpPr/>
            <p:nvPr/>
          </p:nvSpPr>
          <p:spPr>
            <a:xfrm>
              <a:off x="8775276" y="1493768"/>
              <a:ext cx="1923300" cy="3523800"/>
            </a:xfrm>
            <a:prstGeom prst="rect">
              <a:avLst/>
            </a:prstGeom>
            <a:solidFill>
              <a:schemeClr val="tx2">
                <a:lumMod val="90000"/>
                <a:lumOff val="10000"/>
              </a:schemeClr>
            </a:solidFill>
            <a:ln w="12700" cap="flat" cmpd="sng">
              <a:solidFill>
                <a:srgbClr val="CFDEEF">
                  <a:alpha val="89411"/>
                </a:srgbClr>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g10185b84f3a_0_62"/>
            <p:cNvSpPr txBox="1"/>
            <p:nvPr/>
          </p:nvSpPr>
          <p:spPr>
            <a:xfrm>
              <a:off x="8775276" y="1493768"/>
              <a:ext cx="1923300" cy="3523800"/>
            </a:xfrm>
            <a:prstGeom prst="rect">
              <a:avLst/>
            </a:prstGeom>
            <a:solidFill>
              <a:schemeClr val="tx2">
                <a:lumMod val="90000"/>
                <a:lumOff val="10000"/>
              </a:schemeClr>
            </a:solidFill>
            <a:ln>
              <a:noFill/>
            </a:ln>
          </p:spPr>
          <p:txBody>
            <a:bodyPr spcFirstLastPara="1" wrap="square" lIns="76000" tIns="76000" rIns="101350" bIns="114000" anchor="t" anchorCtr="0">
              <a:noAutofit/>
            </a:bodyPr>
            <a:lstStyle/>
            <a:p>
              <a:pPr marL="127000" marR="0" lvl="1" indent="-127000" algn="l" rtl="0">
                <a:lnSpc>
                  <a:spcPct val="90000"/>
                </a:lnSpc>
                <a:spcBef>
                  <a:spcPts val="0"/>
                </a:spcBef>
                <a:spcAft>
                  <a:spcPts val="0"/>
                </a:spcAft>
                <a:buClr>
                  <a:schemeClr val="dk1"/>
                </a:buClr>
                <a:buSzPts val="1400"/>
                <a:buFont typeface="Calibri"/>
                <a:buChar char="•"/>
              </a:pPr>
              <a:r>
                <a:rPr lang="en-US" sz="1400" b="0" i="0" u="none" strike="noStrike" cap="none" dirty="0">
                  <a:solidFill>
                    <a:schemeClr val="bg1"/>
                  </a:solidFill>
                  <a:latin typeface="Calibri"/>
                  <a:ea typeface="Calibri"/>
                  <a:cs typeface="Calibri"/>
                  <a:sym typeface="Calibri"/>
                </a:rPr>
                <a:t>Increase likelihood that patient may act on thoughts and should prompt hospitalization in most cases</a:t>
              </a:r>
              <a:endParaRPr lang="en-US" sz="1100" b="0" i="0" u="none" strike="noStrike" cap="none">
                <a:solidFill>
                  <a:schemeClr val="bg1"/>
                </a:solidFill>
                <a:latin typeface="Arial"/>
                <a:ea typeface="Arial"/>
                <a:cs typeface="Arial"/>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1" name="Google Shape;351;g10185b84f3a_0_384"/>
          <p:cNvSpPr/>
          <p:nvPr/>
        </p:nvSpPr>
        <p:spPr>
          <a:xfrm>
            <a:off x="1181090" y="1802047"/>
            <a:ext cx="1866569" cy="3151340"/>
          </a:xfrm>
          <a:prstGeom prst="flowChartOffpageConnector">
            <a:avLst/>
          </a:prstGeom>
          <a:solidFill>
            <a:schemeClr val="accent2">
              <a:lumMod val="20000"/>
              <a:lumOff val="8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352" name="Google Shape;352;g10185b84f3a_0_384"/>
          <p:cNvSpPr/>
          <p:nvPr/>
        </p:nvSpPr>
        <p:spPr>
          <a:xfrm>
            <a:off x="1181091" y="1330216"/>
            <a:ext cx="1866569" cy="3013545"/>
          </a:xfrm>
          <a:prstGeom prst="flowChartOffpageConnector">
            <a:avLst/>
          </a:prstGeom>
          <a:solidFill>
            <a:schemeClr val="tx2">
              <a:lumMod val="90000"/>
              <a:lumOff val="1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a:solidFill>
                  <a:schemeClr val="bg1"/>
                </a:solidFill>
                <a:latin typeface="Calibri"/>
                <a:ea typeface="Calibri"/>
                <a:cs typeface="Calibri"/>
                <a:sym typeface="Calibri"/>
              </a:rPr>
              <a:t>This patient is </a:t>
            </a:r>
            <a:r>
              <a:rPr lang="en-US" sz="2400" b="0" i="0" u="sng" strike="noStrike" cap="none" dirty="0">
                <a:solidFill>
                  <a:schemeClr val="bg1"/>
                </a:solidFill>
                <a:latin typeface="Calibri"/>
                <a:ea typeface="Calibri"/>
                <a:cs typeface="Calibri"/>
                <a:sym typeface="Calibri"/>
              </a:rPr>
              <a:t>not safe</a:t>
            </a:r>
            <a:r>
              <a:rPr lang="en-US" sz="2400" b="0" i="0" u="none" strike="noStrike" cap="none" dirty="0">
                <a:solidFill>
                  <a:schemeClr val="bg1"/>
                </a:solidFill>
                <a:latin typeface="Calibri"/>
                <a:ea typeface="Calibri"/>
                <a:cs typeface="Calibri"/>
                <a:sym typeface="Calibri"/>
              </a:rPr>
              <a:t> to leave! </a:t>
            </a:r>
            <a:endParaRPr sz="1100" b="0" i="0" u="none" strike="noStrike" cap="none" dirty="0">
              <a:solidFill>
                <a:schemeClr val="bg1"/>
              </a:solidFill>
              <a:latin typeface="Arial"/>
              <a:ea typeface="Arial"/>
              <a:cs typeface="Arial"/>
              <a:sym typeface="Arial"/>
            </a:endParaRPr>
          </a:p>
        </p:txBody>
      </p:sp>
      <p:sp>
        <p:nvSpPr>
          <p:cNvPr id="353" name="Google Shape;353;g10185b84f3a_0_384"/>
          <p:cNvSpPr/>
          <p:nvPr/>
        </p:nvSpPr>
        <p:spPr>
          <a:xfrm>
            <a:off x="3988642" y="268802"/>
            <a:ext cx="4168857" cy="5345085"/>
          </a:xfrm>
          <a:prstGeom prst="diamond">
            <a:avLst/>
          </a:prstGeom>
          <a:solidFill>
            <a:schemeClr val="tx2">
              <a:lumMod val="90000"/>
              <a:lumOff val="10000"/>
            </a:schemeClr>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g10185b84f3a_0_384"/>
          <p:cNvSpPr/>
          <p:nvPr/>
        </p:nvSpPr>
        <p:spPr>
          <a:xfrm>
            <a:off x="4393496" y="587611"/>
            <a:ext cx="1627309" cy="2090917"/>
          </a:xfrm>
          <a:custGeom>
            <a:avLst/>
            <a:gdLst/>
            <a:ahLst/>
            <a:cxnLst/>
            <a:rect l="l" t="t" r="r" b="b"/>
            <a:pathLst>
              <a:path w="2603296" h="2603296" extrusionOk="0">
                <a:moveTo>
                  <a:pt x="0" y="433891"/>
                </a:moveTo>
                <a:cubicBezTo>
                  <a:pt x="0" y="194260"/>
                  <a:pt x="194260" y="0"/>
                  <a:pt x="433891" y="0"/>
                </a:cubicBezTo>
                <a:lnTo>
                  <a:pt x="2169405" y="0"/>
                </a:lnTo>
                <a:cubicBezTo>
                  <a:pt x="2409036" y="0"/>
                  <a:pt x="2603296" y="194260"/>
                  <a:pt x="2603296" y="433891"/>
                </a:cubicBezTo>
                <a:lnTo>
                  <a:pt x="2603296" y="2169405"/>
                </a:lnTo>
                <a:cubicBezTo>
                  <a:pt x="2603296" y="2409036"/>
                  <a:pt x="2409036" y="2603296"/>
                  <a:pt x="2169405" y="2603296"/>
                </a:cubicBezTo>
                <a:lnTo>
                  <a:pt x="433891" y="2603296"/>
                </a:lnTo>
                <a:cubicBezTo>
                  <a:pt x="194260" y="2603296"/>
                  <a:pt x="0" y="2409036"/>
                  <a:pt x="0" y="2169405"/>
                </a:cubicBezTo>
                <a:lnTo>
                  <a:pt x="0" y="433891"/>
                </a:lnTo>
                <a:close/>
              </a:path>
            </a:pathLst>
          </a:custGeom>
          <a:solidFill>
            <a:schemeClr val="accent2">
              <a:lumMod val="50000"/>
            </a:schemeClr>
          </a:solidFill>
          <a:ln>
            <a:noFill/>
          </a:ln>
        </p:spPr>
        <p:txBody>
          <a:bodyPr spcFirstLastPara="1" wrap="square" lIns="158175" tIns="158175" rIns="158175" bIns="158175" anchor="ctr" anchorCtr="0">
            <a:noAutofit/>
          </a:bodyPr>
          <a:lstStyle/>
          <a:p>
            <a:pPr marL="0" marR="0" lvl="0" indent="0" algn="ctr" rtl="0">
              <a:lnSpc>
                <a:spcPct val="90000"/>
              </a:lnSpc>
              <a:spcBef>
                <a:spcPts val="0"/>
              </a:spcBef>
              <a:spcAft>
                <a:spcPts val="0"/>
              </a:spcAft>
              <a:buClr>
                <a:schemeClr val="dk1"/>
              </a:buClr>
              <a:buSzPts val="1700"/>
              <a:buFont typeface="Calibri"/>
              <a:buNone/>
            </a:pPr>
            <a:r>
              <a:rPr lang="en-US" sz="1700" b="0" i="0" u="none" strike="noStrike" cap="none" dirty="0">
                <a:solidFill>
                  <a:schemeClr val="bg1"/>
                </a:solidFill>
                <a:latin typeface="Calibri"/>
                <a:ea typeface="Calibri"/>
                <a:cs typeface="Calibri"/>
                <a:sym typeface="Calibri"/>
              </a:rPr>
              <a:t>Thoughts are </a:t>
            </a:r>
            <a:r>
              <a:rPr lang="en-US" sz="1700" b="1" i="0" u="none" strike="noStrike" cap="none" dirty="0">
                <a:solidFill>
                  <a:schemeClr val="bg1"/>
                </a:solidFill>
                <a:latin typeface="Calibri"/>
                <a:ea typeface="Calibri"/>
                <a:cs typeface="Calibri"/>
                <a:sym typeface="Calibri"/>
              </a:rPr>
              <a:t>ego-syntonic</a:t>
            </a:r>
            <a:r>
              <a:rPr lang="en-US" sz="1700" b="0" i="0" u="none" strike="noStrike" cap="none" dirty="0">
                <a:solidFill>
                  <a:schemeClr val="bg1"/>
                </a:solidFill>
                <a:latin typeface="Calibri"/>
                <a:ea typeface="Calibri"/>
                <a:cs typeface="Calibri"/>
                <a:sym typeface="Calibri"/>
              </a:rPr>
              <a:t> and patient has </a:t>
            </a:r>
            <a:r>
              <a:rPr lang="en-US" sz="1700" b="1" i="0" u="none" strike="noStrike" cap="none" dirty="0">
                <a:solidFill>
                  <a:schemeClr val="bg1"/>
                </a:solidFill>
                <a:latin typeface="Calibri"/>
                <a:ea typeface="Calibri"/>
                <a:cs typeface="Calibri"/>
                <a:sym typeface="Calibri"/>
              </a:rPr>
              <a:t>bizarre beliefs</a:t>
            </a:r>
            <a:endParaRPr sz="1100" b="0" i="0" u="none" strike="noStrike" cap="none" dirty="0">
              <a:solidFill>
                <a:schemeClr val="bg1"/>
              </a:solidFill>
              <a:latin typeface="Arial"/>
              <a:ea typeface="Arial"/>
              <a:cs typeface="Arial"/>
              <a:sym typeface="Arial"/>
            </a:endParaRPr>
          </a:p>
        </p:txBody>
      </p:sp>
      <p:sp>
        <p:nvSpPr>
          <p:cNvPr id="355" name="Google Shape;355;g10185b84f3a_0_384"/>
          <p:cNvSpPr/>
          <p:nvPr/>
        </p:nvSpPr>
        <p:spPr>
          <a:xfrm>
            <a:off x="6491842" y="574492"/>
            <a:ext cx="1627309" cy="2081064"/>
          </a:xfrm>
          <a:custGeom>
            <a:avLst/>
            <a:gdLst/>
            <a:ahLst/>
            <a:cxnLst/>
            <a:rect l="l" t="t" r="r" b="b"/>
            <a:pathLst>
              <a:path w="2603296" h="2603296" extrusionOk="0">
                <a:moveTo>
                  <a:pt x="0" y="433891"/>
                </a:moveTo>
                <a:cubicBezTo>
                  <a:pt x="0" y="194260"/>
                  <a:pt x="194260" y="0"/>
                  <a:pt x="433891" y="0"/>
                </a:cubicBezTo>
                <a:lnTo>
                  <a:pt x="2169405" y="0"/>
                </a:lnTo>
                <a:cubicBezTo>
                  <a:pt x="2409036" y="0"/>
                  <a:pt x="2603296" y="194260"/>
                  <a:pt x="2603296" y="433891"/>
                </a:cubicBezTo>
                <a:lnTo>
                  <a:pt x="2603296" y="2169405"/>
                </a:lnTo>
                <a:cubicBezTo>
                  <a:pt x="2603296" y="2409036"/>
                  <a:pt x="2409036" y="2603296"/>
                  <a:pt x="2169405" y="2603296"/>
                </a:cubicBezTo>
                <a:lnTo>
                  <a:pt x="433891" y="2603296"/>
                </a:lnTo>
                <a:cubicBezTo>
                  <a:pt x="194260" y="2603296"/>
                  <a:pt x="0" y="2409036"/>
                  <a:pt x="0" y="2169405"/>
                </a:cubicBezTo>
                <a:lnTo>
                  <a:pt x="0" y="433891"/>
                </a:lnTo>
                <a:close/>
              </a:path>
            </a:pathLst>
          </a:custGeom>
          <a:solidFill>
            <a:schemeClr val="accent2">
              <a:lumMod val="20000"/>
              <a:lumOff val="80000"/>
            </a:schemeClr>
          </a:solidFill>
          <a:ln>
            <a:noFill/>
          </a:ln>
        </p:spPr>
        <p:txBody>
          <a:bodyPr spcFirstLastPara="1" wrap="square" lIns="158175" tIns="158175" rIns="158175" bIns="158175" anchor="ctr" anchorCtr="0">
            <a:noAutofit/>
          </a:bodyPr>
          <a:lstStyle/>
          <a:p>
            <a:pPr marL="0" marR="0" lvl="0" indent="0" algn="ctr" rtl="0">
              <a:lnSpc>
                <a:spcPct val="90000"/>
              </a:lnSpc>
              <a:spcBef>
                <a:spcPts val="0"/>
              </a:spcBef>
              <a:spcAft>
                <a:spcPts val="0"/>
              </a:spcAft>
              <a:buClr>
                <a:schemeClr val="dk1"/>
              </a:buClr>
              <a:buSzPts val="1700"/>
              <a:buFont typeface="Calibri"/>
              <a:buNone/>
            </a:pPr>
            <a:r>
              <a:rPr lang="en-US" sz="1700" b="0" i="0" u="none" strike="noStrike" cap="none">
                <a:solidFill>
                  <a:schemeClr val="dk1"/>
                </a:solidFill>
                <a:latin typeface="Calibri"/>
                <a:ea typeface="Calibri"/>
                <a:cs typeface="Calibri"/>
                <a:sym typeface="Calibri"/>
              </a:rPr>
              <a:t>Likely </a:t>
            </a:r>
            <a:r>
              <a:rPr lang="en-US" sz="1700" b="1" i="0" u="none" strike="noStrike" cap="none">
                <a:solidFill>
                  <a:schemeClr val="dk1"/>
                </a:solidFill>
                <a:latin typeface="Calibri"/>
                <a:ea typeface="Calibri"/>
                <a:cs typeface="Calibri"/>
                <a:sym typeface="Calibri"/>
              </a:rPr>
              <a:t>postpartum psychosis</a:t>
            </a:r>
            <a:r>
              <a:rPr lang="en-US" sz="1700" b="0" i="0" u="none" strike="noStrike" cap="none">
                <a:solidFill>
                  <a:schemeClr val="dk1"/>
                </a:solidFill>
                <a:latin typeface="Calibri"/>
                <a:ea typeface="Calibri"/>
                <a:cs typeface="Calibri"/>
                <a:sym typeface="Calibri"/>
              </a:rPr>
              <a:t>, a psychiatric emergency</a:t>
            </a:r>
            <a:endParaRPr sz="1700" b="0" i="0" u="none" strike="noStrike" cap="none">
              <a:solidFill>
                <a:schemeClr val="dk1"/>
              </a:solidFill>
              <a:latin typeface="Calibri"/>
              <a:ea typeface="Calibri"/>
              <a:cs typeface="Calibri"/>
              <a:sym typeface="Calibri"/>
            </a:endParaRPr>
          </a:p>
        </p:txBody>
      </p:sp>
      <p:sp>
        <p:nvSpPr>
          <p:cNvPr id="356" name="Google Shape;356;g10185b84f3a_0_384"/>
          <p:cNvSpPr/>
          <p:nvPr/>
        </p:nvSpPr>
        <p:spPr>
          <a:xfrm>
            <a:off x="4393496" y="3258432"/>
            <a:ext cx="1627309" cy="2090917"/>
          </a:xfrm>
          <a:custGeom>
            <a:avLst/>
            <a:gdLst/>
            <a:ahLst/>
            <a:cxnLst/>
            <a:rect l="l" t="t" r="r" b="b"/>
            <a:pathLst>
              <a:path w="2603296" h="2603296" extrusionOk="0">
                <a:moveTo>
                  <a:pt x="0" y="433891"/>
                </a:moveTo>
                <a:cubicBezTo>
                  <a:pt x="0" y="194260"/>
                  <a:pt x="194260" y="0"/>
                  <a:pt x="433891" y="0"/>
                </a:cubicBezTo>
                <a:lnTo>
                  <a:pt x="2169405" y="0"/>
                </a:lnTo>
                <a:cubicBezTo>
                  <a:pt x="2409036" y="0"/>
                  <a:pt x="2603296" y="194260"/>
                  <a:pt x="2603296" y="433891"/>
                </a:cubicBezTo>
                <a:lnTo>
                  <a:pt x="2603296" y="2169405"/>
                </a:lnTo>
                <a:cubicBezTo>
                  <a:pt x="2603296" y="2409036"/>
                  <a:pt x="2409036" y="2603296"/>
                  <a:pt x="2169405" y="2603296"/>
                </a:cubicBezTo>
                <a:lnTo>
                  <a:pt x="433891" y="2603296"/>
                </a:lnTo>
                <a:cubicBezTo>
                  <a:pt x="194260" y="2603296"/>
                  <a:pt x="0" y="2409036"/>
                  <a:pt x="0" y="2169405"/>
                </a:cubicBezTo>
                <a:lnTo>
                  <a:pt x="0" y="433891"/>
                </a:lnTo>
                <a:close/>
              </a:path>
            </a:pathLst>
          </a:custGeom>
          <a:solidFill>
            <a:schemeClr val="accent2">
              <a:lumMod val="20000"/>
              <a:lumOff val="80000"/>
            </a:schemeClr>
          </a:solidFill>
          <a:ln>
            <a:noFill/>
          </a:ln>
        </p:spPr>
        <p:txBody>
          <a:bodyPr spcFirstLastPara="1" wrap="square" lIns="158175" tIns="158175" rIns="158175" bIns="158175" anchor="ctr" anchorCtr="0">
            <a:noAutofit/>
          </a:bodyPr>
          <a:lstStyle/>
          <a:p>
            <a:pPr marL="0" marR="0" lvl="0" indent="0" algn="ctr" rtl="0">
              <a:lnSpc>
                <a:spcPct val="90000"/>
              </a:lnSpc>
              <a:spcBef>
                <a:spcPts val="0"/>
              </a:spcBef>
              <a:spcAft>
                <a:spcPts val="0"/>
              </a:spcAft>
              <a:buClr>
                <a:schemeClr val="dk1"/>
              </a:buClr>
              <a:buSzPts val="1700"/>
              <a:buFont typeface="Calibri"/>
              <a:buNone/>
            </a:pPr>
            <a:r>
              <a:rPr lang="en-US" sz="1700" b="0" i="0" u="none" strike="noStrike" cap="none">
                <a:solidFill>
                  <a:schemeClr val="dk1"/>
                </a:solidFill>
                <a:latin typeface="Calibri"/>
                <a:ea typeface="Calibri"/>
                <a:cs typeface="Calibri"/>
                <a:sym typeface="Calibri"/>
              </a:rPr>
              <a:t>Do not allow patient to leave your office!  She must go to the </a:t>
            </a:r>
            <a:r>
              <a:rPr lang="en-US" sz="1700" b="1" i="0" u="none" strike="noStrike" cap="none">
                <a:solidFill>
                  <a:schemeClr val="dk1"/>
                </a:solidFill>
                <a:latin typeface="Calibri"/>
                <a:ea typeface="Calibri"/>
                <a:cs typeface="Calibri"/>
                <a:sym typeface="Calibri"/>
              </a:rPr>
              <a:t>emergency room</a:t>
            </a:r>
            <a:endParaRPr sz="1100" b="0" i="0" u="none" strike="noStrike" cap="none">
              <a:solidFill>
                <a:srgbClr val="000000"/>
              </a:solidFill>
              <a:latin typeface="Arial"/>
              <a:ea typeface="Arial"/>
              <a:cs typeface="Arial"/>
              <a:sym typeface="Arial"/>
            </a:endParaRPr>
          </a:p>
        </p:txBody>
      </p:sp>
      <p:sp>
        <p:nvSpPr>
          <p:cNvPr id="357" name="Google Shape;357;g10185b84f3a_0_384"/>
          <p:cNvSpPr/>
          <p:nvPr/>
        </p:nvSpPr>
        <p:spPr>
          <a:xfrm>
            <a:off x="6557762" y="3258432"/>
            <a:ext cx="1627309" cy="2090917"/>
          </a:xfrm>
          <a:custGeom>
            <a:avLst/>
            <a:gdLst/>
            <a:ahLst/>
            <a:cxnLst/>
            <a:rect l="l" t="t" r="r" b="b"/>
            <a:pathLst>
              <a:path w="2603296" h="2603296" extrusionOk="0">
                <a:moveTo>
                  <a:pt x="0" y="433891"/>
                </a:moveTo>
                <a:cubicBezTo>
                  <a:pt x="0" y="194260"/>
                  <a:pt x="194260" y="0"/>
                  <a:pt x="433891" y="0"/>
                </a:cubicBezTo>
                <a:lnTo>
                  <a:pt x="2169405" y="0"/>
                </a:lnTo>
                <a:cubicBezTo>
                  <a:pt x="2409036" y="0"/>
                  <a:pt x="2603296" y="194260"/>
                  <a:pt x="2603296" y="433891"/>
                </a:cubicBezTo>
                <a:lnTo>
                  <a:pt x="2603296" y="2169405"/>
                </a:lnTo>
                <a:cubicBezTo>
                  <a:pt x="2603296" y="2409036"/>
                  <a:pt x="2409036" y="2603296"/>
                  <a:pt x="2169405" y="2603296"/>
                </a:cubicBezTo>
                <a:lnTo>
                  <a:pt x="433891" y="2603296"/>
                </a:lnTo>
                <a:cubicBezTo>
                  <a:pt x="194260" y="2603296"/>
                  <a:pt x="0" y="2409036"/>
                  <a:pt x="0" y="2169405"/>
                </a:cubicBezTo>
                <a:lnTo>
                  <a:pt x="0" y="433891"/>
                </a:lnTo>
                <a:close/>
              </a:path>
            </a:pathLst>
          </a:custGeom>
          <a:solidFill>
            <a:schemeClr val="accent2">
              <a:lumMod val="50000"/>
            </a:schemeClr>
          </a:solidFill>
          <a:ln>
            <a:noFill/>
          </a:ln>
        </p:spPr>
        <p:txBody>
          <a:bodyPr spcFirstLastPara="1" wrap="square" lIns="158175" tIns="158175" rIns="158175" bIns="158175" anchor="ctr" anchorCtr="0">
            <a:noAutofit/>
          </a:bodyPr>
          <a:lstStyle/>
          <a:p>
            <a:pPr marL="0" marR="0" lvl="0" indent="0" algn="ctr" rtl="0">
              <a:lnSpc>
                <a:spcPct val="90000"/>
              </a:lnSpc>
              <a:spcBef>
                <a:spcPts val="0"/>
              </a:spcBef>
              <a:spcAft>
                <a:spcPts val="0"/>
              </a:spcAft>
              <a:buClr>
                <a:schemeClr val="dk1"/>
              </a:buClr>
              <a:buSzPts val="1700"/>
              <a:buFont typeface="Calibri"/>
              <a:buNone/>
            </a:pPr>
            <a:r>
              <a:rPr lang="en-US" sz="1700" b="0" i="0" u="none" strike="noStrike" cap="none" dirty="0">
                <a:solidFill>
                  <a:schemeClr val="bg1"/>
                </a:solidFill>
                <a:latin typeface="Calibri"/>
                <a:ea typeface="Calibri"/>
                <a:cs typeface="Calibri"/>
                <a:sym typeface="Calibri"/>
              </a:rPr>
              <a:t>It is devastating to hospitalize a new mother away from her baby – but </a:t>
            </a:r>
            <a:r>
              <a:rPr lang="en-US" sz="1700" b="1" i="0" u="none" strike="noStrike" cap="none" dirty="0">
                <a:solidFill>
                  <a:schemeClr val="bg1"/>
                </a:solidFill>
                <a:latin typeface="Calibri"/>
                <a:ea typeface="Calibri"/>
                <a:cs typeface="Calibri"/>
                <a:sym typeface="Calibri"/>
              </a:rPr>
              <a:t>safety trumps all</a:t>
            </a:r>
            <a:endParaRPr sz="1100" b="0" i="0" u="none" strike="noStrike" cap="none" dirty="0">
              <a:solidFill>
                <a:schemeClr val="bg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4"/>
                                        </p:tgtEl>
                                        <p:attrNameLst>
                                          <p:attrName>style.visibility</p:attrName>
                                        </p:attrNameLst>
                                      </p:cBhvr>
                                      <p:to>
                                        <p:strVal val="visible"/>
                                      </p:to>
                                    </p:set>
                                    <p:animEffect transition="in" filter="fade">
                                      <p:cBhvr>
                                        <p:cTn id="7" dur="500"/>
                                        <p:tgtEl>
                                          <p:spTgt spid="3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5"/>
                                        </p:tgtEl>
                                        <p:attrNameLst>
                                          <p:attrName>style.visibility</p:attrName>
                                        </p:attrNameLst>
                                      </p:cBhvr>
                                      <p:to>
                                        <p:strVal val="visible"/>
                                      </p:to>
                                    </p:set>
                                    <p:animEffect transition="in" filter="fade">
                                      <p:cBhvr>
                                        <p:cTn id="12" dur="500"/>
                                        <p:tgtEl>
                                          <p:spTgt spid="35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6"/>
                                        </p:tgtEl>
                                        <p:attrNameLst>
                                          <p:attrName>style.visibility</p:attrName>
                                        </p:attrNameLst>
                                      </p:cBhvr>
                                      <p:to>
                                        <p:strVal val="visible"/>
                                      </p:to>
                                    </p:set>
                                    <p:animEffect transition="in" filter="fade">
                                      <p:cBhvr>
                                        <p:cTn id="17" dur="500"/>
                                        <p:tgtEl>
                                          <p:spTgt spid="35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7"/>
                                        </p:tgtEl>
                                        <p:attrNameLst>
                                          <p:attrName>style.visibility</p:attrName>
                                        </p:attrNameLst>
                                      </p:cBhvr>
                                      <p:to>
                                        <p:strVal val="visible"/>
                                      </p:to>
                                    </p:set>
                                    <p:animEffect transition="in" filter="fade">
                                      <p:cBhvr>
                                        <p:cTn id="22" dur="500"/>
                                        <p:tgtEl>
                                          <p:spTgt spid="3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g10185b84f3a_0_12"/>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US"/>
              <a:t>Assessment</a:t>
            </a:r>
            <a:endParaRPr/>
          </a:p>
        </p:txBody>
      </p:sp>
      <p:sp>
        <p:nvSpPr>
          <p:cNvPr id="363" name="Google Shape;363;g10185b84f3a_0_12"/>
          <p:cNvSpPr txBox="1">
            <a:spLocks noGrp="1"/>
          </p:cNvSpPr>
          <p:nvPr>
            <p:ph idx="4294967295"/>
          </p:nvPr>
        </p:nvSpPr>
        <p:spPr>
          <a:xfrm>
            <a:off x="628652" y="1579291"/>
            <a:ext cx="4674476" cy="4351336"/>
          </a:xfrm>
          <a:prstGeom prst="rect">
            <a:avLst/>
          </a:prstGeom>
          <a:noFill/>
          <a:ln>
            <a:noFill/>
          </a:ln>
        </p:spPr>
        <p:txBody>
          <a:bodyPr spcFirstLastPara="1" wrap="square" lIns="91425" tIns="45700" rIns="91425" bIns="45700" anchor="t" anchorCtr="0">
            <a:normAutofit fontScale="85000" lnSpcReduction="20000"/>
          </a:bodyPr>
          <a:lstStyle/>
          <a:p>
            <a:pPr marL="457200" lvl="0" indent="-342900" algn="l" rtl="0">
              <a:lnSpc>
                <a:spcPct val="90000"/>
              </a:lnSpc>
              <a:spcBef>
                <a:spcPts val="0"/>
              </a:spcBef>
              <a:spcAft>
                <a:spcPts val="0"/>
              </a:spcAft>
              <a:buSzPts val="1800"/>
              <a:buChar char="•"/>
            </a:pPr>
            <a:r>
              <a:rPr lang="en-US" dirty="0">
                <a:solidFill>
                  <a:schemeClr val="bg1"/>
                </a:solidFill>
              </a:rPr>
              <a:t>CBC to evaluate infectious processes</a:t>
            </a:r>
            <a:endParaRPr dirty="0">
              <a:solidFill>
                <a:schemeClr val="bg1"/>
              </a:solidFill>
              <a:cs typeface="Poppins"/>
            </a:endParaRPr>
          </a:p>
          <a:p>
            <a:pPr marL="457200" lvl="0" indent="-342900" algn="l" rtl="0">
              <a:lnSpc>
                <a:spcPct val="90000"/>
              </a:lnSpc>
              <a:spcBef>
                <a:spcPts val="0"/>
              </a:spcBef>
              <a:spcAft>
                <a:spcPts val="0"/>
              </a:spcAft>
              <a:buSzPts val="1800"/>
              <a:buChar char="•"/>
            </a:pPr>
            <a:r>
              <a:rPr lang="en-US" dirty="0">
                <a:solidFill>
                  <a:schemeClr val="bg1"/>
                </a:solidFill>
              </a:rPr>
              <a:t>CMP to evaluate for electrolyte disturbances</a:t>
            </a:r>
            <a:endParaRPr dirty="0">
              <a:solidFill>
                <a:schemeClr val="bg1"/>
              </a:solidFill>
              <a:cs typeface="Poppins"/>
            </a:endParaRPr>
          </a:p>
          <a:p>
            <a:pPr marL="457200" lvl="0" indent="-342900" algn="l" rtl="0">
              <a:lnSpc>
                <a:spcPct val="90000"/>
              </a:lnSpc>
              <a:spcBef>
                <a:spcPts val="0"/>
              </a:spcBef>
              <a:spcAft>
                <a:spcPts val="0"/>
              </a:spcAft>
              <a:buSzPts val="1800"/>
              <a:buChar char="•"/>
            </a:pPr>
            <a:r>
              <a:rPr lang="en-US" dirty="0">
                <a:solidFill>
                  <a:schemeClr val="bg1"/>
                </a:solidFill>
              </a:rPr>
              <a:t>UA to assess for cystitis</a:t>
            </a:r>
            <a:endParaRPr dirty="0">
              <a:solidFill>
                <a:schemeClr val="bg1"/>
              </a:solidFill>
              <a:cs typeface="Poppins"/>
            </a:endParaRPr>
          </a:p>
          <a:p>
            <a:pPr marL="457200" lvl="0" indent="-342900" algn="l" rtl="0">
              <a:lnSpc>
                <a:spcPct val="90000"/>
              </a:lnSpc>
              <a:spcBef>
                <a:spcPts val="0"/>
              </a:spcBef>
              <a:spcAft>
                <a:spcPts val="0"/>
              </a:spcAft>
              <a:buSzPts val="1800"/>
              <a:buChar char="•"/>
            </a:pPr>
            <a:r>
              <a:rPr lang="en-US" dirty="0">
                <a:solidFill>
                  <a:schemeClr val="bg1"/>
                </a:solidFill>
              </a:rPr>
              <a:t>TSH, free T4, TPO antibodies for thyroid disease</a:t>
            </a:r>
            <a:endParaRPr dirty="0">
              <a:solidFill>
                <a:schemeClr val="bg1"/>
              </a:solidFill>
              <a:cs typeface="Poppins"/>
            </a:endParaRPr>
          </a:p>
          <a:p>
            <a:pPr marL="457200" lvl="0" indent="-342900" algn="l" rtl="0">
              <a:lnSpc>
                <a:spcPct val="90000"/>
              </a:lnSpc>
              <a:spcBef>
                <a:spcPts val="0"/>
              </a:spcBef>
              <a:spcAft>
                <a:spcPts val="0"/>
              </a:spcAft>
              <a:buSzPts val="1800"/>
              <a:buChar char="•"/>
            </a:pPr>
            <a:r>
              <a:rPr lang="en-US" dirty="0">
                <a:solidFill>
                  <a:schemeClr val="bg1"/>
                </a:solidFill>
              </a:rPr>
              <a:t>Ammonia level to rule out urea cycle disorders</a:t>
            </a:r>
            <a:endParaRPr dirty="0">
              <a:solidFill>
                <a:schemeClr val="bg1"/>
              </a:solidFill>
              <a:cs typeface="Poppins"/>
            </a:endParaRPr>
          </a:p>
          <a:p>
            <a:pPr marL="457200" lvl="0" indent="-342900" algn="l" rtl="0">
              <a:lnSpc>
                <a:spcPct val="90000"/>
              </a:lnSpc>
              <a:spcBef>
                <a:spcPts val="0"/>
              </a:spcBef>
              <a:spcAft>
                <a:spcPts val="0"/>
              </a:spcAft>
              <a:buSzPts val="1800"/>
              <a:buChar char="•"/>
            </a:pPr>
            <a:r>
              <a:rPr lang="en-US" dirty="0">
                <a:solidFill>
                  <a:schemeClr val="bg1"/>
                </a:solidFill>
              </a:rPr>
              <a:t>Alcohol and substance use screening to identify toxic or withdrawal syndromes</a:t>
            </a:r>
            <a:endParaRPr dirty="0">
              <a:solidFill>
                <a:schemeClr val="bg1"/>
              </a:solidFill>
              <a:cs typeface="Poppins"/>
            </a:endParaRPr>
          </a:p>
          <a:p>
            <a:pPr marL="457200" lvl="0" indent="-342900" algn="l" rtl="0">
              <a:lnSpc>
                <a:spcPct val="90000"/>
              </a:lnSpc>
              <a:spcBef>
                <a:spcPts val="0"/>
              </a:spcBef>
              <a:spcAft>
                <a:spcPts val="0"/>
              </a:spcAft>
              <a:buSzPts val="1800"/>
              <a:buChar char="•"/>
            </a:pPr>
            <a:r>
              <a:rPr lang="en-US" dirty="0">
                <a:solidFill>
                  <a:schemeClr val="bg1"/>
                </a:solidFill>
              </a:rPr>
              <a:t>If a patient has neurological symptoms, such as seizures, decreased consciousness, dyskinesia, overt motor symptoms, or extrapyramidal symptoms, consider NMDA receptor autoantibody screening as well as brain imaging (MRI)</a:t>
            </a:r>
            <a:endParaRPr dirty="0">
              <a:solidFill>
                <a:schemeClr val="bg1"/>
              </a:solidFill>
              <a:cs typeface="Poppin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8"/>
        <p:cNvGrpSpPr/>
        <p:nvPr/>
      </p:nvGrpSpPr>
      <p:grpSpPr>
        <a:xfrm>
          <a:off x="0" y="0"/>
          <a:ext cx="0" cy="0"/>
          <a:chOff x="0" y="0"/>
          <a:chExt cx="0" cy="0"/>
        </a:xfrm>
      </p:grpSpPr>
      <p:sp>
        <p:nvSpPr>
          <p:cNvPr id="369" name="Google Shape;369;g10185b84f3a_0_694"/>
          <p:cNvSpPr txBox="1">
            <a:spLocks noGrp="1"/>
          </p:cNvSpPr>
          <p:nvPr>
            <p:ph type="title"/>
          </p:nvPr>
        </p:nvSpPr>
        <p:spPr>
          <a:xfrm>
            <a:off x="628650" y="486835"/>
            <a:ext cx="7886700" cy="17676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FFFFFF"/>
              </a:buClr>
              <a:buSzPts val="2400"/>
              <a:buFont typeface="Calibri"/>
              <a:buNone/>
            </a:pPr>
            <a:r>
              <a:rPr lang="en-US" sz="2400">
                <a:solidFill>
                  <a:srgbClr val="FFFFFF"/>
                </a:solidFill>
              </a:rPr>
              <a:t>Key Elements of Interview</a:t>
            </a:r>
            <a:endParaRPr/>
          </a:p>
        </p:txBody>
      </p:sp>
      <p:sp>
        <p:nvSpPr>
          <p:cNvPr id="396" name="Google Shape;396;g10185b84f3a_0_694"/>
          <p:cNvSpPr txBox="1">
            <a:spLocks noGrp="1"/>
          </p:cNvSpPr>
          <p:nvPr>
            <p:ph type="title" idx="4294967295"/>
          </p:nvPr>
        </p:nvSpPr>
        <p:spPr>
          <a:xfrm>
            <a:off x="492672" y="490976"/>
            <a:ext cx="7886700" cy="132556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US"/>
              <a:t>Assessment</a:t>
            </a:r>
            <a:endParaRPr/>
          </a:p>
        </p:txBody>
      </p:sp>
      <p:grpSp>
        <p:nvGrpSpPr>
          <p:cNvPr id="370" name="Google Shape;370;g10185b84f3a_0_694"/>
          <p:cNvGrpSpPr/>
          <p:nvPr/>
        </p:nvGrpSpPr>
        <p:grpSpPr>
          <a:xfrm>
            <a:off x="3728779" y="1438076"/>
            <a:ext cx="4646868" cy="4146008"/>
            <a:chOff x="33945" y="405394"/>
            <a:chExt cx="6195824" cy="4146008"/>
          </a:xfrm>
        </p:grpSpPr>
        <p:sp>
          <p:nvSpPr>
            <p:cNvPr id="371" name="Google Shape;371;g10185b84f3a_0_694"/>
            <p:cNvSpPr/>
            <p:nvPr/>
          </p:nvSpPr>
          <p:spPr>
            <a:xfrm>
              <a:off x="33945" y="405394"/>
              <a:ext cx="820200" cy="820200"/>
            </a:xfrm>
            <a:prstGeom prst="ellipse">
              <a:avLst/>
            </a:prstGeom>
            <a:solidFill>
              <a:srgbClr val="327476"/>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 name="Google Shape;372;g10185b84f3a_0_694"/>
            <p:cNvSpPr/>
            <p:nvPr/>
          </p:nvSpPr>
          <p:spPr>
            <a:xfrm>
              <a:off x="206195" y="577645"/>
              <a:ext cx="475800" cy="475800"/>
            </a:xfrm>
            <a:prstGeom prst="rect">
              <a:avLst/>
            </a:prstGeom>
            <a:blipFill rotWithShape="1">
              <a:blip r:embed="rId3">
                <a:alphaModFix/>
              </a:blip>
              <a:stretch>
                <a:fillRect/>
              </a:stretch>
            </a:blip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g10185b84f3a_0_694"/>
            <p:cNvSpPr/>
            <p:nvPr/>
          </p:nvSpPr>
          <p:spPr>
            <a:xfrm>
              <a:off x="1029952" y="405394"/>
              <a:ext cx="1933500" cy="8202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g10185b84f3a_0_694"/>
            <p:cNvSpPr txBox="1"/>
            <p:nvPr/>
          </p:nvSpPr>
          <p:spPr>
            <a:xfrm>
              <a:off x="1029952" y="405394"/>
              <a:ext cx="1933500" cy="820200"/>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1100"/>
                <a:buFont typeface="Calibri"/>
                <a:buNone/>
              </a:pPr>
              <a:r>
                <a:rPr lang="en-US" sz="1100" b="1" i="0" u="none" strike="noStrike" cap="none">
                  <a:solidFill>
                    <a:schemeClr val="dk1"/>
                  </a:solidFill>
                  <a:latin typeface="Calibri"/>
                  <a:ea typeface="Calibri"/>
                  <a:cs typeface="Calibri"/>
                  <a:sym typeface="Calibri"/>
                </a:rPr>
                <a:t>Asking </a:t>
              </a:r>
              <a:r>
                <a:rPr lang="en-US" sz="1100" b="0" i="0" u="none" strike="noStrike" cap="none">
                  <a:solidFill>
                    <a:schemeClr val="dk1"/>
                  </a:solidFill>
                  <a:latin typeface="Calibri"/>
                  <a:ea typeface="Calibri"/>
                  <a:cs typeface="Calibri"/>
                  <a:sym typeface="Calibri"/>
                </a:rPr>
                <a:t>specifically about thoughts of harm to baby or self</a:t>
              </a:r>
              <a:endParaRPr sz="1100" b="0" i="0" u="none" strike="noStrike" cap="none">
                <a:solidFill>
                  <a:srgbClr val="000000"/>
                </a:solidFill>
                <a:latin typeface="Arial"/>
                <a:ea typeface="Arial"/>
                <a:cs typeface="Arial"/>
                <a:sym typeface="Arial"/>
              </a:endParaRPr>
            </a:p>
          </p:txBody>
        </p:sp>
        <p:sp>
          <p:nvSpPr>
            <p:cNvPr id="375" name="Google Shape;375;g10185b84f3a_0_694"/>
            <p:cNvSpPr/>
            <p:nvPr/>
          </p:nvSpPr>
          <p:spPr>
            <a:xfrm>
              <a:off x="3300262" y="405394"/>
              <a:ext cx="820200" cy="820200"/>
            </a:xfrm>
            <a:prstGeom prst="ellipse">
              <a:avLst/>
            </a:prstGeom>
            <a:solidFill>
              <a:srgbClr val="CCF2F8"/>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 name="Google Shape;376;g10185b84f3a_0_694"/>
            <p:cNvSpPr/>
            <p:nvPr/>
          </p:nvSpPr>
          <p:spPr>
            <a:xfrm>
              <a:off x="3472512" y="577645"/>
              <a:ext cx="475800" cy="475800"/>
            </a:xfrm>
            <a:prstGeom prst="rect">
              <a:avLst/>
            </a:prstGeom>
            <a:blipFill rotWithShape="1">
              <a:blip r:embed="rId4">
                <a:alphaModFix/>
              </a:blip>
              <a:stretch>
                <a:fillRect/>
              </a:stretch>
            </a:blip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 name="Google Shape;377;g10185b84f3a_0_694"/>
            <p:cNvSpPr/>
            <p:nvPr/>
          </p:nvSpPr>
          <p:spPr>
            <a:xfrm>
              <a:off x="4296269" y="405394"/>
              <a:ext cx="1933500" cy="8202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g10185b84f3a_0_694"/>
            <p:cNvSpPr txBox="1"/>
            <p:nvPr/>
          </p:nvSpPr>
          <p:spPr>
            <a:xfrm>
              <a:off x="4296269" y="405394"/>
              <a:ext cx="1933500" cy="820200"/>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1100"/>
                <a:buFont typeface="Calibri"/>
                <a:buNone/>
              </a:pPr>
              <a:r>
                <a:rPr lang="en-US" sz="1100" b="1" i="0" u="none" strike="noStrike" cap="none">
                  <a:solidFill>
                    <a:schemeClr val="dk1"/>
                  </a:solidFill>
                  <a:latin typeface="Calibri"/>
                  <a:ea typeface="Calibri"/>
                  <a:cs typeface="Calibri"/>
                  <a:sym typeface="Calibri"/>
                </a:rPr>
                <a:t>Normalizing</a:t>
              </a:r>
              <a:r>
                <a:rPr lang="en-US" sz="1100" b="0" i="0" u="none" strike="noStrike" cap="none">
                  <a:solidFill>
                    <a:schemeClr val="dk1"/>
                  </a:solidFill>
                  <a:latin typeface="Calibri"/>
                  <a:ea typeface="Calibri"/>
                  <a:cs typeface="Calibri"/>
                  <a:sym typeface="Calibri"/>
                </a:rPr>
                <a:t> this, asking in non-judgmental way</a:t>
              </a:r>
              <a:endParaRPr sz="1100" b="0" i="0" u="none" strike="noStrike" cap="none">
                <a:solidFill>
                  <a:srgbClr val="000000"/>
                </a:solidFill>
                <a:latin typeface="Arial"/>
                <a:ea typeface="Arial"/>
                <a:cs typeface="Arial"/>
                <a:sym typeface="Arial"/>
              </a:endParaRPr>
            </a:p>
          </p:txBody>
        </p:sp>
        <p:sp>
          <p:nvSpPr>
            <p:cNvPr id="379" name="Google Shape;379;g10185b84f3a_0_694"/>
            <p:cNvSpPr/>
            <p:nvPr/>
          </p:nvSpPr>
          <p:spPr>
            <a:xfrm>
              <a:off x="33945" y="2068298"/>
              <a:ext cx="820200" cy="820200"/>
            </a:xfrm>
            <a:prstGeom prst="ellipse">
              <a:avLst/>
            </a:prstGeom>
            <a:solidFill>
              <a:srgbClr val="CCF2F8"/>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 name="Google Shape;380;g10185b84f3a_0_694"/>
            <p:cNvSpPr/>
            <p:nvPr/>
          </p:nvSpPr>
          <p:spPr>
            <a:xfrm>
              <a:off x="206195" y="2240549"/>
              <a:ext cx="475800" cy="475800"/>
            </a:xfrm>
            <a:prstGeom prst="rect">
              <a:avLst/>
            </a:prstGeom>
            <a:blipFill rotWithShape="1">
              <a:blip r:embed="rId5">
                <a:alphaModFix/>
              </a:blip>
              <a:stretch>
                <a:fillRect/>
              </a:stretch>
            </a:blip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 name="Google Shape;381;g10185b84f3a_0_694"/>
            <p:cNvSpPr/>
            <p:nvPr/>
          </p:nvSpPr>
          <p:spPr>
            <a:xfrm>
              <a:off x="1029952" y="2068298"/>
              <a:ext cx="1933500" cy="8202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 name="Google Shape;382;g10185b84f3a_0_694"/>
            <p:cNvSpPr txBox="1"/>
            <p:nvPr/>
          </p:nvSpPr>
          <p:spPr>
            <a:xfrm>
              <a:off x="1029952" y="2068298"/>
              <a:ext cx="1933500" cy="820200"/>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1100"/>
                <a:buFont typeface="Calibri"/>
                <a:buNone/>
              </a:pPr>
              <a:r>
                <a:rPr lang="en-US" sz="1100" b="1" i="0" u="none" strike="noStrike" cap="none">
                  <a:solidFill>
                    <a:schemeClr val="dk1"/>
                  </a:solidFill>
                  <a:latin typeface="Calibri"/>
                  <a:ea typeface="Calibri"/>
                  <a:cs typeface="Calibri"/>
                  <a:sym typeface="Calibri"/>
                </a:rPr>
                <a:t>Checking</a:t>
              </a:r>
              <a:r>
                <a:rPr lang="en-US" sz="1100" b="0" i="0" u="none" strike="noStrike" cap="none">
                  <a:solidFill>
                    <a:schemeClr val="dk1"/>
                  </a:solidFill>
                  <a:latin typeface="Calibri"/>
                  <a:ea typeface="Calibri"/>
                  <a:cs typeface="Calibri"/>
                  <a:sym typeface="Calibri"/>
                </a:rPr>
                <a:t> to see if these thoughts are ego-syntonic or ego-dystonic</a:t>
              </a:r>
              <a:endParaRPr sz="1100" b="0" i="0" u="none" strike="noStrike" cap="none">
                <a:solidFill>
                  <a:srgbClr val="000000"/>
                </a:solidFill>
                <a:latin typeface="Arial"/>
                <a:ea typeface="Arial"/>
                <a:cs typeface="Arial"/>
                <a:sym typeface="Arial"/>
              </a:endParaRPr>
            </a:p>
          </p:txBody>
        </p:sp>
        <p:sp>
          <p:nvSpPr>
            <p:cNvPr id="383" name="Google Shape;383;g10185b84f3a_0_694"/>
            <p:cNvSpPr/>
            <p:nvPr/>
          </p:nvSpPr>
          <p:spPr>
            <a:xfrm>
              <a:off x="3300262" y="2068298"/>
              <a:ext cx="820200" cy="820200"/>
            </a:xfrm>
            <a:prstGeom prst="ellipse">
              <a:avLst/>
            </a:prstGeom>
            <a:solidFill>
              <a:srgbClr val="327476"/>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 name="Google Shape;384;g10185b84f3a_0_694"/>
            <p:cNvSpPr/>
            <p:nvPr/>
          </p:nvSpPr>
          <p:spPr>
            <a:xfrm>
              <a:off x="3472512" y="2240549"/>
              <a:ext cx="475800" cy="475800"/>
            </a:xfrm>
            <a:prstGeom prst="rect">
              <a:avLst/>
            </a:prstGeom>
            <a:blipFill rotWithShape="1">
              <a:blip r:embed="rId6">
                <a:alphaModFix/>
              </a:blip>
              <a:stretch>
                <a:fillRect/>
              </a:stretch>
            </a:blip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 name="Google Shape;385;g10185b84f3a_0_694"/>
            <p:cNvSpPr/>
            <p:nvPr/>
          </p:nvSpPr>
          <p:spPr>
            <a:xfrm>
              <a:off x="4296269" y="2068298"/>
              <a:ext cx="1933500" cy="8202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 name="Google Shape;386;g10185b84f3a_0_694"/>
            <p:cNvSpPr txBox="1"/>
            <p:nvPr/>
          </p:nvSpPr>
          <p:spPr>
            <a:xfrm>
              <a:off x="4296269" y="2068298"/>
              <a:ext cx="1933500" cy="820200"/>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Are there avoidance behaviors?</a:t>
              </a:r>
              <a:endParaRPr sz="1100" b="0" i="0" u="none" strike="noStrike" cap="none">
                <a:solidFill>
                  <a:srgbClr val="000000"/>
                </a:solidFill>
                <a:latin typeface="Arial"/>
                <a:ea typeface="Arial"/>
                <a:cs typeface="Arial"/>
                <a:sym typeface="Arial"/>
              </a:endParaRPr>
            </a:p>
          </p:txBody>
        </p:sp>
        <p:sp>
          <p:nvSpPr>
            <p:cNvPr id="387" name="Google Shape;387;g10185b84f3a_0_694"/>
            <p:cNvSpPr/>
            <p:nvPr/>
          </p:nvSpPr>
          <p:spPr>
            <a:xfrm>
              <a:off x="33945" y="3731202"/>
              <a:ext cx="820200" cy="820200"/>
            </a:xfrm>
            <a:prstGeom prst="ellipse">
              <a:avLst/>
            </a:prstGeom>
            <a:solidFill>
              <a:srgbClr val="327476"/>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 name="Google Shape;388;g10185b84f3a_0_694"/>
            <p:cNvSpPr/>
            <p:nvPr/>
          </p:nvSpPr>
          <p:spPr>
            <a:xfrm>
              <a:off x="206195" y="3903452"/>
              <a:ext cx="475800" cy="475800"/>
            </a:xfrm>
            <a:prstGeom prst="rect">
              <a:avLst/>
            </a:prstGeom>
            <a:blipFill rotWithShape="1">
              <a:blip r:embed="rId7">
                <a:alphaModFix/>
              </a:blip>
              <a:stretch>
                <a:fillRect/>
              </a:stretch>
            </a:blip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 name="Google Shape;389;g10185b84f3a_0_694"/>
            <p:cNvSpPr/>
            <p:nvPr/>
          </p:nvSpPr>
          <p:spPr>
            <a:xfrm>
              <a:off x="1029952" y="3731202"/>
              <a:ext cx="1933500" cy="8202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 name="Google Shape;390;g10185b84f3a_0_694"/>
            <p:cNvSpPr txBox="1"/>
            <p:nvPr/>
          </p:nvSpPr>
          <p:spPr>
            <a:xfrm>
              <a:off x="1029952" y="3731202"/>
              <a:ext cx="1933500" cy="820200"/>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Are there other psychotic symptoms?</a:t>
              </a:r>
              <a:endParaRPr sz="1100" b="0" i="0" u="none" strike="noStrike" cap="none">
                <a:solidFill>
                  <a:srgbClr val="000000"/>
                </a:solidFill>
                <a:latin typeface="Arial"/>
                <a:ea typeface="Arial"/>
                <a:cs typeface="Arial"/>
                <a:sym typeface="Arial"/>
              </a:endParaRPr>
            </a:p>
          </p:txBody>
        </p:sp>
        <p:sp>
          <p:nvSpPr>
            <p:cNvPr id="391" name="Google Shape;391;g10185b84f3a_0_694"/>
            <p:cNvSpPr/>
            <p:nvPr/>
          </p:nvSpPr>
          <p:spPr>
            <a:xfrm>
              <a:off x="3300262" y="3731202"/>
              <a:ext cx="820200" cy="820200"/>
            </a:xfrm>
            <a:prstGeom prst="ellipse">
              <a:avLst/>
            </a:prstGeom>
            <a:solidFill>
              <a:srgbClr val="CCF2F8"/>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 name="Google Shape;392;g10185b84f3a_0_694"/>
            <p:cNvSpPr/>
            <p:nvPr/>
          </p:nvSpPr>
          <p:spPr>
            <a:xfrm>
              <a:off x="3472512" y="3903452"/>
              <a:ext cx="475800" cy="475800"/>
            </a:xfrm>
            <a:prstGeom prst="rect">
              <a:avLst/>
            </a:prstGeom>
            <a:blipFill rotWithShape="1">
              <a:blip r:embed="rId8">
                <a:alphaModFix/>
              </a:blip>
              <a:stretch>
                <a:fillRect/>
              </a:stretch>
            </a:blip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 name="Google Shape;393;g10185b84f3a_0_694"/>
            <p:cNvSpPr/>
            <p:nvPr/>
          </p:nvSpPr>
          <p:spPr>
            <a:xfrm>
              <a:off x="4312075" y="3731202"/>
              <a:ext cx="1901700" cy="8202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 name="Google Shape;394;g10185b84f3a_0_694"/>
            <p:cNvSpPr txBox="1"/>
            <p:nvPr/>
          </p:nvSpPr>
          <p:spPr>
            <a:xfrm>
              <a:off x="4312075" y="3731202"/>
              <a:ext cx="1901700" cy="820200"/>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1100"/>
                <a:buFont typeface="Calibri"/>
                <a:buNone/>
              </a:pPr>
              <a:r>
                <a:rPr lang="en-US" sz="1100" b="1" i="0" u="none" strike="noStrike" cap="none">
                  <a:solidFill>
                    <a:schemeClr val="dk1"/>
                  </a:solidFill>
                  <a:latin typeface="Calibri"/>
                  <a:ea typeface="Calibri"/>
                  <a:cs typeface="Calibri"/>
                  <a:sym typeface="Calibri"/>
                </a:rPr>
                <a:t>Can this patient safely leave the office?</a:t>
              </a:r>
              <a:endParaRPr sz="1100" b="0" i="0" u="none" strike="noStrike" cap="none">
                <a:solidFill>
                  <a:srgbClr val="000000"/>
                </a:solidFill>
                <a:latin typeface="Arial"/>
                <a:ea typeface="Arial"/>
                <a:cs typeface="Arial"/>
                <a:sym typeface="Arial"/>
              </a:endParaRPr>
            </a:p>
          </p:txBody>
        </p:sp>
      </p:grpSp>
      <p:sp>
        <p:nvSpPr>
          <p:cNvPr id="395" name="Google Shape;395;g10185b84f3a_0_694"/>
          <p:cNvSpPr/>
          <p:nvPr/>
        </p:nvSpPr>
        <p:spPr>
          <a:xfrm>
            <a:off x="630861" y="1998107"/>
            <a:ext cx="2373600" cy="2274000"/>
          </a:xfrm>
          <a:prstGeom prst="homePlate">
            <a:avLst>
              <a:gd name="adj" fmla="val 22727"/>
            </a:avLst>
          </a:prstGeom>
          <a:solidFill>
            <a:schemeClr val="tx2">
              <a:lumMod val="90000"/>
              <a:lumOff val="1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2100"/>
              <a:buFont typeface="Arial"/>
              <a:buNone/>
            </a:pPr>
            <a:r>
              <a:rPr lang="en-US" sz="2100" b="0" i="0" u="none" strike="noStrike" cap="none" dirty="0">
                <a:solidFill>
                  <a:schemeClr val="bg1"/>
                </a:solidFill>
                <a:latin typeface="Calibri"/>
                <a:ea typeface="Calibri"/>
                <a:cs typeface="Calibri"/>
                <a:sym typeface="Calibri"/>
              </a:rPr>
              <a:t>Key Elements of Interview</a:t>
            </a:r>
            <a:endParaRPr sz="1100" b="0" i="0" u="none" strike="noStrike" cap="none" dirty="0">
              <a:solidFill>
                <a:schemeClr val="bg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F5B7002-5C46-1BC7-34A8-396A68AE9E20}"/>
              </a:ext>
            </a:extLst>
          </p:cNvPr>
          <p:cNvSpPr/>
          <p:nvPr/>
        </p:nvSpPr>
        <p:spPr>
          <a:xfrm>
            <a:off x="335665" y="1319513"/>
            <a:ext cx="8471788" cy="430905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Google Shape;402;g1a5747011bd_1_7"/>
          <p:cNvSpPr txBox="1">
            <a:spLocks noGrp="1"/>
          </p:cNvSpPr>
          <p:nvPr>
            <p:ph type="title"/>
          </p:nvPr>
        </p:nvSpPr>
        <p:spPr>
          <a:xfrm>
            <a:off x="628652" y="391670"/>
            <a:ext cx="7886700" cy="132555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a:t>Assessment: sample script</a:t>
            </a:r>
            <a:endParaRPr/>
          </a:p>
        </p:txBody>
      </p:sp>
      <p:sp>
        <p:nvSpPr>
          <p:cNvPr id="403" name="Google Shape;403;g1a5747011bd_1_7"/>
          <p:cNvSpPr txBox="1">
            <a:spLocks noGrp="1"/>
          </p:cNvSpPr>
          <p:nvPr>
            <p:ph idx="4294967295"/>
          </p:nvPr>
        </p:nvSpPr>
        <p:spPr>
          <a:xfrm>
            <a:off x="635110" y="1543050"/>
            <a:ext cx="7878270" cy="3771900"/>
          </a:xfrm>
          <a:prstGeom prst="rect">
            <a:avLst/>
          </a:prstGeom>
          <a:noFill/>
          <a:ln>
            <a:noFill/>
          </a:ln>
        </p:spPr>
        <p:txBody>
          <a:bodyPr spcFirstLastPara="1" vert="horz" wrap="square" lIns="91425" tIns="45700" rIns="91425" bIns="45700" anchor="t" anchorCtr="0" compatLnSpc="1">
            <a:noAutofit/>
          </a:bodyPr>
          <a:lstStyle/>
          <a:p>
            <a:pPr marL="0" lvl="0" indent="0" algn="l" rtl="0">
              <a:lnSpc>
                <a:spcPct val="90000"/>
              </a:lnSpc>
              <a:spcBef>
                <a:spcPts val="750"/>
              </a:spcBef>
              <a:spcAft>
                <a:spcPts val="0"/>
              </a:spcAft>
              <a:buSzPts val="1800"/>
              <a:buNone/>
            </a:pPr>
            <a:r>
              <a:rPr lang="en-US" sz="1800" dirty="0">
                <a:solidFill>
                  <a:schemeClr val="bg1"/>
                </a:solidFill>
              </a:rPr>
              <a:t>It is overwhelming to be a new mom and sometimes during this time moms have thoughts of harming themselves or their baby.</a:t>
            </a:r>
            <a:endParaRPr sz="1800">
              <a:solidFill>
                <a:schemeClr val="bg1"/>
              </a:solidFill>
              <a:cs typeface="Poppins"/>
            </a:endParaRPr>
          </a:p>
          <a:p>
            <a:pPr marL="457200" lvl="0" indent="-342900" algn="l" rtl="0">
              <a:lnSpc>
                <a:spcPct val="90000"/>
              </a:lnSpc>
              <a:spcBef>
                <a:spcPts val="750"/>
              </a:spcBef>
              <a:spcAft>
                <a:spcPts val="0"/>
              </a:spcAft>
              <a:buSzPts val="1800"/>
              <a:buChar char="•"/>
            </a:pPr>
            <a:r>
              <a:rPr lang="en-US" sz="1800" dirty="0">
                <a:solidFill>
                  <a:schemeClr val="bg1"/>
                </a:solidFill>
              </a:rPr>
              <a:t>Are you having thoughts of harming yourself?</a:t>
            </a:r>
            <a:endParaRPr sz="1800">
              <a:solidFill>
                <a:schemeClr val="bg1"/>
              </a:solidFill>
              <a:cs typeface="Poppins"/>
            </a:endParaRPr>
          </a:p>
          <a:p>
            <a:pPr marL="457200" lvl="0" indent="-342900" algn="l" rtl="0">
              <a:lnSpc>
                <a:spcPct val="90000"/>
              </a:lnSpc>
              <a:spcBef>
                <a:spcPts val="0"/>
              </a:spcBef>
              <a:spcAft>
                <a:spcPts val="0"/>
              </a:spcAft>
              <a:buSzPts val="1800"/>
              <a:buChar char="•"/>
            </a:pPr>
            <a:r>
              <a:rPr lang="en-US" sz="1800" dirty="0">
                <a:solidFill>
                  <a:schemeClr val="bg1"/>
                </a:solidFill>
              </a:rPr>
              <a:t>Are you having thoughts of harming your baby?</a:t>
            </a:r>
            <a:endParaRPr sz="1800">
              <a:solidFill>
                <a:schemeClr val="bg1"/>
              </a:solidFill>
              <a:cs typeface="Poppins"/>
            </a:endParaRPr>
          </a:p>
          <a:p>
            <a:pPr marL="914400" lvl="1" indent="-342900" algn="l" rtl="0">
              <a:lnSpc>
                <a:spcPct val="90000"/>
              </a:lnSpc>
              <a:spcBef>
                <a:spcPts val="0"/>
              </a:spcBef>
              <a:spcAft>
                <a:spcPts val="0"/>
              </a:spcAft>
              <a:buSzPts val="1800"/>
              <a:buChar char="•"/>
            </a:pPr>
            <a:r>
              <a:rPr lang="en-US" dirty="0">
                <a:solidFill>
                  <a:schemeClr val="bg1"/>
                </a:solidFill>
              </a:rPr>
              <a:t>Do you want to act on these thoughts?</a:t>
            </a:r>
            <a:endParaRPr>
              <a:solidFill>
                <a:schemeClr val="bg1"/>
              </a:solidFill>
              <a:cs typeface="Poppins"/>
            </a:endParaRPr>
          </a:p>
          <a:p>
            <a:pPr marL="914400" lvl="1" indent="-342900" algn="l" rtl="0">
              <a:lnSpc>
                <a:spcPct val="90000"/>
              </a:lnSpc>
              <a:spcBef>
                <a:spcPts val="0"/>
              </a:spcBef>
              <a:spcAft>
                <a:spcPts val="0"/>
              </a:spcAft>
              <a:buSzPts val="1800"/>
              <a:buChar char="•"/>
            </a:pPr>
            <a:r>
              <a:rPr lang="en-US" dirty="0">
                <a:solidFill>
                  <a:schemeClr val="bg1"/>
                </a:solidFill>
              </a:rPr>
              <a:t>Are these thoughts distressing to you?</a:t>
            </a:r>
            <a:endParaRPr>
              <a:solidFill>
                <a:schemeClr val="bg1"/>
              </a:solidFill>
              <a:cs typeface="Poppins"/>
            </a:endParaRPr>
          </a:p>
          <a:p>
            <a:pPr marL="914400" lvl="1" indent="-342900" algn="l" rtl="0">
              <a:lnSpc>
                <a:spcPct val="90000"/>
              </a:lnSpc>
              <a:spcBef>
                <a:spcPts val="0"/>
              </a:spcBef>
              <a:spcAft>
                <a:spcPts val="0"/>
              </a:spcAft>
              <a:buSzPts val="1800"/>
              <a:buChar char="•"/>
            </a:pPr>
            <a:r>
              <a:rPr lang="en-US" dirty="0">
                <a:solidFill>
                  <a:schemeClr val="bg1"/>
                </a:solidFill>
              </a:rPr>
              <a:t>Do you do anything to get rid of these thoughts, such as checking on baby or avoiding baby?</a:t>
            </a:r>
            <a:endParaRPr>
              <a:solidFill>
                <a:schemeClr val="bg1"/>
              </a:solidFill>
              <a:cs typeface="Poppins"/>
            </a:endParaRPr>
          </a:p>
          <a:p>
            <a:pPr marL="457200" lvl="0" indent="-342900" algn="l" rtl="0">
              <a:lnSpc>
                <a:spcPct val="90000"/>
              </a:lnSpc>
              <a:spcBef>
                <a:spcPts val="0"/>
              </a:spcBef>
              <a:spcAft>
                <a:spcPts val="0"/>
              </a:spcAft>
              <a:buSzPts val="1800"/>
              <a:buChar char="•"/>
            </a:pPr>
            <a:r>
              <a:rPr lang="en-US" sz="1800" dirty="0">
                <a:solidFill>
                  <a:schemeClr val="bg1"/>
                </a:solidFill>
              </a:rPr>
              <a:t>Are you worried that anyone is after you or out to get you?</a:t>
            </a:r>
            <a:endParaRPr sz="1800">
              <a:solidFill>
                <a:schemeClr val="bg1"/>
              </a:solidFill>
              <a:cs typeface="Poppins"/>
            </a:endParaRPr>
          </a:p>
          <a:p>
            <a:pPr marL="457200" lvl="0" indent="-342900" algn="l" rtl="0">
              <a:lnSpc>
                <a:spcPct val="90000"/>
              </a:lnSpc>
              <a:spcBef>
                <a:spcPts val="0"/>
              </a:spcBef>
              <a:spcAft>
                <a:spcPts val="0"/>
              </a:spcAft>
              <a:buSzPts val="1800"/>
              <a:buChar char="•"/>
            </a:pPr>
            <a:r>
              <a:rPr lang="en-US" sz="1800" dirty="0">
                <a:solidFill>
                  <a:schemeClr val="bg1"/>
                </a:solidFill>
              </a:rPr>
              <a:t>Are you hearing or seeing things that are distressing to you?</a:t>
            </a:r>
            <a:endParaRPr sz="1800">
              <a:solidFill>
                <a:schemeClr val="bg1"/>
              </a:solidFill>
              <a:cs typeface="Poppins"/>
            </a:endParaRPr>
          </a:p>
          <a:p>
            <a:pPr marL="457200" lvl="0" indent="-342900" algn="l" rtl="0">
              <a:lnSpc>
                <a:spcPct val="90000"/>
              </a:lnSpc>
              <a:spcBef>
                <a:spcPts val="0"/>
              </a:spcBef>
              <a:spcAft>
                <a:spcPts val="0"/>
              </a:spcAft>
              <a:buSzPts val="1800"/>
              <a:buChar char="•"/>
            </a:pPr>
            <a:r>
              <a:rPr lang="en-US" sz="1800" dirty="0">
                <a:solidFill>
                  <a:schemeClr val="bg1"/>
                </a:solidFill>
              </a:rPr>
              <a:t>Speak to collateral:</a:t>
            </a:r>
            <a:endParaRPr sz="1800">
              <a:solidFill>
                <a:schemeClr val="bg1"/>
              </a:solidFill>
              <a:cs typeface="Poppins"/>
            </a:endParaRPr>
          </a:p>
          <a:p>
            <a:pPr marL="914400" lvl="1" indent="-342900" algn="l" rtl="0">
              <a:lnSpc>
                <a:spcPct val="90000"/>
              </a:lnSpc>
              <a:spcBef>
                <a:spcPts val="0"/>
              </a:spcBef>
              <a:spcAft>
                <a:spcPts val="0"/>
              </a:spcAft>
              <a:buSzPts val="1800"/>
              <a:buChar char="•"/>
            </a:pPr>
            <a:r>
              <a:rPr lang="en-US" dirty="0">
                <a:solidFill>
                  <a:schemeClr val="bg1"/>
                </a:solidFill>
              </a:rPr>
              <a:t>Are there any concerning behaviors you have noticed?</a:t>
            </a:r>
            <a:endParaRPr>
              <a:solidFill>
                <a:schemeClr val="bg1"/>
              </a:solidFill>
              <a:cs typeface="Poppins"/>
            </a:endParaRPr>
          </a:p>
          <a:p>
            <a:pPr marL="914400" lvl="1" indent="-342900" algn="l" rtl="0">
              <a:lnSpc>
                <a:spcPct val="90000"/>
              </a:lnSpc>
              <a:spcBef>
                <a:spcPts val="0"/>
              </a:spcBef>
              <a:spcAft>
                <a:spcPts val="0"/>
              </a:spcAft>
              <a:buSzPts val="1800"/>
              <a:buChar char="•"/>
            </a:pPr>
            <a:r>
              <a:rPr lang="en-US" dirty="0">
                <a:solidFill>
                  <a:schemeClr val="bg1"/>
                </a:solidFill>
              </a:rPr>
              <a:t>Does the patient seem confused?</a:t>
            </a:r>
            <a:endParaRPr>
              <a:solidFill>
                <a:schemeClr val="bg1"/>
              </a:solidFill>
              <a:cs typeface="Poppins"/>
            </a:endParaRPr>
          </a:p>
          <a:p>
            <a:pPr marL="914400" lvl="1" indent="-342900" algn="l" rtl="0">
              <a:lnSpc>
                <a:spcPct val="90000"/>
              </a:lnSpc>
              <a:spcBef>
                <a:spcPts val="0"/>
              </a:spcBef>
              <a:spcAft>
                <a:spcPts val="0"/>
              </a:spcAft>
              <a:buSzPts val="1800"/>
              <a:buChar char="•"/>
            </a:pPr>
            <a:r>
              <a:rPr lang="en-US" dirty="0">
                <a:solidFill>
                  <a:schemeClr val="bg1"/>
                </a:solidFill>
              </a:rPr>
              <a:t>Is the patient sleeping?</a:t>
            </a:r>
            <a:endParaRPr>
              <a:solidFill>
                <a:schemeClr val="bg1"/>
              </a:solidFill>
              <a:cs typeface="Poppins"/>
            </a:endParaRPr>
          </a:p>
          <a:p>
            <a:pPr marL="914400" lvl="1" indent="-342900" algn="l" rtl="0">
              <a:lnSpc>
                <a:spcPct val="90000"/>
              </a:lnSpc>
              <a:spcBef>
                <a:spcPts val="0"/>
              </a:spcBef>
              <a:spcAft>
                <a:spcPts val="0"/>
              </a:spcAft>
              <a:buSzPts val="1800"/>
              <a:buChar char="•"/>
            </a:pPr>
            <a:r>
              <a:rPr lang="en-US" dirty="0">
                <a:solidFill>
                  <a:schemeClr val="bg1"/>
                </a:solidFill>
              </a:rPr>
              <a:t>Are you worried about safety of the patient or baby?</a:t>
            </a:r>
            <a:endParaRPr dirty="0">
              <a:solidFill>
                <a:schemeClr val="bg1"/>
              </a:solidFill>
              <a:cs typeface="Poppi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US" sz="3600" dirty="0"/>
              <a:t> How to use this material</a:t>
            </a:r>
            <a:endParaRPr sz="3600" dirty="0"/>
          </a:p>
        </p:txBody>
      </p:sp>
      <p:sp>
        <p:nvSpPr>
          <p:cNvPr id="108" name="Google Shape;108;p3"/>
          <p:cNvSpPr txBox="1">
            <a:spLocks noGrp="1"/>
          </p:cNvSpPr>
          <p:nvPr>
            <p:ph type="body" idx="1"/>
          </p:nvPr>
        </p:nvSpPr>
        <p:spPr>
          <a:xfrm>
            <a:off x="623885" y="3855970"/>
            <a:ext cx="7886700" cy="1018861"/>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0"/>
              </a:spcBef>
              <a:spcAft>
                <a:spcPts val="0"/>
              </a:spcAft>
              <a:buSzPts val="1800"/>
              <a:buChar char="•"/>
            </a:pPr>
            <a:r>
              <a:rPr lang="en-US" dirty="0"/>
              <a:t>Review slides individually or as a self study group.</a:t>
            </a:r>
            <a:endParaRPr dirty="0"/>
          </a:p>
          <a:p>
            <a:pPr marL="457200" lvl="0" indent="-342900" algn="l" rtl="0">
              <a:lnSpc>
                <a:spcPct val="90000"/>
              </a:lnSpc>
              <a:spcBef>
                <a:spcPts val="0"/>
              </a:spcBef>
              <a:spcAft>
                <a:spcPts val="0"/>
              </a:spcAft>
              <a:buSzPts val="1800"/>
              <a:buChar char="•"/>
            </a:pPr>
            <a:r>
              <a:rPr lang="en-US" dirty="0"/>
              <a:t>For questions, go to normal view and read the notes.</a:t>
            </a: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1">
          <a:extLst>
            <a:ext uri="{FF2B5EF4-FFF2-40B4-BE49-F238E27FC236}">
              <a16:creationId xmlns:a16="http://schemas.microsoft.com/office/drawing/2014/main" id="{E6BE6D64-679B-343B-D1D1-BB4B0209B648}"/>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F93FBB8-AD06-6256-643F-4B392FA8B1AC}"/>
              </a:ext>
            </a:extLst>
          </p:cNvPr>
          <p:cNvSpPr/>
          <p:nvPr/>
        </p:nvSpPr>
        <p:spPr>
          <a:xfrm>
            <a:off x="415178" y="1359270"/>
            <a:ext cx="8273006" cy="332507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Google Shape;402;g1a5747011bd_1_7">
            <a:extLst>
              <a:ext uri="{FF2B5EF4-FFF2-40B4-BE49-F238E27FC236}">
                <a16:creationId xmlns:a16="http://schemas.microsoft.com/office/drawing/2014/main" id="{3B5A2C86-3DA3-C621-30CD-632200B53B1D}"/>
              </a:ext>
            </a:extLst>
          </p:cNvPr>
          <p:cNvSpPr txBox="1">
            <a:spLocks noGrp="1"/>
          </p:cNvSpPr>
          <p:nvPr>
            <p:ph type="title"/>
          </p:nvPr>
        </p:nvSpPr>
        <p:spPr>
          <a:xfrm>
            <a:off x="628652" y="391670"/>
            <a:ext cx="7886700" cy="1325559"/>
          </a:xfrm>
          <a:prstGeom prst="rect">
            <a:avLst/>
          </a:prstGeom>
          <a:noFill/>
          <a:ln>
            <a:noFill/>
          </a:ln>
        </p:spPr>
        <p:txBody>
          <a:bodyPr spcFirstLastPara="1" wrap="square" lIns="91425" tIns="45700" rIns="91425" bIns="45700" anchor="ctr" anchorCtr="0">
            <a:normAutofit/>
          </a:bodyPr>
          <a:lstStyle/>
          <a:p>
            <a:r>
              <a:rPr lang="en-US" dirty="0"/>
              <a:t>Acute Management</a:t>
            </a:r>
            <a:endParaRPr dirty="0"/>
          </a:p>
        </p:txBody>
      </p:sp>
      <p:sp>
        <p:nvSpPr>
          <p:cNvPr id="3" name="Google Shape;409;g10185b84f3a_0_470">
            <a:extLst>
              <a:ext uri="{FF2B5EF4-FFF2-40B4-BE49-F238E27FC236}">
                <a16:creationId xmlns:a16="http://schemas.microsoft.com/office/drawing/2014/main" id="{3A40AF1B-2925-B5DF-7E7B-0615E0E730AF}"/>
              </a:ext>
            </a:extLst>
          </p:cNvPr>
          <p:cNvSpPr txBox="1">
            <a:spLocks/>
          </p:cNvSpPr>
          <p:nvPr/>
        </p:nvSpPr>
        <p:spPr>
          <a:xfrm>
            <a:off x="633345" y="1526876"/>
            <a:ext cx="7882081" cy="4441500"/>
          </a:xfrm>
          <a:prstGeom prst="rect">
            <a:avLst/>
          </a:prstGeom>
          <a:noFill/>
          <a:ln>
            <a:noFill/>
          </a:ln>
        </p:spPr>
        <p:txBody>
          <a:bodyPr spcFirstLastPara="1" wrap="square" lIns="68575" tIns="34275" rIns="68575" bIns="34275" anchor="t" anchorCtr="0">
            <a:normAutofit/>
          </a:bodyPr>
          <a:lstStyle>
            <a:lvl1pPr marL="171450" marR="0" lvl="0" indent="-171450" algn="l" defTabSz="685800" rtl="0" fontAlgn="auto" hangingPunct="1">
              <a:lnSpc>
                <a:spcPct val="90000"/>
              </a:lnSpc>
              <a:spcBef>
                <a:spcPts val="750"/>
              </a:spcBef>
              <a:spcAft>
                <a:spcPts val="0"/>
              </a:spcAft>
              <a:buSzPct val="100000"/>
              <a:buFont typeface="Arial" pitchFamily="34"/>
              <a:buChar char="•"/>
              <a:tabLst/>
              <a:defRPr lang="en-US" sz="2100" b="0" i="0" u="none" strike="noStrike" kern="1200" cap="none" spc="0" baseline="0">
                <a:solidFill>
                  <a:srgbClr val="2A2B2E"/>
                </a:solidFill>
                <a:uFillTx/>
                <a:latin typeface="Poppins"/>
              </a:defRPr>
            </a:lvl1pPr>
            <a:lvl2pPr marL="514350" marR="0" lvl="1" indent="-171450" algn="l" defTabSz="685800" rtl="0" fontAlgn="auto" hangingPunct="1">
              <a:lnSpc>
                <a:spcPct val="90000"/>
              </a:lnSpc>
              <a:spcBef>
                <a:spcPts val="375"/>
              </a:spcBef>
              <a:spcAft>
                <a:spcPts val="0"/>
              </a:spcAft>
              <a:buSzPct val="100000"/>
              <a:buFont typeface="Arial" pitchFamily="34"/>
              <a:buChar char="•"/>
              <a:tabLst/>
              <a:defRPr lang="en-US" sz="1800" b="0" i="0" u="none" strike="noStrike" kern="1200" cap="none" spc="0" baseline="0">
                <a:solidFill>
                  <a:srgbClr val="012B4A"/>
                </a:solidFill>
                <a:uFillTx/>
                <a:latin typeface="Poppins"/>
              </a:defRPr>
            </a:lvl2pPr>
            <a:lvl3pPr marL="857250" marR="0" lvl="2" indent="-171450" algn="l" defTabSz="685800" rtl="0" fontAlgn="auto" hangingPunct="1">
              <a:lnSpc>
                <a:spcPct val="90000"/>
              </a:lnSpc>
              <a:spcBef>
                <a:spcPts val="375"/>
              </a:spcBef>
              <a:spcAft>
                <a:spcPts val="0"/>
              </a:spcAft>
              <a:buSzPct val="100000"/>
              <a:buFont typeface="Arial" pitchFamily="34"/>
              <a:buChar char="•"/>
              <a:tabLst/>
              <a:defRPr lang="en-US" sz="1500" b="0" i="0" u="none" strike="noStrike" kern="1200" cap="none" spc="0" baseline="0">
                <a:solidFill>
                  <a:srgbClr val="2A2B2E"/>
                </a:solidFill>
                <a:uFillTx/>
                <a:latin typeface="Poppins"/>
              </a:defRPr>
            </a:lvl3pPr>
            <a:lvl4pPr marL="1200150" marR="0" lvl="3" indent="-171450" algn="l" defTabSz="685800" rtl="0" fontAlgn="auto" hangingPunct="1">
              <a:lnSpc>
                <a:spcPct val="90000"/>
              </a:lnSpc>
              <a:spcBef>
                <a:spcPts val="375"/>
              </a:spcBef>
              <a:spcAft>
                <a:spcPts val="0"/>
              </a:spcAft>
              <a:buSzPct val="100000"/>
              <a:buFont typeface="Arial" pitchFamily="34"/>
              <a:buChar char="•"/>
              <a:tabLst/>
              <a:defRPr lang="en-US" sz="1350" b="0" i="0" u="none" strike="noStrike" kern="1200" cap="none" spc="0" baseline="0">
                <a:solidFill>
                  <a:srgbClr val="A6462D"/>
                </a:solidFill>
                <a:uFillTx/>
                <a:latin typeface="Poppins"/>
              </a:defRPr>
            </a:lvl4pPr>
            <a:lvl5pPr marL="1543050" marR="0" lvl="4" indent="-171450" algn="l" defTabSz="685800" rtl="0" fontAlgn="auto" hangingPunct="1">
              <a:lnSpc>
                <a:spcPct val="90000"/>
              </a:lnSpc>
              <a:spcBef>
                <a:spcPts val="375"/>
              </a:spcBef>
              <a:spcAft>
                <a:spcPts val="0"/>
              </a:spcAft>
              <a:buSzPct val="100000"/>
              <a:buFont typeface="Arial" pitchFamily="34"/>
              <a:buChar char="•"/>
              <a:tabLst/>
              <a:defRPr lang="en-US" sz="1350" b="0" i="0" u="none" strike="noStrike" kern="1200" cap="none" spc="0" baseline="0">
                <a:solidFill>
                  <a:srgbClr val="2A2B2E"/>
                </a:solidFill>
                <a:uFillTx/>
                <a:latin typeface="Poppin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7800">
              <a:spcBef>
                <a:spcPts val="0"/>
              </a:spcBef>
              <a:buClr>
                <a:schemeClr val="dk1"/>
              </a:buClr>
              <a:buSzPts val="1500"/>
            </a:pPr>
            <a:r>
              <a:rPr lang="en-US" sz="1800" dirty="0">
                <a:solidFill>
                  <a:schemeClr val="bg1"/>
                </a:solidFill>
              </a:rPr>
              <a:t>Suicide risk is HIGH in the postpartum </a:t>
            </a:r>
          </a:p>
          <a:p>
            <a:pPr marL="520700" lvl="1" indent="-203200">
              <a:spcBef>
                <a:spcPts val="400"/>
              </a:spcBef>
              <a:buClr>
                <a:schemeClr val="dk1"/>
              </a:buClr>
              <a:buSzPts val="2000"/>
            </a:pPr>
            <a:r>
              <a:rPr lang="en-US" dirty="0">
                <a:solidFill>
                  <a:schemeClr val="bg1"/>
                </a:solidFill>
              </a:rPr>
              <a:t>in some countries, LEADING cause of death in 1</a:t>
            </a:r>
            <a:r>
              <a:rPr lang="en-US" baseline="30000" dirty="0">
                <a:solidFill>
                  <a:schemeClr val="bg1"/>
                </a:solidFill>
              </a:rPr>
              <a:t>st</a:t>
            </a:r>
            <a:r>
              <a:rPr lang="en-US" dirty="0">
                <a:solidFill>
                  <a:schemeClr val="bg1"/>
                </a:solidFill>
              </a:rPr>
              <a:t> year postpartum</a:t>
            </a:r>
          </a:p>
          <a:p>
            <a:pPr marL="177800" indent="-177800">
              <a:spcBef>
                <a:spcPts val="800"/>
              </a:spcBef>
              <a:buClr>
                <a:schemeClr val="dk1"/>
              </a:buClr>
              <a:buSzPts val="2000"/>
            </a:pPr>
            <a:r>
              <a:rPr lang="en-US" sz="1800" dirty="0">
                <a:solidFill>
                  <a:schemeClr val="bg1"/>
                </a:solidFill>
              </a:rPr>
              <a:t>Infanticide risk in postpartum psychosis also high</a:t>
            </a:r>
          </a:p>
          <a:p>
            <a:pPr marL="177800" indent="-177800">
              <a:spcBef>
                <a:spcPts val="800"/>
              </a:spcBef>
              <a:buClr>
                <a:schemeClr val="dk1"/>
              </a:buClr>
              <a:buSzPts val="2000"/>
            </a:pPr>
            <a:r>
              <a:rPr lang="en-US" sz="1800" dirty="0">
                <a:solidFill>
                  <a:schemeClr val="bg1"/>
                </a:solidFill>
              </a:rPr>
              <a:t>Suspected postpartum psychosis ALWAYS requires hospitalization</a:t>
            </a:r>
          </a:p>
          <a:p>
            <a:pPr marL="177800" indent="-177800">
              <a:spcBef>
                <a:spcPts val="800"/>
              </a:spcBef>
              <a:buClrTx/>
              <a:buSzPts val="2000"/>
            </a:pPr>
            <a:r>
              <a:rPr lang="en-US" sz="1800" dirty="0">
                <a:solidFill>
                  <a:schemeClr val="bg1"/>
                </a:solidFill>
              </a:rPr>
              <a:t>It is often possible to obtain information from a collateral source without revealing information about the patient to maintain confidentiality</a:t>
            </a:r>
          </a:p>
          <a:p>
            <a:pPr marL="177800" indent="-177800">
              <a:spcBef>
                <a:spcPts val="800"/>
              </a:spcBef>
              <a:buClrTx/>
              <a:buSzPts val="2000"/>
            </a:pPr>
            <a:r>
              <a:rPr lang="en-US" sz="1800" dirty="0">
                <a:solidFill>
                  <a:schemeClr val="bg1"/>
                </a:solidFill>
              </a:rPr>
              <a:t>However, in an emergency if there is a risk of danger to self or others, may have to breach confidentiality for safety</a:t>
            </a:r>
          </a:p>
        </p:txBody>
      </p:sp>
    </p:spTree>
    <p:extLst>
      <p:ext uri="{BB962C8B-B14F-4D97-AF65-F5344CB8AC3E}">
        <p14:creationId xmlns:p14="http://schemas.microsoft.com/office/powerpoint/2010/main" val="22238010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g1a5747011bd_1_14"/>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a:t>Acute management</a:t>
            </a:r>
            <a:endParaRPr/>
          </a:p>
        </p:txBody>
      </p:sp>
      <p:sp>
        <p:nvSpPr>
          <p:cNvPr id="418" name="Google Shape;418;g1a5747011bd_1_14"/>
          <p:cNvSpPr txBox="1">
            <a:spLocks noGrp="1"/>
          </p:cNvSpPr>
          <p:nvPr>
            <p:ph idx="4294967295"/>
          </p:nvPr>
        </p:nvSpPr>
        <p:spPr>
          <a:xfrm>
            <a:off x="628652" y="1825627"/>
            <a:ext cx="4713890" cy="4351336"/>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750"/>
              </a:spcBef>
              <a:spcAft>
                <a:spcPts val="0"/>
              </a:spcAft>
              <a:buSzPts val="1800"/>
              <a:buChar char="•"/>
            </a:pPr>
            <a:r>
              <a:rPr lang="en-US" sz="1800" dirty="0">
                <a:solidFill>
                  <a:schemeClr val="bg1"/>
                </a:solidFill>
              </a:rPr>
              <a:t>Ensure safety, emergency psychiatric assessment, and psychiatric hospitalization</a:t>
            </a:r>
            <a:endParaRPr sz="1800">
              <a:solidFill>
                <a:schemeClr val="bg1"/>
              </a:solidFill>
              <a:cs typeface="Poppins"/>
            </a:endParaRPr>
          </a:p>
          <a:p>
            <a:pPr marL="457200" lvl="0" indent="-342900" algn="l" rtl="0">
              <a:lnSpc>
                <a:spcPct val="90000"/>
              </a:lnSpc>
              <a:spcBef>
                <a:spcPts val="0"/>
              </a:spcBef>
              <a:spcAft>
                <a:spcPts val="0"/>
              </a:spcAft>
              <a:buSzPts val="1800"/>
              <a:buChar char="•"/>
            </a:pPr>
            <a:r>
              <a:rPr lang="en-US" sz="1800" dirty="0">
                <a:solidFill>
                  <a:schemeClr val="bg1"/>
                </a:solidFill>
              </a:rPr>
              <a:t>Verbal de-escalation as able</a:t>
            </a:r>
            <a:endParaRPr sz="1800">
              <a:solidFill>
                <a:schemeClr val="bg1"/>
              </a:solidFill>
              <a:cs typeface="Poppins"/>
            </a:endParaRPr>
          </a:p>
          <a:p>
            <a:pPr marL="457200" lvl="0" indent="-342900" algn="l" rtl="0">
              <a:lnSpc>
                <a:spcPct val="90000"/>
              </a:lnSpc>
              <a:spcBef>
                <a:spcPts val="0"/>
              </a:spcBef>
              <a:spcAft>
                <a:spcPts val="0"/>
              </a:spcAft>
              <a:buSzPts val="1800"/>
              <a:buChar char="•"/>
            </a:pPr>
            <a:r>
              <a:rPr lang="en-US" sz="1800" dirty="0">
                <a:solidFill>
                  <a:schemeClr val="bg1"/>
                </a:solidFill>
              </a:rPr>
              <a:t>Medications:</a:t>
            </a:r>
            <a:endParaRPr sz="1800">
              <a:solidFill>
                <a:schemeClr val="bg1"/>
              </a:solidFill>
              <a:cs typeface="Poppins"/>
            </a:endParaRPr>
          </a:p>
          <a:p>
            <a:pPr marL="914400" lvl="1" indent="-342900" algn="l" rtl="0">
              <a:lnSpc>
                <a:spcPct val="90000"/>
              </a:lnSpc>
              <a:spcBef>
                <a:spcPts val="0"/>
              </a:spcBef>
              <a:spcAft>
                <a:spcPts val="0"/>
              </a:spcAft>
              <a:buSzPts val="1800"/>
              <a:buChar char="•"/>
            </a:pPr>
            <a:r>
              <a:rPr lang="en-US" dirty="0">
                <a:solidFill>
                  <a:schemeClr val="bg1"/>
                </a:solidFill>
              </a:rPr>
              <a:t>Benzodiazepines (lorazepam)</a:t>
            </a:r>
            <a:endParaRPr>
              <a:solidFill>
                <a:schemeClr val="bg1"/>
              </a:solidFill>
              <a:cs typeface="Poppins"/>
            </a:endParaRPr>
          </a:p>
          <a:p>
            <a:pPr marL="914400" lvl="1" indent="-342900" algn="l" rtl="0">
              <a:lnSpc>
                <a:spcPct val="90000"/>
              </a:lnSpc>
              <a:spcBef>
                <a:spcPts val="0"/>
              </a:spcBef>
              <a:spcAft>
                <a:spcPts val="0"/>
              </a:spcAft>
              <a:buSzPts val="1800"/>
              <a:buChar char="•"/>
            </a:pPr>
            <a:r>
              <a:rPr lang="en-US" dirty="0">
                <a:solidFill>
                  <a:schemeClr val="bg1"/>
                </a:solidFill>
              </a:rPr>
              <a:t>Antipsychotics (high potency preferred, haloperidol or olanzapine, both have IM formulations)</a:t>
            </a:r>
            <a:endParaRPr>
              <a:solidFill>
                <a:schemeClr val="bg1"/>
              </a:solidFill>
              <a:cs typeface="Poppins"/>
            </a:endParaRPr>
          </a:p>
          <a:p>
            <a:pPr marL="914400" lvl="1" indent="-342900" algn="l" rtl="0">
              <a:lnSpc>
                <a:spcPct val="90000"/>
              </a:lnSpc>
              <a:spcBef>
                <a:spcPts val="0"/>
              </a:spcBef>
              <a:spcAft>
                <a:spcPts val="0"/>
              </a:spcAft>
              <a:buSzPts val="1800"/>
              <a:buChar char="•"/>
            </a:pPr>
            <a:r>
              <a:rPr lang="en-US" dirty="0">
                <a:solidFill>
                  <a:schemeClr val="bg1"/>
                </a:solidFill>
              </a:rPr>
              <a:t>Lithium</a:t>
            </a:r>
            <a:endParaRPr dirty="0">
              <a:solidFill>
                <a:schemeClr val="bg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g10185b84f3a_0_48"/>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US"/>
              <a:t>Treatment</a:t>
            </a:r>
            <a:endParaRPr/>
          </a:p>
        </p:txBody>
      </p:sp>
      <p:sp>
        <p:nvSpPr>
          <p:cNvPr id="5" name="Rectangle: Rounded Corners 4">
            <a:extLst>
              <a:ext uri="{FF2B5EF4-FFF2-40B4-BE49-F238E27FC236}">
                <a16:creationId xmlns:a16="http://schemas.microsoft.com/office/drawing/2014/main" id="{B4ACD433-DBB0-2932-939A-BCF0CAC19E85}"/>
              </a:ext>
            </a:extLst>
          </p:cNvPr>
          <p:cNvSpPr/>
          <p:nvPr/>
        </p:nvSpPr>
        <p:spPr>
          <a:xfrm>
            <a:off x="405239" y="1448722"/>
            <a:ext cx="8253127" cy="400093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Google Shape;424;g10185b84f3a_0_48"/>
          <p:cNvSpPr txBox="1">
            <a:spLocks noGrp="1"/>
          </p:cNvSpPr>
          <p:nvPr>
            <p:ph idx="4294967295"/>
          </p:nvPr>
        </p:nvSpPr>
        <p:spPr>
          <a:xfrm>
            <a:off x="628648" y="1565212"/>
            <a:ext cx="7886700" cy="4349750"/>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0"/>
              </a:spcBef>
              <a:spcAft>
                <a:spcPts val="0"/>
              </a:spcAft>
              <a:buSzPts val="1800"/>
              <a:buChar char="•"/>
            </a:pPr>
            <a:r>
              <a:rPr lang="en-US" sz="1800" dirty="0">
                <a:solidFill>
                  <a:schemeClr val="bg1"/>
                </a:solidFill>
              </a:rPr>
              <a:t>Lithium is the drug of first choice unless contraindicated (due to impaired renal function or serious side effects)--highest likelihood of sustained remission </a:t>
            </a:r>
            <a:endParaRPr sz="1800">
              <a:solidFill>
                <a:schemeClr val="bg1"/>
              </a:solidFill>
              <a:cs typeface="Poppins"/>
            </a:endParaRPr>
          </a:p>
          <a:p>
            <a:pPr marL="457200" lvl="0" indent="-342900" algn="l" rtl="0">
              <a:lnSpc>
                <a:spcPct val="90000"/>
              </a:lnSpc>
              <a:spcBef>
                <a:spcPts val="0"/>
              </a:spcBef>
              <a:spcAft>
                <a:spcPts val="0"/>
              </a:spcAft>
              <a:buSzPts val="1800"/>
              <a:buChar char="•"/>
            </a:pPr>
            <a:r>
              <a:rPr lang="en-US" sz="1800" dirty="0">
                <a:solidFill>
                  <a:schemeClr val="bg1"/>
                </a:solidFill>
              </a:rPr>
              <a:t>Antipsychotics and/or benzodiazepines can be used for symptomatic relief upon initial diagnosis</a:t>
            </a:r>
            <a:endParaRPr sz="1800">
              <a:solidFill>
                <a:schemeClr val="bg1"/>
              </a:solidFill>
              <a:cs typeface="Poppins"/>
            </a:endParaRPr>
          </a:p>
          <a:p>
            <a:pPr marL="457200" lvl="0" indent="-342900" algn="l" rtl="0">
              <a:lnSpc>
                <a:spcPct val="90000"/>
              </a:lnSpc>
              <a:spcBef>
                <a:spcPts val="0"/>
              </a:spcBef>
              <a:spcAft>
                <a:spcPts val="0"/>
              </a:spcAft>
              <a:buSzPts val="1800"/>
              <a:buChar char="•"/>
            </a:pPr>
            <a:r>
              <a:rPr lang="en-US" sz="1800" dirty="0">
                <a:solidFill>
                  <a:schemeClr val="bg1"/>
                </a:solidFill>
              </a:rPr>
              <a:t>ECT if no response to lithium</a:t>
            </a:r>
            <a:endParaRPr sz="1800">
              <a:solidFill>
                <a:schemeClr val="bg1"/>
              </a:solidFill>
              <a:cs typeface="Poppins"/>
            </a:endParaRPr>
          </a:p>
          <a:p>
            <a:pPr marL="457200" lvl="0" indent="-342900" algn="l" rtl="0">
              <a:lnSpc>
                <a:spcPct val="90000"/>
              </a:lnSpc>
              <a:spcBef>
                <a:spcPts val="0"/>
              </a:spcBef>
              <a:spcAft>
                <a:spcPts val="0"/>
              </a:spcAft>
              <a:buSzPts val="1800"/>
              <a:buChar char="•"/>
            </a:pPr>
            <a:r>
              <a:rPr lang="en-US" sz="1800" dirty="0">
                <a:solidFill>
                  <a:schemeClr val="bg1"/>
                </a:solidFill>
              </a:rPr>
              <a:t>For women with a prior history of PPP, lithium prophylaxis in the postpartum is essential</a:t>
            </a:r>
            <a:endParaRPr sz="1800">
              <a:solidFill>
                <a:schemeClr val="bg1"/>
              </a:solidFill>
              <a:cs typeface="Poppins"/>
            </a:endParaRPr>
          </a:p>
          <a:p>
            <a:pPr marL="457200" lvl="0" indent="-342900" algn="l" rtl="0">
              <a:lnSpc>
                <a:spcPct val="90000"/>
              </a:lnSpc>
              <a:spcBef>
                <a:spcPts val="0"/>
              </a:spcBef>
              <a:spcAft>
                <a:spcPts val="0"/>
              </a:spcAft>
              <a:buSzPts val="1800"/>
              <a:buChar char="•"/>
            </a:pPr>
            <a:r>
              <a:rPr lang="en-US" sz="1800" dirty="0">
                <a:solidFill>
                  <a:schemeClr val="bg1"/>
                </a:solidFill>
              </a:rPr>
              <a:t>For women with a prior history of bipolar disorder, continuing mood stabilizer treatment during pregnancy and postpartum is strongly associated with a much lower rate of relapse</a:t>
            </a:r>
            <a:endParaRPr sz="1800">
              <a:solidFill>
                <a:schemeClr val="bg1"/>
              </a:solidFill>
              <a:cs typeface="Poppins"/>
            </a:endParaRPr>
          </a:p>
          <a:p>
            <a:pPr marL="457200" lvl="0" indent="-342900" algn="l" rtl="0">
              <a:lnSpc>
                <a:spcPct val="90000"/>
              </a:lnSpc>
              <a:spcBef>
                <a:spcPts val="0"/>
              </a:spcBef>
              <a:spcAft>
                <a:spcPts val="0"/>
              </a:spcAft>
              <a:buSzPts val="1800"/>
              <a:buChar char="•"/>
            </a:pPr>
            <a:r>
              <a:rPr lang="en-US" sz="1800" dirty="0">
                <a:solidFill>
                  <a:schemeClr val="bg1"/>
                </a:solidFill>
              </a:rPr>
              <a:t>For women with schizophrenia or schizoaffective disorder, antipsychotics are the mainstay of treatment (use what has worked before; remember, this is a DIFFERENT syndrome from PPP, a non-affective psychosis)</a:t>
            </a:r>
            <a:endParaRPr sz="1800" dirty="0">
              <a:solidFill>
                <a:schemeClr val="bg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0450F9E-6E2A-6CD3-B166-3D2D1425A14A}"/>
              </a:ext>
            </a:extLst>
          </p:cNvPr>
          <p:cNvSpPr/>
          <p:nvPr/>
        </p:nvSpPr>
        <p:spPr>
          <a:xfrm>
            <a:off x="613960" y="1468599"/>
            <a:ext cx="7905259" cy="26690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Google Shape;430;g10185b84f3a_0_18"/>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US"/>
              <a:t>Summary</a:t>
            </a:r>
            <a:endParaRPr/>
          </a:p>
        </p:txBody>
      </p:sp>
      <p:sp>
        <p:nvSpPr>
          <p:cNvPr id="431" name="Google Shape;431;g10185b84f3a_0_18"/>
          <p:cNvSpPr txBox="1">
            <a:spLocks noGrp="1"/>
          </p:cNvSpPr>
          <p:nvPr>
            <p:ph idx="4294967295"/>
          </p:nvPr>
        </p:nvSpPr>
        <p:spPr>
          <a:xfrm>
            <a:off x="628648" y="1620076"/>
            <a:ext cx="7886700" cy="4349750"/>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0"/>
              </a:spcBef>
              <a:spcAft>
                <a:spcPts val="0"/>
              </a:spcAft>
              <a:buSzPts val="1800"/>
              <a:buChar char="•"/>
            </a:pPr>
            <a:r>
              <a:rPr lang="en-US" sz="1800" dirty="0">
                <a:solidFill>
                  <a:schemeClr val="bg1"/>
                </a:solidFill>
              </a:rPr>
              <a:t>PPP is rare but occurs in 2-4 weeks postpartum</a:t>
            </a:r>
            <a:endParaRPr sz="1800" dirty="0">
              <a:solidFill>
                <a:schemeClr val="bg1"/>
              </a:solidFill>
            </a:endParaRPr>
          </a:p>
          <a:p>
            <a:pPr marL="457200" lvl="0" indent="-342900" algn="l" rtl="0">
              <a:lnSpc>
                <a:spcPct val="90000"/>
              </a:lnSpc>
              <a:spcBef>
                <a:spcPts val="0"/>
              </a:spcBef>
              <a:spcAft>
                <a:spcPts val="0"/>
              </a:spcAft>
              <a:buSzPts val="1800"/>
              <a:buChar char="•"/>
            </a:pPr>
            <a:r>
              <a:rPr lang="en-US" sz="1800" dirty="0">
                <a:solidFill>
                  <a:schemeClr val="bg1"/>
                </a:solidFill>
              </a:rPr>
              <a:t>Associated with increased risk of infanticide and suicide</a:t>
            </a:r>
            <a:endParaRPr sz="1800" dirty="0">
              <a:solidFill>
                <a:schemeClr val="bg1"/>
              </a:solidFill>
            </a:endParaRPr>
          </a:p>
          <a:p>
            <a:pPr marL="457200" lvl="0" indent="-342900" algn="l" rtl="0">
              <a:lnSpc>
                <a:spcPct val="90000"/>
              </a:lnSpc>
              <a:spcBef>
                <a:spcPts val="0"/>
              </a:spcBef>
              <a:spcAft>
                <a:spcPts val="0"/>
              </a:spcAft>
              <a:buSzPts val="1800"/>
              <a:buChar char="•"/>
            </a:pPr>
            <a:r>
              <a:rPr lang="en-US" sz="1800" dirty="0">
                <a:solidFill>
                  <a:schemeClr val="bg1"/>
                </a:solidFill>
              </a:rPr>
              <a:t>Risk factors include personal or family history of bipolar disorder</a:t>
            </a:r>
            <a:endParaRPr sz="1800" dirty="0">
              <a:solidFill>
                <a:schemeClr val="bg1"/>
              </a:solidFill>
            </a:endParaRPr>
          </a:p>
          <a:p>
            <a:pPr marL="457200" lvl="0" indent="-342900" algn="l" rtl="0">
              <a:lnSpc>
                <a:spcPct val="90000"/>
              </a:lnSpc>
              <a:spcBef>
                <a:spcPts val="0"/>
              </a:spcBef>
              <a:spcAft>
                <a:spcPts val="0"/>
              </a:spcAft>
              <a:buSzPts val="1800"/>
              <a:buChar char="•"/>
            </a:pPr>
            <a:r>
              <a:rPr lang="en-US" sz="1800" dirty="0">
                <a:solidFill>
                  <a:schemeClr val="bg1"/>
                </a:solidFill>
              </a:rPr>
              <a:t>Symptoms include insomnia, confusion, and ego-syntonic delusions </a:t>
            </a:r>
            <a:endParaRPr sz="1800" dirty="0">
              <a:solidFill>
                <a:schemeClr val="bg1"/>
              </a:solidFill>
            </a:endParaRPr>
          </a:p>
          <a:p>
            <a:pPr marL="457200" lvl="0" indent="-342900" algn="l" rtl="0">
              <a:lnSpc>
                <a:spcPct val="90000"/>
              </a:lnSpc>
              <a:spcBef>
                <a:spcPts val="0"/>
              </a:spcBef>
              <a:spcAft>
                <a:spcPts val="0"/>
              </a:spcAft>
              <a:buSzPts val="1800"/>
              <a:buChar char="•"/>
            </a:pPr>
            <a:r>
              <a:rPr lang="en-US" sz="1800" dirty="0">
                <a:solidFill>
                  <a:schemeClr val="bg1"/>
                </a:solidFill>
              </a:rPr>
              <a:t>It is a psychiatric emergency and requires hospitalization</a:t>
            </a:r>
            <a:endParaRPr sz="1800" dirty="0">
              <a:solidFill>
                <a:schemeClr val="bg1"/>
              </a:solidFill>
            </a:endParaRPr>
          </a:p>
          <a:p>
            <a:pPr marL="457200" lvl="0" indent="-342900" algn="l" rtl="0">
              <a:lnSpc>
                <a:spcPct val="90000"/>
              </a:lnSpc>
              <a:spcBef>
                <a:spcPts val="0"/>
              </a:spcBef>
              <a:spcAft>
                <a:spcPts val="0"/>
              </a:spcAft>
              <a:buSzPts val="1800"/>
              <a:buChar char="•"/>
            </a:pPr>
            <a:r>
              <a:rPr lang="en-US" sz="1800" dirty="0">
                <a:solidFill>
                  <a:schemeClr val="bg1"/>
                </a:solidFill>
              </a:rPr>
              <a:t>Treatment with lithium, antipsychotics, ECT</a:t>
            </a:r>
            <a:endParaRPr sz="1800" dirty="0">
              <a:solidFill>
                <a:schemeClr val="bg1"/>
              </a:solidFill>
            </a:endParaRPr>
          </a:p>
          <a:p>
            <a:pPr marL="457200" lvl="0" indent="-342900" algn="l" rtl="0">
              <a:lnSpc>
                <a:spcPct val="90000"/>
              </a:lnSpc>
              <a:spcBef>
                <a:spcPts val="0"/>
              </a:spcBef>
              <a:spcAft>
                <a:spcPts val="0"/>
              </a:spcAft>
              <a:buSzPts val="1800"/>
              <a:buChar char="•"/>
            </a:pPr>
            <a:r>
              <a:rPr lang="en-US" sz="1800" dirty="0">
                <a:solidFill>
                  <a:schemeClr val="bg1"/>
                </a:solidFill>
              </a:rPr>
              <a:t>Lithium prophylaxis is essential for women with prior history</a:t>
            </a:r>
            <a:endParaRPr sz="1800" dirty="0">
              <a:solidFill>
                <a:schemeClr val="bg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C7802EA-7A9B-420B-D092-CDD87892EAF1}"/>
              </a:ext>
            </a:extLst>
          </p:cNvPr>
          <p:cNvSpPr/>
          <p:nvPr/>
        </p:nvSpPr>
        <p:spPr>
          <a:xfrm>
            <a:off x="623899" y="1518295"/>
            <a:ext cx="7905259" cy="19137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Google Shape;437;g22d3b4f83db_0_8"/>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US"/>
              <a:t>Reflection questions</a:t>
            </a:r>
            <a:endParaRPr/>
          </a:p>
        </p:txBody>
      </p:sp>
      <p:sp>
        <p:nvSpPr>
          <p:cNvPr id="438" name="Google Shape;438;g22d3b4f83db_0_8"/>
          <p:cNvSpPr txBox="1">
            <a:spLocks noGrp="1"/>
          </p:cNvSpPr>
          <p:nvPr>
            <p:ph idx="4294967295"/>
          </p:nvPr>
        </p:nvSpPr>
        <p:spPr>
          <a:xfrm>
            <a:off x="628648" y="1638364"/>
            <a:ext cx="7886700" cy="4349750"/>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0"/>
              </a:spcBef>
              <a:spcAft>
                <a:spcPts val="0"/>
              </a:spcAft>
              <a:buSzPts val="1800"/>
              <a:buChar char="•"/>
            </a:pPr>
            <a:r>
              <a:rPr lang="en-US" sz="1800" dirty="0">
                <a:solidFill>
                  <a:schemeClr val="bg1"/>
                </a:solidFill>
              </a:rPr>
              <a:t>How would you identify if a patient is at risk for postpartum psychosis and how would you discuss this with the patient?</a:t>
            </a:r>
            <a:endParaRPr sz="1800" dirty="0">
              <a:solidFill>
                <a:schemeClr val="bg1"/>
              </a:solidFill>
            </a:endParaRPr>
          </a:p>
          <a:p>
            <a:pPr marL="457200" lvl="0" indent="-342900" algn="l" rtl="0">
              <a:lnSpc>
                <a:spcPct val="90000"/>
              </a:lnSpc>
              <a:spcBef>
                <a:spcPts val="0"/>
              </a:spcBef>
              <a:spcAft>
                <a:spcPts val="0"/>
              </a:spcAft>
              <a:buSzPts val="1800"/>
              <a:buChar char="•"/>
            </a:pPr>
            <a:r>
              <a:rPr lang="en-US" sz="1800" dirty="0">
                <a:solidFill>
                  <a:schemeClr val="bg1"/>
                </a:solidFill>
              </a:rPr>
              <a:t>What further questions would you ask if a patient reported thoughts to harm their baby?</a:t>
            </a:r>
            <a:endParaRPr sz="1800" dirty="0">
              <a:solidFill>
                <a:schemeClr val="bg1"/>
              </a:solidFill>
            </a:endParaRPr>
          </a:p>
          <a:p>
            <a:pPr marL="457200" lvl="0" indent="-342900" algn="l" rtl="0">
              <a:lnSpc>
                <a:spcPct val="90000"/>
              </a:lnSpc>
              <a:spcBef>
                <a:spcPts val="0"/>
              </a:spcBef>
              <a:spcAft>
                <a:spcPts val="0"/>
              </a:spcAft>
              <a:buSzPts val="1800"/>
              <a:buChar char="•"/>
            </a:pPr>
            <a:r>
              <a:rPr lang="en-US" sz="1800" dirty="0">
                <a:solidFill>
                  <a:schemeClr val="bg1"/>
                </a:solidFill>
              </a:rPr>
              <a:t>What initial management steps would you take with a patient with symptoms concerning for postpartum psychosis?</a:t>
            </a:r>
            <a:endParaRPr sz="1800" dirty="0">
              <a:solidFill>
                <a:schemeClr val="bg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g10185b84f3a_0_344"/>
          <p:cNvSpPr txBox="1">
            <a:spLocks noGrp="1"/>
          </p:cNvSpPr>
          <p:nvPr>
            <p:ph type="title"/>
          </p:nvPr>
        </p:nvSpPr>
        <p:spPr>
          <a:xfrm>
            <a:off x="628648" y="225738"/>
            <a:ext cx="7886700" cy="132555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dirty="0"/>
              <a:t>Key references </a:t>
            </a:r>
            <a:endParaRPr dirty="0"/>
          </a:p>
        </p:txBody>
      </p:sp>
      <p:sp>
        <p:nvSpPr>
          <p:cNvPr id="445" name="Google Shape;445;g10185b84f3a_0_344"/>
          <p:cNvSpPr txBox="1">
            <a:spLocks noGrp="1"/>
          </p:cNvSpPr>
          <p:nvPr>
            <p:ph idx="4294967295"/>
          </p:nvPr>
        </p:nvSpPr>
        <p:spPr>
          <a:xfrm>
            <a:off x="628648" y="1381887"/>
            <a:ext cx="7886700" cy="4351338"/>
          </a:xfrm>
          <a:prstGeom prst="rect">
            <a:avLst/>
          </a:prstGeom>
          <a:noFill/>
          <a:ln>
            <a:noFill/>
          </a:ln>
        </p:spPr>
        <p:txBody>
          <a:bodyPr spcFirstLastPara="1" wrap="square" lIns="91425" tIns="45700" rIns="91425" bIns="45700" anchor="t" anchorCtr="0">
            <a:noAutofit/>
          </a:bodyPr>
          <a:lstStyle/>
          <a:p>
            <a:pPr marL="457200" lvl="0" indent="-361950" algn="l" rtl="0">
              <a:lnSpc>
                <a:spcPct val="90000"/>
              </a:lnSpc>
              <a:spcBef>
                <a:spcPts val="0"/>
              </a:spcBef>
              <a:spcAft>
                <a:spcPts val="0"/>
              </a:spcAft>
              <a:buSzPts val="2100"/>
              <a:buChar char="•"/>
            </a:pPr>
            <a:r>
              <a:rPr lang="en-US" sz="1600" dirty="0">
                <a:solidFill>
                  <a:schemeClr val="bg1"/>
                </a:solidFill>
              </a:rPr>
              <a:t>Aftab A, Shah AA. Behavioral </a:t>
            </a:r>
            <a:r>
              <a:rPr lang="en-US" sz="1600" dirty="0" err="1">
                <a:solidFill>
                  <a:schemeClr val="bg1"/>
                </a:solidFill>
              </a:rPr>
              <a:t>Emergencies:Special</a:t>
            </a:r>
            <a:r>
              <a:rPr lang="en-US" sz="1600" dirty="0">
                <a:solidFill>
                  <a:schemeClr val="bg1"/>
                </a:solidFill>
              </a:rPr>
              <a:t> Considerations in the Pregnant Patient. </a:t>
            </a:r>
            <a:r>
              <a:rPr lang="en-US" sz="1600" dirty="0" err="1">
                <a:solidFill>
                  <a:schemeClr val="bg1"/>
                </a:solidFill>
              </a:rPr>
              <a:t>Psychiatr</a:t>
            </a:r>
            <a:r>
              <a:rPr lang="en-US" sz="1600" dirty="0">
                <a:solidFill>
                  <a:schemeClr val="bg1"/>
                </a:solidFill>
              </a:rPr>
              <a:t> Clin N Am 40 (2017) 435–448 </a:t>
            </a:r>
            <a:endParaRPr sz="1600" dirty="0">
              <a:solidFill>
                <a:schemeClr val="bg1"/>
              </a:solidFill>
            </a:endParaRPr>
          </a:p>
          <a:p>
            <a:pPr marL="457200" lvl="0" indent="-361950" algn="l" rtl="0">
              <a:lnSpc>
                <a:spcPct val="115000"/>
              </a:lnSpc>
              <a:spcBef>
                <a:spcPts val="0"/>
              </a:spcBef>
              <a:spcAft>
                <a:spcPts val="0"/>
              </a:spcAft>
              <a:buSzPts val="2100"/>
              <a:buChar char="•"/>
            </a:pPr>
            <a:r>
              <a:rPr lang="en-US" sz="1600" dirty="0" err="1">
                <a:solidFill>
                  <a:schemeClr val="bg1"/>
                </a:solidFill>
              </a:rPr>
              <a:t>Bergink</a:t>
            </a:r>
            <a:r>
              <a:rPr lang="en-US" sz="1600" dirty="0">
                <a:solidFill>
                  <a:schemeClr val="bg1"/>
                </a:solidFill>
              </a:rPr>
              <a:t>, V., </a:t>
            </a:r>
            <a:r>
              <a:rPr lang="en-US" sz="1600" dirty="0" err="1">
                <a:solidFill>
                  <a:schemeClr val="bg1"/>
                </a:solidFill>
              </a:rPr>
              <a:t>Rasgon</a:t>
            </a:r>
            <a:r>
              <a:rPr lang="en-US" sz="1600" dirty="0">
                <a:solidFill>
                  <a:schemeClr val="bg1"/>
                </a:solidFill>
              </a:rPr>
              <a:t>, N., &amp; Wisner, K. L. (2016). Postpartum psychosis: madness, mania, and melancholia in motherhood. American journal of psychiatry, 173(12), 1179-1188.</a:t>
            </a:r>
            <a:endParaRPr sz="1600" dirty="0">
              <a:solidFill>
                <a:schemeClr val="bg1"/>
              </a:solidFill>
            </a:endParaRPr>
          </a:p>
          <a:p>
            <a:pPr marL="457200" lvl="0" indent="-361950" algn="l" rtl="0">
              <a:lnSpc>
                <a:spcPct val="90000"/>
              </a:lnSpc>
              <a:spcBef>
                <a:spcPts val="0"/>
              </a:spcBef>
              <a:spcAft>
                <a:spcPts val="0"/>
              </a:spcAft>
              <a:buSzPts val="2100"/>
              <a:buChar char="•"/>
            </a:pPr>
            <a:r>
              <a:rPr lang="en-US" sz="1600" dirty="0">
                <a:solidFill>
                  <a:schemeClr val="bg1"/>
                </a:solidFill>
              </a:rPr>
              <a:t>Rodriguez-Cabezas L, Clark C. Psychiatric Emergencies in Pregnancy and Postpartum. Clinical Obstetrics &amp; Gynecology 2018; 61(3): 615-627. </a:t>
            </a:r>
            <a:endParaRPr sz="1600" dirty="0">
              <a:solidFill>
                <a:schemeClr val="bg1"/>
              </a:solidFill>
            </a:endParaRPr>
          </a:p>
          <a:p>
            <a:pPr marL="457200" lvl="0" indent="-361950" algn="l" rtl="0">
              <a:lnSpc>
                <a:spcPct val="90000"/>
              </a:lnSpc>
              <a:spcBef>
                <a:spcPts val="0"/>
              </a:spcBef>
              <a:spcAft>
                <a:spcPts val="0"/>
              </a:spcAft>
              <a:buSzPts val="2100"/>
              <a:buChar char="•"/>
            </a:pPr>
            <a:r>
              <a:rPr lang="en-US" sz="1600" dirty="0" err="1">
                <a:solidFill>
                  <a:schemeClr val="bg1"/>
                </a:solidFill>
              </a:rPr>
              <a:t>Wesseloo</a:t>
            </a:r>
            <a:r>
              <a:rPr lang="en-US" sz="1600" dirty="0">
                <a:solidFill>
                  <a:schemeClr val="bg1"/>
                </a:solidFill>
              </a:rPr>
              <a:t>, R., Kamperman, A. M., Munk-Olsen, T., Pop, V. J., Kushner, S. A., &amp; </a:t>
            </a:r>
            <a:r>
              <a:rPr lang="en-US" sz="1600" dirty="0" err="1">
                <a:solidFill>
                  <a:schemeClr val="bg1"/>
                </a:solidFill>
              </a:rPr>
              <a:t>Bergink</a:t>
            </a:r>
            <a:r>
              <a:rPr lang="en-US" sz="1600" dirty="0">
                <a:solidFill>
                  <a:schemeClr val="bg1"/>
                </a:solidFill>
              </a:rPr>
              <a:t>, V. (2016). Risk of postpartum relapse in bipolar disorder and postpartum psychosis: a systematic review and meta-analysis. American Journal of Psychiatry, 173(2), 117-127. </a:t>
            </a:r>
            <a:endParaRPr sz="1600" dirty="0">
              <a:solidFill>
                <a:schemeClr val="bg1"/>
              </a:solidFill>
            </a:endParaRPr>
          </a:p>
          <a:p>
            <a:pPr marL="457200" lvl="0" indent="-361950" algn="l" rtl="0">
              <a:lnSpc>
                <a:spcPct val="90000"/>
              </a:lnSpc>
              <a:spcBef>
                <a:spcPts val="0"/>
              </a:spcBef>
              <a:spcAft>
                <a:spcPts val="0"/>
              </a:spcAft>
              <a:buSzPts val="2100"/>
              <a:buChar char="•"/>
            </a:pPr>
            <a:r>
              <a:rPr lang="en-US" sz="1600" dirty="0">
                <a:solidFill>
                  <a:schemeClr val="bg1"/>
                </a:solidFill>
              </a:rPr>
              <a:t>Wilson MP, Nordstrom K, Shah AA, </a:t>
            </a:r>
            <a:r>
              <a:rPr lang="en-US" sz="1600" dirty="0" err="1">
                <a:solidFill>
                  <a:schemeClr val="bg1"/>
                </a:solidFill>
              </a:rPr>
              <a:t>Vike</a:t>
            </a:r>
            <a:r>
              <a:rPr lang="en-US" sz="1600" dirty="0">
                <a:solidFill>
                  <a:schemeClr val="bg1"/>
                </a:solidFill>
              </a:rPr>
              <a:t> GM. Psychiatric Emergencies in Pregnant Women. Emerg Med Clin N Am 33 (2015) 841–851</a:t>
            </a:r>
            <a:endParaRPr sz="1600" dirty="0">
              <a:solidFill>
                <a:schemeClr val="bg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gd65e489fe0_1_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a:t>Resources </a:t>
            </a:r>
            <a:endParaRPr/>
          </a:p>
        </p:txBody>
      </p:sp>
      <p:sp>
        <p:nvSpPr>
          <p:cNvPr id="452" name="Google Shape;452;gd65e489fe0_1_6"/>
          <p:cNvSpPr txBox="1">
            <a:spLocks noGrp="1"/>
          </p:cNvSpPr>
          <p:nvPr>
            <p:ph idx="4294967295"/>
          </p:nvPr>
        </p:nvSpPr>
        <p:spPr>
          <a:xfrm>
            <a:off x="628648" y="1610932"/>
            <a:ext cx="7886700" cy="434975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750"/>
              </a:spcBef>
              <a:spcAft>
                <a:spcPts val="0"/>
              </a:spcAft>
              <a:buClr>
                <a:schemeClr val="dk1"/>
              </a:buClr>
              <a:buSzPts val="1100"/>
              <a:buFont typeface="Arial"/>
              <a:buNone/>
            </a:pPr>
            <a:r>
              <a:rPr lang="en-US" sz="1800" dirty="0">
                <a:solidFill>
                  <a:schemeClr val="bg1"/>
                </a:solidFill>
              </a:rPr>
              <a:t>Postpartum Support International: </a:t>
            </a:r>
            <a:r>
              <a:rPr lang="en-US" sz="1800" u="sng" dirty="0">
                <a:solidFill>
                  <a:schemeClr val="bg1"/>
                </a:solidFill>
                <a:hlinkClick r:id="rId3">
                  <a:extLst>
                    <a:ext uri="{A12FA001-AC4F-418D-AE19-62706E023703}">
                      <ahyp:hlinkClr xmlns:ahyp="http://schemas.microsoft.com/office/drawing/2018/hyperlinkcolor" val="tx"/>
                    </a:ext>
                  </a:extLst>
                </a:hlinkClick>
              </a:rPr>
              <a:t>PPP resources</a:t>
            </a:r>
            <a:endParaRPr sz="1800" dirty="0">
              <a:solidFill>
                <a:schemeClr val="bg1"/>
              </a:solidFill>
            </a:endParaRPr>
          </a:p>
          <a:p>
            <a:pPr marL="0" lvl="0" indent="0" algn="l" rtl="0">
              <a:lnSpc>
                <a:spcPct val="90000"/>
              </a:lnSpc>
              <a:spcBef>
                <a:spcPts val="750"/>
              </a:spcBef>
              <a:spcAft>
                <a:spcPts val="0"/>
              </a:spcAft>
              <a:buClr>
                <a:schemeClr val="dk1"/>
              </a:buClr>
              <a:buSzPts val="1100"/>
              <a:buFont typeface="Arial"/>
              <a:buNone/>
            </a:pPr>
            <a:endParaRPr sz="1800" dirty="0">
              <a:solidFill>
                <a:schemeClr val="bg1"/>
              </a:solidFill>
            </a:endParaRPr>
          </a:p>
          <a:p>
            <a:pPr marL="0" lvl="0" indent="0" algn="l" rtl="0">
              <a:lnSpc>
                <a:spcPct val="115000"/>
              </a:lnSpc>
              <a:spcBef>
                <a:spcPts val="0"/>
              </a:spcBef>
              <a:spcAft>
                <a:spcPts val="0"/>
              </a:spcAft>
              <a:buSzPts val="1800"/>
              <a:buNone/>
            </a:pPr>
            <a:r>
              <a:rPr lang="en-US" sz="1800" u="sng" dirty="0">
                <a:solidFill>
                  <a:schemeClr val="bg1"/>
                </a:solidFill>
                <a:hlinkClick r:id="rId4">
                  <a:extLst>
                    <a:ext uri="{A12FA001-AC4F-418D-AE19-62706E023703}">
                      <ahyp:hlinkClr xmlns:ahyp="http://schemas.microsoft.com/office/drawing/2018/hyperlinkcolor" val="tx"/>
                    </a:ext>
                  </a:extLst>
                </a:hlinkClick>
              </a:rPr>
              <a:t>MGH Postpartum Psychosis Project</a:t>
            </a:r>
            <a:r>
              <a:rPr lang="en-US" sz="1800" dirty="0">
                <a:solidFill>
                  <a:schemeClr val="bg1"/>
                </a:solidFill>
              </a:rPr>
              <a:t> </a:t>
            </a:r>
            <a:endParaRPr sz="1800" dirty="0">
              <a:solidFill>
                <a:schemeClr val="bg1"/>
              </a:solidFill>
            </a:endParaRPr>
          </a:p>
          <a:p>
            <a:pPr marL="0" lvl="0" indent="0" algn="l" rtl="0">
              <a:lnSpc>
                <a:spcPct val="115000"/>
              </a:lnSpc>
              <a:spcBef>
                <a:spcPts val="0"/>
              </a:spcBef>
              <a:spcAft>
                <a:spcPts val="0"/>
              </a:spcAft>
              <a:buSzPts val="1800"/>
              <a:buNone/>
            </a:pPr>
            <a:endParaRPr sz="1800" dirty="0">
              <a:solidFill>
                <a:schemeClr val="bg1"/>
              </a:solidFill>
            </a:endParaRPr>
          </a:p>
          <a:p>
            <a:pPr marL="0" lvl="0" indent="0" algn="l" rtl="0">
              <a:lnSpc>
                <a:spcPct val="115000"/>
              </a:lnSpc>
              <a:spcBef>
                <a:spcPts val="0"/>
              </a:spcBef>
              <a:spcAft>
                <a:spcPts val="0"/>
              </a:spcAft>
              <a:buSzPts val="1800"/>
              <a:buNone/>
            </a:pPr>
            <a:r>
              <a:rPr lang="en-US" sz="1800" u="sng" dirty="0">
                <a:solidFill>
                  <a:schemeClr val="bg1"/>
                </a:solidFill>
                <a:hlinkClick r:id="rId5">
                  <a:extLst>
                    <a:ext uri="{A12FA001-AC4F-418D-AE19-62706E023703}">
                      <ahyp:hlinkClr xmlns:ahyp="http://schemas.microsoft.com/office/drawing/2018/hyperlinkcolor" val="tx"/>
                    </a:ext>
                  </a:extLst>
                </a:hlinkClick>
              </a:rPr>
              <a:t>MGH: Recognizing PPP</a:t>
            </a:r>
            <a:r>
              <a:rPr lang="en-US" sz="1800" dirty="0">
                <a:solidFill>
                  <a:schemeClr val="bg1"/>
                </a:solidFill>
              </a:rPr>
              <a:t> </a:t>
            </a:r>
            <a:endParaRPr sz="1800" dirty="0">
              <a:solidFill>
                <a:schemeClr val="bg1"/>
              </a:solidFill>
            </a:endParaRPr>
          </a:p>
          <a:p>
            <a:pPr marL="1155700" lvl="0" indent="-228600" algn="l" rtl="0">
              <a:lnSpc>
                <a:spcPct val="115000"/>
              </a:lnSpc>
              <a:spcBef>
                <a:spcPts val="0"/>
              </a:spcBef>
              <a:spcAft>
                <a:spcPts val="0"/>
              </a:spcAft>
              <a:buSzPts val="2100"/>
              <a:buFont typeface="Calibri"/>
              <a:buNone/>
            </a:pPr>
            <a:endParaRPr sz="1800" dirty="0">
              <a:solidFill>
                <a:schemeClr val="bg1"/>
              </a:solidFill>
            </a:endParaRPr>
          </a:p>
          <a:p>
            <a:pPr marL="0" lvl="0" indent="0" algn="l" rtl="0">
              <a:lnSpc>
                <a:spcPct val="115000"/>
              </a:lnSpc>
              <a:spcBef>
                <a:spcPts val="0"/>
              </a:spcBef>
              <a:spcAft>
                <a:spcPts val="0"/>
              </a:spcAft>
              <a:buSzPts val="1800"/>
              <a:buNone/>
            </a:pPr>
            <a:r>
              <a:rPr lang="en-US" sz="1800" u="sng" dirty="0">
                <a:solidFill>
                  <a:schemeClr val="bg1"/>
                </a:solidFill>
                <a:hlinkClick r:id="rId6">
                  <a:extLst>
                    <a:ext uri="{A12FA001-AC4F-418D-AE19-62706E023703}">
                      <ahyp:hlinkClr xmlns:ahyp="http://schemas.microsoft.com/office/drawing/2018/hyperlinkcolor" val="tx"/>
                    </a:ext>
                  </a:extLst>
                </a:hlinkClick>
              </a:rPr>
              <a:t>Action on Postpartum Psychosis</a:t>
            </a:r>
            <a:r>
              <a:rPr lang="en-US" sz="1800" dirty="0">
                <a:solidFill>
                  <a:schemeClr val="bg1"/>
                </a:solidFill>
              </a:rPr>
              <a:t> </a:t>
            </a:r>
            <a:endParaRPr sz="1800" dirty="0">
              <a:solidFill>
                <a:schemeClr val="bg1"/>
              </a:solidFill>
            </a:endParaRPr>
          </a:p>
          <a:p>
            <a:pPr marL="0" lvl="0" indent="0" algn="l" rtl="0">
              <a:lnSpc>
                <a:spcPct val="115000"/>
              </a:lnSpc>
              <a:spcBef>
                <a:spcPts val="0"/>
              </a:spcBef>
              <a:spcAft>
                <a:spcPts val="0"/>
              </a:spcAft>
              <a:buSzPts val="1800"/>
              <a:buNone/>
            </a:pPr>
            <a:endParaRPr sz="1800" dirty="0">
              <a:solidFill>
                <a:schemeClr val="bg1"/>
              </a:solidFill>
            </a:endParaRPr>
          </a:p>
          <a:p>
            <a:pPr marL="0" lvl="0" indent="0" algn="l" rtl="0">
              <a:lnSpc>
                <a:spcPct val="90000"/>
              </a:lnSpc>
              <a:spcBef>
                <a:spcPts val="750"/>
              </a:spcBef>
              <a:spcAft>
                <a:spcPts val="0"/>
              </a:spcAft>
              <a:buClr>
                <a:schemeClr val="dk1"/>
              </a:buClr>
              <a:buSzPts val="1100"/>
              <a:buFont typeface="Arial"/>
              <a:buNone/>
            </a:pPr>
            <a:r>
              <a:rPr lang="en-US" sz="1800" dirty="0" err="1">
                <a:solidFill>
                  <a:schemeClr val="bg1"/>
                </a:solidFill>
              </a:rPr>
              <a:t>LactMed</a:t>
            </a:r>
            <a:endParaRPr sz="1800" dirty="0">
              <a:solidFill>
                <a:schemeClr val="bg1"/>
              </a:solidFill>
            </a:endParaRPr>
          </a:p>
          <a:p>
            <a:pPr marL="0" lvl="0" indent="0" algn="l" rtl="0">
              <a:lnSpc>
                <a:spcPct val="90000"/>
              </a:lnSpc>
              <a:spcBef>
                <a:spcPts val="750"/>
              </a:spcBef>
              <a:spcAft>
                <a:spcPts val="0"/>
              </a:spcAft>
              <a:buClr>
                <a:schemeClr val="dk1"/>
              </a:buClr>
              <a:buSzPts val="1100"/>
              <a:buFont typeface="Arial"/>
              <a:buNone/>
            </a:pPr>
            <a:endParaRPr sz="1800" dirty="0">
              <a:solidFill>
                <a:schemeClr val="bg1"/>
              </a:solidFill>
            </a:endParaRPr>
          </a:p>
          <a:p>
            <a:pPr marL="0" lvl="0" indent="0" algn="l" rtl="0">
              <a:lnSpc>
                <a:spcPct val="90000"/>
              </a:lnSpc>
              <a:spcBef>
                <a:spcPts val="750"/>
              </a:spcBef>
              <a:spcAft>
                <a:spcPts val="0"/>
              </a:spcAft>
              <a:buClr>
                <a:schemeClr val="dk1"/>
              </a:buClr>
              <a:buSzPts val="1100"/>
              <a:buFont typeface="Arial"/>
              <a:buNone/>
            </a:pPr>
            <a:r>
              <a:rPr lang="en-US" sz="1800" dirty="0">
                <a:solidFill>
                  <a:schemeClr val="bg1"/>
                </a:solidFill>
              </a:rPr>
              <a:t>Mothertobaby.org</a:t>
            </a:r>
            <a:endParaRPr sz="1800" dirty="0">
              <a:solidFill>
                <a:schemeClr val="bg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4"/>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US" sz="3600" dirty="0"/>
              <a:t>Learning Objectives:</a:t>
            </a:r>
            <a:endParaRPr sz="3600" dirty="0"/>
          </a:p>
        </p:txBody>
      </p:sp>
      <p:sp>
        <p:nvSpPr>
          <p:cNvPr id="116" name="Google Shape;116;p4"/>
          <p:cNvSpPr txBox="1">
            <a:spLocks noGrp="1"/>
          </p:cNvSpPr>
          <p:nvPr>
            <p:ph type="body" idx="1"/>
          </p:nvPr>
        </p:nvSpPr>
        <p:spPr>
          <a:xfrm>
            <a:off x="623885" y="3649048"/>
            <a:ext cx="7886700" cy="1018861"/>
          </a:xfrm>
          <a:prstGeom prst="rect">
            <a:avLst/>
          </a:prstGeom>
          <a:noFill/>
          <a:ln>
            <a:noFill/>
          </a:ln>
        </p:spPr>
        <p:txBody>
          <a:bodyPr spcFirstLastPara="1" vert="horz" wrap="square" lIns="91425" tIns="45700" rIns="91425" bIns="45700" anchor="t" anchorCtr="0" compatLnSpc="1">
            <a:noAutofit/>
          </a:bodyPr>
          <a:lstStyle/>
          <a:p>
            <a:pPr marL="457200" lvl="0" indent="-349250" algn="l" rtl="0">
              <a:lnSpc>
                <a:spcPct val="100000"/>
              </a:lnSpc>
              <a:spcBef>
                <a:spcPts val="0"/>
              </a:spcBef>
              <a:spcAft>
                <a:spcPts val="0"/>
              </a:spcAft>
              <a:buSzPts val="1900"/>
              <a:buChar char="•"/>
            </a:pPr>
            <a:r>
              <a:rPr lang="en-US" dirty="0"/>
              <a:t>Identify prevalence, risk factors and screening for postpartum psychosis (PPP)</a:t>
            </a:r>
            <a:endParaRPr>
              <a:cs typeface="Poppins"/>
            </a:endParaRPr>
          </a:p>
          <a:p>
            <a:pPr marL="457200" lvl="0" indent="-342900" algn="l" rtl="0">
              <a:lnSpc>
                <a:spcPct val="100000"/>
              </a:lnSpc>
              <a:spcBef>
                <a:spcPts val="0"/>
              </a:spcBef>
              <a:spcAft>
                <a:spcPts val="0"/>
              </a:spcAft>
              <a:buSzPts val="1800"/>
              <a:buChar char="•"/>
            </a:pPr>
            <a:r>
              <a:rPr lang="en-US" dirty="0"/>
              <a:t>Identify clinical features of PPP, mania, and other psychotic illnesses </a:t>
            </a:r>
            <a:endParaRPr>
              <a:cs typeface="Poppins"/>
            </a:endParaRPr>
          </a:p>
          <a:p>
            <a:pPr marL="457200" lvl="0" indent="-342900" algn="l" rtl="0">
              <a:lnSpc>
                <a:spcPct val="100000"/>
              </a:lnSpc>
              <a:spcBef>
                <a:spcPts val="0"/>
              </a:spcBef>
              <a:spcAft>
                <a:spcPts val="0"/>
              </a:spcAft>
              <a:buSzPts val="1800"/>
              <a:buChar char="•"/>
            </a:pPr>
            <a:r>
              <a:rPr lang="en-US" dirty="0"/>
              <a:t>Describe the differential diagnosis for PPP</a:t>
            </a:r>
            <a:endParaRPr>
              <a:cs typeface="Poppins"/>
            </a:endParaRPr>
          </a:p>
          <a:p>
            <a:pPr marL="457200" lvl="0" indent="-342900" algn="l" rtl="0">
              <a:lnSpc>
                <a:spcPct val="100000"/>
              </a:lnSpc>
              <a:spcBef>
                <a:spcPts val="0"/>
              </a:spcBef>
              <a:spcAft>
                <a:spcPts val="0"/>
              </a:spcAft>
              <a:buSzPts val="1800"/>
              <a:buChar char="•"/>
            </a:pPr>
            <a:r>
              <a:rPr lang="en-US" dirty="0"/>
              <a:t>Learn how to assess and treat PPP</a:t>
            </a:r>
            <a:endParaRPr dirty="0">
              <a:cs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gab20681a10_0_6"/>
          <p:cNvSpPr txBox="1">
            <a:spLocks noGrp="1"/>
          </p:cNvSpPr>
          <p:nvPr>
            <p:ph type="title"/>
          </p:nvPr>
        </p:nvSpPr>
        <p:spPr>
          <a:xfrm>
            <a:off x="623562" y="1071189"/>
            <a:ext cx="7886700" cy="279463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sz="3600" dirty="0"/>
              <a:t>Outline:</a:t>
            </a:r>
            <a:endParaRPr sz="3600" dirty="0"/>
          </a:p>
        </p:txBody>
      </p:sp>
      <p:sp>
        <p:nvSpPr>
          <p:cNvPr id="124" name="Google Shape;124;gab20681a10_0_6"/>
          <p:cNvSpPr txBox="1">
            <a:spLocks noGrp="1"/>
          </p:cNvSpPr>
          <p:nvPr>
            <p:ph type="body" idx="1"/>
          </p:nvPr>
        </p:nvSpPr>
        <p:spPr>
          <a:xfrm>
            <a:off x="623562" y="2846963"/>
            <a:ext cx="7886700" cy="1018861"/>
          </a:xfrm>
          <a:prstGeom prst="rect">
            <a:avLst/>
          </a:prstGeom>
          <a:noFill/>
          <a:ln>
            <a:noFill/>
          </a:ln>
        </p:spPr>
        <p:txBody>
          <a:bodyPr spcFirstLastPara="1" wrap="square" lIns="91425" tIns="45700" rIns="91425" bIns="45700" anchor="t" anchorCtr="0">
            <a:noAutofit/>
          </a:bodyPr>
          <a:lstStyle/>
          <a:p>
            <a:pPr marL="457200" lvl="0" indent="-342900" algn="l" rtl="0">
              <a:lnSpc>
                <a:spcPct val="100000"/>
              </a:lnSpc>
              <a:spcBef>
                <a:spcPts val="0"/>
              </a:spcBef>
              <a:spcAft>
                <a:spcPts val="0"/>
              </a:spcAft>
              <a:buSzPts val="1800"/>
              <a:buChar char="•"/>
            </a:pPr>
            <a:r>
              <a:rPr lang="en-US" dirty="0"/>
              <a:t>Introduction </a:t>
            </a:r>
            <a:endParaRPr dirty="0">
              <a:cs typeface="Poppins"/>
            </a:endParaRPr>
          </a:p>
          <a:p>
            <a:pPr marL="457200" lvl="0" indent="-342900" algn="l" rtl="0">
              <a:lnSpc>
                <a:spcPct val="100000"/>
              </a:lnSpc>
              <a:spcBef>
                <a:spcPts val="0"/>
              </a:spcBef>
              <a:spcAft>
                <a:spcPts val="0"/>
              </a:spcAft>
              <a:buSzPts val="1800"/>
              <a:buChar char="•"/>
            </a:pPr>
            <a:r>
              <a:rPr lang="en-US" dirty="0"/>
              <a:t>Epidemiology:  rates/incidence, risk factors, screening, access</a:t>
            </a:r>
            <a:endParaRPr dirty="0"/>
          </a:p>
          <a:p>
            <a:pPr marL="457200" lvl="0" indent="-342900" algn="l" rtl="0">
              <a:lnSpc>
                <a:spcPct val="100000"/>
              </a:lnSpc>
              <a:spcBef>
                <a:spcPts val="0"/>
              </a:spcBef>
              <a:spcAft>
                <a:spcPts val="0"/>
              </a:spcAft>
              <a:buSzPts val="1800"/>
              <a:buChar char="•"/>
            </a:pPr>
            <a:r>
              <a:rPr lang="en-US" dirty="0"/>
              <a:t>Pathophysiology</a:t>
            </a:r>
            <a:endParaRPr dirty="0"/>
          </a:p>
          <a:p>
            <a:pPr marL="457200" lvl="0" indent="-342900" algn="l" rtl="0">
              <a:lnSpc>
                <a:spcPct val="100000"/>
              </a:lnSpc>
              <a:spcBef>
                <a:spcPts val="0"/>
              </a:spcBef>
              <a:spcAft>
                <a:spcPts val="0"/>
              </a:spcAft>
              <a:buSzPts val="1800"/>
              <a:buChar char="•"/>
            </a:pPr>
            <a:r>
              <a:rPr lang="en-US" dirty="0"/>
              <a:t>Diagnostic Criteria</a:t>
            </a:r>
            <a:endParaRPr dirty="0">
              <a:solidFill>
                <a:srgbClr val="FF0000"/>
              </a:solidFill>
            </a:endParaRPr>
          </a:p>
          <a:p>
            <a:pPr marL="457200" lvl="0" indent="-342900" algn="l" rtl="0">
              <a:lnSpc>
                <a:spcPct val="100000"/>
              </a:lnSpc>
              <a:spcBef>
                <a:spcPts val="0"/>
              </a:spcBef>
              <a:spcAft>
                <a:spcPts val="0"/>
              </a:spcAft>
              <a:buSzPts val="1800"/>
              <a:buChar char="•"/>
            </a:pPr>
            <a:r>
              <a:rPr lang="en-US" dirty="0"/>
              <a:t>Clinical Features: clinical presentation and course/prognosis      </a:t>
            </a:r>
            <a:endParaRPr dirty="0">
              <a:cs typeface="Poppins"/>
            </a:endParaRPr>
          </a:p>
          <a:p>
            <a:pPr marL="457200" lvl="0" indent="-342900" algn="l" rtl="0">
              <a:lnSpc>
                <a:spcPct val="100000"/>
              </a:lnSpc>
              <a:spcBef>
                <a:spcPts val="0"/>
              </a:spcBef>
              <a:spcAft>
                <a:spcPts val="0"/>
              </a:spcAft>
              <a:buSzPts val="1800"/>
              <a:buChar char="•"/>
            </a:pPr>
            <a:r>
              <a:rPr lang="en-US" dirty="0"/>
              <a:t>Differential Diagnosis and Assessment </a:t>
            </a:r>
            <a:endParaRPr dirty="0"/>
          </a:p>
          <a:p>
            <a:pPr marL="457200" lvl="0" indent="-342900" algn="l" rtl="0">
              <a:lnSpc>
                <a:spcPct val="100000"/>
              </a:lnSpc>
              <a:spcBef>
                <a:spcPts val="0"/>
              </a:spcBef>
              <a:spcAft>
                <a:spcPts val="0"/>
              </a:spcAft>
              <a:buSzPts val="1800"/>
              <a:buChar char="•"/>
            </a:pPr>
            <a:r>
              <a:rPr lang="en-US" dirty="0"/>
              <a:t>Treatment: psychopharmacology and non-pharmacology     </a:t>
            </a:r>
            <a:endParaRPr dirty="0">
              <a:cs typeface="Poppins"/>
            </a:endParaRPr>
          </a:p>
          <a:p>
            <a:pPr marL="457200" lvl="0" indent="-342900" algn="l" rtl="0">
              <a:lnSpc>
                <a:spcPct val="100000"/>
              </a:lnSpc>
              <a:spcBef>
                <a:spcPts val="0"/>
              </a:spcBef>
              <a:spcAft>
                <a:spcPts val="0"/>
              </a:spcAft>
              <a:buSzPts val="1800"/>
              <a:buChar char="•"/>
            </a:pPr>
            <a:r>
              <a:rPr lang="en-US" dirty="0"/>
              <a:t>Key Clinical Points</a:t>
            </a:r>
            <a:endParaRPr dirty="0"/>
          </a:p>
          <a:p>
            <a:pPr marL="457200" lvl="0" indent="-342900" algn="l" rtl="0">
              <a:lnSpc>
                <a:spcPct val="100000"/>
              </a:lnSpc>
              <a:spcBef>
                <a:spcPts val="0"/>
              </a:spcBef>
              <a:spcAft>
                <a:spcPts val="0"/>
              </a:spcAft>
              <a:buSzPts val="1800"/>
              <a:buChar char="•"/>
            </a:pPr>
            <a:r>
              <a:rPr lang="en-US" dirty="0"/>
              <a:t>Conclusion</a:t>
            </a:r>
            <a:endParaRPr sz="2300" dirty="0"/>
          </a:p>
          <a:p>
            <a:pPr marL="0" lvl="0" indent="0" algn="l" rtl="0">
              <a:lnSpc>
                <a:spcPct val="100000"/>
              </a:lnSpc>
              <a:spcBef>
                <a:spcPts val="0"/>
              </a:spcBef>
              <a:spcAft>
                <a:spcPts val="0"/>
              </a:spcAft>
              <a:buSzPts val="1800"/>
              <a:buNone/>
            </a:pP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g10185b84f3a_0_569"/>
          <p:cNvSpPr txBox="1">
            <a:spLocks noGrp="1"/>
          </p:cNvSpPr>
          <p:nvPr>
            <p:ph type="title"/>
          </p:nvPr>
        </p:nvSpPr>
        <p:spPr>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3300"/>
              <a:buFont typeface="Calibri"/>
              <a:buNone/>
            </a:pPr>
            <a:r>
              <a:rPr lang="en-US"/>
              <a:t>Introduction: Postpartum Psychosis (PPP)</a:t>
            </a:r>
            <a:endParaRPr/>
          </a:p>
        </p:txBody>
      </p:sp>
      <p:sp>
        <p:nvSpPr>
          <p:cNvPr id="132" name="Google Shape;132;g10185b84f3a_0_569"/>
          <p:cNvSpPr txBox="1">
            <a:spLocks noGrp="1"/>
          </p:cNvSpPr>
          <p:nvPr>
            <p:ph idx="4294967295"/>
          </p:nvPr>
        </p:nvSpPr>
        <p:spPr>
          <a:xfrm>
            <a:off x="628652" y="1825627"/>
            <a:ext cx="4684330" cy="4351336"/>
          </a:xfrm>
          <a:prstGeom prst="rect">
            <a:avLst/>
          </a:prstGeom>
          <a:noFill/>
          <a:ln>
            <a:noFill/>
          </a:ln>
        </p:spPr>
        <p:txBody>
          <a:bodyPr spcFirstLastPara="1" wrap="square" lIns="91425" tIns="45700" rIns="91425" bIns="45700" anchor="t" anchorCtr="0">
            <a:normAutofit/>
          </a:bodyPr>
          <a:lstStyle/>
          <a:p>
            <a:pPr marL="457200" lvl="0" indent="-349250" algn="l" rtl="0">
              <a:lnSpc>
                <a:spcPct val="100000"/>
              </a:lnSpc>
              <a:spcBef>
                <a:spcPts val="0"/>
              </a:spcBef>
              <a:spcAft>
                <a:spcPts val="0"/>
              </a:spcAft>
              <a:buSzPts val="1900"/>
              <a:buChar char="•"/>
            </a:pPr>
            <a:r>
              <a:rPr lang="en-US" sz="1800" dirty="0">
                <a:solidFill>
                  <a:schemeClr val="bg1"/>
                </a:solidFill>
              </a:rPr>
              <a:t>Symptoms include confusion, psychosis, mania</a:t>
            </a:r>
            <a:endParaRPr sz="1800">
              <a:solidFill>
                <a:schemeClr val="bg1"/>
              </a:solidFill>
              <a:cs typeface="Poppins"/>
            </a:endParaRPr>
          </a:p>
          <a:p>
            <a:pPr marL="457200" lvl="0" indent="-349250" algn="l" rtl="0">
              <a:lnSpc>
                <a:spcPct val="100000"/>
              </a:lnSpc>
              <a:spcBef>
                <a:spcPts val="0"/>
              </a:spcBef>
              <a:spcAft>
                <a:spcPts val="0"/>
              </a:spcAft>
              <a:buSzPts val="1900"/>
              <a:buChar char="•"/>
            </a:pPr>
            <a:r>
              <a:rPr lang="en-US" sz="1800" dirty="0">
                <a:solidFill>
                  <a:schemeClr val="bg1"/>
                </a:solidFill>
              </a:rPr>
              <a:t>Strongly associated with bipolar disorder</a:t>
            </a:r>
            <a:endParaRPr sz="1800">
              <a:solidFill>
                <a:schemeClr val="bg1"/>
              </a:solidFill>
              <a:cs typeface="Poppins"/>
            </a:endParaRPr>
          </a:p>
          <a:p>
            <a:pPr marL="457200" lvl="0" indent="-342900" algn="l" rtl="0">
              <a:lnSpc>
                <a:spcPct val="100000"/>
              </a:lnSpc>
              <a:spcBef>
                <a:spcPts val="0"/>
              </a:spcBef>
              <a:spcAft>
                <a:spcPts val="0"/>
              </a:spcAft>
              <a:buSzPts val="1800"/>
              <a:buChar char="•"/>
            </a:pPr>
            <a:r>
              <a:rPr lang="en-US" sz="1800" dirty="0">
                <a:solidFill>
                  <a:schemeClr val="bg1"/>
                </a:solidFill>
              </a:rPr>
              <a:t>Rare but serious</a:t>
            </a:r>
            <a:endParaRPr sz="1800">
              <a:solidFill>
                <a:schemeClr val="bg1"/>
              </a:solidFill>
              <a:cs typeface="Poppins"/>
            </a:endParaRPr>
          </a:p>
          <a:p>
            <a:pPr marL="457200" lvl="0" indent="-342900" algn="l" rtl="0">
              <a:lnSpc>
                <a:spcPct val="100000"/>
              </a:lnSpc>
              <a:spcBef>
                <a:spcPts val="0"/>
              </a:spcBef>
              <a:spcAft>
                <a:spcPts val="0"/>
              </a:spcAft>
              <a:buSzPts val="1800"/>
              <a:buChar char="•"/>
            </a:pPr>
            <a:r>
              <a:rPr lang="en-US" sz="1800" dirty="0">
                <a:solidFill>
                  <a:schemeClr val="bg1"/>
                </a:solidFill>
              </a:rPr>
              <a:t>Considered a psychiatric emergency</a:t>
            </a:r>
            <a:endParaRPr sz="1800" dirty="0">
              <a:solidFill>
                <a:schemeClr val="bg1"/>
              </a:solidFill>
              <a:cs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g10185b84f3a_0_305"/>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a:t>Epidemiology: rates/incidence</a:t>
            </a:r>
            <a:endParaRPr/>
          </a:p>
        </p:txBody>
      </p:sp>
      <p:sp>
        <p:nvSpPr>
          <p:cNvPr id="140" name="Google Shape;140;g10185b84f3a_0_305"/>
          <p:cNvSpPr txBox="1">
            <a:spLocks noGrp="1"/>
          </p:cNvSpPr>
          <p:nvPr>
            <p:ph idx="1"/>
          </p:nvPr>
        </p:nvSpPr>
        <p:spPr>
          <a:xfrm>
            <a:off x="4068087" y="1835566"/>
            <a:ext cx="4606292" cy="3772530"/>
          </a:xfrm>
          <a:prstGeom prst="rect">
            <a:avLst/>
          </a:prstGeom>
          <a:noFill/>
          <a:ln>
            <a:noFill/>
          </a:ln>
        </p:spPr>
        <p:txBody>
          <a:bodyPr spcFirstLastPara="1" vert="horz" wrap="square" lIns="91425" tIns="45700" rIns="91425" bIns="45700" anchor="t" anchorCtr="0" compatLnSpc="1">
            <a:noAutofit/>
          </a:bodyPr>
          <a:lstStyle/>
          <a:p>
            <a:pPr marL="457200" lvl="0" indent="-342900" algn="l" rtl="0">
              <a:lnSpc>
                <a:spcPct val="120000"/>
              </a:lnSpc>
              <a:spcBef>
                <a:spcPts val="750"/>
              </a:spcBef>
              <a:spcAft>
                <a:spcPts val="0"/>
              </a:spcAft>
              <a:buSzPts val="1800"/>
              <a:buChar char="•"/>
            </a:pPr>
            <a:r>
              <a:rPr lang="en-US" sz="1400"/>
              <a:t>It is rare, approximately 1 per 1,000 births</a:t>
            </a:r>
            <a:endParaRPr sz="1400" dirty="0">
              <a:cs typeface="Poppins"/>
            </a:endParaRPr>
          </a:p>
          <a:p>
            <a:pPr marL="457200" lvl="0" indent="-342900" algn="l" rtl="0">
              <a:lnSpc>
                <a:spcPct val="120000"/>
              </a:lnSpc>
              <a:spcBef>
                <a:spcPts val="0"/>
              </a:spcBef>
              <a:spcAft>
                <a:spcPts val="0"/>
              </a:spcAft>
              <a:buSzPts val="1800"/>
              <a:buChar char="•"/>
            </a:pPr>
            <a:r>
              <a:rPr lang="en-US" sz="1400"/>
              <a:t>The risk for first onset of affective psychosis is 23 times higher within 4 weeks after delivery compared with any other period during a pregnant person’s life</a:t>
            </a:r>
            <a:endParaRPr sz="1400">
              <a:cs typeface="Poppins"/>
            </a:endParaRPr>
          </a:p>
          <a:p>
            <a:pPr marL="457200" lvl="0" indent="-342900" algn="l" rtl="0">
              <a:lnSpc>
                <a:spcPct val="120000"/>
              </a:lnSpc>
              <a:spcBef>
                <a:spcPts val="0"/>
              </a:spcBef>
              <a:spcAft>
                <a:spcPts val="0"/>
              </a:spcAft>
              <a:buSzPts val="1800"/>
              <a:buChar char="•"/>
            </a:pPr>
            <a:r>
              <a:rPr lang="en-US" sz="1400" dirty="0"/>
              <a:t>The majority of cases occur in the first 2 weeks after birth</a:t>
            </a:r>
            <a:endParaRPr sz="1400" dirty="0">
              <a:cs typeface="Poppins"/>
            </a:endParaRPr>
          </a:p>
          <a:p>
            <a:pPr marL="457200" lvl="0" indent="-342900" algn="l" rtl="0">
              <a:lnSpc>
                <a:spcPct val="120000"/>
              </a:lnSpc>
              <a:spcBef>
                <a:spcPts val="0"/>
              </a:spcBef>
              <a:spcAft>
                <a:spcPts val="0"/>
              </a:spcAft>
              <a:buSzPts val="1800"/>
              <a:buChar char="•"/>
            </a:pPr>
            <a:r>
              <a:rPr lang="en-US" sz="1400"/>
              <a:t>Increased risk for suicide and infanticide</a:t>
            </a:r>
            <a:endParaRPr sz="1400">
              <a:cs typeface="Poppins"/>
            </a:endParaRPr>
          </a:p>
          <a:p>
            <a:pPr marL="457200" lvl="0" indent="-342900" algn="l" rtl="0">
              <a:lnSpc>
                <a:spcPct val="120000"/>
              </a:lnSpc>
              <a:spcBef>
                <a:spcPts val="0"/>
              </a:spcBef>
              <a:spcAft>
                <a:spcPts val="0"/>
              </a:spcAft>
              <a:buSzPts val="1800"/>
              <a:buChar char="•"/>
            </a:pPr>
            <a:r>
              <a:rPr lang="en-US" sz="1400"/>
              <a:t>The risk of suicide in the setting of psychosis is estimated at 4% and infanticide is 1%</a:t>
            </a:r>
            <a:endParaRPr sz="1400">
              <a:cs typeface="Poppins"/>
            </a:endParaRPr>
          </a:p>
          <a:p>
            <a:pPr marL="457200" lvl="0" indent="-342900" algn="l" rtl="0">
              <a:lnSpc>
                <a:spcPct val="120000"/>
              </a:lnSpc>
              <a:spcBef>
                <a:spcPts val="0"/>
              </a:spcBef>
              <a:spcAft>
                <a:spcPts val="0"/>
              </a:spcAft>
              <a:buSzPts val="1800"/>
              <a:buChar char="•"/>
            </a:pPr>
            <a:r>
              <a:rPr lang="en-US" sz="1400" dirty="0"/>
              <a:t>PPP is relatively uncommon and the risk of suicide/infanticide is low; nevertheless PPP is always a psychiatric emergency due to the risks involved</a:t>
            </a:r>
            <a:endParaRPr sz="1400" dirty="0">
              <a:cs typeface="Poppi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B2CD4CF-508A-B5D7-66EB-C867D83FD749}"/>
              </a:ext>
            </a:extLst>
          </p:cNvPr>
          <p:cNvSpPr/>
          <p:nvPr/>
        </p:nvSpPr>
        <p:spPr>
          <a:xfrm>
            <a:off x="564265" y="1548113"/>
            <a:ext cx="8044405" cy="341453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Google Shape;147;g10185b84f3a_0_365"/>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a:t>Epidemiology: rates/incidence</a:t>
            </a:r>
            <a:endParaRPr/>
          </a:p>
        </p:txBody>
      </p:sp>
      <p:sp>
        <p:nvSpPr>
          <p:cNvPr id="148" name="Google Shape;148;g10185b84f3a_0_365"/>
          <p:cNvSpPr txBox="1">
            <a:spLocks noGrp="1"/>
          </p:cNvSpPr>
          <p:nvPr>
            <p:ph idx="4294967295"/>
          </p:nvPr>
        </p:nvSpPr>
        <p:spPr>
          <a:xfrm>
            <a:off x="628653" y="1825625"/>
            <a:ext cx="7889183" cy="2956892"/>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750"/>
              </a:spcBef>
              <a:spcAft>
                <a:spcPts val="0"/>
              </a:spcAft>
              <a:buSzPts val="1800"/>
              <a:buChar char="•"/>
            </a:pPr>
            <a:r>
              <a:rPr lang="en-US" sz="1800" dirty="0">
                <a:solidFill>
                  <a:schemeClr val="bg1"/>
                </a:solidFill>
              </a:rPr>
              <a:t>An AFFECTIVE psychosis, strongly associated with pre-existing bipolar disorder </a:t>
            </a:r>
            <a:endParaRPr sz="1800" dirty="0">
              <a:solidFill>
                <a:schemeClr val="bg1"/>
              </a:solidFill>
              <a:cs typeface="Poppins"/>
            </a:endParaRPr>
          </a:p>
          <a:p>
            <a:pPr marL="457200" lvl="0" indent="-342900" algn="l" rtl="0">
              <a:lnSpc>
                <a:spcPct val="90000"/>
              </a:lnSpc>
              <a:spcBef>
                <a:spcPts val="0"/>
              </a:spcBef>
              <a:spcAft>
                <a:spcPts val="0"/>
              </a:spcAft>
              <a:buSzPts val="1800"/>
              <a:buChar char="•"/>
            </a:pPr>
            <a:r>
              <a:rPr lang="en-US" sz="1800" dirty="0">
                <a:solidFill>
                  <a:schemeClr val="bg1"/>
                </a:solidFill>
              </a:rPr>
              <a:t>But 50% of patients have no prior psychiatric history</a:t>
            </a:r>
            <a:endParaRPr sz="1800" dirty="0">
              <a:solidFill>
                <a:schemeClr val="bg1"/>
              </a:solidFill>
              <a:cs typeface="Poppins"/>
            </a:endParaRPr>
          </a:p>
          <a:p>
            <a:pPr marL="457200" lvl="0" indent="-342900" algn="l" rtl="0">
              <a:lnSpc>
                <a:spcPct val="90000"/>
              </a:lnSpc>
              <a:spcBef>
                <a:spcPts val="0"/>
              </a:spcBef>
              <a:spcAft>
                <a:spcPts val="0"/>
              </a:spcAft>
              <a:buSzPts val="1800"/>
              <a:buChar char="•"/>
            </a:pPr>
            <a:r>
              <a:rPr lang="en-US" sz="1800" dirty="0">
                <a:solidFill>
                  <a:schemeClr val="bg1"/>
                </a:solidFill>
              </a:rPr>
              <a:t>A subset of patients only have episodes in the context of the postpartum time-period</a:t>
            </a:r>
            <a:endParaRPr sz="1800" dirty="0">
              <a:solidFill>
                <a:schemeClr val="bg1"/>
              </a:solidFill>
              <a:cs typeface="Poppins"/>
            </a:endParaRPr>
          </a:p>
          <a:p>
            <a:pPr marL="457200" lvl="0" indent="-342900" algn="l" rtl="0">
              <a:lnSpc>
                <a:spcPct val="90000"/>
              </a:lnSpc>
              <a:spcBef>
                <a:spcPts val="0"/>
              </a:spcBef>
              <a:spcAft>
                <a:spcPts val="0"/>
              </a:spcAft>
              <a:buSzPts val="1800"/>
              <a:buChar char="•"/>
            </a:pPr>
            <a:r>
              <a:rPr lang="en-US" sz="1800" dirty="0">
                <a:solidFill>
                  <a:schemeClr val="bg1"/>
                </a:solidFill>
              </a:rPr>
              <a:t>The remainder of patients for whom PPP is their first psychiatric presentation (50-80%) will go on to be diagnosed with bipolar disorder</a:t>
            </a:r>
            <a:endParaRPr sz="1800" dirty="0">
              <a:solidFill>
                <a:schemeClr val="bg1"/>
              </a:solidFill>
              <a:cs typeface="Poppins"/>
            </a:endParaRPr>
          </a:p>
          <a:p>
            <a:pPr marL="457200" lvl="0" indent="-342900" algn="l" rtl="0">
              <a:lnSpc>
                <a:spcPct val="90000"/>
              </a:lnSpc>
              <a:spcBef>
                <a:spcPts val="0"/>
              </a:spcBef>
              <a:spcAft>
                <a:spcPts val="0"/>
              </a:spcAft>
              <a:buSzPts val="1800"/>
              <a:buChar char="•"/>
            </a:pPr>
            <a:r>
              <a:rPr lang="en-US" sz="1800" dirty="0">
                <a:solidFill>
                  <a:schemeClr val="bg1"/>
                </a:solidFill>
              </a:rPr>
              <a:t>Patients with schizophrenia and schizoaffective disorder may also have flares of psychotic illness in the postpartum, but this is not the same syndrome</a:t>
            </a:r>
            <a:endParaRPr sz="1800" dirty="0">
              <a:solidFill>
                <a:schemeClr val="bg1"/>
              </a:solidFill>
              <a:cs typeface="Poppi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g10185b84f3a_0_350"/>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a:t>Epidemiology: risk factors</a:t>
            </a:r>
            <a:endParaRPr/>
          </a:p>
        </p:txBody>
      </p:sp>
      <p:sp>
        <p:nvSpPr>
          <p:cNvPr id="156" name="Google Shape;156;g10185b84f3a_0_350"/>
          <p:cNvSpPr txBox="1">
            <a:spLocks noGrp="1"/>
          </p:cNvSpPr>
          <p:nvPr>
            <p:ph idx="4294967295"/>
          </p:nvPr>
        </p:nvSpPr>
        <p:spPr>
          <a:xfrm>
            <a:off x="628652" y="1825627"/>
            <a:ext cx="4704037" cy="4351336"/>
          </a:xfrm>
          <a:prstGeom prst="rect">
            <a:avLst/>
          </a:prstGeom>
          <a:noFill/>
          <a:ln>
            <a:noFill/>
          </a:ln>
        </p:spPr>
        <p:txBody>
          <a:bodyPr spcFirstLastPara="1" wrap="square" lIns="91425" tIns="45700" rIns="91425" bIns="45700" anchor="t" anchorCtr="0">
            <a:noAutofit/>
          </a:bodyPr>
          <a:lstStyle/>
          <a:p>
            <a:pPr marL="457200" lvl="0" indent="-349250" algn="l" rtl="0">
              <a:lnSpc>
                <a:spcPct val="100000"/>
              </a:lnSpc>
              <a:spcBef>
                <a:spcPts val="0"/>
              </a:spcBef>
              <a:spcAft>
                <a:spcPts val="0"/>
              </a:spcAft>
              <a:buSzPts val="1900"/>
              <a:buChar char="•"/>
            </a:pPr>
            <a:r>
              <a:rPr lang="en-US" sz="1800" dirty="0">
                <a:solidFill>
                  <a:schemeClr val="bg1"/>
                </a:solidFill>
              </a:rPr>
              <a:t>Personal history of PPP or bipolar disorder </a:t>
            </a:r>
            <a:endParaRPr sz="1800" dirty="0">
              <a:solidFill>
                <a:schemeClr val="bg1"/>
              </a:solidFill>
              <a:cs typeface="Poppins"/>
            </a:endParaRPr>
          </a:p>
          <a:p>
            <a:pPr marL="457200" lvl="0" indent="-349250" algn="l" rtl="0">
              <a:lnSpc>
                <a:spcPct val="100000"/>
              </a:lnSpc>
              <a:spcBef>
                <a:spcPts val="0"/>
              </a:spcBef>
              <a:spcAft>
                <a:spcPts val="0"/>
              </a:spcAft>
              <a:buSzPts val="1900"/>
              <a:buChar char="•"/>
            </a:pPr>
            <a:r>
              <a:rPr lang="en-US" sz="1800" dirty="0">
                <a:solidFill>
                  <a:schemeClr val="bg1"/>
                </a:solidFill>
              </a:rPr>
              <a:t>Family history of PPP, bipolar disorder, schizoaffective disorder, or schizophrenia</a:t>
            </a:r>
            <a:endParaRPr sz="1800" dirty="0">
              <a:solidFill>
                <a:schemeClr val="bg1"/>
              </a:solidFill>
              <a:cs typeface="Poppins"/>
            </a:endParaRPr>
          </a:p>
          <a:p>
            <a:pPr marL="457200" lvl="0" indent="-342900" algn="l" rtl="0">
              <a:lnSpc>
                <a:spcPct val="100000"/>
              </a:lnSpc>
              <a:spcBef>
                <a:spcPts val="0"/>
              </a:spcBef>
              <a:spcAft>
                <a:spcPts val="0"/>
              </a:spcAft>
              <a:buSzPts val="1800"/>
              <a:buChar char="•"/>
            </a:pPr>
            <a:r>
              <a:rPr lang="en-US" sz="1800" dirty="0">
                <a:solidFill>
                  <a:schemeClr val="bg1"/>
                </a:solidFill>
              </a:rPr>
              <a:t>Discontinuation of psychiatric medications in patient with pre-existing bipolar disorder</a:t>
            </a:r>
            <a:endParaRPr sz="1800" dirty="0">
              <a:solidFill>
                <a:schemeClr val="bg1"/>
              </a:solidFill>
              <a:cs typeface="Poppins"/>
            </a:endParaRPr>
          </a:p>
          <a:p>
            <a:pPr marL="457200" lvl="0" indent="-342900" algn="l" rtl="0">
              <a:lnSpc>
                <a:spcPct val="100000"/>
              </a:lnSpc>
              <a:spcBef>
                <a:spcPts val="0"/>
              </a:spcBef>
              <a:spcAft>
                <a:spcPts val="0"/>
              </a:spcAft>
              <a:buSzPts val="1800"/>
              <a:buChar char="•"/>
            </a:pPr>
            <a:r>
              <a:rPr lang="en-US" sz="1800" dirty="0">
                <a:solidFill>
                  <a:schemeClr val="bg1"/>
                </a:solidFill>
              </a:rPr>
              <a:t>Sleep deprivation</a:t>
            </a:r>
            <a:endParaRPr sz="1800" dirty="0">
              <a:solidFill>
                <a:schemeClr val="bg1"/>
              </a:solidFill>
              <a:cs typeface="Poppins"/>
            </a:endParaRPr>
          </a:p>
          <a:p>
            <a:pPr marL="457200" lvl="0" indent="-342900" algn="l" rtl="0">
              <a:lnSpc>
                <a:spcPct val="100000"/>
              </a:lnSpc>
              <a:spcBef>
                <a:spcPts val="0"/>
              </a:spcBef>
              <a:spcAft>
                <a:spcPts val="0"/>
              </a:spcAft>
              <a:buSzPts val="1800"/>
              <a:buChar char="•"/>
            </a:pPr>
            <a:r>
              <a:rPr lang="en-US" sz="1800" dirty="0">
                <a:solidFill>
                  <a:schemeClr val="bg1"/>
                </a:solidFill>
              </a:rPr>
              <a:t>Primiparity</a:t>
            </a:r>
            <a:endParaRPr sz="1800" dirty="0">
              <a:solidFill>
                <a:schemeClr val="bg1"/>
              </a:solidFill>
              <a:cs typeface="Poppins"/>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endParaRPr/>
          </a:p>
        </p:txBody>
      </p:sp>
    </p:spTree>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9df821b-cdae-4676-ab6f-974a3e2a1363">
      <Terms xmlns="http://schemas.microsoft.com/office/infopath/2007/PartnerControls"/>
    </lcf76f155ced4ddcb4097134ff3c332f>
    <TaxCatchAll xmlns="d6da865a-5e2a-4015-9842-f46022b000a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AE013863F57804C8639B351CA8B05DE" ma:contentTypeVersion="12" ma:contentTypeDescription="Create a new document." ma:contentTypeScope="" ma:versionID="a3f82e1ee063a054f6d91c4ddbeb0c13">
  <xsd:schema xmlns:xsd="http://www.w3.org/2001/XMLSchema" xmlns:xs="http://www.w3.org/2001/XMLSchema" xmlns:p="http://schemas.microsoft.com/office/2006/metadata/properties" xmlns:ns2="e9df821b-cdae-4676-ab6f-974a3e2a1363" xmlns:ns3="d6da865a-5e2a-4015-9842-f46022b000a0" targetNamespace="http://schemas.microsoft.com/office/2006/metadata/properties" ma:root="true" ma:fieldsID="5ac300a51e894ff5a97b5d71c9057e8d" ns2:_="" ns3:_="">
    <xsd:import namespace="e9df821b-cdae-4676-ab6f-974a3e2a1363"/>
    <xsd:import namespace="d6da865a-5e2a-4015-9842-f46022b000a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df821b-cdae-4676-ab6f-974a3e2a136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22d6aeb-2130-4a19-b464-59cdf858f26b"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6da865a-5e2a-4015-9842-f46022b000a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36b9b76-9b77-4af0-9162-05950d632347}" ma:internalName="TaxCatchAll" ma:showField="CatchAllData" ma:web="d6da865a-5e2a-4015-9842-f46022b000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D20A87A-3C10-4EA6-9B81-07A08844409D}">
  <ds:schemaRefs>
    <ds:schemaRef ds:uri="http://schemas.microsoft.com/office/2006/metadata/properties"/>
    <ds:schemaRef ds:uri="http://schemas.microsoft.com/office/infopath/2007/PartnerControls"/>
    <ds:schemaRef ds:uri="e9df821b-cdae-4676-ab6f-974a3e2a1363"/>
    <ds:schemaRef ds:uri="d6da865a-5e2a-4015-9842-f46022b000a0"/>
  </ds:schemaRefs>
</ds:datastoreItem>
</file>

<file path=customXml/itemProps2.xml><?xml version="1.0" encoding="utf-8"?>
<ds:datastoreItem xmlns:ds="http://schemas.openxmlformats.org/officeDocument/2006/customXml" ds:itemID="{82257D2D-6FCD-48D2-A1CB-5C7D262194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9df821b-cdae-4676-ab6f-974a3e2a1363"/>
    <ds:schemaRef ds:uri="d6da865a-5e2a-4015-9842-f46022b000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9C56590-E5A5-41D0-A989-0BF65D8A1EE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TotalTime>
  <Words>3611</Words>
  <Application>Microsoft Office PowerPoint</Application>
  <PresentationFormat>On-screen Show (4:3)</PresentationFormat>
  <Paragraphs>327</Paragraphs>
  <Slides>36</Slides>
  <Notes>36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Calibri</vt:lpstr>
      <vt:lpstr>Arial</vt:lpstr>
      <vt:lpstr>Verdana</vt:lpstr>
      <vt:lpstr>Poppins</vt:lpstr>
      <vt:lpstr>Nunito</vt:lpstr>
      <vt:lpstr>Roboto</vt:lpstr>
      <vt:lpstr>1_Office Theme</vt:lpstr>
      <vt:lpstr>Psychiatric Emergencies: Postpartum Psychosis and Mania</vt:lpstr>
      <vt:lpstr>Disclosures/Disclaimers/Acknowledgments</vt:lpstr>
      <vt:lpstr> How to use this material</vt:lpstr>
      <vt:lpstr>Learning Objectives:</vt:lpstr>
      <vt:lpstr>Outline:</vt:lpstr>
      <vt:lpstr>Introduction: Postpartum Psychosis (PPP)</vt:lpstr>
      <vt:lpstr>Epidemiology: rates/incidence</vt:lpstr>
      <vt:lpstr>Epidemiology: rates/incidence</vt:lpstr>
      <vt:lpstr>Epidemiology: risk factors</vt:lpstr>
      <vt:lpstr>Pathophysiology</vt:lpstr>
      <vt:lpstr>Screening</vt:lpstr>
      <vt:lpstr>Screening</vt:lpstr>
      <vt:lpstr>Screening and access to care</vt:lpstr>
      <vt:lpstr>Clinical features: PPP</vt:lpstr>
      <vt:lpstr>Clinical features: Patient quotations</vt:lpstr>
      <vt:lpstr>Clinical features: Non-affective (chronic) psychosis</vt:lpstr>
      <vt:lpstr>Clinical features: Mania</vt:lpstr>
      <vt:lpstr>Diagnostic criteria: distinguishing syndromes</vt:lpstr>
      <vt:lpstr>Case  presentation</vt:lpstr>
      <vt:lpstr>Case  presentation</vt:lpstr>
      <vt:lpstr>Case  presentation</vt:lpstr>
      <vt:lpstr>Course and prognosis: PPP</vt:lpstr>
      <vt:lpstr>Key factors to determine differential diagnosis</vt:lpstr>
      <vt:lpstr>Differential Diagnosis</vt:lpstr>
      <vt:lpstr>Assessment of Thoughts of Harming the Infant</vt:lpstr>
      <vt:lpstr>PowerPoint Presentation</vt:lpstr>
      <vt:lpstr>Assessment</vt:lpstr>
      <vt:lpstr>Key Elements of Interview</vt:lpstr>
      <vt:lpstr>Assessment: sample script</vt:lpstr>
      <vt:lpstr>Acute Management</vt:lpstr>
      <vt:lpstr>Acute management</vt:lpstr>
      <vt:lpstr>Treatment</vt:lpstr>
      <vt:lpstr>Summary</vt:lpstr>
      <vt:lpstr>Reflection questions</vt:lpstr>
      <vt:lpstr>Key references </vt:lpstr>
      <vt:lpstr>Resources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julia.frank</dc:creator>
  <cp:lastModifiedBy>Amanda Brahlek</cp:lastModifiedBy>
  <cp:revision>120</cp:revision>
  <dcterms:created xsi:type="dcterms:W3CDTF">2018-04-23T18:57:46Z</dcterms:created>
  <dcterms:modified xsi:type="dcterms:W3CDTF">2026-05-01T21:44:01Z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0x0101007AE013863F57804C8639B351CA8B05DE</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_activity">
    <vt:lpwstr>{"FileActivityType":"9","FileActivityTimeStamp":"2026-01-09T19:35:55.387Z","FileActivityUsersOnPage":[{"DisplayName":"Macy Akers","Id":"makers@parthenonmgmt.com"}],"FileActivityNavigationId":null}</vt:lpwstr>
  </property>
  <property fmtid="{D5CDD505-2E9C-101B-9397-08002B2CF9AE}" pid="9" name="TriggerFlowInfo">
    <vt:lpwstr/>
  </property>
</Properties>
</file>