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84" r:id="rId27"/>
    <p:sldId id="279" r:id="rId28"/>
    <p:sldId id="285" r:id="rId29"/>
    <p:sldId id="280" r:id="rId30"/>
    <p:sldId id="281" r:id="rId31"/>
    <p:sldId id="282" r:id="rId32"/>
    <p:sldId id="283"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n8d8fyDrPj+3nDe699LG0ZkYV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B4A"/>
    <a:srgbClr val="A6462D"/>
    <a:srgbClr val="907F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4B8614-8A50-44B2-8594-06FD5B5119D5}">
  <a:tblStyle styleId="{434B8614-8A50-44B2-8594-06FD5B5119D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556"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ubmed.ncbi.nlm.nih.gov/2499851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fa7f531564_0_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fa7f531564_0_4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Practices will often rely on the depression screeners for initial screening, then do something like the CSSRS only for those with a positive response on suicide questin</a:t>
            </a:r>
            <a:endParaRPr/>
          </a:p>
        </p:txBody>
      </p:sp>
      <p:sp>
        <p:nvSpPr>
          <p:cNvPr id="239" name="Google Shape;239;gfa7f531564_0_4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fa7f531564_0_4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fa7f531564_0_4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You can pause here to ask what questions the provider may ask.  Important to ask learners to come up with these questions before feeding them the answers.</a:t>
            </a:r>
            <a:endParaRPr/>
          </a:p>
        </p:txBody>
      </p:sp>
      <p:sp>
        <p:nvSpPr>
          <p:cNvPr id="247" name="Google Shape;247;gfa7f531564_0_4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a7f531564_0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fa7f531564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Of note, in contrast to popular perception, asking about suicide does NOT “make” someone suicidal and in fact may lower suicide risk.   For example: </a:t>
            </a:r>
            <a:r>
              <a:rPr lang="en-US" sz="1100" u="sng">
                <a:solidFill>
                  <a:schemeClr val="hlink"/>
                </a:solidFill>
                <a:latin typeface="Arial"/>
                <a:ea typeface="Arial"/>
                <a:cs typeface="Arial"/>
                <a:sym typeface="Arial"/>
                <a:hlinkClick r:id="rId3"/>
              </a:rPr>
              <a:t>https://pubmed.ncbi.nlm.nih.gov/24998511/</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55" name="Google Shape;255;gfa7f531564_0_4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fa7f531564_0_4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fa7f531564_0_4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63" name="Google Shape;263;gfa7f531564_0_4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a7f531564_0_5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fa7f531564_0_5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most important question to answer is whether this patient can safely leave your office.  Someone with chronic passive suicidal ideation with no plan, means, or intent may seem scary to you but does not require urgent intervention.</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1" name="Google Shape;271;gfa7f531564_0_5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21214180d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1021214180d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are very important – because someone who is manic or psychotic may be subject to rapid change of symptoms, and may be guarded about revealing suicidal thougohts.</a:t>
            </a:r>
            <a:endParaRPr/>
          </a:p>
        </p:txBody>
      </p:sp>
      <p:sp>
        <p:nvSpPr>
          <p:cNvPr id="279" name="Google Shape;279;g1021214180d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261f56e4cb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1261f56e4c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1261f56e4cb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261f56e4cb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1261f56e4cb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96" name="Google Shape;296;g1261f56e4cb_0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260f3aad1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1260f3aad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Kendig, S., Keats, J. P., Hoffman, M. C., Kay, L. B., Miller, E. S., Simas, T. A. M., ... &amp; Lemieux, L. A. (2017). Consensus bundle on maternal mental health: perinatal depression and anxiety. </a:t>
            </a:r>
            <a:r>
              <a:rPr lang="en-US" sz="1000" i="1">
                <a:solidFill>
                  <a:srgbClr val="222222"/>
                </a:solidFill>
                <a:highlight>
                  <a:srgbClr val="FFFFFF"/>
                </a:highlight>
                <a:latin typeface="Arial"/>
                <a:ea typeface="Arial"/>
                <a:cs typeface="Arial"/>
                <a:sym typeface="Arial"/>
              </a:rPr>
              <a:t>Journal of Obstetric, Gynecologic &amp; Neonatal Nursing</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46</a:t>
            </a:r>
            <a:r>
              <a:rPr lang="en-US" sz="1000">
                <a:solidFill>
                  <a:srgbClr val="222222"/>
                </a:solidFill>
                <a:highlight>
                  <a:srgbClr val="FFFFFF"/>
                </a:highlight>
                <a:latin typeface="Arial"/>
                <a:ea typeface="Arial"/>
                <a:cs typeface="Arial"/>
                <a:sym typeface="Arial"/>
              </a:rPr>
              <a:t>(2), 272-281.</a:t>
            </a:r>
            <a:endParaRPr/>
          </a:p>
        </p:txBody>
      </p:sp>
      <p:sp>
        <p:nvSpPr>
          <p:cNvPr id="304" name="Google Shape;304;g1260f3aad1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fa7f531564_0_4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fa7f531564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For your purposes as an OB, it matters less what exactly the psychiatric diagnosis is and more what immediate action you need to take.  Does the patient need hospitalization?  Emergency room?  </a:t>
            </a:r>
            <a:endParaRPr/>
          </a:p>
        </p:txBody>
      </p:sp>
      <p:sp>
        <p:nvSpPr>
          <p:cNvPr id="312" name="Google Shape;312;gfa7f531564_0_4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a7f531564_0_5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fa7f531564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now, in addition to evaluating for risk of suicide, the patient has now started to become agitated, so managing that agitation is also important. Here, you start to wonder if the agitation may be due to underlying hypomania or mania (given the decreased need for sleep, delusions, and thoughts of harming her baby).  What’s important to note is that this has rapidly escalated into an emergency situation. </a:t>
            </a:r>
            <a:endParaRPr/>
          </a:p>
        </p:txBody>
      </p:sp>
      <p:sp>
        <p:nvSpPr>
          <p:cNvPr id="320" name="Google Shape;320;gfa7f531564_0_5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61f56e4cb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1261f56e4cb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Agitation and aggression are not psychiatric disorders in themselves, but rather can be manifestations of many different disorders, including substance use in addition to Axis 1 psychiatric disorders and delirium.  It’s important to know both how to deal with the current behavioral disturbance as well as how to get the help you need to determine the underlying problem/</a:t>
            </a: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Hutner, L. A., Catapano, L. A., Nagle-Yang, S. M., Williams, K. E., &amp; Osborne, L. M. (Eds.). (2021). </a:t>
            </a:r>
            <a:r>
              <a:rPr lang="en-US" sz="1000" i="1">
                <a:solidFill>
                  <a:srgbClr val="222222"/>
                </a:solidFill>
                <a:highlight>
                  <a:srgbClr val="FFFFFF"/>
                </a:highlight>
                <a:latin typeface="Arial"/>
                <a:ea typeface="Arial"/>
                <a:cs typeface="Arial"/>
                <a:sym typeface="Arial"/>
              </a:rPr>
              <a:t>Textbook of Women's Reproductive Mental Health</a:t>
            </a:r>
            <a:r>
              <a:rPr lang="en-US" sz="1000">
                <a:solidFill>
                  <a:srgbClr val="222222"/>
                </a:solidFill>
                <a:highlight>
                  <a:srgbClr val="FFFFFF"/>
                </a:highlight>
                <a:latin typeface="Arial"/>
                <a:ea typeface="Arial"/>
                <a:cs typeface="Arial"/>
                <a:sym typeface="Arial"/>
              </a:rPr>
              <a:t>. American Psychiatric Pub.</a:t>
            </a:r>
            <a:endParaRPr/>
          </a:p>
        </p:txBody>
      </p:sp>
      <p:sp>
        <p:nvSpPr>
          <p:cNvPr id="328" name="Google Shape;328;g1261f56e4cb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a558af6b3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1a558af6b3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Spector, R. (2001). Is there racial bias in clinicians' perceptions of the dangerousness of psychiatric patients? A review of the literature. </a:t>
            </a:r>
            <a:r>
              <a:rPr lang="en-US" sz="1000" i="1">
                <a:solidFill>
                  <a:srgbClr val="222222"/>
                </a:solidFill>
                <a:highlight>
                  <a:srgbClr val="FFFFFF"/>
                </a:highlight>
                <a:latin typeface="Arial"/>
                <a:ea typeface="Arial"/>
                <a:cs typeface="Arial"/>
                <a:sym typeface="Arial"/>
              </a:rPr>
              <a:t>Journal of mental health</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10</a:t>
            </a:r>
            <a:r>
              <a:rPr lang="en-US" sz="1000">
                <a:solidFill>
                  <a:srgbClr val="222222"/>
                </a:solidFill>
                <a:highlight>
                  <a:srgbClr val="FFFFFF"/>
                </a:highlight>
                <a:latin typeface="Arial"/>
                <a:ea typeface="Arial"/>
                <a:cs typeface="Arial"/>
                <a:sym typeface="Arial"/>
              </a:rPr>
              <a:t>(1), 5-15.</a:t>
            </a: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Agboola, I. K., Coupet, E., &amp; Wong, A. H. (2021). “The Coats That We Can Take Off and the Ones We Can’t”: The Role of Trauma-Informed Care on Race and Bias During Agitation in the Emergency Department. </a:t>
            </a:r>
            <a:r>
              <a:rPr lang="en-US" sz="1000" i="1">
                <a:solidFill>
                  <a:srgbClr val="222222"/>
                </a:solidFill>
                <a:highlight>
                  <a:srgbClr val="FFFFFF"/>
                </a:highlight>
                <a:latin typeface="Arial"/>
                <a:ea typeface="Arial"/>
                <a:cs typeface="Arial"/>
                <a:sym typeface="Arial"/>
              </a:rPr>
              <a:t>Annals of emergency medicine</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77</a:t>
            </a:r>
            <a:r>
              <a:rPr lang="en-US" sz="1000">
                <a:solidFill>
                  <a:srgbClr val="222222"/>
                </a:solidFill>
                <a:highlight>
                  <a:srgbClr val="FFFFFF"/>
                </a:highlight>
                <a:latin typeface="Arial"/>
                <a:ea typeface="Arial"/>
                <a:cs typeface="Arial"/>
                <a:sym typeface="Arial"/>
              </a:rPr>
              <a:t>(5), 493-498.</a:t>
            </a: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000">
              <a:solidFill>
                <a:srgbClr val="222222"/>
              </a:solidFill>
              <a:highlight>
                <a:srgbClr val="FFFFFF"/>
              </a:highlight>
              <a:latin typeface="Arial"/>
              <a:ea typeface="Arial"/>
              <a:cs typeface="Arial"/>
              <a:sym typeface="Arial"/>
            </a:endParaRPr>
          </a:p>
        </p:txBody>
      </p:sp>
      <p:sp>
        <p:nvSpPr>
          <p:cNvPr id="336" name="Google Shape;336;g1a558af6b36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65E81152-C15D-F564-5979-3008DB84D1F9}"/>
            </a:ext>
          </a:extLst>
        </p:cNvPr>
        <p:cNvGrpSpPr/>
        <p:nvPr/>
      </p:nvGrpSpPr>
      <p:grpSpPr>
        <a:xfrm>
          <a:off x="0" y="0"/>
          <a:ext cx="0" cy="0"/>
          <a:chOff x="0" y="0"/>
          <a:chExt cx="0" cy="0"/>
        </a:xfrm>
      </p:grpSpPr>
      <p:sp>
        <p:nvSpPr>
          <p:cNvPr id="334" name="Google Shape;334;g1a558af6b36_1_0:notes">
            <a:extLst>
              <a:ext uri="{FF2B5EF4-FFF2-40B4-BE49-F238E27FC236}">
                <a16:creationId xmlns:a16="http://schemas.microsoft.com/office/drawing/2014/main" id="{FD57EBC7-2643-D638-FC15-A1582010DAF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1a558af6b36_1_0:notes">
            <a:extLst>
              <a:ext uri="{FF2B5EF4-FFF2-40B4-BE49-F238E27FC236}">
                <a16:creationId xmlns:a16="http://schemas.microsoft.com/office/drawing/2014/main" id="{0A8E10BE-8DCC-2E74-813D-6B370F620B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Spector, R. (2001). Is there racial bias in clinicians' perceptions of the dangerousness of psychiatric patients? A review of the literature. </a:t>
            </a:r>
            <a:r>
              <a:rPr lang="en-US" sz="1000" i="1">
                <a:solidFill>
                  <a:srgbClr val="222222"/>
                </a:solidFill>
                <a:highlight>
                  <a:srgbClr val="FFFFFF"/>
                </a:highlight>
                <a:latin typeface="Arial"/>
                <a:ea typeface="Arial"/>
                <a:cs typeface="Arial"/>
                <a:sym typeface="Arial"/>
              </a:rPr>
              <a:t>Journal of mental health</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10</a:t>
            </a:r>
            <a:r>
              <a:rPr lang="en-US" sz="1000">
                <a:solidFill>
                  <a:srgbClr val="222222"/>
                </a:solidFill>
                <a:highlight>
                  <a:srgbClr val="FFFFFF"/>
                </a:highlight>
                <a:latin typeface="Arial"/>
                <a:ea typeface="Arial"/>
                <a:cs typeface="Arial"/>
                <a:sym typeface="Arial"/>
              </a:rPr>
              <a:t>(1), 5-15.</a:t>
            </a: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Agboola, I. K., Coupet, E., &amp; Wong, A. H. (2021). “The Coats That We Can Take Off and the Ones We Can’t”: The Role of Trauma-Informed Care on Race and Bias During Agitation in the Emergency Department. </a:t>
            </a:r>
            <a:r>
              <a:rPr lang="en-US" sz="1000" i="1">
                <a:solidFill>
                  <a:srgbClr val="222222"/>
                </a:solidFill>
                <a:highlight>
                  <a:srgbClr val="FFFFFF"/>
                </a:highlight>
                <a:latin typeface="Arial"/>
                <a:ea typeface="Arial"/>
                <a:cs typeface="Arial"/>
                <a:sym typeface="Arial"/>
              </a:rPr>
              <a:t>Annals of emergency medicine</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77</a:t>
            </a:r>
            <a:r>
              <a:rPr lang="en-US" sz="1000">
                <a:solidFill>
                  <a:srgbClr val="222222"/>
                </a:solidFill>
                <a:highlight>
                  <a:srgbClr val="FFFFFF"/>
                </a:highlight>
                <a:latin typeface="Arial"/>
                <a:ea typeface="Arial"/>
                <a:cs typeface="Arial"/>
                <a:sym typeface="Arial"/>
              </a:rPr>
              <a:t>(5), 493-498.</a:t>
            </a: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000">
              <a:solidFill>
                <a:srgbClr val="222222"/>
              </a:solidFill>
              <a:highlight>
                <a:srgbClr val="FFFFFF"/>
              </a:highlight>
              <a:latin typeface="Arial"/>
              <a:ea typeface="Arial"/>
              <a:cs typeface="Arial"/>
              <a:sym typeface="Arial"/>
            </a:endParaRPr>
          </a:p>
        </p:txBody>
      </p:sp>
      <p:sp>
        <p:nvSpPr>
          <p:cNvPr id="336" name="Google Shape;336;g1a558af6b36_1_0:notes">
            <a:extLst>
              <a:ext uri="{FF2B5EF4-FFF2-40B4-BE49-F238E27FC236}">
                <a16:creationId xmlns:a16="http://schemas.microsoft.com/office/drawing/2014/main" id="{29B1E0F2-E12C-492E-D681-C678561B935B}"/>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782131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fa7f531564_0_3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fa7f531564_0_3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2B27482-4B92-59E0-9AE1-3DEDC6B1460F}"/>
            </a:ext>
          </a:extLst>
        </p:cNvPr>
        <p:cNvGrpSpPr/>
        <p:nvPr/>
      </p:nvGrpSpPr>
      <p:grpSpPr>
        <a:xfrm>
          <a:off x="0" y="0"/>
          <a:ext cx="0" cy="0"/>
          <a:chOff x="0" y="0"/>
          <a:chExt cx="0" cy="0"/>
        </a:xfrm>
      </p:grpSpPr>
      <p:sp>
        <p:nvSpPr>
          <p:cNvPr id="326" name="Google Shape;326;g1261f56e4cb_0_96:notes">
            <a:extLst>
              <a:ext uri="{FF2B5EF4-FFF2-40B4-BE49-F238E27FC236}">
                <a16:creationId xmlns:a16="http://schemas.microsoft.com/office/drawing/2014/main" id="{32A7FB7B-0DE5-7C3A-A1CC-9A94EC836A4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1261f56e4cb_0_96:notes">
            <a:extLst>
              <a:ext uri="{FF2B5EF4-FFF2-40B4-BE49-F238E27FC236}">
                <a16:creationId xmlns:a16="http://schemas.microsoft.com/office/drawing/2014/main" id="{9161EC52-9C44-F342-6BF3-F3DFE730FA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Agitation and aggression are not psychiatric disorders in themselves, but rather can be manifestations of many different disorders, including substance use in addition to Axis 1 psychiatric disorders and delirium.  It’s important to know both how to deal with the current behavioral disturbance as well as how to get the help you need to determine the underlying problem/</a:t>
            </a:r>
            <a:endParaRPr sz="10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000">
                <a:solidFill>
                  <a:srgbClr val="222222"/>
                </a:solidFill>
                <a:highlight>
                  <a:srgbClr val="FFFFFF"/>
                </a:highlight>
                <a:latin typeface="Arial"/>
                <a:ea typeface="Arial"/>
                <a:cs typeface="Arial"/>
                <a:sym typeface="Arial"/>
              </a:rPr>
              <a:t>Hutner, L. A., Catapano, L. A., Nagle-Yang, S. M., Williams, K. E., &amp; Osborne, L. M. (Eds.). (2021). </a:t>
            </a:r>
            <a:r>
              <a:rPr lang="en-US" sz="1000" i="1">
                <a:solidFill>
                  <a:srgbClr val="222222"/>
                </a:solidFill>
                <a:highlight>
                  <a:srgbClr val="FFFFFF"/>
                </a:highlight>
                <a:latin typeface="Arial"/>
                <a:ea typeface="Arial"/>
                <a:cs typeface="Arial"/>
                <a:sym typeface="Arial"/>
              </a:rPr>
              <a:t>Textbook of Women's Reproductive Mental Health</a:t>
            </a:r>
            <a:r>
              <a:rPr lang="en-US" sz="1000">
                <a:solidFill>
                  <a:srgbClr val="222222"/>
                </a:solidFill>
                <a:highlight>
                  <a:srgbClr val="FFFFFF"/>
                </a:highlight>
                <a:latin typeface="Arial"/>
                <a:ea typeface="Arial"/>
                <a:cs typeface="Arial"/>
                <a:sym typeface="Arial"/>
              </a:rPr>
              <a:t>. American Psychiatric Pub.</a:t>
            </a:r>
            <a:endParaRPr/>
          </a:p>
        </p:txBody>
      </p:sp>
      <p:sp>
        <p:nvSpPr>
          <p:cNvPr id="328" name="Google Shape;328;g1261f56e4cb_0_96:notes">
            <a:extLst>
              <a:ext uri="{FF2B5EF4-FFF2-40B4-BE49-F238E27FC236}">
                <a16:creationId xmlns:a16="http://schemas.microsoft.com/office/drawing/2014/main" id="{555A67AC-7AC8-9871-1B8A-A39CE0B0444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2090392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fa7f531564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fa7f531564_0_4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61" name="Google Shape;361;gfa7f531564_0_4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2d3de9818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2d3de981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69" name="Google Shape;369;g22d3de9818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65e489fe0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d65e489fe0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fa7f531564_0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fa7f531564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88" name="Google Shape;18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b20681a1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ab20681a1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96" name="Google Shape;196;gab20681a1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a7f531564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fa7f531564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Commonly used  screening scales, such as the Edinburgh and the PHQ9, do include questions about suicidality </a:t>
            </a:r>
            <a:endParaRPr/>
          </a:p>
        </p:txBody>
      </p:sp>
      <p:sp>
        <p:nvSpPr>
          <p:cNvPr id="204" name="Google Shape;204;gfa7f531564_0_4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6642616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 roadmap to evaluating overall psychiatric risk–note that acute suicidality with plan/intent/means constitutes a psychiatric emergency</a:t>
            </a:r>
            <a:endParaRPr/>
          </a:p>
          <a:p>
            <a:pPr marL="0" lvl="0" indent="0" algn="l" rtl="0">
              <a:lnSpc>
                <a:spcPct val="100000"/>
              </a:lnSpc>
              <a:spcBef>
                <a:spcPts val="0"/>
              </a:spcBef>
              <a:spcAft>
                <a:spcPts val="0"/>
              </a:spcAft>
              <a:buSzPts val="1400"/>
              <a:buNone/>
            </a:pPr>
            <a:endParaRPr/>
          </a:p>
        </p:txBody>
      </p:sp>
      <p:sp>
        <p:nvSpPr>
          <p:cNvPr id="211" name="Google Shape;211;g106642616d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fa7f531564_0_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fa7f531564_0_4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latin typeface="Arial"/>
                <a:ea typeface="Arial"/>
                <a:cs typeface="Arial"/>
                <a:sym typeface="Arial"/>
              </a:rPr>
              <a:t>Admon, L. K., Dalton, V. K., Kolenic, G. E., Ettner, S. L., Tilea, A., Haffajee, R. L., ... &amp; Zivin, K. (2021). Trends in suicidality 1 year before and after birth among commercially insured childbearing individuals in the United States, 2006-2017. </a:t>
            </a:r>
            <a:r>
              <a:rPr lang="en-US" sz="1000" i="1">
                <a:solidFill>
                  <a:srgbClr val="222222"/>
                </a:solidFill>
                <a:highlight>
                  <a:srgbClr val="FFFFFF"/>
                </a:highlight>
                <a:latin typeface="Arial"/>
                <a:ea typeface="Arial"/>
                <a:cs typeface="Arial"/>
                <a:sym typeface="Arial"/>
              </a:rPr>
              <a:t>JAMA psychiatry</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78</a:t>
            </a:r>
            <a:r>
              <a:rPr lang="en-US" sz="1000">
                <a:solidFill>
                  <a:srgbClr val="222222"/>
                </a:solidFill>
                <a:highlight>
                  <a:srgbClr val="FFFFFF"/>
                </a:highlight>
                <a:latin typeface="Arial"/>
                <a:ea typeface="Arial"/>
                <a:cs typeface="Arial"/>
                <a:sym typeface="Arial"/>
              </a:rPr>
              <a:t>(2), 171-176.</a:t>
            </a:r>
            <a:endParaRPr sz="100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latin typeface="Arial"/>
                <a:ea typeface="Arial"/>
                <a:cs typeface="Arial"/>
                <a:sym typeface="Arial"/>
              </a:rPr>
              <a:t>Margerison, C. E., Roberts, M. H., Gemmill, A., &amp; Goldman-Mellor, S. (2022). Pregnancy-Associated Deaths Due to Drugs, Suicide, and Homicide in the United States, 2010–2019. </a:t>
            </a:r>
            <a:r>
              <a:rPr lang="en-US" sz="1000" i="1">
                <a:solidFill>
                  <a:srgbClr val="222222"/>
                </a:solidFill>
                <a:highlight>
                  <a:srgbClr val="FFFFFF"/>
                </a:highlight>
                <a:latin typeface="Arial"/>
                <a:ea typeface="Arial"/>
                <a:cs typeface="Arial"/>
                <a:sym typeface="Arial"/>
              </a:rPr>
              <a:t>Obstetrics &amp; Gynecology</a:t>
            </a:r>
            <a:r>
              <a:rPr lang="en-US" sz="1000">
                <a:solidFill>
                  <a:srgbClr val="222222"/>
                </a:solidFill>
                <a:highlight>
                  <a:srgbClr val="FFFFFF"/>
                </a:highlight>
                <a:latin typeface="Arial"/>
                <a:ea typeface="Arial"/>
                <a:cs typeface="Arial"/>
                <a:sym typeface="Arial"/>
              </a:rPr>
              <a:t>, 10-1097.</a:t>
            </a:r>
            <a:endParaRPr sz="100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000">
              <a:solidFill>
                <a:srgbClr val="222222"/>
              </a:solidFill>
              <a:highlight>
                <a:srgbClr val="FFFFFF"/>
              </a:highlight>
              <a:latin typeface="Arial"/>
              <a:ea typeface="Arial"/>
              <a:cs typeface="Arial"/>
              <a:sym typeface="Arial"/>
            </a:endParaRPr>
          </a:p>
        </p:txBody>
      </p:sp>
      <p:sp>
        <p:nvSpPr>
          <p:cNvPr id="223" name="Google Shape;223;gfa7f531564_0_4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a7f531564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fa7f531564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Note: postpartum psychosis, which is thought to be a variant of bipolar disorder, carries a risk of both suicide and infanticide</a:t>
            </a:r>
            <a:endParaRPr/>
          </a:p>
        </p:txBody>
      </p:sp>
      <p:sp>
        <p:nvSpPr>
          <p:cNvPr id="231" name="Google Shape;231;gfa7f531564_0_4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D889-5632-76DC-3F11-D2729F005F99}"/>
              </a:ext>
            </a:extLst>
          </p:cNvPr>
          <p:cNvSpPr txBox="1">
            <a:spLocks noGrp="1"/>
          </p:cNvSpPr>
          <p:nvPr>
            <p:ph type="ctrTitle"/>
          </p:nvPr>
        </p:nvSpPr>
        <p:spPr>
          <a:xfrm>
            <a:off x="160017" y="2011680"/>
            <a:ext cx="5166357" cy="1564638"/>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C3144AC2-D7B9-BE5F-693E-0734898F01D9}"/>
              </a:ext>
            </a:extLst>
          </p:cNvPr>
          <p:cNvSpPr txBox="1">
            <a:spLocks noGrp="1"/>
          </p:cNvSpPr>
          <p:nvPr>
            <p:ph type="subTitle" idx="1"/>
          </p:nvPr>
        </p:nvSpPr>
        <p:spPr>
          <a:xfrm>
            <a:off x="160017" y="5222239"/>
            <a:ext cx="5166357" cy="49276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F4F98978-33B9-A80E-92F5-9B3C44F97AB7}"/>
              </a:ext>
            </a:extLst>
          </p:cNvPr>
          <p:cNvSpPr txBox="1">
            <a:spLocks noGrp="1"/>
          </p:cNvSpPr>
          <p:nvPr>
            <p:ph type="dt" sz="half" idx="7"/>
          </p:nvPr>
        </p:nvSpPr>
        <p:spPr/>
        <p:txBody>
          <a:bodyPr/>
          <a:lstStyle>
            <a:lvl1pPr>
              <a:defRPr/>
            </a:lvl1pPr>
          </a:lstStyle>
          <a:p>
            <a:pPr>
              <a:buClrTx/>
            </a:pPr>
            <a:fld id="{3A8CA19C-354C-49A7-A320-3DB332EB3EBA}"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1469487F-955B-DB8A-A68B-9CFD1318E781}"/>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1EF91B84-54CC-F0A3-FFE5-8B8AA604D174}"/>
              </a:ext>
            </a:extLst>
          </p:cNvPr>
          <p:cNvSpPr txBox="1">
            <a:spLocks noGrp="1"/>
          </p:cNvSpPr>
          <p:nvPr>
            <p:ph type="sldNum" sz="quarter" idx="8"/>
          </p:nvPr>
        </p:nvSpPr>
        <p:spPr/>
        <p:txBody>
          <a:bodyPr/>
          <a:lstStyle>
            <a:lvl1pPr>
              <a:defRPr/>
            </a:lvl1pPr>
          </a:lstStyle>
          <a:p>
            <a:pPr>
              <a:buClrTx/>
            </a:pPr>
            <a:fld id="{74A7A336-417F-4F8C-A8FF-8AEBDBB5A868}"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9495699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CB9-80B4-4464-C602-1D794A0C5BC0}"/>
              </a:ext>
            </a:extLst>
          </p:cNvPr>
          <p:cNvSpPr txBox="1">
            <a:spLocks noGrp="1"/>
          </p:cNvSpPr>
          <p:nvPr>
            <p:ph type="title"/>
          </p:nvPr>
        </p:nvSpPr>
        <p:spPr>
          <a:xfrm>
            <a:off x="628653" y="500058"/>
            <a:ext cx="5246369"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276CEEC-B8AD-458D-A303-476E84307920}"/>
              </a:ext>
            </a:extLst>
          </p:cNvPr>
          <p:cNvSpPr txBox="1">
            <a:spLocks noGrp="1"/>
          </p:cNvSpPr>
          <p:nvPr>
            <p:ph type="dt" sz="half" idx="7"/>
          </p:nvPr>
        </p:nvSpPr>
        <p:spPr/>
        <p:txBody>
          <a:bodyPr/>
          <a:lstStyle>
            <a:lvl1pPr>
              <a:defRPr/>
            </a:lvl1pPr>
          </a:lstStyle>
          <a:p>
            <a:pPr>
              <a:buClrTx/>
            </a:pPr>
            <a:fld id="{CB85F0B4-432D-4248-AF40-3BCBE01F3602}"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D2064780-37C4-BB3E-43C6-906AC96072E9}"/>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ABF0F594-A319-D0C7-A7B9-E4A4E9E951B1}"/>
              </a:ext>
            </a:extLst>
          </p:cNvPr>
          <p:cNvSpPr txBox="1">
            <a:spLocks noGrp="1"/>
          </p:cNvSpPr>
          <p:nvPr>
            <p:ph type="sldNum" sz="quarter" idx="8"/>
          </p:nvPr>
        </p:nvSpPr>
        <p:spPr/>
        <p:txBody>
          <a:bodyPr/>
          <a:lstStyle>
            <a:lvl1pPr>
              <a:defRPr/>
            </a:lvl1pPr>
          </a:lstStyle>
          <a:p>
            <a:pPr>
              <a:buClrTx/>
            </a:pPr>
            <a:fld id="{BCCA48C2-D9F6-4282-9010-81D066A4148D}"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99E9B2A7-B9E5-88C8-004D-10C7605B5097}"/>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3A4F552-E94D-28FC-F163-0C33AB2A8B57}"/>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31888787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364F-6479-0D3A-76C5-C591A18ADDA2}"/>
              </a:ext>
            </a:extLst>
          </p:cNvPr>
          <p:cNvSpPr txBox="1">
            <a:spLocks noGrp="1"/>
          </p:cNvSpPr>
          <p:nvPr>
            <p:ph type="title"/>
          </p:nvPr>
        </p:nvSpPr>
        <p:spPr>
          <a:xfrm>
            <a:off x="629838" y="457201"/>
            <a:ext cx="2949180" cy="530223"/>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049C7220-756D-04AE-DAA9-F0437E3BA056}"/>
              </a:ext>
            </a:extLst>
          </p:cNvPr>
          <p:cNvSpPr txBox="1">
            <a:spLocks noGrp="1"/>
          </p:cNvSpPr>
          <p:nvPr>
            <p:ph idx="1"/>
          </p:nvPr>
        </p:nvSpPr>
        <p:spPr>
          <a:xfrm>
            <a:off x="3887388" y="457200"/>
            <a:ext cx="4629150" cy="512064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059C8-0F87-5D27-46DC-CB814C0B7AC5}"/>
              </a:ext>
            </a:extLst>
          </p:cNvPr>
          <p:cNvSpPr txBox="1">
            <a:spLocks noGrp="1"/>
          </p:cNvSpPr>
          <p:nvPr>
            <p:ph type="body" idx="2"/>
          </p:nvPr>
        </p:nvSpPr>
        <p:spPr>
          <a:xfrm>
            <a:off x="629838" y="1117597"/>
            <a:ext cx="2949180" cy="4460242"/>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3F1A6AB-8935-4B21-2BCE-2EF0C902AD46}"/>
              </a:ext>
            </a:extLst>
          </p:cNvPr>
          <p:cNvSpPr txBox="1">
            <a:spLocks noGrp="1"/>
          </p:cNvSpPr>
          <p:nvPr>
            <p:ph type="dt" sz="half" idx="7"/>
          </p:nvPr>
        </p:nvSpPr>
        <p:spPr/>
        <p:txBody>
          <a:bodyPr/>
          <a:lstStyle>
            <a:lvl1pPr>
              <a:defRPr/>
            </a:lvl1pPr>
          </a:lstStyle>
          <a:p>
            <a:pPr>
              <a:buClrTx/>
            </a:pPr>
            <a:fld id="{DCFEAB50-2445-4C55-84E8-0649CA1FA684}"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0965B298-0D4C-6BE1-1BB6-4DA14803542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15788681-AA00-971C-9122-23EEF26521A5}"/>
              </a:ext>
            </a:extLst>
          </p:cNvPr>
          <p:cNvSpPr txBox="1">
            <a:spLocks noGrp="1"/>
          </p:cNvSpPr>
          <p:nvPr>
            <p:ph type="sldNum" sz="quarter" idx="8"/>
          </p:nvPr>
        </p:nvSpPr>
        <p:spPr/>
        <p:txBody>
          <a:bodyPr/>
          <a:lstStyle>
            <a:lvl1pPr>
              <a:defRPr/>
            </a:lvl1pPr>
          </a:lstStyle>
          <a:p>
            <a:pPr>
              <a:buClrTx/>
            </a:pPr>
            <a:fld id="{3E8C0C4C-7D1D-4998-9B8A-437B1414F1F9}"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A09E12F3-1E8D-0E84-6295-5ED9E7C3E2A0}"/>
              </a:ext>
            </a:extLst>
          </p:cNvPr>
          <p:cNvPicPr>
            <a:picLocks noChangeAspect="1"/>
          </p:cNvPicPr>
          <p:nvPr userDrawn="1"/>
        </p:nvPicPr>
        <p:blipFill>
          <a:blip r:embed="rId3"/>
          <a:stretch>
            <a:fillRect/>
          </a:stretch>
        </p:blipFill>
        <p:spPr>
          <a:xfrm>
            <a:off x="0" y="5619303"/>
            <a:ext cx="9144000" cy="832104"/>
          </a:xfrm>
          <a:prstGeom prst="rect">
            <a:avLst/>
          </a:prstGeom>
        </p:spPr>
      </p:pic>
    </p:spTree>
    <p:extLst>
      <p:ext uri="{BB962C8B-B14F-4D97-AF65-F5344CB8AC3E}">
        <p14:creationId xmlns:p14="http://schemas.microsoft.com/office/powerpoint/2010/main" val="40979961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AE79-B79F-7803-0A1E-2E4E7CCC4843}"/>
              </a:ext>
            </a:extLst>
          </p:cNvPr>
          <p:cNvSpPr txBox="1">
            <a:spLocks noGrp="1"/>
          </p:cNvSpPr>
          <p:nvPr>
            <p:ph type="title"/>
          </p:nvPr>
        </p:nvSpPr>
        <p:spPr>
          <a:xfrm>
            <a:off x="2895598" y="500058"/>
            <a:ext cx="561974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3E954EBF-A1E7-061A-A578-597FFE26D9F0}"/>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4A95D-EE54-8FD3-3513-8ACED4B2C9FC}"/>
              </a:ext>
            </a:extLst>
          </p:cNvPr>
          <p:cNvSpPr txBox="1">
            <a:spLocks noGrp="1"/>
          </p:cNvSpPr>
          <p:nvPr>
            <p:ph type="dt" sz="half" idx="7"/>
          </p:nvPr>
        </p:nvSpPr>
        <p:spPr/>
        <p:txBody>
          <a:bodyPr/>
          <a:lstStyle>
            <a:lvl1pPr>
              <a:defRPr/>
            </a:lvl1pPr>
          </a:lstStyle>
          <a:p>
            <a:pPr>
              <a:buClrTx/>
            </a:pPr>
            <a:fld id="{BF9A2BB7-64C5-4DFC-AE91-5D001F0E0D6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ABFF247A-6371-E5C2-F67F-224C98F3F8F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02A85B74-51B9-4CA9-1489-317467F57E1C}"/>
              </a:ext>
            </a:extLst>
          </p:cNvPr>
          <p:cNvSpPr txBox="1">
            <a:spLocks noGrp="1"/>
          </p:cNvSpPr>
          <p:nvPr>
            <p:ph type="sldNum" sz="quarter" idx="8"/>
          </p:nvPr>
        </p:nvSpPr>
        <p:spPr/>
        <p:txBody>
          <a:bodyPr/>
          <a:lstStyle>
            <a:lvl1pPr>
              <a:defRPr/>
            </a:lvl1pPr>
          </a:lstStyle>
          <a:p>
            <a:pPr>
              <a:buClrTx/>
            </a:pPr>
            <a:fld id="{ADBF2B93-09B7-44B3-8D6A-1E564E44D5C1}"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A7CB65D9-A666-2EC3-F3A3-8AE71785537B}"/>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28964360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2CBC-8636-546C-0EE4-9631C3B187D4}"/>
              </a:ext>
            </a:extLst>
          </p:cNvPr>
          <p:cNvSpPr txBox="1">
            <a:spLocks noGrp="1"/>
          </p:cNvSpPr>
          <p:nvPr>
            <p:ph type="title"/>
          </p:nvPr>
        </p:nvSpPr>
        <p:spPr/>
        <p:txBody>
          <a:bodyPr anchorCtr="1"/>
          <a:lstStyle>
            <a:lvl1pPr algn="ct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5A85ABE0-E571-90B5-D5F6-476C2F01E0A7}"/>
              </a:ext>
            </a:extLst>
          </p:cNvPr>
          <p:cNvSpPr txBox="1">
            <a:spLocks noGrp="1"/>
          </p:cNvSpPr>
          <p:nvPr>
            <p:ph type="dt" sz="half" idx="7"/>
          </p:nvPr>
        </p:nvSpPr>
        <p:spPr/>
        <p:txBody>
          <a:bodyPr/>
          <a:lstStyle>
            <a:lvl1pPr>
              <a:defRPr/>
            </a:lvl1pPr>
          </a:lstStyle>
          <a:p>
            <a:pPr>
              <a:buClrTx/>
            </a:pPr>
            <a:fld id="{8CCE1B0A-18DE-481B-B407-AC5B8E645075}"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1C0D0C64-1EBF-89D9-46BF-12DF6888B8D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3C47CC6C-1C3B-F8B4-A982-92DBAED99757}"/>
              </a:ext>
            </a:extLst>
          </p:cNvPr>
          <p:cNvSpPr txBox="1">
            <a:spLocks noGrp="1"/>
          </p:cNvSpPr>
          <p:nvPr>
            <p:ph type="sldNum" sz="quarter" idx="8"/>
          </p:nvPr>
        </p:nvSpPr>
        <p:spPr/>
        <p:txBody>
          <a:bodyPr/>
          <a:lstStyle>
            <a:lvl1pPr>
              <a:defRPr/>
            </a:lvl1pPr>
          </a:lstStyle>
          <a:p>
            <a:pPr>
              <a:buClrTx/>
            </a:pPr>
            <a:fld id="{705B9323-9FD1-4750-B7CA-A69674A1BDB0}"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CE1492F7-9D5B-A613-BC78-7259D7F4E18C}"/>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78E2A4D1-65C9-5A5E-5E31-966BBD0AE5CB}"/>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245053167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46A3-23CF-A134-BFAF-ABE6F3AEF371}"/>
              </a:ext>
            </a:extLst>
          </p:cNvPr>
          <p:cNvSpPr txBox="1">
            <a:spLocks noGrp="1"/>
          </p:cNvSpPr>
          <p:nvPr>
            <p:ph type="title"/>
          </p:nvPr>
        </p:nvSpPr>
        <p:spPr>
          <a:xfrm>
            <a:off x="623885" y="1767836"/>
            <a:ext cx="7886700" cy="2794634"/>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3003304F-0789-AE17-4B6F-FDD806FDA166}"/>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75F2A8DA-80A3-F14C-4A97-3726371C32A8}"/>
              </a:ext>
            </a:extLst>
          </p:cNvPr>
          <p:cNvSpPr txBox="1">
            <a:spLocks noGrp="1"/>
          </p:cNvSpPr>
          <p:nvPr>
            <p:ph type="dt" sz="half" idx="7"/>
          </p:nvPr>
        </p:nvSpPr>
        <p:spPr/>
        <p:txBody>
          <a:bodyPr/>
          <a:lstStyle>
            <a:lvl1pPr>
              <a:defRPr/>
            </a:lvl1pPr>
          </a:lstStyle>
          <a:p>
            <a:pPr>
              <a:buClrTx/>
            </a:pPr>
            <a:fld id="{85B17BD7-93E2-4797-9BB7-A717CD0C8F7C}"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40F99A68-F177-494A-1889-2BFF914314A7}"/>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BE352D9E-08ED-705A-E523-8EAA07E238C5}"/>
              </a:ext>
            </a:extLst>
          </p:cNvPr>
          <p:cNvSpPr txBox="1">
            <a:spLocks noGrp="1"/>
          </p:cNvSpPr>
          <p:nvPr>
            <p:ph type="sldNum" sz="quarter" idx="8"/>
          </p:nvPr>
        </p:nvSpPr>
        <p:spPr/>
        <p:txBody>
          <a:bodyPr/>
          <a:lstStyle>
            <a:lvl1pPr>
              <a:defRPr/>
            </a:lvl1pPr>
          </a:lstStyle>
          <a:p>
            <a:pPr>
              <a:buClrTx/>
            </a:pPr>
            <a:fld id="{2C511F9E-697E-425F-BEED-81368E0963DF}"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CC1DE8AD-29C4-7496-0CED-99FBB884DC21}"/>
              </a:ext>
            </a:extLst>
          </p:cNvPr>
          <p:cNvPicPr>
            <a:picLocks noChangeAspect="1"/>
          </p:cNvPicPr>
          <p:nvPr userDrawn="1"/>
        </p:nvPicPr>
        <p:blipFill>
          <a:blip r:embed="rId3"/>
          <a:stretch>
            <a:fillRect/>
          </a:stretch>
        </p:blipFill>
        <p:spPr>
          <a:xfrm>
            <a:off x="0" y="5030962"/>
            <a:ext cx="9144000" cy="832104"/>
          </a:xfrm>
          <a:prstGeom prst="rect">
            <a:avLst/>
          </a:prstGeom>
        </p:spPr>
      </p:pic>
    </p:spTree>
    <p:extLst>
      <p:ext uri="{BB962C8B-B14F-4D97-AF65-F5344CB8AC3E}">
        <p14:creationId xmlns:p14="http://schemas.microsoft.com/office/powerpoint/2010/main" val="30271608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gfa7f531564_0_21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gfa7f531564_0_21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gfa7f531564_0_21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37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622-D00B-6EAB-205A-11C6097C794D}"/>
              </a:ext>
            </a:extLst>
          </p:cNvPr>
          <p:cNvSpPr txBox="1">
            <a:spLocks noGrp="1"/>
          </p:cNvSpPr>
          <p:nvPr>
            <p:ph type="ctrTitle"/>
          </p:nvPr>
        </p:nvSpPr>
        <p:spPr>
          <a:xfrm>
            <a:off x="160017" y="2565405"/>
            <a:ext cx="5166357" cy="1931825"/>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7C344F87-175B-37F3-9F50-36A61095A9DF}"/>
              </a:ext>
            </a:extLst>
          </p:cNvPr>
          <p:cNvSpPr txBox="1">
            <a:spLocks noGrp="1"/>
          </p:cNvSpPr>
          <p:nvPr>
            <p:ph type="subTitle" idx="1"/>
          </p:nvPr>
        </p:nvSpPr>
        <p:spPr>
          <a:xfrm>
            <a:off x="160017" y="4597403"/>
            <a:ext cx="5166357" cy="1117597"/>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8A3D04D3-23B0-039C-2C91-88E9CAF4F02B}"/>
              </a:ext>
            </a:extLst>
          </p:cNvPr>
          <p:cNvSpPr txBox="1">
            <a:spLocks noGrp="1"/>
          </p:cNvSpPr>
          <p:nvPr>
            <p:ph type="dt" sz="half" idx="7"/>
          </p:nvPr>
        </p:nvSpPr>
        <p:spPr/>
        <p:txBody>
          <a:bodyPr/>
          <a:lstStyle>
            <a:lvl1pPr>
              <a:defRPr/>
            </a:lvl1pPr>
          </a:lstStyle>
          <a:p>
            <a:pPr>
              <a:buClrTx/>
            </a:pPr>
            <a:fld id="{DA8B7C9E-2566-4C45-A3ED-6ECEC65B2240}"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568AAC03-FE9A-6E57-A976-31EAF40314A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ABD253DD-6DD4-02D8-70C0-2C5BDBDEC945}"/>
              </a:ext>
            </a:extLst>
          </p:cNvPr>
          <p:cNvSpPr txBox="1">
            <a:spLocks noGrp="1"/>
          </p:cNvSpPr>
          <p:nvPr>
            <p:ph type="sldNum" sz="quarter" idx="8"/>
          </p:nvPr>
        </p:nvSpPr>
        <p:spPr/>
        <p:txBody>
          <a:bodyPr/>
          <a:lstStyle>
            <a:lvl1pPr>
              <a:defRPr/>
            </a:lvl1pPr>
          </a:lstStyle>
          <a:p>
            <a:pPr>
              <a:buClrTx/>
            </a:pPr>
            <a:fld id="{35BD7675-3267-46B3-A75B-7C0515B94FB6}"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8844382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166-ECC7-0D04-3774-4569DD2DCE53}"/>
              </a:ext>
            </a:extLst>
          </p:cNvPr>
          <p:cNvSpPr txBox="1">
            <a:spLocks noGrp="1"/>
          </p:cNvSpPr>
          <p:nvPr>
            <p:ph type="title"/>
          </p:nvPr>
        </p:nvSpPr>
        <p:spPr>
          <a:xfrm>
            <a:off x="623885" y="1767836"/>
            <a:ext cx="7886700" cy="2794634"/>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38BD5705-7145-F8F3-B67D-1911BF922B27}"/>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6CB51536-A598-DD57-B8AB-45CD57EAA04C}"/>
              </a:ext>
            </a:extLst>
          </p:cNvPr>
          <p:cNvSpPr txBox="1">
            <a:spLocks noGrp="1"/>
          </p:cNvSpPr>
          <p:nvPr>
            <p:ph type="dt" sz="half" idx="7"/>
          </p:nvPr>
        </p:nvSpPr>
        <p:spPr/>
        <p:txBody>
          <a:bodyPr/>
          <a:lstStyle>
            <a:lvl1pPr>
              <a:defRPr/>
            </a:lvl1pPr>
          </a:lstStyle>
          <a:p>
            <a:pPr>
              <a:buClrTx/>
            </a:pPr>
            <a:fld id="{6933D7D9-0B45-4029-9D4D-9BC26728CD35}"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6301928-3860-0FE4-8F66-83240BF2E17D}"/>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FFC25818-182C-FFBC-E59A-C0EF3701390E}"/>
              </a:ext>
            </a:extLst>
          </p:cNvPr>
          <p:cNvSpPr txBox="1">
            <a:spLocks noGrp="1"/>
          </p:cNvSpPr>
          <p:nvPr>
            <p:ph type="sldNum" sz="quarter" idx="8"/>
          </p:nvPr>
        </p:nvSpPr>
        <p:spPr/>
        <p:txBody>
          <a:bodyPr/>
          <a:lstStyle>
            <a:lvl1pPr>
              <a:defRPr/>
            </a:lvl1pPr>
          </a:lstStyle>
          <a:p>
            <a:pPr>
              <a:buClrTx/>
            </a:pPr>
            <a:fld id="{C1EC7DF8-E45D-407C-AB08-FD7E967F538A}"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D7F01580-229C-67BA-ED76-878C0A3F0916}"/>
              </a:ext>
            </a:extLst>
          </p:cNvPr>
          <p:cNvPicPr>
            <a:picLocks noChangeAspect="1"/>
          </p:cNvPicPr>
          <p:nvPr userDrawn="1"/>
        </p:nvPicPr>
        <p:blipFill>
          <a:blip r:embed="rId2"/>
          <a:stretch>
            <a:fillRect/>
          </a:stretch>
        </p:blipFill>
        <p:spPr>
          <a:xfrm>
            <a:off x="0" y="5716118"/>
            <a:ext cx="9144000" cy="832104"/>
          </a:xfrm>
          <a:prstGeom prst="rect">
            <a:avLst/>
          </a:prstGeom>
        </p:spPr>
      </p:pic>
    </p:spTree>
    <p:extLst>
      <p:ext uri="{BB962C8B-B14F-4D97-AF65-F5344CB8AC3E}">
        <p14:creationId xmlns:p14="http://schemas.microsoft.com/office/powerpoint/2010/main" val="1703684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0204-8695-8184-A106-5026078C3D5F}"/>
              </a:ext>
            </a:extLst>
          </p:cNvPr>
          <p:cNvSpPr txBox="1">
            <a:spLocks noGrp="1"/>
          </p:cNvSpPr>
          <p:nvPr>
            <p:ph type="title"/>
          </p:nvPr>
        </p:nvSpPr>
        <p:spPr>
          <a:xfrm>
            <a:off x="628653" y="500058"/>
            <a:ext cx="5017772"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6D3A7E1-0753-098F-9F79-7AC1CD1812B1}"/>
              </a:ext>
            </a:extLst>
          </p:cNvPr>
          <p:cNvSpPr txBox="1">
            <a:spLocks noGrp="1"/>
          </p:cNvSpPr>
          <p:nvPr>
            <p:ph type="dt" sz="half" idx="7"/>
          </p:nvPr>
        </p:nvSpPr>
        <p:spPr/>
        <p:txBody>
          <a:bodyPr/>
          <a:lstStyle>
            <a:lvl1pPr>
              <a:defRPr/>
            </a:lvl1pPr>
          </a:lstStyle>
          <a:p>
            <a:pPr>
              <a:buClrTx/>
            </a:pPr>
            <a:fld id="{C06DAC11-1855-4F12-AC13-455061D041A0}"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82AA0FFC-DB9E-B337-F91B-F9A0242B564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244E06C1-050E-9A72-BCAE-AEE2133A7AC4}"/>
              </a:ext>
            </a:extLst>
          </p:cNvPr>
          <p:cNvSpPr txBox="1">
            <a:spLocks noGrp="1"/>
          </p:cNvSpPr>
          <p:nvPr>
            <p:ph type="sldNum" sz="quarter" idx="8"/>
          </p:nvPr>
        </p:nvSpPr>
        <p:spPr/>
        <p:txBody>
          <a:bodyPr/>
          <a:lstStyle>
            <a:lvl1pPr>
              <a:defRPr/>
            </a:lvl1pPr>
          </a:lstStyle>
          <a:p>
            <a:pPr>
              <a:buClrTx/>
            </a:pPr>
            <a:fld id="{07D92B83-0563-48CB-B332-EFC67A13EBBF}"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64BB5D6D-7FCB-8C3E-CD10-B1A5FCAD3749}"/>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FE48703-1FB9-2FFB-D667-948A292F9A26}"/>
              </a:ext>
            </a:extLst>
          </p:cNvPr>
          <p:cNvPicPr>
            <a:picLocks noChangeAspect="1"/>
          </p:cNvPicPr>
          <p:nvPr userDrawn="1"/>
        </p:nvPicPr>
        <p:blipFill>
          <a:blip r:embed="rId3"/>
          <a:stretch>
            <a:fillRect/>
          </a:stretch>
        </p:blipFill>
        <p:spPr>
          <a:xfrm>
            <a:off x="0" y="5673093"/>
            <a:ext cx="9144000" cy="832104"/>
          </a:xfrm>
          <a:prstGeom prst="rect">
            <a:avLst/>
          </a:prstGeom>
        </p:spPr>
      </p:pic>
    </p:spTree>
    <p:extLst>
      <p:ext uri="{BB962C8B-B14F-4D97-AF65-F5344CB8AC3E}">
        <p14:creationId xmlns:p14="http://schemas.microsoft.com/office/powerpoint/2010/main" val="25562871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A17E-2225-E050-E6C4-27EB3AC7CB04}"/>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F3EA48C-414A-678B-4AC6-5E16AA1021D1}"/>
              </a:ext>
            </a:extLst>
          </p:cNvPr>
          <p:cNvSpPr txBox="1">
            <a:spLocks noGrp="1"/>
          </p:cNvSpPr>
          <p:nvPr>
            <p:ph type="dt" sz="half" idx="7"/>
          </p:nvPr>
        </p:nvSpPr>
        <p:spPr/>
        <p:txBody>
          <a:bodyPr/>
          <a:lstStyle>
            <a:lvl1pPr>
              <a:defRPr/>
            </a:lvl1pPr>
          </a:lstStyle>
          <a:p>
            <a:pPr>
              <a:buClrTx/>
            </a:pPr>
            <a:fld id="{4A1894E5-4098-463B-BDD5-AF4D8F781DDA}"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77D7BB7E-EDFE-FE13-AE31-85D066D7F11A}"/>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6EB2740C-67D7-718F-886A-CD446FF61F52}"/>
              </a:ext>
            </a:extLst>
          </p:cNvPr>
          <p:cNvSpPr txBox="1">
            <a:spLocks noGrp="1"/>
          </p:cNvSpPr>
          <p:nvPr>
            <p:ph type="sldNum" sz="quarter" idx="8"/>
          </p:nvPr>
        </p:nvSpPr>
        <p:spPr/>
        <p:txBody>
          <a:bodyPr/>
          <a:lstStyle>
            <a:lvl1pPr>
              <a:defRPr/>
            </a:lvl1pPr>
          </a:lstStyle>
          <a:p>
            <a:pPr>
              <a:buClrTx/>
            </a:pPr>
            <a:fld id="{87A3D061-60ED-4C5F-85EE-C37472EF7DB8}"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00733906-600C-A4E3-5A7A-84754EACEC48}"/>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AA75B88C-6DF6-2A03-1195-0F1FA9590F21}"/>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18687544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D4BC-5FBD-3B0D-256B-E8298C99E320}"/>
              </a:ext>
            </a:extLst>
          </p:cNvPr>
          <p:cNvSpPr txBox="1">
            <a:spLocks noGrp="1"/>
          </p:cNvSpPr>
          <p:nvPr>
            <p:ph type="title"/>
          </p:nvPr>
        </p:nvSpPr>
        <p:spPr>
          <a:xfrm>
            <a:off x="629838" y="365130"/>
            <a:ext cx="7886700" cy="132555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F257D2B8-C0AC-5ADA-B638-176032520654}"/>
              </a:ext>
            </a:extLst>
          </p:cNvPr>
          <p:cNvSpPr txBox="1">
            <a:spLocks noGrp="1"/>
          </p:cNvSpPr>
          <p:nvPr>
            <p:ph type="body" idx="1"/>
          </p:nvPr>
        </p:nvSpPr>
        <p:spPr>
          <a:xfrm>
            <a:off x="629838" y="1681160"/>
            <a:ext cx="3868337" cy="823910"/>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D4181E5F-26A5-C1F8-1A5A-4093BB6A1610}"/>
              </a:ext>
            </a:extLst>
          </p:cNvPr>
          <p:cNvSpPr txBox="1">
            <a:spLocks noGrp="1"/>
          </p:cNvSpPr>
          <p:nvPr>
            <p:ph idx="2"/>
          </p:nvPr>
        </p:nvSpPr>
        <p:spPr>
          <a:xfrm>
            <a:off x="629838" y="2505072"/>
            <a:ext cx="3868337"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0F2B3-2D2B-E559-1D48-CE947F9E4A76}"/>
              </a:ext>
            </a:extLst>
          </p:cNvPr>
          <p:cNvSpPr txBox="1">
            <a:spLocks noGrp="1"/>
          </p:cNvSpPr>
          <p:nvPr>
            <p:ph type="body" idx="3"/>
          </p:nvPr>
        </p:nvSpPr>
        <p:spPr>
          <a:xfrm>
            <a:off x="4629150" y="1681160"/>
            <a:ext cx="3887388" cy="823910"/>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3D944C50-F12B-5B94-D57D-C1BA796A5739}"/>
              </a:ext>
            </a:extLst>
          </p:cNvPr>
          <p:cNvSpPr txBox="1">
            <a:spLocks noGrp="1"/>
          </p:cNvSpPr>
          <p:nvPr>
            <p:ph idx="4"/>
          </p:nvPr>
        </p:nvSpPr>
        <p:spPr>
          <a:xfrm>
            <a:off x="4629150" y="2505072"/>
            <a:ext cx="3887388"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35686-CD1F-A2B7-5206-F2362FCABFF8}"/>
              </a:ext>
            </a:extLst>
          </p:cNvPr>
          <p:cNvSpPr txBox="1">
            <a:spLocks noGrp="1"/>
          </p:cNvSpPr>
          <p:nvPr>
            <p:ph type="dt" sz="half" idx="7"/>
          </p:nvPr>
        </p:nvSpPr>
        <p:spPr/>
        <p:txBody>
          <a:bodyPr/>
          <a:lstStyle>
            <a:lvl1pPr>
              <a:defRPr/>
            </a:lvl1pPr>
          </a:lstStyle>
          <a:p>
            <a:pPr>
              <a:buClrTx/>
            </a:pPr>
            <a:fld id="{76F290F7-2345-46C7-90C5-BE1EF6EB5618}" type="datetime1">
              <a:rPr lang="en-US" smtClean="0">
                <a:ea typeface="+mn-ea"/>
                <a:cs typeface="+mn-cs"/>
              </a:rPr>
              <a:pPr>
                <a:buClrTx/>
              </a:pPr>
              <a:t>5/1/2026</a:t>
            </a:fld>
            <a:endParaRPr lang="en-US">
              <a:ea typeface="+mn-ea"/>
              <a:cs typeface="+mn-cs"/>
            </a:endParaRPr>
          </a:p>
        </p:txBody>
      </p:sp>
      <p:sp>
        <p:nvSpPr>
          <p:cNvPr id="8" name="Footer Placeholder 7">
            <a:extLst>
              <a:ext uri="{FF2B5EF4-FFF2-40B4-BE49-F238E27FC236}">
                <a16:creationId xmlns:a16="http://schemas.microsoft.com/office/drawing/2014/main" id="{0776C68D-E090-5DAB-17DD-EF61EE480D6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9" name="Slide Number Placeholder 8">
            <a:extLst>
              <a:ext uri="{FF2B5EF4-FFF2-40B4-BE49-F238E27FC236}">
                <a16:creationId xmlns:a16="http://schemas.microsoft.com/office/drawing/2014/main" id="{4BB75123-4A20-A777-0795-EC52A119EF1A}"/>
              </a:ext>
            </a:extLst>
          </p:cNvPr>
          <p:cNvSpPr txBox="1">
            <a:spLocks noGrp="1"/>
          </p:cNvSpPr>
          <p:nvPr>
            <p:ph type="sldNum" sz="quarter" idx="8"/>
          </p:nvPr>
        </p:nvSpPr>
        <p:spPr/>
        <p:txBody>
          <a:bodyPr/>
          <a:lstStyle>
            <a:lvl1pPr>
              <a:defRPr/>
            </a:lvl1pPr>
          </a:lstStyle>
          <a:p>
            <a:pPr>
              <a:buClrTx/>
            </a:pPr>
            <a:fld id="{F198F8CB-AB99-489A-9E5B-DFB565D4AE2C}" type="slidenum">
              <a:rPr lang="en-US" smtClean="0">
                <a:ea typeface="+mn-ea"/>
                <a:cs typeface="+mn-cs"/>
              </a:rPr>
              <a:pPr>
                <a:buClrTx/>
              </a:pPr>
              <a:t>‹#›</a:t>
            </a:fld>
            <a:endParaRPr lang="en-US">
              <a:ea typeface="+mn-ea"/>
              <a:cs typeface="+mn-cs"/>
            </a:endParaRPr>
          </a:p>
        </p:txBody>
      </p:sp>
      <p:pic>
        <p:nvPicPr>
          <p:cNvPr id="10" name="Picture 9">
            <a:extLst>
              <a:ext uri="{FF2B5EF4-FFF2-40B4-BE49-F238E27FC236}">
                <a16:creationId xmlns:a16="http://schemas.microsoft.com/office/drawing/2014/main" id="{8D429350-9DAD-8F29-BE2E-5D32AEE6228D}"/>
              </a:ext>
            </a:extLst>
          </p:cNvPr>
          <p:cNvPicPr>
            <a:picLocks noChangeAspect="1"/>
          </p:cNvPicPr>
          <p:nvPr userDrawn="1"/>
        </p:nvPicPr>
        <p:blipFill>
          <a:blip r:embed="rId3"/>
          <a:stretch>
            <a:fillRect/>
          </a:stretch>
        </p:blipFill>
        <p:spPr>
          <a:xfrm>
            <a:off x="0" y="5589597"/>
            <a:ext cx="9144000" cy="832104"/>
          </a:xfrm>
          <a:prstGeom prst="rect">
            <a:avLst/>
          </a:prstGeom>
        </p:spPr>
      </p:pic>
    </p:spTree>
    <p:extLst>
      <p:ext uri="{BB962C8B-B14F-4D97-AF65-F5344CB8AC3E}">
        <p14:creationId xmlns:p14="http://schemas.microsoft.com/office/powerpoint/2010/main" val="22463818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56F3-D8B1-BC08-0552-D2403992B6C9}"/>
              </a:ext>
            </a:extLst>
          </p:cNvPr>
          <p:cNvSpPr txBox="1">
            <a:spLocks noGrp="1"/>
          </p:cNvSpPr>
          <p:nvPr>
            <p:ph type="title"/>
          </p:nvPr>
        </p:nvSpPr>
        <p:spPr>
          <a:xfrm>
            <a:off x="2758438" y="500058"/>
            <a:ext cx="575690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628E72C6-1E33-306A-9561-E145A6AA15FC}"/>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69352-5F49-4CF0-EF4F-B9EB2A48B586}"/>
              </a:ext>
            </a:extLst>
          </p:cNvPr>
          <p:cNvSpPr txBox="1">
            <a:spLocks noGrp="1"/>
          </p:cNvSpPr>
          <p:nvPr>
            <p:ph type="dt" sz="half" idx="7"/>
          </p:nvPr>
        </p:nvSpPr>
        <p:spPr/>
        <p:txBody>
          <a:bodyPr/>
          <a:lstStyle>
            <a:lvl1pPr>
              <a:defRPr/>
            </a:lvl1pPr>
          </a:lstStyle>
          <a:p>
            <a:pPr>
              <a:buClrTx/>
            </a:pPr>
            <a:fld id="{01BA71A9-86E5-4B86-8879-2C995AA1174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4C12927-9F00-6221-97E4-658B047F950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2C1A486D-694D-8636-B023-D21C7768B098}"/>
              </a:ext>
            </a:extLst>
          </p:cNvPr>
          <p:cNvSpPr txBox="1">
            <a:spLocks noGrp="1"/>
          </p:cNvSpPr>
          <p:nvPr>
            <p:ph type="sldNum" sz="quarter" idx="8"/>
          </p:nvPr>
        </p:nvSpPr>
        <p:spPr/>
        <p:txBody>
          <a:bodyPr/>
          <a:lstStyle>
            <a:lvl1pPr>
              <a:defRPr/>
            </a:lvl1pPr>
          </a:lstStyle>
          <a:p>
            <a:pPr>
              <a:buClrTx/>
            </a:pPr>
            <a:fld id="{C10BE343-BDD3-440C-85C7-C41C0BD3968D}"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195BBD9F-CFFF-88AE-AFD5-70C268728E2B}"/>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396303538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FF44-244A-0B7E-2351-8BC01DB363DC}"/>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A86C1742-110C-D11A-E09F-69260B323519}"/>
              </a:ext>
            </a:extLst>
          </p:cNvPr>
          <p:cNvSpPr txBox="1">
            <a:spLocks noGrp="1"/>
          </p:cNvSpPr>
          <p:nvPr>
            <p:ph idx="1"/>
          </p:nvPr>
        </p:nvSpPr>
        <p:spPr>
          <a:xfrm>
            <a:off x="628653"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D7596-E25D-5FFB-D454-AE4C89DF8D0F}"/>
              </a:ext>
            </a:extLst>
          </p:cNvPr>
          <p:cNvSpPr txBox="1">
            <a:spLocks noGrp="1"/>
          </p:cNvSpPr>
          <p:nvPr>
            <p:ph idx="2"/>
          </p:nvPr>
        </p:nvSpPr>
        <p:spPr>
          <a:xfrm>
            <a:off x="4629151"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305C8-505E-5C6E-BEBB-E7897DFF902E}"/>
              </a:ext>
            </a:extLst>
          </p:cNvPr>
          <p:cNvSpPr txBox="1">
            <a:spLocks noGrp="1"/>
          </p:cNvSpPr>
          <p:nvPr>
            <p:ph type="dt" sz="half" idx="7"/>
          </p:nvPr>
        </p:nvSpPr>
        <p:spPr/>
        <p:txBody>
          <a:bodyPr/>
          <a:lstStyle>
            <a:lvl1pPr>
              <a:defRPr/>
            </a:lvl1pPr>
          </a:lstStyle>
          <a:p>
            <a:pPr>
              <a:buClrTx/>
            </a:pPr>
            <a:fld id="{75CD7760-5725-46B9-B576-4C7FDA71F6C7}"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6E9A035A-D633-3CC8-3642-14FDFE3CD04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A9F8E9C4-0F27-F1CA-414C-23ECD47A635F}"/>
              </a:ext>
            </a:extLst>
          </p:cNvPr>
          <p:cNvSpPr txBox="1">
            <a:spLocks noGrp="1"/>
          </p:cNvSpPr>
          <p:nvPr>
            <p:ph type="sldNum" sz="quarter" idx="8"/>
          </p:nvPr>
        </p:nvSpPr>
        <p:spPr/>
        <p:txBody>
          <a:bodyPr/>
          <a:lstStyle>
            <a:lvl1pPr>
              <a:defRPr/>
            </a:lvl1pPr>
          </a:lstStyle>
          <a:p>
            <a:pPr>
              <a:buClrTx/>
            </a:pPr>
            <a:fld id="{90144858-AB08-4665-9F93-37CFEA595A8F}"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93EDE342-928F-2CE3-B4C0-7289FFAF5AEF}"/>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23502997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Only Slide">
    <p:bg>
      <p:bgPr>
        <a:blipFill>
          <a:blip r:embed="rId2"/>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47ACD-E817-B216-EE7E-2112AEF92529}"/>
              </a:ext>
            </a:extLst>
          </p:cNvPr>
          <p:cNvSpPr txBox="1">
            <a:spLocks noGrp="1"/>
          </p:cNvSpPr>
          <p:nvPr>
            <p:ph type="dt" sz="half" idx="7"/>
          </p:nvPr>
        </p:nvSpPr>
        <p:spPr/>
        <p:txBody>
          <a:bodyPr/>
          <a:lstStyle>
            <a:lvl1pPr>
              <a:defRPr/>
            </a:lvl1pPr>
          </a:lstStyle>
          <a:p>
            <a:pPr>
              <a:buClrTx/>
            </a:pPr>
            <a:fld id="{80963EA7-2035-4516-8E3E-9D7815BD4842}" type="datetime1">
              <a:rPr lang="en-US" smtClean="0">
                <a:ea typeface="+mn-ea"/>
                <a:cs typeface="+mn-cs"/>
              </a:rPr>
              <a:pPr>
                <a:buClrTx/>
              </a:pPr>
              <a:t>5/1/2026</a:t>
            </a:fld>
            <a:endParaRPr lang="en-US">
              <a:ea typeface="+mn-ea"/>
              <a:cs typeface="+mn-cs"/>
            </a:endParaRPr>
          </a:p>
        </p:txBody>
      </p:sp>
      <p:sp>
        <p:nvSpPr>
          <p:cNvPr id="3" name="Footer Placeholder 2">
            <a:extLst>
              <a:ext uri="{FF2B5EF4-FFF2-40B4-BE49-F238E27FC236}">
                <a16:creationId xmlns:a16="http://schemas.microsoft.com/office/drawing/2014/main" id="{833E585F-0D8A-1740-6B6F-DB3647AD6D4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4" name="Slide Number Placeholder 3">
            <a:extLst>
              <a:ext uri="{FF2B5EF4-FFF2-40B4-BE49-F238E27FC236}">
                <a16:creationId xmlns:a16="http://schemas.microsoft.com/office/drawing/2014/main" id="{3525D143-BE3E-90C8-A954-FDBAA2F42BC3}"/>
              </a:ext>
            </a:extLst>
          </p:cNvPr>
          <p:cNvSpPr txBox="1">
            <a:spLocks noGrp="1"/>
          </p:cNvSpPr>
          <p:nvPr>
            <p:ph type="sldNum" sz="quarter" idx="8"/>
          </p:nvPr>
        </p:nvSpPr>
        <p:spPr/>
        <p:txBody>
          <a:bodyPr/>
          <a:lstStyle>
            <a:lvl1pPr>
              <a:defRPr/>
            </a:lvl1pPr>
          </a:lstStyle>
          <a:p>
            <a:pPr>
              <a:buClrTx/>
            </a:pPr>
            <a:fld id="{F803507D-98AA-49C5-AF3C-32BEF39D19F0}" type="slidenum">
              <a:rPr lang="en-US" smtClean="0">
                <a:ea typeface="+mn-ea"/>
                <a:cs typeface="+mn-cs"/>
              </a:rPr>
              <a:pPr>
                <a:buClrTx/>
              </a:pPr>
              <a:t>‹#›</a:t>
            </a:fld>
            <a:endParaRPr lang="en-US">
              <a:ea typeface="+mn-ea"/>
              <a:cs typeface="+mn-cs"/>
            </a:endParaRPr>
          </a:p>
        </p:txBody>
      </p:sp>
      <p:sp>
        <p:nvSpPr>
          <p:cNvPr id="5" name="Content Placeholder 5">
            <a:extLst>
              <a:ext uri="{FF2B5EF4-FFF2-40B4-BE49-F238E27FC236}">
                <a16:creationId xmlns:a16="http://schemas.microsoft.com/office/drawing/2014/main" id="{53C52A04-8102-306E-D205-87B08B154550}"/>
              </a:ext>
            </a:extLst>
          </p:cNvPr>
          <p:cNvSpPr txBox="1">
            <a:spLocks noGrp="1"/>
          </p:cNvSpPr>
          <p:nvPr>
            <p:ph idx="4294967295"/>
          </p:nvPr>
        </p:nvSpPr>
        <p:spPr>
          <a:xfrm>
            <a:off x="289558" y="386077"/>
            <a:ext cx="8549642" cy="51304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8C90FB3-2E0A-18BA-D4A3-0DBF0399F0CE}"/>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42678623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7"/>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B6F3A-3CCC-938A-91C3-DC2C6562A647}"/>
              </a:ext>
            </a:extLst>
          </p:cNvPr>
          <p:cNvSpPr txBox="1">
            <a:spLocks noGrp="1"/>
          </p:cNvSpPr>
          <p:nvPr>
            <p:ph type="title"/>
          </p:nvPr>
        </p:nvSpPr>
        <p:spPr>
          <a:xfrm>
            <a:off x="628652" y="500058"/>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07DA1F1-3077-88C8-130F-B8BA04A9EBE0}"/>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F7D68-FB87-9F91-30A0-F37B543FFEFE}"/>
              </a:ext>
            </a:extLst>
          </p:cNvPr>
          <p:cNvSpPr txBox="1">
            <a:spLocks noGrp="1"/>
          </p:cNvSpPr>
          <p:nvPr>
            <p:ph type="dt" sz="half" idx="2"/>
          </p:nvPr>
        </p:nvSpPr>
        <p:spPr>
          <a:xfrm>
            <a:off x="6286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endParaRPr lang="en-US">
              <a:ea typeface="+mn-ea"/>
              <a:cs typeface="+mn-cs"/>
            </a:endParaRPr>
          </a:p>
        </p:txBody>
      </p:sp>
      <p:sp>
        <p:nvSpPr>
          <p:cNvPr id="5" name="Footer Placeholder 4">
            <a:extLst>
              <a:ext uri="{FF2B5EF4-FFF2-40B4-BE49-F238E27FC236}">
                <a16:creationId xmlns:a16="http://schemas.microsoft.com/office/drawing/2014/main" id="{AB9A8DDE-E58A-EEC5-7FB2-0108B57C27CF}"/>
              </a:ext>
            </a:extLst>
          </p:cNvPr>
          <p:cNvSpPr txBox="1">
            <a:spLocks noGrp="1"/>
          </p:cNvSpPr>
          <p:nvPr>
            <p:ph type="ftr" sz="quarter" idx="3"/>
          </p:nvPr>
        </p:nvSpPr>
        <p:spPr>
          <a:xfrm>
            <a:off x="3028952" y="6492871"/>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r>
              <a:rPr lang="en-US">
                <a:ea typeface="+mn-ea"/>
                <a:cs typeface="+mn-cs"/>
              </a:rPr>
              <a:t>ncrptraining.org</a:t>
            </a:r>
          </a:p>
        </p:txBody>
      </p:sp>
      <p:sp>
        <p:nvSpPr>
          <p:cNvPr id="6" name="Slide Number Placeholder 5">
            <a:extLst>
              <a:ext uri="{FF2B5EF4-FFF2-40B4-BE49-F238E27FC236}">
                <a16:creationId xmlns:a16="http://schemas.microsoft.com/office/drawing/2014/main" id="{A6BD5A7A-35AF-60BA-28D6-E8BE6CC9124A}"/>
              </a:ext>
            </a:extLst>
          </p:cNvPr>
          <p:cNvSpPr txBox="1">
            <a:spLocks noGrp="1"/>
          </p:cNvSpPr>
          <p:nvPr>
            <p:ph type="sldNum" sz="quarter" idx="4"/>
          </p:nvPr>
        </p:nvSpPr>
        <p:spPr>
          <a:xfrm>
            <a:off x="64579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fld id="{B821FF50-3FB8-4ECE-B110-9A3D9995E3EC}"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41761585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www.womensmentalhealth.org"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166"/>
        <p:cNvGrpSpPr/>
        <p:nvPr/>
      </p:nvGrpSpPr>
      <p:grpSpPr>
        <a:xfrm>
          <a:off x="0" y="0"/>
          <a:ext cx="0" cy="0"/>
          <a:chOff x="0" y="0"/>
          <a:chExt cx="0" cy="0"/>
        </a:xfrm>
      </p:grpSpPr>
      <p:sp>
        <p:nvSpPr>
          <p:cNvPr id="167" name="Google Shape;167;p1"/>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500"/>
              <a:buFont typeface="Calibri"/>
              <a:buNone/>
            </a:pPr>
            <a:r>
              <a:rPr lang="en-US" sz="4000" dirty="0"/>
              <a:t>Psychiatric Emergencies: Suicide and Agitation</a:t>
            </a:r>
            <a:endParaRPr sz="4000" dirty="0"/>
          </a:p>
        </p:txBody>
      </p:sp>
      <p:sp>
        <p:nvSpPr>
          <p:cNvPr id="168" name="Google Shape;168;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800"/>
              <a:buNone/>
            </a:pPr>
            <a:r>
              <a:rPr lang="en-US"/>
              <a:t>Contributors</a:t>
            </a:r>
            <a:endParaRPr/>
          </a:p>
          <a:p>
            <a:pPr marL="0" lvl="0" indent="0" algn="ctr" rtl="0">
              <a:lnSpc>
                <a:spcPct val="90000"/>
              </a:lnSpc>
              <a:spcBef>
                <a:spcPts val="750"/>
              </a:spcBef>
              <a:spcAft>
                <a:spcPts val="0"/>
              </a:spcAft>
              <a:buClr>
                <a:schemeClr val="dk1"/>
              </a:buClr>
              <a:buSzPts val="1800"/>
              <a:buNone/>
            </a:pPr>
            <a:r>
              <a:rPr lang="en-US"/>
              <a:t>Marissa Beal, DO</a:t>
            </a:r>
            <a:endParaRPr/>
          </a:p>
          <a:p>
            <a:pPr marL="0" lvl="0" indent="0" algn="ctr" rtl="0">
              <a:lnSpc>
                <a:spcPct val="90000"/>
              </a:lnSpc>
              <a:spcBef>
                <a:spcPts val="750"/>
              </a:spcBef>
              <a:spcAft>
                <a:spcPts val="0"/>
              </a:spcAft>
              <a:buClr>
                <a:schemeClr val="dk1"/>
              </a:buClr>
              <a:buSzPts val="1800"/>
              <a:buNone/>
            </a:pPr>
            <a:r>
              <a:rPr lang="en-US"/>
              <a:t>Lauren M. Osborne, MD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fa7f531564_0_48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Screening</a:t>
            </a:r>
            <a:endParaRPr/>
          </a:p>
        </p:txBody>
      </p:sp>
      <p:sp>
        <p:nvSpPr>
          <p:cNvPr id="242" name="Google Shape;242;gfa7f531564_0_482"/>
          <p:cNvSpPr txBox="1">
            <a:spLocks noGrp="1"/>
          </p:cNvSpPr>
          <p:nvPr>
            <p:ph idx="2"/>
          </p:nvPr>
        </p:nvSpPr>
        <p:spPr>
          <a:xfrm>
            <a:off x="580095" y="1586708"/>
            <a:ext cx="7983810" cy="3684583"/>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800" dirty="0">
                <a:solidFill>
                  <a:schemeClr val="bg1"/>
                </a:solidFill>
              </a:rPr>
              <a:t>Edinburgh Postnatal Depression Score </a:t>
            </a:r>
            <a:endParaRPr sz="1800" dirty="0">
              <a:solidFill>
                <a:schemeClr val="bg1"/>
              </a:solidFill>
            </a:endParaRPr>
          </a:p>
          <a:p>
            <a:pPr marL="914400" lvl="1" indent="-342900" algn="l" rtl="0">
              <a:lnSpc>
                <a:spcPct val="100000"/>
              </a:lnSpc>
              <a:spcBef>
                <a:spcPts val="0"/>
              </a:spcBef>
              <a:spcAft>
                <a:spcPts val="0"/>
              </a:spcAft>
              <a:buSzPts val="1800"/>
              <a:buChar char="•"/>
            </a:pPr>
            <a:r>
              <a:rPr lang="en-US" dirty="0">
                <a:solidFill>
                  <a:schemeClr val="bg1"/>
                </a:solidFill>
              </a:rPr>
              <a:t>(Question 10: “The thought of harming myself has occurred to me”) </a:t>
            </a:r>
            <a:endParaRPr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PHQ-9 </a:t>
            </a:r>
            <a:endParaRPr sz="1800" dirty="0">
              <a:solidFill>
                <a:schemeClr val="bg1"/>
              </a:solidFill>
            </a:endParaRPr>
          </a:p>
          <a:p>
            <a:pPr marL="914400" lvl="1" indent="-342900" algn="l" rtl="0">
              <a:lnSpc>
                <a:spcPct val="100000"/>
              </a:lnSpc>
              <a:spcBef>
                <a:spcPts val="0"/>
              </a:spcBef>
              <a:spcAft>
                <a:spcPts val="0"/>
              </a:spcAft>
              <a:buSzPts val="1800"/>
              <a:buChar char="•"/>
            </a:pPr>
            <a:r>
              <a:rPr lang="en-US" dirty="0">
                <a:solidFill>
                  <a:schemeClr val="bg1"/>
                </a:solidFill>
              </a:rPr>
              <a:t>(Question 9: “Thoughts you would be better off dead or of hurting yourself in some way”)</a:t>
            </a:r>
            <a:endParaRPr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Mood Disorder Questionnaire - screen for bipolar disorder</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Columbia Suicide Severity Rating Scale</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Screen for suicide at every visit in first year postpartum – while many women come only for their 6-week visit, others may present for routine gyn or primary care visits later in that year and should be screened</a:t>
            </a:r>
            <a:endParaRPr sz="1800" dirty="0">
              <a:solidFill>
                <a:schemeClr val="bg1"/>
              </a:solidFill>
            </a:endParaRPr>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fa7f531564_0_4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Case Presentation:</a:t>
            </a:r>
            <a:endParaRPr/>
          </a:p>
        </p:txBody>
      </p:sp>
      <p:sp>
        <p:nvSpPr>
          <p:cNvPr id="250" name="Google Shape;250;gfa7f531564_0_445"/>
          <p:cNvSpPr txBox="1">
            <a:spLocks noGrp="1"/>
          </p:cNvSpPr>
          <p:nvPr>
            <p:ph idx="4294967295"/>
          </p:nvPr>
        </p:nvSpPr>
        <p:spPr>
          <a:xfrm>
            <a:off x="628653" y="1471790"/>
            <a:ext cx="4705349" cy="36582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Lucy B. is a 24-year-old woman who presents to her OB for her 2 week postpartum visit</a:t>
            </a: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She breaks down and starts crying, noting that she is feeling down and unable to laugh and enjoy herself as much as she used to. </a:t>
            </a: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You screen her for depression; her total score on the EPDS is just 11, but she answers “yes quite often” regarding thoughts of harming herself. </a:t>
            </a:r>
            <a:endParaRPr sz="1600" dirty="0">
              <a:solidFill>
                <a:schemeClr val="bg1"/>
              </a:solidFill>
            </a:endParaRPr>
          </a:p>
          <a:p>
            <a:pPr marL="0" lvl="0" indent="0" algn="l" rtl="0">
              <a:lnSpc>
                <a:spcPct val="100000"/>
              </a:lnSpc>
              <a:spcBef>
                <a:spcPts val="0"/>
              </a:spcBef>
              <a:spcAft>
                <a:spcPts val="0"/>
              </a:spcAft>
              <a:buSzPts val="1800"/>
              <a:buNone/>
            </a:pPr>
            <a:endParaRPr sz="1600" dirty="0">
              <a:solidFill>
                <a:schemeClr val="bg1"/>
              </a:solidFill>
            </a:endParaRPr>
          </a:p>
          <a:p>
            <a:pPr marL="0" lvl="0" indent="0" algn="l" rtl="0">
              <a:lnSpc>
                <a:spcPct val="100000"/>
              </a:lnSpc>
              <a:spcBef>
                <a:spcPts val="0"/>
              </a:spcBef>
              <a:spcAft>
                <a:spcPts val="0"/>
              </a:spcAft>
              <a:buSzPts val="1800"/>
              <a:buNone/>
            </a:pPr>
            <a:r>
              <a:rPr lang="en-US" sz="1600" dirty="0">
                <a:solidFill>
                  <a:schemeClr val="bg1"/>
                </a:solidFill>
              </a:rPr>
              <a:t>Next steps….</a:t>
            </a:r>
            <a:endParaRPr sz="1600" dirty="0">
              <a:solidFill>
                <a:schemeClr val="bg1"/>
              </a:solidFill>
            </a:endParaRPr>
          </a:p>
          <a:p>
            <a:pPr marL="0" lvl="0" indent="0" algn="l" rtl="0">
              <a:lnSpc>
                <a:spcPct val="100000"/>
              </a:lnSpc>
              <a:spcBef>
                <a:spcPts val="0"/>
              </a:spcBef>
              <a:spcAft>
                <a:spcPts val="0"/>
              </a:spcAft>
              <a:buSzPts val="1800"/>
              <a:buNone/>
            </a:pPr>
            <a:endParaRPr sz="1600" dirty="0">
              <a:solidFill>
                <a:schemeClr val="bg1"/>
              </a:solidFill>
            </a:endParaRPr>
          </a:p>
          <a:p>
            <a:pPr marL="0" lvl="0" indent="0" algn="l" rtl="0">
              <a:lnSpc>
                <a:spcPct val="100000"/>
              </a:lnSpc>
              <a:spcBef>
                <a:spcPts val="0"/>
              </a:spcBef>
              <a:spcAft>
                <a:spcPts val="0"/>
              </a:spcAft>
              <a:buSzPts val="1800"/>
              <a:buNone/>
            </a:pPr>
            <a:r>
              <a:rPr lang="en-US" sz="1600" dirty="0">
                <a:solidFill>
                  <a:schemeClr val="bg1"/>
                </a:solidFill>
              </a:rPr>
              <a:t>Ask follow-up questions to assess her acute risk</a:t>
            </a:r>
            <a:endParaRPr sz="16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88849E-4E8B-484D-2B89-F01B4EE5CD94}"/>
              </a:ext>
            </a:extLst>
          </p:cNvPr>
          <p:cNvSpPr/>
          <p:nvPr/>
        </p:nvSpPr>
        <p:spPr>
          <a:xfrm>
            <a:off x="401591" y="1343795"/>
            <a:ext cx="8348240" cy="43557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Google Shape;257;gfa7f531564_0_43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Suicide Risk Assessment</a:t>
            </a:r>
            <a:endParaRPr/>
          </a:p>
        </p:txBody>
      </p:sp>
      <p:sp>
        <p:nvSpPr>
          <p:cNvPr id="258" name="Google Shape;258;gfa7f531564_0_438"/>
          <p:cNvSpPr txBox="1">
            <a:spLocks noGrp="1"/>
          </p:cNvSpPr>
          <p:nvPr>
            <p:ph idx="4294967295"/>
          </p:nvPr>
        </p:nvSpPr>
        <p:spPr>
          <a:xfrm>
            <a:off x="628650" y="1557211"/>
            <a:ext cx="7886700" cy="4351337"/>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800" dirty="0">
                <a:solidFill>
                  <a:schemeClr val="bg1"/>
                </a:solidFill>
              </a:rPr>
              <a:t>Clarify question 10 on Edinburgh, clarify timing of suicidal thoughts (current vs past)</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Identify active (I want to overdose on pills) vs. passive (I would like to go to sleep and never wake up)</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Identify plan: Do you have thoughts of a specific plan, timing, place or method?</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Identify means: Do you have access to guns, pills, etc.?</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Identify intent: Do you plan to follow through with this? What reasons do you have to be alive?  How close have you come to following through on your plan?</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Identify history: Have you tried to commit suicide in the past? Have your family members committed suicide in the past?</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Identify deterrents: Are you religious? What are reasons to be alive?</a:t>
            </a:r>
            <a:endParaRPr sz="18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E1DA3FB-C15E-A344-1E2B-4B652440F0C2}"/>
              </a:ext>
            </a:extLst>
          </p:cNvPr>
          <p:cNvSpPr/>
          <p:nvPr/>
        </p:nvSpPr>
        <p:spPr>
          <a:xfrm>
            <a:off x="401591" y="1463064"/>
            <a:ext cx="8348240" cy="37494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Google Shape;265;gfa7f531564_0_48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Suicide Risk Assessment</a:t>
            </a:r>
            <a:endParaRPr/>
          </a:p>
        </p:txBody>
      </p:sp>
      <p:sp>
        <p:nvSpPr>
          <p:cNvPr id="266" name="Google Shape;266;gfa7f531564_0_489"/>
          <p:cNvSpPr txBox="1">
            <a:spLocks noGrp="1"/>
          </p:cNvSpPr>
          <p:nvPr>
            <p:ph idx="4294967295"/>
          </p:nvPr>
        </p:nvSpPr>
        <p:spPr>
          <a:xfrm>
            <a:off x="628648" y="1630363"/>
            <a:ext cx="7886700" cy="4351337"/>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800" dirty="0">
                <a:solidFill>
                  <a:schemeClr val="bg1"/>
                </a:solidFill>
              </a:rPr>
              <a:t>Passive suicidal ideation -&gt; assess time course, acute vs. chronic, is patient engaged with mental health provider? Consider follow-up with mental health provider or further increased follow-up if not engaged in treatment</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Active suicidal ideation -&gt; will require further psychiatric evaluation, send to ER, potentially will need psychiatric hospitalization</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If unsure -&gt; obtain further collateral from family, err on the side of obtaining a psychiatric evaluation</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Rules surrounding Involuntary evaluation vary by state, but usually appropriate if patient is at imminent risk of self-harm/suicide</a:t>
            </a:r>
            <a:endParaRPr sz="1800" dirty="0">
              <a:solidFill>
                <a:schemeClr val="bg1"/>
              </a:solidFill>
            </a:endParaRPr>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fa7f531564_0_524"/>
          <p:cNvSpPr txBox="1">
            <a:spLocks noGrp="1"/>
          </p:cNvSpPr>
          <p:nvPr>
            <p:ph type="title"/>
          </p:nvPr>
        </p:nvSpPr>
        <p:spPr>
          <a:xfrm>
            <a:off x="953250" y="362077"/>
            <a:ext cx="7237500" cy="79087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US" sz="4000" dirty="0">
                <a:solidFill>
                  <a:srgbClr val="012B4A"/>
                </a:solidFill>
              </a:rPr>
              <a:t>Suicide Risk </a:t>
            </a:r>
            <a:r>
              <a:rPr lang="en-US" sz="4000" dirty="0">
                <a:solidFill>
                  <a:srgbClr val="012B4A"/>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Assessment</a:t>
            </a:r>
            <a:endParaRPr sz="4000" dirty="0">
              <a:solidFill>
                <a:srgbClr val="012B4A"/>
              </a:solidFill>
            </a:endParaRPr>
          </a:p>
        </p:txBody>
      </p:sp>
      <p:pic>
        <p:nvPicPr>
          <p:cNvPr id="275" name="Google Shape;275;gfa7f531564_0_524"/>
          <p:cNvPicPr preferRelativeResize="0"/>
          <p:nvPr/>
        </p:nvPicPr>
        <p:blipFill rotWithShape="1">
          <a:blip r:embed="rId3">
            <a:alphaModFix/>
          </a:blip>
          <a:srcRect l="-756" t="-860" r="-3275" b="645"/>
          <a:stretch>
            <a:fillRect/>
          </a:stretch>
        </p:blipFill>
        <p:spPr>
          <a:xfrm>
            <a:off x="589804" y="1111653"/>
            <a:ext cx="8204557" cy="46346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021214180d_0_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Assessment</a:t>
            </a:r>
            <a:endParaRPr/>
          </a:p>
        </p:txBody>
      </p:sp>
      <p:sp>
        <p:nvSpPr>
          <p:cNvPr id="282" name="Google Shape;282;g1021214180d_0_97"/>
          <p:cNvSpPr txBox="1">
            <a:spLocks noGrp="1"/>
          </p:cNvSpPr>
          <p:nvPr>
            <p:ph idx="4294967295"/>
          </p:nvPr>
        </p:nvSpPr>
        <p:spPr>
          <a:xfrm>
            <a:off x="628653" y="1599885"/>
            <a:ext cx="4705349" cy="3658230"/>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SzPts val="2100"/>
              <a:buChar char="•"/>
            </a:pPr>
            <a:r>
              <a:rPr lang="en-US" sz="1600" dirty="0">
                <a:solidFill>
                  <a:schemeClr val="bg1"/>
                </a:solidFill>
              </a:rPr>
              <a:t>Screen for signs and symptoms of mania and psychosis</a:t>
            </a:r>
            <a:endParaRPr sz="1600" dirty="0">
              <a:solidFill>
                <a:schemeClr val="bg1"/>
              </a:solidFill>
            </a:endParaRPr>
          </a:p>
          <a:p>
            <a:pPr marL="914400" lvl="1" indent="-361950" algn="l" rtl="0">
              <a:lnSpc>
                <a:spcPct val="100000"/>
              </a:lnSpc>
              <a:spcBef>
                <a:spcPts val="0"/>
              </a:spcBef>
              <a:spcAft>
                <a:spcPts val="0"/>
              </a:spcAft>
              <a:buSzPts val="2100"/>
              <a:buChar char="•"/>
            </a:pPr>
            <a:r>
              <a:rPr lang="en-US" sz="1600" dirty="0">
                <a:solidFill>
                  <a:schemeClr val="bg1"/>
                </a:solidFill>
              </a:rPr>
              <a:t>How are you sleeping? Do you feel like you need less sleep these days? </a:t>
            </a:r>
            <a:endParaRPr sz="1600" dirty="0">
              <a:solidFill>
                <a:schemeClr val="bg1"/>
              </a:solidFill>
            </a:endParaRPr>
          </a:p>
          <a:p>
            <a:pPr marL="914400" lvl="1" indent="-361950" algn="l" rtl="0">
              <a:lnSpc>
                <a:spcPct val="100000"/>
              </a:lnSpc>
              <a:spcBef>
                <a:spcPts val="0"/>
              </a:spcBef>
              <a:spcAft>
                <a:spcPts val="0"/>
              </a:spcAft>
              <a:buSzPts val="2100"/>
              <a:buChar char="•"/>
            </a:pPr>
            <a:r>
              <a:rPr lang="en-US" sz="1600" dirty="0">
                <a:solidFill>
                  <a:schemeClr val="bg1"/>
                </a:solidFill>
              </a:rPr>
              <a:t>Are your thoughts racing?</a:t>
            </a:r>
            <a:endParaRPr sz="1600" dirty="0">
              <a:solidFill>
                <a:schemeClr val="bg1"/>
              </a:solidFill>
            </a:endParaRPr>
          </a:p>
          <a:p>
            <a:pPr marL="914400" lvl="1" indent="-361950" algn="l" rtl="0">
              <a:lnSpc>
                <a:spcPct val="100000"/>
              </a:lnSpc>
              <a:spcBef>
                <a:spcPts val="0"/>
              </a:spcBef>
              <a:spcAft>
                <a:spcPts val="0"/>
              </a:spcAft>
              <a:buSzPts val="2100"/>
              <a:buChar char="•"/>
            </a:pPr>
            <a:r>
              <a:rPr lang="en-US" sz="1600" dirty="0">
                <a:solidFill>
                  <a:schemeClr val="bg1"/>
                </a:solidFill>
              </a:rPr>
              <a:t>Are you talking faster than normal?</a:t>
            </a:r>
            <a:endParaRPr sz="1600" dirty="0">
              <a:solidFill>
                <a:schemeClr val="bg1"/>
              </a:solidFill>
            </a:endParaRPr>
          </a:p>
          <a:p>
            <a:pPr marL="914400" lvl="1" indent="-361950" algn="l" rtl="0">
              <a:lnSpc>
                <a:spcPct val="100000"/>
              </a:lnSpc>
              <a:spcBef>
                <a:spcPts val="0"/>
              </a:spcBef>
              <a:spcAft>
                <a:spcPts val="0"/>
              </a:spcAft>
              <a:buSzPts val="2100"/>
              <a:buChar char="•"/>
            </a:pPr>
            <a:r>
              <a:rPr lang="en-US" sz="1600" dirty="0">
                <a:solidFill>
                  <a:schemeClr val="bg1"/>
                </a:solidFill>
              </a:rPr>
              <a:t>Are you hearing or seeing things?</a:t>
            </a:r>
            <a:endParaRPr sz="1600" dirty="0">
              <a:solidFill>
                <a:schemeClr val="bg1"/>
              </a:solidFill>
            </a:endParaRPr>
          </a:p>
          <a:p>
            <a:pPr marL="914400" lvl="1" indent="-361950" algn="l" rtl="0">
              <a:lnSpc>
                <a:spcPct val="100000"/>
              </a:lnSpc>
              <a:spcBef>
                <a:spcPts val="0"/>
              </a:spcBef>
              <a:spcAft>
                <a:spcPts val="0"/>
              </a:spcAft>
              <a:buSzPts val="2100"/>
              <a:buChar char="•"/>
            </a:pPr>
            <a:r>
              <a:rPr lang="en-US" sz="1600" dirty="0">
                <a:solidFill>
                  <a:schemeClr val="bg1"/>
                </a:solidFill>
              </a:rPr>
              <a:t>Are you worried people are after you or out to get you?</a:t>
            </a:r>
            <a:endParaRPr sz="1600" dirty="0">
              <a:solidFill>
                <a:schemeClr val="bg1"/>
              </a:solidFill>
            </a:endParaRPr>
          </a:p>
          <a:p>
            <a:pPr marL="914400" lvl="1" indent="-361950" algn="l" rtl="0">
              <a:lnSpc>
                <a:spcPct val="100000"/>
              </a:lnSpc>
              <a:spcBef>
                <a:spcPts val="0"/>
              </a:spcBef>
              <a:spcAft>
                <a:spcPts val="0"/>
              </a:spcAft>
              <a:buSzPts val="2100"/>
              <a:buChar char="•"/>
            </a:pPr>
            <a:r>
              <a:rPr lang="en-US" sz="1600" dirty="0">
                <a:solidFill>
                  <a:schemeClr val="bg1"/>
                </a:solidFill>
              </a:rPr>
              <a:t>Are you having thoughts of hurting your baby?</a:t>
            </a: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Speak with family to assess for changes in behavior</a:t>
            </a:r>
            <a:endParaRPr sz="1600" dirty="0">
              <a:solidFill>
                <a:schemeClr val="bg1"/>
              </a:solidFill>
            </a:endParaRPr>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261f56e4cb_0_6"/>
          <p:cNvSpPr txBox="1">
            <a:spLocks noGrp="1"/>
          </p:cNvSpPr>
          <p:nvPr>
            <p:ph type="title"/>
          </p:nvPr>
        </p:nvSpPr>
        <p:spPr>
          <a:xfrm>
            <a:off x="629838" y="118809"/>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Assessment: Clinical features of mania</a:t>
            </a:r>
            <a:endParaRPr dirty="0"/>
          </a:p>
        </p:txBody>
      </p:sp>
      <p:sp>
        <p:nvSpPr>
          <p:cNvPr id="290" name="Google Shape;290;g1261f56e4cb_0_6"/>
          <p:cNvSpPr txBox="1">
            <a:spLocks noGrp="1"/>
          </p:cNvSpPr>
          <p:nvPr>
            <p:ph idx="2"/>
          </p:nvPr>
        </p:nvSpPr>
        <p:spPr>
          <a:xfrm>
            <a:off x="627462" y="1133472"/>
            <a:ext cx="8111826" cy="368458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SzPts val="1800"/>
              <a:buChar char="•"/>
            </a:pPr>
            <a:r>
              <a:rPr lang="en-US" sz="1800" dirty="0"/>
              <a:t>Elevated or irritable mood</a:t>
            </a:r>
            <a:endParaRPr sz="1800" dirty="0"/>
          </a:p>
          <a:p>
            <a:pPr marL="457200" lvl="0" indent="-342900" algn="l" rtl="0">
              <a:lnSpc>
                <a:spcPct val="90000"/>
              </a:lnSpc>
              <a:spcBef>
                <a:spcPts val="0"/>
              </a:spcBef>
              <a:spcAft>
                <a:spcPts val="0"/>
              </a:spcAft>
              <a:buSzPts val="1800"/>
              <a:buChar char="•"/>
            </a:pPr>
            <a:r>
              <a:rPr lang="en-US" sz="1800" dirty="0"/>
              <a:t>Increased self esteem or grandiosity</a:t>
            </a:r>
            <a:endParaRPr sz="1800" dirty="0"/>
          </a:p>
          <a:p>
            <a:pPr marL="457200" lvl="0" indent="-342900" algn="l" rtl="0">
              <a:lnSpc>
                <a:spcPct val="90000"/>
              </a:lnSpc>
              <a:spcBef>
                <a:spcPts val="0"/>
              </a:spcBef>
              <a:spcAft>
                <a:spcPts val="0"/>
              </a:spcAft>
              <a:buSzPts val="1800"/>
              <a:buChar char="•"/>
            </a:pPr>
            <a:r>
              <a:rPr lang="en-US" sz="1800" dirty="0"/>
              <a:t>Decreased need for sleep</a:t>
            </a:r>
            <a:endParaRPr sz="1800" dirty="0"/>
          </a:p>
          <a:p>
            <a:pPr marL="457200" lvl="0" indent="-342900" algn="l" rtl="0">
              <a:lnSpc>
                <a:spcPct val="90000"/>
              </a:lnSpc>
              <a:spcBef>
                <a:spcPts val="0"/>
              </a:spcBef>
              <a:spcAft>
                <a:spcPts val="0"/>
              </a:spcAft>
              <a:buSzPts val="1800"/>
              <a:buChar char="•"/>
            </a:pPr>
            <a:r>
              <a:rPr lang="en-US" sz="1800" dirty="0"/>
              <a:t>Rapid speech</a:t>
            </a:r>
            <a:endParaRPr sz="1800" dirty="0"/>
          </a:p>
          <a:p>
            <a:pPr marL="457200" lvl="0" indent="-342900" algn="l" rtl="0">
              <a:lnSpc>
                <a:spcPct val="90000"/>
              </a:lnSpc>
              <a:spcBef>
                <a:spcPts val="0"/>
              </a:spcBef>
              <a:spcAft>
                <a:spcPts val="0"/>
              </a:spcAft>
              <a:buSzPts val="1800"/>
              <a:buChar char="•"/>
            </a:pPr>
            <a:r>
              <a:rPr lang="en-US" sz="1800" dirty="0"/>
              <a:t>Racing thoughts or flight of ideas</a:t>
            </a:r>
            <a:endParaRPr sz="1800" dirty="0"/>
          </a:p>
          <a:p>
            <a:pPr marL="457200" lvl="0" indent="-342900" algn="l" rtl="0">
              <a:lnSpc>
                <a:spcPct val="90000"/>
              </a:lnSpc>
              <a:spcBef>
                <a:spcPts val="0"/>
              </a:spcBef>
              <a:spcAft>
                <a:spcPts val="0"/>
              </a:spcAft>
              <a:buSzPts val="1800"/>
              <a:buChar char="•"/>
            </a:pPr>
            <a:r>
              <a:rPr lang="en-US"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Distractible</a:t>
            </a:r>
            <a:endParaRPr sz="1800" dirty="0"/>
          </a:p>
          <a:p>
            <a:pPr marL="457200" lvl="0" indent="-342900" algn="l" rtl="0">
              <a:lnSpc>
                <a:spcPct val="90000"/>
              </a:lnSpc>
              <a:spcBef>
                <a:spcPts val="0"/>
              </a:spcBef>
              <a:spcAft>
                <a:spcPts val="0"/>
              </a:spcAft>
              <a:buSzPts val="1800"/>
              <a:buChar char="•"/>
            </a:pPr>
            <a:r>
              <a:rPr lang="en-US" sz="1800" dirty="0"/>
              <a:t>Increased goal directed activity (such as cleaning, cooking)</a:t>
            </a:r>
            <a:endParaRPr sz="1800" dirty="0"/>
          </a:p>
          <a:p>
            <a:pPr marL="457200" lvl="0" indent="-342900" algn="l" rtl="0">
              <a:lnSpc>
                <a:spcPct val="90000"/>
              </a:lnSpc>
              <a:spcBef>
                <a:spcPts val="0"/>
              </a:spcBef>
              <a:spcAft>
                <a:spcPts val="0"/>
              </a:spcAft>
              <a:buSzPts val="1800"/>
              <a:buChar char="•"/>
            </a:pPr>
            <a:r>
              <a:rPr lang="en-US" sz="1800" dirty="0"/>
              <a:t>Increased dangerous behavior (spending lots of money, using substances, high-risk </a:t>
            </a:r>
            <a:r>
              <a:rPr lang="en-US"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s</a:t>
            </a:r>
            <a:r>
              <a:rPr lang="en-US" sz="1800" dirty="0"/>
              <a:t>exual behaviors)</a:t>
            </a:r>
            <a:endParaRPr sz="1800"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p:txBody>
      </p:sp>
      <p:graphicFrame>
        <p:nvGraphicFramePr>
          <p:cNvPr id="292" name="Google Shape;292;g1261f56e4cb_0_6"/>
          <p:cNvGraphicFramePr/>
          <p:nvPr>
            <p:extLst>
              <p:ext uri="{D42A27DB-BD31-4B8C-83A1-F6EECF244321}">
                <p14:modId xmlns:p14="http://schemas.microsoft.com/office/powerpoint/2010/main" val="2493698222"/>
              </p:ext>
            </p:extLst>
          </p:nvPr>
        </p:nvGraphicFramePr>
        <p:xfrm>
          <a:off x="1063875" y="3666569"/>
          <a:ext cx="7239000" cy="1798200"/>
        </p:xfrm>
        <a:graphic>
          <a:graphicData uri="http://schemas.openxmlformats.org/drawingml/2006/table">
            <a:tbl>
              <a:tblPr>
                <a:noFill/>
                <a:tableStyleId>{434B8614-8A50-44B2-8594-06FD5B5119D5}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Mania</a:t>
                      </a:r>
                      <a:endParaRPr sz="14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Hypomania</a:t>
                      </a:r>
                      <a:endParaRPr sz="1400" u="none" strike="noStrike" cap="none">
                        <a:solidFill>
                          <a:schemeClr val="bg1"/>
                        </a:solidFill>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lasts 1 week or more</a:t>
                      </a:r>
                      <a:endParaRPr sz="14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lasts at least 4 days</a:t>
                      </a:r>
                      <a:endParaRPr sz="1400" u="none" strike="noStrike" cap="none">
                        <a:solidFill>
                          <a:schemeClr val="bg1"/>
                        </a:solidFill>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psychosis</a:t>
                      </a:r>
                      <a:endParaRPr sz="14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no psychosis</a:t>
                      </a:r>
                      <a:endParaRPr sz="1400" u="none" strike="noStrike" cap="none">
                        <a:solidFill>
                          <a:schemeClr val="bg1"/>
                        </a:solidFill>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impairs functioning or requires hospitalization</a:t>
                      </a:r>
                      <a:endParaRPr sz="14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doesn’t impair functioning</a:t>
                      </a:r>
                      <a:endParaRPr sz="1400" u="none" strike="noStrike" cap="none" dirty="0">
                        <a:solidFill>
                          <a:schemeClr val="bg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chemeClr val="bg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1261f56e4cb_0_8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Assessment: Clinical features of psychosis</a:t>
            </a:r>
            <a:endParaRPr/>
          </a:p>
        </p:txBody>
      </p:sp>
      <p:sp>
        <p:nvSpPr>
          <p:cNvPr id="299" name="Google Shape;299;g1261f56e4cb_0_8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0" indent="-361950" algn="l" rtl="0">
              <a:lnSpc>
                <a:spcPct val="90000"/>
              </a:lnSpc>
              <a:spcBef>
                <a:spcPts val="750"/>
              </a:spcBef>
              <a:spcAft>
                <a:spcPts val="0"/>
              </a:spcAft>
              <a:buSzPts val="2100"/>
              <a:buChar char="•"/>
            </a:pPr>
            <a:r>
              <a:rPr lang="en-US" sz="1600" dirty="0"/>
              <a:t>Psychosis:</a:t>
            </a:r>
            <a:endParaRPr sz="1600" dirty="0"/>
          </a:p>
          <a:p>
            <a:pPr marL="914400" lvl="1" indent="-361950" algn="l" rtl="0">
              <a:lnSpc>
                <a:spcPct val="90000"/>
              </a:lnSpc>
              <a:spcBef>
                <a:spcPts val="0"/>
              </a:spcBef>
              <a:spcAft>
                <a:spcPts val="0"/>
              </a:spcAft>
              <a:buSzPts val="2100"/>
              <a:buChar char="•"/>
            </a:pPr>
            <a:r>
              <a:rPr lang="en-US" sz="1600" dirty="0"/>
              <a:t>delusions (fixed false beliefs)</a:t>
            </a:r>
            <a:endParaRPr sz="1600" dirty="0"/>
          </a:p>
          <a:p>
            <a:pPr marL="914400" lvl="1" indent="-361950" algn="l" rtl="0">
              <a:lnSpc>
                <a:spcPct val="90000"/>
              </a:lnSpc>
              <a:spcBef>
                <a:spcPts val="0"/>
              </a:spcBef>
              <a:spcAft>
                <a:spcPts val="0"/>
              </a:spcAft>
              <a:buSzPts val="2100"/>
              <a:buChar char="•"/>
            </a:pPr>
            <a:r>
              <a:rPr lang="en-US" sz="1600" dirty="0"/>
              <a:t>paranoia</a:t>
            </a:r>
            <a:endParaRPr sz="1600" dirty="0"/>
          </a:p>
          <a:p>
            <a:pPr marL="914400" lvl="1" indent="-361950" algn="l" rtl="0">
              <a:lnSpc>
                <a:spcPct val="90000"/>
              </a:lnSpc>
              <a:spcBef>
                <a:spcPts val="0"/>
              </a:spcBef>
              <a:spcAft>
                <a:spcPts val="0"/>
              </a:spcAft>
              <a:buSzPts val="2100"/>
              <a:buChar char="•"/>
            </a:pPr>
            <a:r>
              <a:rPr lang="en-US" sz="1600" dirty="0"/>
              <a:t>hallucinations (hearing or seeing things that are not there)</a:t>
            </a:r>
            <a:endParaRPr sz="1600" dirty="0"/>
          </a:p>
          <a:p>
            <a:pPr marL="914400" lvl="1" indent="-361950" algn="l" rtl="0">
              <a:lnSpc>
                <a:spcPct val="90000"/>
              </a:lnSpc>
              <a:spcBef>
                <a:spcPts val="0"/>
              </a:spcBef>
              <a:spcAft>
                <a:spcPts val="0"/>
              </a:spcAft>
              <a:buSzPts val="2100"/>
              <a:buChar char="•"/>
            </a:pPr>
            <a:r>
              <a:rPr lang="en-US" sz="1600" dirty="0"/>
              <a:t>disorganized thoughts or </a:t>
            </a:r>
            <a:r>
              <a:rPr lang="en-US"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behavior</a:t>
            </a:r>
            <a:endParaRPr sz="1600" dirty="0"/>
          </a:p>
          <a:p>
            <a:pPr marL="457200" lvl="0" indent="-342900" algn="l" rtl="0">
              <a:lnSpc>
                <a:spcPct val="100000"/>
              </a:lnSpc>
              <a:spcBef>
                <a:spcPts val="0"/>
              </a:spcBef>
              <a:spcAft>
                <a:spcPts val="0"/>
              </a:spcAft>
              <a:buSzPts val="1800"/>
              <a:buChar char="•"/>
            </a:pPr>
            <a:r>
              <a:rPr lang="en-US" sz="1600" dirty="0"/>
              <a:t>Mood symptoms with psychosis:</a:t>
            </a:r>
            <a:endParaRPr sz="1600" dirty="0"/>
          </a:p>
          <a:p>
            <a:pPr marL="914400" lvl="1" indent="-342900" algn="l" rtl="0">
              <a:lnSpc>
                <a:spcPct val="100000"/>
              </a:lnSpc>
              <a:spcBef>
                <a:spcPts val="0"/>
              </a:spcBef>
              <a:spcAft>
                <a:spcPts val="0"/>
              </a:spcAft>
              <a:buSzPts val="1800"/>
              <a:buChar char="•"/>
            </a:pPr>
            <a:r>
              <a:rPr lang="en-US" sz="1600" dirty="0"/>
              <a:t>mania with psychotic features</a:t>
            </a:r>
            <a:endParaRPr sz="1600" dirty="0"/>
          </a:p>
          <a:p>
            <a:pPr marL="914400" lvl="1" indent="-342900" algn="l" rtl="0">
              <a:lnSpc>
                <a:spcPct val="100000"/>
              </a:lnSpc>
              <a:spcBef>
                <a:spcPts val="0"/>
              </a:spcBef>
              <a:spcAft>
                <a:spcPts val="0"/>
              </a:spcAft>
              <a:buSzPts val="1800"/>
              <a:buChar char="•"/>
            </a:pPr>
            <a:r>
              <a:rPr lang="en-US" sz="1600" dirty="0"/>
              <a:t>depression with psychotic features</a:t>
            </a:r>
            <a:endParaRPr sz="1600" dirty="0"/>
          </a:p>
          <a:p>
            <a:pPr marL="457200" lvl="0" indent="-342900" algn="l" rtl="0">
              <a:lnSpc>
                <a:spcPct val="100000"/>
              </a:lnSpc>
              <a:spcBef>
                <a:spcPts val="0"/>
              </a:spcBef>
              <a:spcAft>
                <a:spcPts val="0"/>
              </a:spcAft>
              <a:buSzPts val="1800"/>
              <a:buChar char="•"/>
            </a:pPr>
            <a:r>
              <a:rPr lang="en-US" sz="1600" dirty="0"/>
              <a:t>Postpartum psychosis:</a:t>
            </a:r>
            <a:endParaRPr sz="1600" dirty="0"/>
          </a:p>
          <a:p>
            <a:pPr marL="914400" lvl="1" indent="-342900" algn="l" rtl="0">
              <a:lnSpc>
                <a:spcPct val="100000"/>
              </a:lnSpc>
              <a:spcBef>
                <a:spcPts val="0"/>
              </a:spcBef>
              <a:spcAft>
                <a:spcPts val="0"/>
              </a:spcAft>
              <a:buSzPts val="1800"/>
              <a:buChar char="•"/>
            </a:pPr>
            <a:r>
              <a:rPr lang="en-US" sz="1600" dirty="0"/>
              <a:t>delirium-like presentation</a:t>
            </a:r>
            <a:endParaRPr sz="1600" dirty="0"/>
          </a:p>
          <a:p>
            <a:pPr marL="914400" lvl="1" indent="-342900" algn="l" rtl="0">
              <a:lnSpc>
                <a:spcPct val="100000"/>
              </a:lnSpc>
              <a:spcBef>
                <a:spcPts val="0"/>
              </a:spcBef>
              <a:spcAft>
                <a:spcPts val="0"/>
              </a:spcAft>
              <a:buSzPts val="1800"/>
              <a:buChar char="•"/>
            </a:pPr>
            <a:r>
              <a:rPr lang="en-US" sz="1600" dirty="0"/>
              <a:t>insomnia</a:t>
            </a:r>
            <a:endParaRPr sz="1600" dirty="0"/>
          </a:p>
          <a:p>
            <a:pPr marL="914400" lvl="1" indent="-342900" algn="l" rtl="0">
              <a:lnSpc>
                <a:spcPct val="100000"/>
              </a:lnSpc>
              <a:spcBef>
                <a:spcPts val="0"/>
              </a:spcBef>
              <a:spcAft>
                <a:spcPts val="0"/>
              </a:spcAft>
              <a:buSzPts val="1800"/>
              <a:buChar char="•"/>
            </a:pPr>
            <a:r>
              <a:rPr lang="en-US" sz="1600" dirty="0"/>
              <a:t>delusions regarding the baby</a:t>
            </a:r>
            <a:endParaRPr sz="1600" dirty="0"/>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1260f3aad1f_0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Assessment: Emergency evaluation protocol</a:t>
            </a:r>
            <a:endParaRPr/>
          </a:p>
        </p:txBody>
      </p:sp>
      <p:sp>
        <p:nvSpPr>
          <p:cNvPr id="307" name="Google Shape;307;g1260f3aad1f_0_0"/>
          <p:cNvSpPr txBox="1">
            <a:spLocks noGrp="1"/>
          </p:cNvSpPr>
          <p:nvPr>
            <p:ph idx="4294967295"/>
          </p:nvPr>
        </p:nvSpPr>
        <p:spPr>
          <a:xfrm>
            <a:off x="628652" y="1716297"/>
            <a:ext cx="4734625" cy="3566145"/>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20000"/>
              </a:lnSpc>
              <a:spcBef>
                <a:spcPts val="750"/>
              </a:spcBef>
              <a:spcAft>
                <a:spcPts val="0"/>
              </a:spcAft>
              <a:buSzPts val="1800"/>
              <a:buAutoNum type="arabicPeriod"/>
            </a:pPr>
            <a:r>
              <a:rPr lang="en-US" sz="1800" dirty="0">
                <a:solidFill>
                  <a:schemeClr val="bg1"/>
                </a:solidFill>
              </a:rPr>
              <a:t>Identify working diagnosis: suicidal or homicidal ideation, psychosis, mania, delirium</a:t>
            </a:r>
            <a:endParaRPr sz="1800" dirty="0">
              <a:solidFill>
                <a:schemeClr val="bg1"/>
              </a:solidFill>
              <a:cs typeface="Poppins"/>
            </a:endParaRPr>
          </a:p>
          <a:p>
            <a:pPr marL="457200" lvl="0" indent="-342900" algn="l" rtl="0">
              <a:lnSpc>
                <a:spcPct val="120000"/>
              </a:lnSpc>
              <a:spcBef>
                <a:spcPts val="0"/>
              </a:spcBef>
              <a:spcAft>
                <a:spcPts val="0"/>
              </a:spcAft>
              <a:buSzPts val="1800"/>
              <a:buAutoNum type="arabicPeriod"/>
            </a:pPr>
            <a:r>
              <a:rPr lang="en-US" sz="1800" dirty="0">
                <a:solidFill>
                  <a:schemeClr val="bg1"/>
                </a:solidFill>
              </a:rPr>
              <a:t>Trigger emergency psych evaluation, including transportation</a:t>
            </a:r>
            <a:endParaRPr sz="1800" dirty="0">
              <a:solidFill>
                <a:schemeClr val="bg1"/>
              </a:solidFill>
              <a:cs typeface="Poppins"/>
            </a:endParaRPr>
          </a:p>
          <a:p>
            <a:pPr marL="914400" lvl="1" indent="-342900" algn="l" rtl="0">
              <a:lnSpc>
                <a:spcPct val="120000"/>
              </a:lnSpc>
              <a:spcBef>
                <a:spcPts val="0"/>
              </a:spcBef>
              <a:spcAft>
                <a:spcPts val="0"/>
              </a:spcAft>
              <a:buSzPts val="1800"/>
              <a:buChar char="•"/>
            </a:pPr>
            <a:r>
              <a:rPr lang="en-US" dirty="0">
                <a:solidFill>
                  <a:schemeClr val="bg1"/>
                </a:solidFill>
              </a:rPr>
              <a:t>Consider state-specific regulations regarding involuntary emergency psych evaluation; your team should know what these regulations are</a:t>
            </a:r>
            <a:endParaRPr dirty="0">
              <a:solidFill>
                <a:schemeClr val="bg1"/>
              </a:solidFill>
              <a:cs typeface="Poppins"/>
            </a:endParaRPr>
          </a:p>
          <a:p>
            <a:pPr marL="457200" lvl="0" indent="-342900" algn="l" rtl="0">
              <a:lnSpc>
                <a:spcPct val="120000"/>
              </a:lnSpc>
              <a:spcBef>
                <a:spcPts val="0"/>
              </a:spcBef>
              <a:spcAft>
                <a:spcPts val="0"/>
              </a:spcAft>
              <a:buSzPts val="1800"/>
              <a:buAutoNum type="arabicPeriod"/>
            </a:pPr>
            <a:r>
              <a:rPr lang="en-US" sz="1800" dirty="0">
                <a:solidFill>
                  <a:schemeClr val="bg1"/>
                </a:solidFill>
              </a:rPr>
              <a:t>Collaborate with psychiatric team and family and identify roles within the perinatal and psychiatric team in relation to treatment and follow-up care</a:t>
            </a:r>
            <a:endParaRPr sz="1800" dirty="0">
              <a:solidFill>
                <a:schemeClr val="bg1"/>
              </a:solidFill>
              <a:cs typeface="Poppins"/>
            </a:endParaRPr>
          </a:p>
          <a:p>
            <a:pPr marL="457200" lvl="0" indent="-342900" algn="l" rtl="0">
              <a:lnSpc>
                <a:spcPct val="120000"/>
              </a:lnSpc>
              <a:spcBef>
                <a:spcPts val="0"/>
              </a:spcBef>
              <a:spcAft>
                <a:spcPts val="0"/>
              </a:spcAft>
              <a:buSzPts val="1800"/>
              <a:buAutoNum type="arabicPeriod"/>
            </a:pPr>
            <a:r>
              <a:rPr lang="en-US" sz="1800" dirty="0">
                <a:solidFill>
                  <a:schemeClr val="bg1"/>
                </a:solidFill>
              </a:rPr>
              <a:t>Identify resources, support staff, and treatment needed at each step</a:t>
            </a:r>
            <a:endParaRPr sz="1800" dirty="0">
              <a:solidFill>
                <a:schemeClr val="bg1"/>
              </a:solidFill>
              <a:cs typeface="Poppins"/>
            </a:endParaRPr>
          </a:p>
          <a:p>
            <a:pPr marL="0" lvl="0" indent="0" algn="l" rtl="0">
              <a:lnSpc>
                <a:spcPct val="120000"/>
              </a:lnSpc>
              <a:spcBef>
                <a:spcPts val="750"/>
              </a:spcBef>
              <a:spcAft>
                <a:spcPts val="0"/>
              </a:spcAft>
              <a:buSzPts val="1800"/>
              <a:buNone/>
            </a:pPr>
            <a:endParaRPr sz="1800" dirty="0">
              <a:solidFill>
                <a:schemeClr val="bg1"/>
              </a:solidFill>
              <a:cs typeface="Poppins"/>
            </a:endParaRPr>
          </a:p>
          <a:p>
            <a:pPr marL="0" lvl="0" indent="0" algn="l" rtl="0">
              <a:lnSpc>
                <a:spcPct val="120000"/>
              </a:lnSpc>
              <a:spcBef>
                <a:spcPts val="750"/>
              </a:spcBef>
              <a:spcAft>
                <a:spcPts val="0"/>
              </a:spcAft>
              <a:buSzPts val="1800"/>
              <a:buNone/>
            </a:pPr>
            <a:endParaRPr sz="1800" dirty="0">
              <a:solidFill>
                <a:schemeClr val="bg1"/>
              </a:solidFill>
              <a:cs typeface="Poppins"/>
            </a:endParaRPr>
          </a:p>
        </p:txBody>
      </p:sp>
      <p:sp>
        <p:nvSpPr>
          <p:cNvPr id="2" name="TextBox 1">
            <a:extLst>
              <a:ext uri="{FF2B5EF4-FFF2-40B4-BE49-F238E27FC236}">
                <a16:creationId xmlns:a16="http://schemas.microsoft.com/office/drawing/2014/main" id="{031C89DF-8208-B02A-590B-56A6C4C83CDB}"/>
              </a:ext>
            </a:extLst>
          </p:cNvPr>
          <p:cNvSpPr txBox="1"/>
          <p:nvPr/>
        </p:nvSpPr>
        <p:spPr>
          <a:xfrm>
            <a:off x="624027" y="5276546"/>
            <a:ext cx="56571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Poppins"/>
                <a:cs typeface="Poppins"/>
              </a:rPr>
              <a:t>This protocol should be in place PRIOR to an emergency!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8FDDF33-3C0D-E0A7-3515-AB74750C891F}"/>
              </a:ext>
            </a:extLst>
          </p:cNvPr>
          <p:cNvSpPr/>
          <p:nvPr/>
        </p:nvSpPr>
        <p:spPr>
          <a:xfrm>
            <a:off x="401591" y="1463064"/>
            <a:ext cx="8348240" cy="28350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Google Shape;314;gfa7f531564_0_46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Treatment</a:t>
            </a:r>
            <a:endParaRPr/>
          </a:p>
        </p:txBody>
      </p:sp>
      <p:sp>
        <p:nvSpPr>
          <p:cNvPr id="315" name="Google Shape;315;gfa7f531564_0_466"/>
          <p:cNvSpPr txBox="1">
            <a:spLocks noGrp="1"/>
          </p:cNvSpPr>
          <p:nvPr>
            <p:ph idx="4294967295"/>
          </p:nvPr>
        </p:nvSpPr>
        <p:spPr>
          <a:xfrm>
            <a:off x="628650" y="1612075"/>
            <a:ext cx="7886700" cy="4351337"/>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800" dirty="0">
                <a:solidFill>
                  <a:schemeClr val="bg1"/>
                </a:solidFill>
              </a:rPr>
              <a:t>Depending on severity of suicidal ideation, including plan, intent, means, may require psychiatric hospitalization</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Medication management for underlying mood disorder</a:t>
            </a:r>
            <a:endParaRPr sz="1800" dirty="0">
              <a:solidFill>
                <a:schemeClr val="bg1"/>
              </a:solidFill>
            </a:endParaRPr>
          </a:p>
          <a:p>
            <a:pPr marL="914400" lvl="1" indent="-342900" algn="l" rtl="0">
              <a:lnSpc>
                <a:spcPct val="100000"/>
              </a:lnSpc>
              <a:spcBef>
                <a:spcPts val="0"/>
              </a:spcBef>
              <a:spcAft>
                <a:spcPts val="0"/>
              </a:spcAft>
              <a:buSzPts val="1800"/>
              <a:buChar char="•"/>
            </a:pPr>
            <a:r>
              <a:rPr lang="en-US" dirty="0">
                <a:solidFill>
                  <a:schemeClr val="bg1"/>
                </a:solidFill>
              </a:rPr>
              <a:t>Depression - SSRI</a:t>
            </a:r>
            <a:endParaRPr dirty="0">
              <a:solidFill>
                <a:schemeClr val="bg1"/>
              </a:solidFill>
            </a:endParaRPr>
          </a:p>
          <a:p>
            <a:pPr marL="1371600" lvl="2" indent="-342900" algn="l" rtl="0">
              <a:lnSpc>
                <a:spcPct val="100000"/>
              </a:lnSpc>
              <a:spcBef>
                <a:spcPts val="0"/>
              </a:spcBef>
              <a:spcAft>
                <a:spcPts val="0"/>
              </a:spcAft>
              <a:buSzPts val="1800"/>
              <a:buChar char="•"/>
            </a:pPr>
            <a:r>
              <a:rPr lang="en-US" sz="1800" dirty="0">
                <a:solidFill>
                  <a:schemeClr val="bg1"/>
                </a:solidFill>
              </a:rPr>
              <a:t>Screen for bipolar disorder</a:t>
            </a:r>
            <a:endParaRPr sz="1800" dirty="0">
              <a:solidFill>
                <a:schemeClr val="bg1"/>
              </a:solidFill>
            </a:endParaRPr>
          </a:p>
          <a:p>
            <a:pPr marL="914400" lvl="1" indent="-342900" algn="l" rtl="0">
              <a:lnSpc>
                <a:spcPct val="100000"/>
              </a:lnSpc>
              <a:spcBef>
                <a:spcPts val="0"/>
              </a:spcBef>
              <a:spcAft>
                <a:spcPts val="0"/>
              </a:spcAft>
              <a:buSzPts val="1800"/>
              <a:buChar char="•"/>
            </a:pPr>
            <a:r>
              <a:rPr lang="en-US" dirty="0">
                <a:solidFill>
                  <a:schemeClr val="bg1"/>
                </a:solidFill>
              </a:rPr>
              <a:t>Bipolar disorder - mood stabilizer or antipsychotic</a:t>
            </a:r>
            <a:endParaRPr dirty="0">
              <a:solidFill>
                <a:schemeClr val="bg1"/>
              </a:solidFill>
            </a:endParaRPr>
          </a:p>
          <a:p>
            <a:pPr marL="914400" lvl="1" indent="-342900" algn="l" rtl="0">
              <a:lnSpc>
                <a:spcPct val="100000"/>
              </a:lnSpc>
              <a:spcBef>
                <a:spcPts val="0"/>
              </a:spcBef>
              <a:spcAft>
                <a:spcPts val="0"/>
              </a:spcAft>
              <a:buSzPts val="1800"/>
              <a:buChar char="•"/>
            </a:pPr>
            <a:r>
              <a:rPr lang="en-US" dirty="0">
                <a:solidFill>
                  <a:schemeClr val="bg1"/>
                </a:solidFill>
              </a:rPr>
              <a:t>Schizophrenia/schizoaffective disorder - antipsychotic</a:t>
            </a:r>
            <a:endParaRPr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Psychotherapy</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ECT</a:t>
            </a:r>
            <a:endParaRPr sz="18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
          <p:cNvSpPr txBox="1">
            <a:spLocks noGrp="1"/>
          </p:cNvSpPr>
          <p:nvPr>
            <p:ph type="title"/>
          </p:nvPr>
        </p:nvSpPr>
        <p:spPr>
          <a:xfrm>
            <a:off x="367695" y="1718570"/>
            <a:ext cx="8408932" cy="2863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200" dirty="0"/>
              <a:t>Disclosures/Disclaimers/Acknowledgments</a:t>
            </a:r>
            <a:endParaRPr sz="3200" dirty="0"/>
          </a:p>
        </p:txBody>
      </p:sp>
      <p:sp>
        <p:nvSpPr>
          <p:cNvPr id="175" name="Google Shape;175;p2"/>
          <p:cNvSpPr txBox="1">
            <a:spLocks noGrp="1"/>
          </p:cNvSpPr>
          <p:nvPr>
            <p:ph type="body" idx="1"/>
          </p:nvPr>
        </p:nvSpPr>
        <p:spPr>
          <a:xfrm>
            <a:off x="623885" y="4077087"/>
            <a:ext cx="7886700" cy="10188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300"/>
              <a:buFont typeface="Calibri"/>
              <a:buNone/>
            </a:pPr>
            <a:r>
              <a:rPr lang="en-US"/>
              <a:t>Dr. Beal and Dr. Osborne report no financial conflicts of interest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fa7f531564_0_50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Case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continued</a:t>
            </a:r>
            <a:r>
              <a:rPr lang="en-US"/>
              <a:t>:</a:t>
            </a:r>
            <a:endParaRPr/>
          </a:p>
        </p:txBody>
      </p:sp>
      <p:sp>
        <p:nvSpPr>
          <p:cNvPr id="323" name="Google Shape;323;gfa7f531564_0_503"/>
          <p:cNvSpPr txBox="1">
            <a:spLocks noGrp="1"/>
          </p:cNvSpPr>
          <p:nvPr>
            <p:ph idx="1"/>
          </p:nvPr>
        </p:nvSpPr>
        <p:spPr>
          <a:xfrm>
            <a:off x="3909052" y="1542735"/>
            <a:ext cx="4606292" cy="377253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SzPts val="1800"/>
              <a:buChar char="•"/>
            </a:pPr>
            <a:r>
              <a:rPr lang="en-US" sz="1800" dirty="0"/>
              <a:t>Upon further questioning, Lucy B. endorses active suicidal ideation as well as </a:t>
            </a:r>
            <a:endParaRPr sz="1800">
              <a:cs typeface="Poppins"/>
            </a:endParaRPr>
          </a:p>
          <a:p>
            <a:pPr marL="914400" lvl="1" indent="-342900" algn="l" rtl="0">
              <a:lnSpc>
                <a:spcPct val="90000"/>
              </a:lnSpc>
              <a:spcBef>
                <a:spcPts val="0"/>
              </a:spcBef>
              <a:spcAft>
                <a:spcPts val="0"/>
              </a:spcAft>
              <a:buSzPts val="1800"/>
              <a:buChar char="•"/>
            </a:pPr>
            <a:r>
              <a:rPr lang="en-US" dirty="0"/>
              <a:t>decreased need for sleep </a:t>
            </a:r>
            <a:endParaRPr>
              <a:cs typeface="Poppins"/>
            </a:endParaRPr>
          </a:p>
          <a:p>
            <a:pPr marL="914400" lvl="1" indent="-342900" algn="l" rtl="0">
              <a:lnSpc>
                <a:spcPct val="90000"/>
              </a:lnSpc>
              <a:spcBef>
                <a:spcPts val="0"/>
              </a:spcBef>
              <a:spcAft>
                <a:spcPts val="0"/>
              </a:spcAft>
              <a:buSzPts val="1800"/>
              <a:buChar char="•"/>
            </a:pPr>
            <a:r>
              <a:rPr lang="en-US" dirty="0"/>
              <a:t>delusions </a:t>
            </a:r>
            <a:endParaRPr>
              <a:cs typeface="Poppins"/>
            </a:endParaRPr>
          </a:p>
          <a:p>
            <a:pPr marL="914400" lvl="1" indent="-342900" algn="l" rtl="0">
              <a:lnSpc>
                <a:spcPct val="90000"/>
              </a:lnSpc>
              <a:spcBef>
                <a:spcPts val="0"/>
              </a:spcBef>
              <a:spcAft>
                <a:spcPts val="0"/>
              </a:spcAft>
              <a:buSzPts val="1800"/>
              <a:buChar char="•"/>
            </a:pPr>
            <a:r>
              <a:rPr lang="en-US" dirty="0"/>
              <a:t>thoughts of harming her baby </a:t>
            </a:r>
            <a:endParaRPr>
              <a:cs typeface="Poppins"/>
            </a:endParaRPr>
          </a:p>
          <a:p>
            <a:pPr marL="457200" lvl="0" indent="-342900" algn="l" rtl="0">
              <a:lnSpc>
                <a:spcPct val="90000"/>
              </a:lnSpc>
              <a:spcBef>
                <a:spcPts val="0"/>
              </a:spcBef>
              <a:spcAft>
                <a:spcPts val="0"/>
              </a:spcAft>
              <a:buSzPts val="1800"/>
              <a:buChar char="•"/>
            </a:pPr>
            <a:r>
              <a:rPr lang="en-US" sz="1800" dirty="0"/>
              <a:t>She becomes </a:t>
            </a:r>
            <a:r>
              <a:rPr lang="en-US" sz="1800" dirty="0">
                <a:solidFill>
                  <a:srgbClr val="FF0000"/>
                </a:solidFill>
              </a:rPr>
              <a:t>increasingly agitated</a:t>
            </a:r>
            <a:r>
              <a:rPr lang="en-US" sz="1800" dirty="0"/>
              <a:t> about waiting for further evaluation and starts banging on the door to leave</a:t>
            </a:r>
            <a:endParaRPr sz="1800">
              <a:cs typeface="Poppins"/>
            </a:endParaRPr>
          </a:p>
          <a:p>
            <a:pPr marL="457200" lvl="0" indent="-342900" algn="l" rtl="0">
              <a:lnSpc>
                <a:spcPct val="90000"/>
              </a:lnSpc>
              <a:spcBef>
                <a:spcPts val="0"/>
              </a:spcBef>
              <a:spcAft>
                <a:spcPts val="0"/>
              </a:spcAft>
              <a:buSzPts val="1800"/>
              <a:buChar char="•"/>
            </a:pPr>
            <a:r>
              <a:rPr lang="en-US" sz="1800" dirty="0"/>
              <a:t>She is yelling and becomes physically aggressive towards staff</a:t>
            </a:r>
            <a:endParaRPr sz="1800" dirty="0">
              <a:cs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261f56e4cb_0_96"/>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a:t>Identifying agitation</a:t>
            </a:r>
            <a:endParaRPr/>
          </a:p>
        </p:txBody>
      </p:sp>
      <p:sp>
        <p:nvSpPr>
          <p:cNvPr id="331" name="Google Shape;331;g1261f56e4cb_0_96"/>
          <p:cNvSpPr txBox="1">
            <a:spLocks noGrp="1"/>
          </p:cNvSpPr>
          <p:nvPr>
            <p:ph idx="4294967295"/>
          </p:nvPr>
        </p:nvSpPr>
        <p:spPr>
          <a:xfrm>
            <a:off x="628653" y="1599885"/>
            <a:ext cx="4705349" cy="3658230"/>
          </a:xfrm>
          <a:prstGeom prst="rect">
            <a:avLst/>
          </a:prstGeom>
          <a:noFill/>
          <a:ln>
            <a:noFill/>
          </a:ln>
        </p:spPr>
        <p:txBody>
          <a:bodyPr spcFirstLastPara="1" vert="horz" wrap="square" lIns="68575" tIns="34275" rIns="68575" bIns="34275" anchor="t" anchorCtr="0" compatLnSpc="1">
            <a:noAutofit/>
          </a:bodyPr>
          <a:lstStyle/>
          <a:p>
            <a:pPr marL="457200" lvl="0" indent="-317500" algn="l" rtl="0">
              <a:lnSpc>
                <a:spcPct val="90000"/>
              </a:lnSpc>
              <a:spcBef>
                <a:spcPts val="800"/>
              </a:spcBef>
              <a:spcAft>
                <a:spcPts val="0"/>
              </a:spcAft>
              <a:buSzPts val="1400"/>
              <a:buChar char="•"/>
            </a:pPr>
            <a:r>
              <a:rPr lang="en-US" sz="1600" dirty="0">
                <a:solidFill>
                  <a:schemeClr val="bg1"/>
                </a:solidFill>
              </a:rPr>
              <a:t>Agitation - increased arousal, uncooperative or combative behavior, physical restlessness, increased verbal and motor activity, and extreme irritability</a:t>
            </a:r>
            <a:endParaRPr sz="1600" dirty="0">
              <a:solidFill>
                <a:schemeClr val="bg1"/>
              </a:solidFill>
              <a:cs typeface="Poppins"/>
            </a:endParaRPr>
          </a:p>
          <a:p>
            <a:pPr marL="914400" lvl="1" indent="-317500" algn="l" rtl="0">
              <a:lnSpc>
                <a:spcPct val="90000"/>
              </a:lnSpc>
              <a:spcBef>
                <a:spcPts val="0"/>
              </a:spcBef>
              <a:spcAft>
                <a:spcPts val="0"/>
              </a:spcAft>
              <a:buSzPts val="1400"/>
              <a:buChar char="•"/>
            </a:pPr>
            <a:r>
              <a:rPr lang="en-US" sz="1600" dirty="0">
                <a:solidFill>
                  <a:schemeClr val="bg1"/>
                </a:solidFill>
              </a:rPr>
              <a:t>Can range from mild to severe</a:t>
            </a:r>
            <a:endParaRPr sz="1600" dirty="0">
              <a:solidFill>
                <a:schemeClr val="bg1"/>
              </a:solidFill>
              <a:cs typeface="Poppins"/>
            </a:endParaRPr>
          </a:p>
          <a:p>
            <a:pPr marL="914400" lvl="1" indent="-317500" algn="l" rtl="0">
              <a:lnSpc>
                <a:spcPct val="90000"/>
              </a:lnSpc>
              <a:spcBef>
                <a:spcPts val="0"/>
              </a:spcBef>
              <a:spcAft>
                <a:spcPts val="0"/>
              </a:spcAft>
              <a:buSzPts val="1400"/>
              <a:buChar char="•"/>
            </a:pPr>
            <a:r>
              <a:rPr lang="en-US" sz="1600" dirty="0">
                <a:solidFill>
                  <a:schemeClr val="bg1"/>
                </a:solidFill>
              </a:rPr>
              <a:t>Various etiologies</a:t>
            </a:r>
            <a:endParaRPr sz="1600" dirty="0">
              <a:solidFill>
                <a:schemeClr val="bg1"/>
              </a:solidFill>
              <a:cs typeface="Poppins"/>
            </a:endParaRPr>
          </a:p>
          <a:p>
            <a:pPr marL="1371600" lvl="2" indent="-317500" algn="l" rtl="0">
              <a:lnSpc>
                <a:spcPct val="90000"/>
              </a:lnSpc>
              <a:spcBef>
                <a:spcPts val="0"/>
              </a:spcBef>
              <a:spcAft>
                <a:spcPts val="0"/>
              </a:spcAft>
              <a:buSzPts val="1400"/>
              <a:buChar char="•"/>
            </a:pPr>
            <a:r>
              <a:rPr lang="en-US" sz="1600" dirty="0">
                <a:solidFill>
                  <a:schemeClr val="bg1"/>
                </a:solidFill>
              </a:rPr>
              <a:t>Psychiatric illness</a:t>
            </a:r>
            <a:endParaRPr sz="1600" dirty="0">
              <a:solidFill>
                <a:schemeClr val="bg1"/>
              </a:solidFill>
              <a:cs typeface="Poppins"/>
            </a:endParaRPr>
          </a:p>
          <a:p>
            <a:pPr marL="1371600" lvl="2" indent="-317500" algn="l" rtl="0">
              <a:lnSpc>
                <a:spcPct val="90000"/>
              </a:lnSpc>
              <a:spcBef>
                <a:spcPts val="0"/>
              </a:spcBef>
              <a:spcAft>
                <a:spcPts val="0"/>
              </a:spcAft>
              <a:buSzPts val="1400"/>
              <a:buChar char="•"/>
            </a:pPr>
            <a:r>
              <a:rPr lang="en-US" sz="1600" dirty="0">
                <a:solidFill>
                  <a:schemeClr val="bg1"/>
                </a:solidFill>
              </a:rPr>
              <a:t>Medical illness</a:t>
            </a:r>
            <a:endParaRPr sz="1600" dirty="0">
              <a:solidFill>
                <a:schemeClr val="bg1"/>
              </a:solidFill>
              <a:cs typeface="Poppins"/>
            </a:endParaRPr>
          </a:p>
          <a:p>
            <a:pPr marL="1371600" lvl="2" indent="-317500" algn="l" rtl="0">
              <a:lnSpc>
                <a:spcPct val="90000"/>
              </a:lnSpc>
              <a:spcBef>
                <a:spcPts val="0"/>
              </a:spcBef>
              <a:spcAft>
                <a:spcPts val="0"/>
              </a:spcAft>
              <a:buSzPts val="1400"/>
              <a:buChar char="•"/>
            </a:pPr>
            <a:r>
              <a:rPr lang="en-US" sz="1600" dirty="0">
                <a:solidFill>
                  <a:schemeClr val="bg1"/>
                </a:solidFill>
              </a:rPr>
              <a:t>Withdrawal or intoxication</a:t>
            </a:r>
            <a:endParaRPr sz="1600" dirty="0">
              <a:solidFill>
                <a:schemeClr val="bg1"/>
              </a:solidFill>
              <a:cs typeface="Poppins"/>
            </a:endParaRPr>
          </a:p>
          <a:p>
            <a:pPr marL="1371600" lvl="2" indent="-317500" algn="l" rtl="0">
              <a:lnSpc>
                <a:spcPct val="90000"/>
              </a:lnSpc>
              <a:spcBef>
                <a:spcPts val="0"/>
              </a:spcBef>
              <a:spcAft>
                <a:spcPts val="0"/>
              </a:spcAft>
              <a:buSzPts val="1400"/>
              <a:buChar char="•"/>
            </a:pPr>
            <a:r>
              <a:rPr lang="en-US" sz="1600" dirty="0">
                <a:solidFill>
                  <a:schemeClr val="bg1"/>
                </a:solidFill>
              </a:rPr>
              <a:t>Delirium</a:t>
            </a:r>
            <a:endParaRPr sz="1600" dirty="0">
              <a:solidFill>
                <a:schemeClr val="bg1"/>
              </a:solidFill>
              <a:cs typeface="Poppins"/>
            </a:endParaRPr>
          </a:p>
          <a:p>
            <a:pPr marL="1371600" lvl="0" indent="0" algn="l" rtl="0">
              <a:lnSpc>
                <a:spcPct val="90000"/>
              </a:lnSpc>
              <a:spcBef>
                <a:spcPts val="0"/>
              </a:spcBef>
              <a:spcAft>
                <a:spcPts val="0"/>
              </a:spcAft>
              <a:buNone/>
            </a:pPr>
            <a:endParaRPr sz="1600" dirty="0">
              <a:solidFill>
                <a:schemeClr val="bg1"/>
              </a:solidFill>
              <a:cs typeface="Poppins"/>
            </a:endParaRPr>
          </a:p>
          <a:p>
            <a:pPr marL="457200" lvl="0" indent="-317500" algn="l" rtl="0">
              <a:lnSpc>
                <a:spcPct val="90000"/>
              </a:lnSpc>
              <a:spcBef>
                <a:spcPts val="0"/>
              </a:spcBef>
              <a:spcAft>
                <a:spcPts val="0"/>
              </a:spcAft>
              <a:buSzPts val="1400"/>
              <a:buChar char="•"/>
            </a:pPr>
            <a:r>
              <a:rPr lang="en-US" sz="1600" dirty="0">
                <a:solidFill>
                  <a:schemeClr val="bg1"/>
                </a:solidFill>
              </a:rPr>
              <a:t>Aggression - behaviors that have the potential to harm another person, regardless of intent or whether harm actually occurs</a:t>
            </a:r>
            <a:endParaRPr sz="1600" dirty="0">
              <a:solidFill>
                <a:schemeClr val="bg1"/>
              </a:solidFill>
              <a:cs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a558af6b36_1_0"/>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a:t>Identifying bias in agitation management</a:t>
            </a:r>
            <a:endParaRPr/>
          </a:p>
        </p:txBody>
      </p:sp>
      <p:sp>
        <p:nvSpPr>
          <p:cNvPr id="339" name="Google Shape;339;g1a558af6b36_1_0"/>
          <p:cNvSpPr txBox="1">
            <a:spLocks noGrp="1"/>
          </p:cNvSpPr>
          <p:nvPr>
            <p:ph type="body" idx="1"/>
          </p:nvPr>
        </p:nvSpPr>
        <p:spPr>
          <a:xfrm>
            <a:off x="627462" y="1690689"/>
            <a:ext cx="7902698" cy="3109910"/>
          </a:xfrm>
          <a:prstGeom prst="rect">
            <a:avLst/>
          </a:prstGeom>
          <a:noFill/>
          <a:ln>
            <a:noFill/>
          </a:ln>
        </p:spPr>
        <p:txBody>
          <a:bodyPr spcFirstLastPara="1" wrap="square" lIns="68575" tIns="34275" rIns="68575" bIns="34275" anchor="t" anchorCtr="0">
            <a:noAutofit/>
          </a:bodyPr>
          <a:lstStyle/>
          <a:p>
            <a:pPr marL="457200" lvl="0" indent="0" algn="l" rtl="0">
              <a:lnSpc>
                <a:spcPct val="90000"/>
              </a:lnSpc>
              <a:spcBef>
                <a:spcPts val="0"/>
              </a:spcBef>
              <a:spcAft>
                <a:spcPts val="0"/>
              </a:spcAft>
              <a:buNone/>
            </a:pPr>
            <a:endParaRPr dirty="0">
              <a:solidFill>
                <a:schemeClr val="bg1"/>
              </a:solidFill>
            </a:endParaRPr>
          </a:p>
          <a:p>
            <a:pPr marL="457200" lvl="0" indent="-317500" algn="l" rtl="0">
              <a:lnSpc>
                <a:spcPct val="90000"/>
              </a:lnSpc>
              <a:spcBef>
                <a:spcPts val="0"/>
              </a:spcBef>
              <a:spcAft>
                <a:spcPts val="0"/>
              </a:spcAft>
              <a:buSzPts val="1400"/>
              <a:buChar char="•"/>
            </a:pPr>
            <a:r>
              <a:rPr lang="en-US" b="0" dirty="0">
                <a:solidFill>
                  <a:schemeClr val="bg1"/>
                </a:solidFill>
              </a:rPr>
              <a:t>Utilize a trauma informed care framework when managing patients with agitation</a:t>
            </a:r>
            <a:endParaRPr b="0" dirty="0">
              <a:solidFill>
                <a:schemeClr val="bg1"/>
              </a:solidFill>
              <a:cs typeface="Poppins"/>
            </a:endParaRPr>
          </a:p>
          <a:p>
            <a:pPr marL="457200" lvl="0" indent="-317500" algn="l" rtl="0">
              <a:spcBef>
                <a:spcPts val="800"/>
              </a:spcBef>
              <a:spcAft>
                <a:spcPts val="0"/>
              </a:spcAft>
              <a:buSzPts val="1400"/>
              <a:buChar char="•"/>
            </a:pPr>
            <a:r>
              <a:rPr lang="en-US" b="0" dirty="0">
                <a:solidFill>
                  <a:schemeClr val="bg1"/>
                </a:solidFill>
              </a:rPr>
              <a:t>Racial bias may increase perceived dangerousness in patients with psychiatric comorbidities</a:t>
            </a:r>
            <a:endParaRPr b="0" dirty="0">
              <a:solidFill>
                <a:schemeClr val="bg1"/>
              </a:solidFill>
              <a:cs typeface="Poppins"/>
            </a:endParaRPr>
          </a:p>
          <a:p>
            <a:pPr marL="457200" lvl="0" indent="-317500" algn="l" rtl="0">
              <a:spcBef>
                <a:spcPts val="0"/>
              </a:spcBef>
              <a:spcAft>
                <a:spcPts val="0"/>
              </a:spcAft>
              <a:buSzPts val="1400"/>
              <a:buChar char="•"/>
            </a:pPr>
            <a:r>
              <a:rPr lang="en-US" b="0" dirty="0">
                <a:solidFill>
                  <a:schemeClr val="bg1"/>
                </a:solidFill>
              </a:rPr>
              <a:t>Stressful situations (such as an agitated patient) may exacerbate implicit bias</a:t>
            </a:r>
            <a:endParaRPr b="0" dirty="0">
              <a:solidFill>
                <a:schemeClr val="bg1"/>
              </a:solidFill>
              <a:cs typeface="Poppins"/>
            </a:endParaRPr>
          </a:p>
          <a:p>
            <a:pPr marL="457200" lvl="0" indent="-317500" algn="l" rtl="0">
              <a:lnSpc>
                <a:spcPct val="90000"/>
              </a:lnSpc>
              <a:spcBef>
                <a:spcPts val="0"/>
              </a:spcBef>
              <a:spcAft>
                <a:spcPts val="0"/>
              </a:spcAft>
              <a:buSzPts val="1400"/>
              <a:buChar char="•"/>
            </a:pPr>
            <a:r>
              <a:rPr lang="en-US" b="0" dirty="0">
                <a:solidFill>
                  <a:schemeClr val="bg1"/>
                </a:solidFill>
              </a:rPr>
              <a:t>Identify potential biases when assessing for dangerousness</a:t>
            </a:r>
            <a:endParaRPr b="0" dirty="0">
              <a:solidFill>
                <a:schemeClr val="bg1"/>
              </a:solidFill>
              <a:cs typeface="Poppins"/>
            </a:endParaRPr>
          </a:p>
          <a:p>
            <a:pPr marL="457200" lvl="0" indent="-317500" algn="l" rtl="0">
              <a:lnSpc>
                <a:spcPct val="90000"/>
              </a:lnSpc>
              <a:spcBef>
                <a:spcPts val="0"/>
              </a:spcBef>
              <a:spcAft>
                <a:spcPts val="0"/>
              </a:spcAft>
              <a:buSzPts val="1400"/>
              <a:buChar char="•"/>
            </a:pPr>
            <a:r>
              <a:rPr lang="en-US" b="0" dirty="0">
                <a:solidFill>
                  <a:schemeClr val="bg1"/>
                </a:solidFill>
              </a:rPr>
              <a:t>Attempt verbal de-escalation for all patients</a:t>
            </a:r>
            <a:endParaRPr b="0" dirty="0">
              <a:solidFill>
                <a:schemeClr val="bg1"/>
              </a:solidFill>
              <a:cs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a:extLst>
            <a:ext uri="{FF2B5EF4-FFF2-40B4-BE49-F238E27FC236}">
              <a16:creationId xmlns:a16="http://schemas.microsoft.com/office/drawing/2014/main" id="{405E9350-837E-36EF-17E1-01327195D4DA}"/>
            </a:ext>
          </a:extLst>
        </p:cNvPr>
        <p:cNvGrpSpPr/>
        <p:nvPr/>
      </p:nvGrpSpPr>
      <p:grpSpPr>
        <a:xfrm>
          <a:off x="0" y="0"/>
          <a:ext cx="0" cy="0"/>
          <a:chOff x="0" y="0"/>
          <a:chExt cx="0" cy="0"/>
        </a:xfrm>
      </p:grpSpPr>
      <p:sp>
        <p:nvSpPr>
          <p:cNvPr id="338" name="Google Shape;338;g1a558af6b36_1_0">
            <a:extLst>
              <a:ext uri="{FF2B5EF4-FFF2-40B4-BE49-F238E27FC236}">
                <a16:creationId xmlns:a16="http://schemas.microsoft.com/office/drawing/2014/main" id="{DF6A3909-6755-9DCC-B74E-BB87797E69CD}"/>
              </a:ext>
            </a:extLst>
          </p:cNvPr>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r>
              <a:rPr lang="en-US" dirty="0">
                <a:solidFill>
                  <a:schemeClr val="bg1"/>
                </a:solidFill>
                <a:latin typeface="Calibri"/>
                <a:ea typeface="Calibri"/>
                <a:cs typeface="Calibri"/>
              </a:rPr>
              <a:t>Handling Agitation</a:t>
            </a:r>
          </a:p>
          <a:p>
            <a:pPr marL="0" lvl="0" indent="0" algn="l">
              <a:lnSpc>
                <a:spcPct val="90000"/>
              </a:lnSpc>
              <a:spcBef>
                <a:spcPts val="0"/>
              </a:spcBef>
              <a:spcAft>
                <a:spcPts val="0"/>
              </a:spcAft>
              <a:buSzPts val="1400"/>
              <a:buNone/>
            </a:pPr>
            <a:endParaRPr dirty="0"/>
          </a:p>
        </p:txBody>
      </p:sp>
      <p:sp>
        <p:nvSpPr>
          <p:cNvPr id="339" name="Google Shape;339;g1a558af6b36_1_0">
            <a:extLst>
              <a:ext uri="{FF2B5EF4-FFF2-40B4-BE49-F238E27FC236}">
                <a16:creationId xmlns:a16="http://schemas.microsoft.com/office/drawing/2014/main" id="{B623F4F4-B0D8-5241-89F9-C7CE9F1F896C}"/>
              </a:ext>
            </a:extLst>
          </p:cNvPr>
          <p:cNvSpPr txBox="1">
            <a:spLocks noGrp="1"/>
          </p:cNvSpPr>
          <p:nvPr>
            <p:ph type="body" idx="1"/>
          </p:nvPr>
        </p:nvSpPr>
        <p:spPr>
          <a:xfrm>
            <a:off x="627462" y="1297621"/>
            <a:ext cx="7892759" cy="4252910"/>
          </a:xfrm>
          <a:prstGeom prst="rect">
            <a:avLst/>
          </a:prstGeom>
          <a:noFill/>
          <a:ln>
            <a:noFill/>
          </a:ln>
        </p:spPr>
        <p:txBody>
          <a:bodyPr spcFirstLastPara="1" wrap="square" lIns="68575" tIns="34275" rIns="68575" bIns="34275" anchor="t" anchorCtr="0">
            <a:noAutofit/>
          </a:bodyPr>
          <a:lstStyle/>
          <a:p>
            <a:r>
              <a:rPr lang="en-US" sz="1400" b="0" dirty="0">
                <a:solidFill>
                  <a:schemeClr val="bg1"/>
                </a:solidFill>
                <a:cs typeface="Poppins"/>
              </a:rPr>
              <a:t>Verbal de-escalation </a:t>
            </a:r>
            <a:endParaRPr lang="en-US" sz="1400" dirty="0">
              <a:solidFill>
                <a:schemeClr val="bg1"/>
              </a:solidFill>
              <a:cs typeface="Poppins"/>
            </a:endParaRPr>
          </a:p>
          <a:p>
            <a:endParaRPr sz="1400" dirty="0">
              <a:cs typeface="Poppins"/>
            </a:endParaRPr>
          </a:p>
          <a:p>
            <a:r>
              <a:rPr lang="en-US" sz="1400" b="0" dirty="0">
                <a:solidFill>
                  <a:schemeClr val="bg1"/>
                </a:solidFill>
              </a:rPr>
              <a:t>Consider need for medication according to patient’s symptoms, as you would with any other patient </a:t>
            </a:r>
            <a:endParaRPr lang="en-US" sz="1400">
              <a:solidFill>
                <a:schemeClr val="bg1"/>
              </a:solidFill>
              <a:cs typeface="Poppins"/>
            </a:endParaRPr>
          </a:p>
          <a:p>
            <a:endParaRPr lang="en-US" sz="1400" dirty="0">
              <a:cs typeface="Poppins"/>
            </a:endParaRPr>
          </a:p>
          <a:p>
            <a:r>
              <a:rPr lang="en-US" sz="1400" b="0" dirty="0">
                <a:solidFill>
                  <a:schemeClr val="bg1"/>
                </a:solidFill>
              </a:rPr>
              <a:t>Suit the medication to the symptoms – why is the patient agitated? </a:t>
            </a:r>
            <a:endParaRPr lang="en-US" sz="1400">
              <a:solidFill>
                <a:schemeClr val="bg1"/>
              </a:solidFill>
              <a:cs typeface="Poppins"/>
            </a:endParaRPr>
          </a:p>
          <a:p>
            <a:endParaRPr lang="en-US" sz="1400" dirty="0">
              <a:cs typeface="Poppins"/>
            </a:endParaRPr>
          </a:p>
          <a:p>
            <a:r>
              <a:rPr lang="en-US" sz="1400" b="0" dirty="0">
                <a:solidFill>
                  <a:schemeClr val="bg1"/>
                </a:solidFill>
              </a:rPr>
              <a:t>High-potency typical antipsychotics have extensive safety data and work quickly </a:t>
            </a:r>
            <a:endParaRPr lang="en-US" sz="1400">
              <a:solidFill>
                <a:schemeClr val="bg1"/>
              </a:solidFill>
              <a:cs typeface="Poppins"/>
            </a:endParaRPr>
          </a:p>
          <a:p>
            <a:endParaRPr lang="en-US" sz="1400" dirty="0">
              <a:cs typeface="Poppins"/>
            </a:endParaRPr>
          </a:p>
          <a:p>
            <a:r>
              <a:rPr lang="en-US" sz="1400" b="0" dirty="0">
                <a:solidFill>
                  <a:schemeClr val="bg1"/>
                </a:solidFill>
              </a:rPr>
              <a:t>Good safety data now on second-generation as well </a:t>
            </a:r>
            <a:endParaRPr lang="en-US" sz="1400">
              <a:solidFill>
                <a:schemeClr val="bg1"/>
              </a:solidFill>
              <a:cs typeface="Poppins"/>
            </a:endParaRPr>
          </a:p>
          <a:p>
            <a:endParaRPr sz="1400" dirty="0">
              <a:cs typeface="Poppins"/>
            </a:endParaRPr>
          </a:p>
          <a:p>
            <a:r>
              <a:rPr lang="en-US" sz="1400" b="0" dirty="0">
                <a:solidFill>
                  <a:schemeClr val="bg1"/>
                </a:solidFill>
              </a:rPr>
              <a:t>Remember that HIGHER doses may be needed in pregnancy </a:t>
            </a:r>
            <a:endParaRPr lang="en-US" sz="1400">
              <a:solidFill>
                <a:schemeClr val="bg1"/>
              </a:solidFill>
              <a:cs typeface="Poppins"/>
            </a:endParaRPr>
          </a:p>
          <a:p>
            <a:endParaRPr sz="1400" dirty="0">
              <a:cs typeface="Poppins"/>
            </a:endParaRPr>
          </a:p>
          <a:p>
            <a:pPr marL="457200">
              <a:spcBef>
                <a:spcPts val="0"/>
              </a:spcBef>
            </a:pPr>
            <a:r>
              <a:rPr lang="en-US" sz="1400" b="0" dirty="0">
                <a:solidFill>
                  <a:schemeClr val="bg1"/>
                </a:solidFill>
              </a:rPr>
              <a:t>When possible, minimize exposures to the fetus – but remember that frank psychosis and agitation are ALSO an exposure</a:t>
            </a:r>
            <a:endParaRPr sz="1400">
              <a:solidFill>
                <a:schemeClr val="bg1"/>
              </a:solidFill>
              <a:cs typeface="Poppins"/>
            </a:endParaRPr>
          </a:p>
          <a:p>
            <a:pPr marL="457200" lvl="0" indent="-317500" algn="l" rtl="0">
              <a:lnSpc>
                <a:spcPct val="90000"/>
              </a:lnSpc>
              <a:spcBef>
                <a:spcPts val="0"/>
              </a:spcBef>
              <a:spcAft>
                <a:spcPts val="0"/>
              </a:spcAft>
              <a:buSzPts val="1400"/>
              <a:buChar char="•"/>
            </a:pPr>
            <a:endParaRPr sz="1400" b="0" dirty="0">
              <a:solidFill>
                <a:schemeClr val="bg1"/>
              </a:solidFill>
              <a:cs typeface="Poppins"/>
            </a:endParaRPr>
          </a:p>
        </p:txBody>
      </p:sp>
    </p:spTree>
    <p:extLst>
      <p:ext uri="{BB962C8B-B14F-4D97-AF65-F5344CB8AC3E}">
        <p14:creationId xmlns:p14="http://schemas.microsoft.com/office/powerpoint/2010/main" val="64806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gfa7f531564_0_354"/>
          <p:cNvSpPr txBox="1">
            <a:spLocks noGrp="1"/>
          </p:cNvSpPr>
          <p:nvPr>
            <p:ph type="title"/>
          </p:nvPr>
        </p:nvSpPr>
        <p:spPr>
          <a:xfrm>
            <a:off x="629841" y="609600"/>
            <a:ext cx="2949300" cy="21333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000"/>
              <a:buFont typeface="Calibri"/>
              <a:buNone/>
            </a:pPr>
            <a:r>
              <a:rPr lang="en-US" sz="3000" dirty="0">
                <a:solidFill>
                  <a:srgbClr val="012B4A"/>
                </a:solidFill>
              </a:rPr>
              <a:t>Physical restraints</a:t>
            </a:r>
            <a:endParaRPr dirty="0">
              <a:solidFill>
                <a:srgbClr val="012B4A"/>
              </a:solidFill>
            </a:endParaRPr>
          </a:p>
        </p:txBody>
      </p:sp>
      <p:sp>
        <p:nvSpPr>
          <p:cNvPr id="353" name="Google Shape;353;gfa7f531564_0_354"/>
          <p:cNvSpPr txBox="1">
            <a:spLocks noGrp="1"/>
          </p:cNvSpPr>
          <p:nvPr>
            <p:ph type="body" idx="2"/>
          </p:nvPr>
        </p:nvSpPr>
        <p:spPr>
          <a:xfrm>
            <a:off x="553807" y="2138901"/>
            <a:ext cx="4629000" cy="4279200"/>
          </a:xfrm>
          <a:prstGeom prst="rect">
            <a:avLst/>
          </a:prstGeom>
          <a:noFill/>
          <a:ln>
            <a:noFill/>
          </a:ln>
        </p:spPr>
        <p:txBody>
          <a:bodyPr spcFirstLastPara="1" wrap="square" lIns="68575" tIns="34275" rIns="68575" bIns="34275" anchor="ctr" anchorCtr="0">
            <a:normAutofit/>
          </a:bodyPr>
          <a:lstStyle/>
          <a:p>
            <a:pPr marL="177800" lvl="0" indent="-177800" algn="l" rtl="0">
              <a:lnSpc>
                <a:spcPct val="90000"/>
              </a:lnSpc>
              <a:spcBef>
                <a:spcPts val="0"/>
              </a:spcBef>
              <a:spcAft>
                <a:spcPts val="0"/>
              </a:spcAft>
              <a:buClr>
                <a:schemeClr val="dk1"/>
              </a:buClr>
              <a:buSzPts val="1800"/>
              <a:buChar char="•"/>
            </a:pPr>
            <a:r>
              <a:rPr lang="en-US" sz="1800" dirty="0">
                <a:solidFill>
                  <a:srgbClr val="012B4A"/>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Avoid when possible</a:t>
            </a:r>
            <a:endParaRPr dirty="0">
              <a:solidFill>
                <a:srgbClr val="012B4A"/>
              </a:solidFill>
            </a:endParaRPr>
          </a:p>
          <a:p>
            <a:pPr marL="177800" lvl="0" indent="-177800" algn="l" rtl="0">
              <a:lnSpc>
                <a:spcPct val="90000"/>
              </a:lnSpc>
              <a:spcBef>
                <a:spcPts val="800"/>
              </a:spcBef>
              <a:spcAft>
                <a:spcPts val="0"/>
              </a:spcAft>
              <a:buClr>
                <a:schemeClr val="dk1"/>
              </a:buClr>
              <a:buSzPts val="1800"/>
              <a:buChar char="•"/>
            </a:pPr>
            <a:r>
              <a:rPr lang="en-US" sz="1800" dirty="0">
                <a:solidFill>
                  <a:srgbClr val="012B4A"/>
                </a:solidFill>
              </a:rPr>
              <a:t>If restraints are necessary-</a:t>
            </a:r>
            <a:endParaRPr dirty="0">
              <a:solidFill>
                <a:srgbClr val="012B4A"/>
              </a:solidFill>
            </a:endParaRPr>
          </a:p>
          <a:p>
            <a:pPr marL="520700" lvl="1" indent="-171450" algn="l" rtl="0">
              <a:lnSpc>
                <a:spcPct val="90000"/>
              </a:lnSpc>
              <a:spcBef>
                <a:spcPts val="400"/>
              </a:spcBef>
              <a:spcAft>
                <a:spcPts val="0"/>
              </a:spcAft>
              <a:buClr>
                <a:schemeClr val="dk1"/>
              </a:buClr>
              <a:buSzPts val="1500"/>
              <a:buChar char="•"/>
            </a:pPr>
            <a:r>
              <a:rPr lang="en-US" sz="1500" dirty="0"/>
              <a:t>NEVER use 4-point restraints when a pregnant patient is on thei</a:t>
            </a:r>
            <a:r>
              <a:rPr lang="en-US"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 </a:t>
            </a:r>
            <a:r>
              <a:rPr lang="en-US" sz="1500" dirty="0"/>
              <a:t>back or right side</a:t>
            </a:r>
            <a:endParaRPr dirty="0"/>
          </a:p>
          <a:p>
            <a:pPr marL="177800" lvl="0" indent="-177800" algn="l" rtl="0">
              <a:lnSpc>
                <a:spcPct val="90000"/>
              </a:lnSpc>
              <a:spcBef>
                <a:spcPts val="800"/>
              </a:spcBef>
              <a:spcAft>
                <a:spcPts val="0"/>
              </a:spcAft>
              <a:buClr>
                <a:schemeClr val="dk1"/>
              </a:buClr>
              <a:buSzPts val="1800"/>
              <a:buChar char="•"/>
            </a:pPr>
            <a:r>
              <a:rPr lang="en-US" sz="1800" dirty="0">
                <a:solidFill>
                  <a:srgbClr val="012B4A"/>
                </a:solidFill>
              </a:rPr>
              <a:t>Inferior vena cava syndrome</a:t>
            </a:r>
            <a:endParaRPr sz="1800" dirty="0">
              <a:solidFill>
                <a:srgbClr val="012B4A"/>
              </a:solidFill>
            </a:endParaRPr>
          </a:p>
          <a:p>
            <a:pPr marL="520700" lvl="1" indent="-133350" algn="l" rtl="0">
              <a:lnSpc>
                <a:spcPct val="90000"/>
              </a:lnSpc>
              <a:spcBef>
                <a:spcPts val="800"/>
              </a:spcBef>
              <a:spcAft>
                <a:spcPts val="0"/>
              </a:spcAft>
              <a:buClr>
                <a:schemeClr val="dk1"/>
              </a:buClr>
              <a:buSzPts val="1500"/>
              <a:buChar char="•"/>
            </a:pPr>
            <a:r>
              <a:rPr lang="en-US" sz="1500" dirty="0"/>
              <a:t>Turn body part way to left</a:t>
            </a:r>
            <a:endParaRPr sz="1500" dirty="0"/>
          </a:p>
          <a:p>
            <a:pPr marL="520700" lvl="1" indent="-133350" algn="l" rtl="0">
              <a:lnSpc>
                <a:spcPct val="90000"/>
              </a:lnSpc>
              <a:spcBef>
                <a:spcPts val="800"/>
              </a:spcBef>
              <a:spcAft>
                <a:spcPts val="0"/>
              </a:spcAft>
              <a:buSzPts val="1500"/>
              <a:buChar char="•"/>
            </a:pPr>
            <a:r>
              <a:rPr lang="en-US" sz="1500" dirty="0"/>
              <a:t>Frequent monitoring</a:t>
            </a:r>
            <a:endParaRPr sz="1500" dirty="0"/>
          </a:p>
          <a:p>
            <a:pPr marL="177800" lvl="0" indent="-63500" algn="l" rtl="0">
              <a:lnSpc>
                <a:spcPct val="90000"/>
              </a:lnSpc>
              <a:spcBef>
                <a:spcPts val="800"/>
              </a:spcBef>
              <a:spcAft>
                <a:spcPts val="0"/>
              </a:spcAft>
              <a:buClr>
                <a:schemeClr val="dk1"/>
              </a:buClr>
              <a:buSzPts val="1800"/>
              <a:buNone/>
            </a:pPr>
            <a:endParaRPr sz="1800" dirty="0">
              <a:solidFill>
                <a:srgbClr val="012B4A"/>
              </a:solidFill>
            </a:endParaRPr>
          </a:p>
        </p:txBody>
      </p:sp>
      <p:sp>
        <p:nvSpPr>
          <p:cNvPr id="354" name="Google Shape;354;gfa7f531564_0_354"/>
          <p:cNvSpPr/>
          <p:nvPr/>
        </p:nvSpPr>
        <p:spPr>
          <a:xfrm>
            <a:off x="6953415" y="0"/>
            <a:ext cx="2190600" cy="6858000"/>
          </a:xfrm>
          <a:prstGeom prst="rect">
            <a:avLst/>
          </a:prstGeom>
          <a:solidFill>
            <a:srgbClr val="B2DAD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55" name="Google Shape;355;gfa7f531564_0_354"/>
          <p:cNvGrpSpPr/>
          <p:nvPr/>
        </p:nvGrpSpPr>
        <p:grpSpPr>
          <a:xfrm>
            <a:off x="5602945" y="2006769"/>
            <a:ext cx="2700940" cy="2589777"/>
            <a:chOff x="8161835" y="2120942"/>
            <a:chExt cx="2107200" cy="2085300"/>
          </a:xfrm>
        </p:grpSpPr>
        <p:sp>
          <p:nvSpPr>
            <p:cNvPr id="356" name="Google Shape;356;gfa7f531564_0_354"/>
            <p:cNvSpPr/>
            <p:nvPr/>
          </p:nvSpPr>
          <p:spPr>
            <a:xfrm rot="10800000" flipH="1">
              <a:off x="8161835" y="2120942"/>
              <a:ext cx="2107200" cy="2085300"/>
            </a:xfrm>
            <a:prstGeom prst="ellipse">
              <a:avLst/>
            </a:prstGeom>
            <a:solidFill>
              <a:schemeClr val="lt1"/>
            </a:solidFill>
            <a:ln w="57150" cap="flat" cmpd="sng">
              <a:solidFill>
                <a:srgbClr val="32747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57" name="Google Shape;357;gfa7f531564_0_354" descr="Warning"/>
            <p:cNvPicPr preferRelativeResize="0"/>
            <p:nvPr/>
          </p:nvPicPr>
          <p:blipFill rotWithShape="1">
            <a:blip r:embed="rId3">
              <a:alphaModFix/>
            </a:blip>
            <a:srcRect/>
            <a:stretch/>
          </p:blipFill>
          <p:spPr>
            <a:xfrm>
              <a:off x="8650662" y="2451985"/>
              <a:ext cx="1129442" cy="1142998"/>
            </a:xfrm>
            <a:prstGeom prst="rect">
              <a:avLst/>
            </a:prstGeom>
            <a:noFill/>
            <a:ln>
              <a:noFill/>
            </a:ln>
          </p:spPr>
        </p:pic>
      </p:grpSp>
      <p:sp>
        <p:nvSpPr>
          <p:cNvPr id="2" name="Google Shape;354;gfa7f531564_0_354">
            <a:extLst>
              <a:ext uri="{FF2B5EF4-FFF2-40B4-BE49-F238E27FC236}">
                <a16:creationId xmlns:a16="http://schemas.microsoft.com/office/drawing/2014/main" id="{D6F18C44-F818-EBC8-EE0B-E7B56DA257AD}"/>
              </a:ext>
            </a:extLst>
          </p:cNvPr>
          <p:cNvSpPr/>
          <p:nvPr/>
        </p:nvSpPr>
        <p:spPr>
          <a:xfrm>
            <a:off x="-1" y="5467990"/>
            <a:ext cx="6953415" cy="2131554"/>
          </a:xfrm>
          <a:prstGeom prst="rect">
            <a:avLst/>
          </a:prstGeom>
          <a:solidFill>
            <a:schemeClr val="bg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195DF21-4E01-073E-C7DE-7F6815246701}"/>
            </a:ext>
          </a:extLst>
        </p:cNvPr>
        <p:cNvGrpSpPr/>
        <p:nvPr/>
      </p:nvGrpSpPr>
      <p:grpSpPr>
        <a:xfrm>
          <a:off x="0" y="0"/>
          <a:ext cx="0" cy="0"/>
          <a:chOff x="0" y="0"/>
          <a:chExt cx="0" cy="0"/>
        </a:xfrm>
      </p:grpSpPr>
      <p:sp>
        <p:nvSpPr>
          <p:cNvPr id="330" name="Google Shape;330;g1261f56e4cb_0_96">
            <a:extLst>
              <a:ext uri="{FF2B5EF4-FFF2-40B4-BE49-F238E27FC236}">
                <a16:creationId xmlns:a16="http://schemas.microsoft.com/office/drawing/2014/main" id="{AD355C60-A86B-9560-EBA4-F802B311F306}"/>
              </a:ext>
            </a:extLst>
          </p:cNvPr>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r>
              <a:rPr lang="en-US" dirty="0"/>
              <a:t>Physical restraints </a:t>
            </a:r>
            <a:endParaRPr dirty="0"/>
          </a:p>
        </p:txBody>
      </p:sp>
      <p:sp>
        <p:nvSpPr>
          <p:cNvPr id="331" name="Google Shape;331;g1261f56e4cb_0_96">
            <a:extLst>
              <a:ext uri="{FF2B5EF4-FFF2-40B4-BE49-F238E27FC236}">
                <a16:creationId xmlns:a16="http://schemas.microsoft.com/office/drawing/2014/main" id="{CF4F2721-4FE8-761E-1471-0F80E0159EEE}"/>
              </a:ext>
            </a:extLst>
          </p:cNvPr>
          <p:cNvSpPr txBox="1">
            <a:spLocks noGrp="1"/>
          </p:cNvSpPr>
          <p:nvPr>
            <p:ph idx="4294967295"/>
          </p:nvPr>
        </p:nvSpPr>
        <p:spPr>
          <a:xfrm>
            <a:off x="628653" y="1599885"/>
            <a:ext cx="4736381" cy="3976282"/>
          </a:xfrm>
          <a:prstGeom prst="rect">
            <a:avLst/>
          </a:prstGeom>
          <a:noFill/>
          <a:ln>
            <a:noFill/>
          </a:ln>
        </p:spPr>
        <p:txBody>
          <a:bodyPr spcFirstLastPara="1" vert="horz" wrap="square" lIns="68575" tIns="34275" rIns="68575" bIns="34275" anchor="t" anchorCtr="0" compatLnSpc="1">
            <a:noAutofit/>
          </a:bodyPr>
          <a:lstStyle/>
          <a:p>
            <a:pPr>
              <a:buSzPts val="1400"/>
            </a:pPr>
            <a:r>
              <a:rPr lang="en-US" sz="1600" dirty="0">
                <a:solidFill>
                  <a:schemeClr val="bg1"/>
                </a:solidFill>
              </a:rPr>
              <a:t>Avoid when possible </a:t>
            </a:r>
            <a:endParaRPr lang="en-US" sz="1600" dirty="0">
              <a:solidFill>
                <a:schemeClr val="bg1"/>
              </a:solidFill>
              <a:cs typeface="Poppins"/>
            </a:endParaRPr>
          </a:p>
          <a:p>
            <a:pPr>
              <a:buSzPts val="1400"/>
            </a:pPr>
            <a:r>
              <a:rPr lang="en-US" sz="1600" dirty="0">
                <a:solidFill>
                  <a:schemeClr val="bg1"/>
                </a:solidFill>
              </a:rPr>
              <a:t>If restraints are necessary- </a:t>
            </a:r>
            <a:endParaRPr lang="en-US" sz="1600" dirty="0">
              <a:solidFill>
                <a:schemeClr val="bg1"/>
              </a:solidFill>
              <a:cs typeface="Poppins"/>
            </a:endParaRPr>
          </a:p>
          <a:p>
            <a:pPr>
              <a:buSzPts val="1400"/>
            </a:pPr>
            <a:r>
              <a:rPr lang="en-US" sz="1600" dirty="0">
                <a:solidFill>
                  <a:schemeClr val="bg1"/>
                </a:solidFill>
              </a:rPr>
              <a:t>NEVER use 4-point restraints when a pregnant patient is on their back or right side </a:t>
            </a:r>
            <a:endParaRPr lang="en-US" sz="1600" dirty="0">
              <a:solidFill>
                <a:schemeClr val="bg1"/>
              </a:solidFill>
              <a:cs typeface="Poppins"/>
            </a:endParaRPr>
          </a:p>
          <a:p>
            <a:pPr>
              <a:buSzPts val="1400"/>
            </a:pPr>
            <a:r>
              <a:rPr lang="en-US" sz="1600" dirty="0">
                <a:solidFill>
                  <a:schemeClr val="bg1"/>
                </a:solidFill>
              </a:rPr>
              <a:t>Inferior vena cava syndrome </a:t>
            </a:r>
            <a:endParaRPr lang="en-US" sz="1600" dirty="0">
              <a:solidFill>
                <a:schemeClr val="bg1"/>
              </a:solidFill>
              <a:cs typeface="Poppins"/>
            </a:endParaRPr>
          </a:p>
          <a:p>
            <a:pPr>
              <a:buSzPts val="1400"/>
            </a:pPr>
            <a:r>
              <a:rPr lang="en-US" sz="1600" dirty="0">
                <a:solidFill>
                  <a:schemeClr val="bg1"/>
                </a:solidFill>
              </a:rPr>
              <a:t>Turn body part way to left </a:t>
            </a:r>
            <a:endParaRPr lang="en-US" sz="1600" dirty="0">
              <a:solidFill>
                <a:schemeClr val="bg1"/>
              </a:solidFill>
              <a:cs typeface="Poppins"/>
            </a:endParaRPr>
          </a:p>
          <a:p>
            <a:pPr marL="457200" indent="-317500">
              <a:spcBef>
                <a:spcPts val="800"/>
              </a:spcBef>
              <a:buSzPts val="1400"/>
            </a:pPr>
            <a:r>
              <a:rPr lang="en-US" sz="1600" dirty="0">
                <a:solidFill>
                  <a:schemeClr val="bg1"/>
                </a:solidFill>
              </a:rPr>
              <a:t>Frequent monitoring</a:t>
            </a:r>
            <a:endParaRPr sz="1600" dirty="0">
              <a:solidFill>
                <a:schemeClr val="bg1"/>
              </a:solidFill>
              <a:cs typeface="Poppins"/>
            </a:endParaRPr>
          </a:p>
        </p:txBody>
      </p:sp>
    </p:spTree>
    <p:extLst>
      <p:ext uri="{BB962C8B-B14F-4D97-AF65-F5344CB8AC3E}">
        <p14:creationId xmlns:p14="http://schemas.microsoft.com/office/powerpoint/2010/main" val="2605234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fa7f531564_0_49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Key Clinical Points</a:t>
            </a:r>
            <a:endParaRPr/>
          </a:p>
        </p:txBody>
      </p:sp>
      <p:sp>
        <p:nvSpPr>
          <p:cNvPr id="364" name="Google Shape;364;gfa7f531564_0_496"/>
          <p:cNvSpPr txBox="1">
            <a:spLocks noGrp="1"/>
          </p:cNvSpPr>
          <p:nvPr>
            <p:ph idx="1"/>
          </p:nvPr>
        </p:nvSpPr>
        <p:spPr>
          <a:xfrm>
            <a:off x="3909052" y="1542735"/>
            <a:ext cx="4606292" cy="377253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800" dirty="0"/>
              <a:t>Identify risk factors for suicide</a:t>
            </a:r>
            <a:endParaRPr sz="1800" dirty="0"/>
          </a:p>
          <a:p>
            <a:pPr marL="457200" lvl="0" indent="-342900" algn="l" rtl="0">
              <a:lnSpc>
                <a:spcPct val="100000"/>
              </a:lnSpc>
              <a:spcBef>
                <a:spcPts val="0"/>
              </a:spcBef>
              <a:spcAft>
                <a:spcPts val="0"/>
              </a:spcAft>
              <a:buSzPts val="1800"/>
              <a:buChar char="•"/>
            </a:pPr>
            <a:r>
              <a:rPr lang="en-US" sz="1800" dirty="0"/>
              <a:t>Screen patients for depression and suicide to appropriately triage level of care</a:t>
            </a:r>
            <a:endParaRPr sz="1800" dirty="0"/>
          </a:p>
          <a:p>
            <a:pPr marL="457200" lvl="0" indent="-342900" algn="l" rtl="0">
              <a:lnSpc>
                <a:spcPct val="100000"/>
              </a:lnSpc>
              <a:spcBef>
                <a:spcPts val="0"/>
              </a:spcBef>
              <a:spcAft>
                <a:spcPts val="0"/>
              </a:spcAft>
              <a:buSzPts val="1800"/>
              <a:buChar char="•"/>
            </a:pPr>
            <a:r>
              <a:rPr lang="en-US" sz="1800" dirty="0"/>
              <a:t>Rule out psychosis and mania</a:t>
            </a:r>
            <a:endParaRPr sz="1800" dirty="0"/>
          </a:p>
          <a:p>
            <a:pPr marL="457200" lvl="0" indent="-342900" algn="l" rtl="0">
              <a:lnSpc>
                <a:spcPct val="100000"/>
              </a:lnSpc>
              <a:spcBef>
                <a:spcPts val="0"/>
              </a:spcBef>
              <a:spcAft>
                <a:spcPts val="0"/>
              </a:spcAft>
              <a:buSzPts val="1800"/>
              <a:buChar char="•"/>
            </a:pPr>
            <a:r>
              <a:rPr lang="en-US" sz="1800" dirty="0"/>
              <a:t>Manage agitation with psychiatric medications if indicated</a:t>
            </a:r>
            <a:endParaRPr sz="1800" dirty="0"/>
          </a:p>
          <a:p>
            <a:pPr marL="457200" lvl="0" indent="-342900" algn="l" rtl="0">
              <a:lnSpc>
                <a:spcPct val="100000"/>
              </a:lnSpc>
              <a:spcBef>
                <a:spcPts val="0"/>
              </a:spcBef>
              <a:spcAft>
                <a:spcPts val="0"/>
              </a:spcAft>
              <a:buSzPts val="1800"/>
              <a:buChar char="•"/>
            </a:pPr>
            <a:r>
              <a:rPr lang="en-US" sz="1800" dirty="0"/>
              <a:t>Use restraints safely when necessary</a:t>
            </a:r>
            <a:endParaRPr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02BDD0-A024-DB59-E1A7-DC893CD0E621}"/>
              </a:ext>
            </a:extLst>
          </p:cNvPr>
          <p:cNvSpPr/>
          <p:nvPr/>
        </p:nvSpPr>
        <p:spPr>
          <a:xfrm>
            <a:off x="401591" y="1463064"/>
            <a:ext cx="8348240" cy="29145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Google Shape;371;g22d3de98184_0_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Reflection questions</a:t>
            </a:r>
            <a:endParaRPr/>
          </a:p>
        </p:txBody>
      </p:sp>
      <p:sp>
        <p:nvSpPr>
          <p:cNvPr id="372" name="Google Shape;372;g22d3de98184_0_0"/>
          <p:cNvSpPr txBox="1">
            <a:spLocks noGrp="1"/>
          </p:cNvSpPr>
          <p:nvPr>
            <p:ph idx="4294967295"/>
          </p:nvPr>
        </p:nvSpPr>
        <p:spPr>
          <a:xfrm>
            <a:off x="628650" y="1621219"/>
            <a:ext cx="7886700" cy="4351337"/>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SzPts val="2100"/>
              <a:buChar char="•"/>
            </a:pPr>
            <a:r>
              <a:rPr lang="en-US" sz="1800" dirty="0">
                <a:solidFill>
                  <a:schemeClr val="bg1"/>
                </a:solidFill>
              </a:rPr>
              <a:t>Has a patient reported suicidal ideation to you in the clinic? If so, how did you screen them further and manage this in the outpatient setting?</a:t>
            </a:r>
            <a:endParaRPr sz="1800" dirty="0">
              <a:solidFill>
                <a:schemeClr val="bg1"/>
              </a:solidFill>
            </a:endParaRPr>
          </a:p>
          <a:p>
            <a:pPr marL="457200" marR="381000" lvl="0" indent="-361950" algn="l" rtl="0">
              <a:lnSpc>
                <a:spcPct val="115000"/>
              </a:lnSpc>
              <a:spcBef>
                <a:spcPts val="0"/>
              </a:spcBef>
              <a:spcAft>
                <a:spcPts val="0"/>
              </a:spcAft>
              <a:buSzPts val="2100"/>
              <a:buChar char="•"/>
            </a:pPr>
            <a:r>
              <a:rPr lang="en-US" sz="1800" dirty="0">
                <a:solidFill>
                  <a:schemeClr val="bg1"/>
                </a:solidFill>
              </a:rPr>
              <a:t>Does your clinic have an emergency referral protocol in the case of an agitated or suicidal patient?</a:t>
            </a:r>
            <a:endParaRPr sz="1800" dirty="0">
              <a:solidFill>
                <a:schemeClr val="bg1"/>
              </a:solidFill>
            </a:endParaRPr>
          </a:p>
          <a:p>
            <a:pPr marL="457200" marR="381000" lvl="0" indent="-361950" algn="l" rtl="0">
              <a:lnSpc>
                <a:spcPct val="115000"/>
              </a:lnSpc>
              <a:spcBef>
                <a:spcPts val="0"/>
              </a:spcBef>
              <a:spcAft>
                <a:spcPts val="0"/>
              </a:spcAft>
              <a:buSzPts val="2100"/>
              <a:buChar char="•"/>
            </a:pPr>
            <a:r>
              <a:rPr lang="en-US" sz="1800" dirty="0">
                <a:solidFill>
                  <a:schemeClr val="bg1"/>
                </a:solidFill>
              </a:rPr>
              <a:t>Describe a scenario where you needed to de-escalate an agitated patient. What worked well in that scenario and what could have gone better?</a:t>
            </a:r>
            <a:endParaRPr sz="18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d65e489fe0_1_6"/>
          <p:cNvSpPr txBox="1">
            <a:spLocks noGrp="1"/>
          </p:cNvSpPr>
          <p:nvPr>
            <p:ph type="title"/>
          </p:nvPr>
        </p:nvSpPr>
        <p:spPr>
          <a:xfrm>
            <a:off x="628650" y="335466"/>
            <a:ext cx="7886700"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solidFill>
                  <a:schemeClr val="bg1"/>
                </a:solidFill>
              </a:rPr>
              <a:t>References </a:t>
            </a:r>
            <a:endParaRPr dirty="0">
              <a:solidFill>
                <a:schemeClr val="bg1"/>
              </a:solidFill>
            </a:endParaRPr>
          </a:p>
        </p:txBody>
      </p:sp>
      <p:sp>
        <p:nvSpPr>
          <p:cNvPr id="379" name="Google Shape;379;gd65e489fe0_1_6"/>
          <p:cNvSpPr txBox="1">
            <a:spLocks noGrp="1"/>
          </p:cNvSpPr>
          <p:nvPr>
            <p:ph idx="4294967295"/>
          </p:nvPr>
        </p:nvSpPr>
        <p:spPr>
          <a:xfrm>
            <a:off x="704088" y="1394841"/>
            <a:ext cx="7886700" cy="4351338"/>
          </a:xfrm>
          <a:prstGeom prst="rect">
            <a:avLst/>
          </a:prstGeom>
          <a:noFill/>
          <a:ln>
            <a:noFill/>
          </a:ln>
        </p:spPr>
        <p:txBody>
          <a:bodyPr spcFirstLastPara="1" wrap="square" lIns="91425" tIns="45700" rIns="91425" bIns="45700" anchor="t" anchorCtr="0">
            <a:noAutofit/>
          </a:bodyPr>
          <a:lstStyle/>
          <a:p>
            <a:pPr marL="457200" marR="381000" lvl="0" indent="-349250" algn="l" rtl="0">
              <a:lnSpc>
                <a:spcPct val="115000"/>
              </a:lnSpc>
              <a:spcBef>
                <a:spcPts val="0"/>
              </a:spcBef>
              <a:spcAft>
                <a:spcPts val="0"/>
              </a:spcAft>
              <a:buSzPts val="1900"/>
              <a:buFont typeface="Calibri"/>
              <a:buChar char="•"/>
            </a:pPr>
            <a:r>
              <a:rPr lang="en-US" sz="1600" dirty="0">
                <a:solidFill>
                  <a:schemeClr val="bg1"/>
                </a:solidFill>
              </a:rPr>
              <a:t>Kendig, S., Keats, J. P., Hoffman, M. C., Kay, L. B., Miller, E. S., Simas, T. A. M., ... &amp; Lemieux, L. A. (2017). Consensus bundle on maternal mental health: perinatal depression and anxiety. Journal of Obstetric, Gynecologic &amp; Neonatal Nursing, 46(2), 272-281.</a:t>
            </a:r>
            <a:endParaRPr sz="1600" dirty="0">
              <a:solidFill>
                <a:schemeClr val="bg1"/>
              </a:solidFill>
            </a:endParaRPr>
          </a:p>
          <a:p>
            <a:pPr marL="457200" marR="381000" lvl="0" indent="-349250" algn="l" rtl="0">
              <a:lnSpc>
                <a:spcPct val="115000"/>
              </a:lnSpc>
              <a:spcBef>
                <a:spcPts val="0"/>
              </a:spcBef>
              <a:spcAft>
                <a:spcPts val="0"/>
              </a:spcAft>
              <a:buSzPts val="1900"/>
              <a:buFont typeface="Calibri"/>
              <a:buChar char="•"/>
            </a:pPr>
            <a:r>
              <a:rPr lang="en-US" sz="1600" dirty="0">
                <a:solidFill>
                  <a:schemeClr val="bg1"/>
                </a:solidFill>
              </a:rPr>
              <a:t>McDowell, A. K., Lineberry, T. W., &amp; Bostwick, J. M. (2011, August). Practical suicide-risk management for the busy primary care physician. In Mayo Clinic Proceedings (Vol. 86, No. 8, pp. 792-800). Elsevier.</a:t>
            </a:r>
            <a:endParaRPr sz="1600" dirty="0">
              <a:solidFill>
                <a:schemeClr val="bg1"/>
              </a:solidFill>
            </a:endParaRPr>
          </a:p>
          <a:p>
            <a:pPr marL="457200" marR="381000" lvl="0" indent="-349250" algn="l" rtl="0">
              <a:lnSpc>
                <a:spcPct val="115000"/>
              </a:lnSpc>
              <a:spcBef>
                <a:spcPts val="0"/>
              </a:spcBef>
              <a:spcAft>
                <a:spcPts val="0"/>
              </a:spcAft>
              <a:buSzPts val="1900"/>
              <a:buFont typeface="Calibri"/>
              <a:buChar char="•"/>
            </a:pPr>
            <a:r>
              <a:rPr lang="en-US" sz="1600" dirty="0">
                <a:solidFill>
                  <a:schemeClr val="bg1"/>
                </a:solidFill>
              </a:rPr>
              <a:t>Stacy, M., Kremer, M., &amp; Schulkin, J. (2022). Suicide Among Women and the Role of Women’s Health Care Providers. Obstetrical &amp; Gynecological Survey, 77(5), 293-301.</a:t>
            </a:r>
            <a:endParaRPr sz="1600" dirty="0">
              <a:solidFill>
                <a:schemeClr val="bg1"/>
              </a:solidFill>
            </a:endParaRPr>
          </a:p>
          <a:p>
            <a:pPr marL="457200" lvl="0" indent="-349250" algn="l" rtl="0">
              <a:lnSpc>
                <a:spcPct val="90000"/>
              </a:lnSpc>
              <a:spcBef>
                <a:spcPts val="0"/>
              </a:spcBef>
              <a:spcAft>
                <a:spcPts val="0"/>
              </a:spcAft>
              <a:buSzPts val="1900"/>
              <a:buFont typeface="Calibri"/>
              <a:buChar char="•"/>
            </a:pPr>
            <a:r>
              <a:rPr lang="en-US" sz="1600" dirty="0">
                <a:solidFill>
                  <a:schemeClr val="bg1"/>
                </a:solidFill>
              </a:rPr>
              <a:t>Rodriguez-Cabezas L, Clark C. Psychiatric Emergencies in Pregnancy and Postpartum. Clinical Obstetrics &amp; Gynecology 2018; 61(3): 615-627. </a:t>
            </a:r>
            <a:endParaRPr sz="1600" dirty="0">
              <a:solidFill>
                <a:schemeClr val="bg1"/>
              </a:solidFill>
            </a:endParaRPr>
          </a:p>
          <a:p>
            <a:pPr marL="457200" lvl="0" indent="-349250" algn="l" rtl="0">
              <a:lnSpc>
                <a:spcPct val="90000"/>
              </a:lnSpc>
              <a:spcBef>
                <a:spcPts val="0"/>
              </a:spcBef>
              <a:spcAft>
                <a:spcPts val="0"/>
              </a:spcAft>
              <a:buSzPts val="1900"/>
              <a:buFont typeface="Calibri"/>
              <a:buChar char="•"/>
            </a:pPr>
            <a:r>
              <a:rPr lang="en-US" sz="1600" dirty="0">
                <a:solidFill>
                  <a:schemeClr val="bg1"/>
                </a:solidFill>
              </a:rPr>
              <a:t>Wilson MP, Nordstrom K, Shah AA, </a:t>
            </a:r>
            <a:r>
              <a:rPr lang="en-US" sz="1600" dirty="0" err="1">
                <a:solidFill>
                  <a:schemeClr val="bg1"/>
                </a:solidFill>
              </a:rPr>
              <a:t>Vike</a:t>
            </a:r>
            <a:r>
              <a:rPr lang="en-US" sz="1600" dirty="0">
                <a:solidFill>
                  <a:schemeClr val="bg1"/>
                </a:solidFill>
              </a:rPr>
              <a:t> GM. Psychiatric Emergencies in Pregnant Women. Emerg Med Clin N Am 33 (2015) 841–851</a:t>
            </a:r>
            <a:endParaRPr sz="160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fa7f531564_0_5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Resources </a:t>
            </a:r>
            <a:endParaRPr/>
          </a:p>
        </p:txBody>
      </p:sp>
      <p:sp>
        <p:nvSpPr>
          <p:cNvPr id="386" name="Google Shape;386;gfa7f531564_0_510"/>
          <p:cNvSpPr txBox="1">
            <a:spLocks noGrp="1"/>
          </p:cNvSpPr>
          <p:nvPr>
            <p:ph idx="4294967295"/>
          </p:nvPr>
        </p:nvSpPr>
        <p:spPr>
          <a:xfrm>
            <a:off x="628648" y="1610932"/>
            <a:ext cx="7886700" cy="43497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800" dirty="0">
                <a:solidFill>
                  <a:schemeClr val="bg1"/>
                </a:solidFill>
              </a:rPr>
              <a:t>Postpartum Support International </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dirty="0">
                <a:solidFill>
                  <a:schemeClr val="bg1"/>
                </a:solidFill>
              </a:rPr>
              <a:t>MGH Women’s Mental Health Center: </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u="sng" dirty="0">
                <a:solidFill>
                  <a:schemeClr val="bg1"/>
                </a:solidFill>
                <a:hlinkClick r:id="rId3">
                  <a:extLst>
                    <a:ext uri="{A12FA001-AC4F-418D-AE19-62706E023703}">
                      <ahyp:hlinkClr xmlns:ahyp="http://schemas.microsoft.com/office/drawing/2018/hyperlinkcolor" val="tx"/>
                    </a:ext>
                  </a:extLst>
                </a:hlinkClick>
              </a:rPr>
              <a:t>www.womensmentalhealth.org</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dirty="0" err="1">
                <a:solidFill>
                  <a:schemeClr val="bg1"/>
                </a:solidFill>
              </a:rPr>
              <a:t>LactMed</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dirty="0">
                <a:solidFill>
                  <a:schemeClr val="bg1"/>
                </a:solidFill>
              </a:rPr>
              <a:t>Mothertobaby.org</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dirty="0">
                <a:solidFill>
                  <a:schemeClr val="bg1"/>
                </a:solidFill>
              </a:rPr>
              <a:t>National Suicide Prevention Hotline: 1-800-273-8255</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dirty="0">
                <a:solidFill>
                  <a:schemeClr val="bg1"/>
                </a:solidFill>
              </a:rPr>
              <a:t>www.suicidepreventionlifeline.org</a:t>
            </a:r>
            <a:endParaRPr sz="18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600" dirty="0"/>
              <a:t> How to use this material</a:t>
            </a:r>
            <a:endParaRPr sz="3600" dirty="0"/>
          </a:p>
        </p:txBody>
      </p:sp>
      <p:sp>
        <p:nvSpPr>
          <p:cNvPr id="183" name="Google Shape;183;p3"/>
          <p:cNvSpPr txBox="1">
            <a:spLocks noGrp="1"/>
          </p:cNvSpPr>
          <p:nvPr>
            <p:ph type="body" idx="1"/>
          </p:nvPr>
        </p:nvSpPr>
        <p:spPr>
          <a:xfrm>
            <a:off x="623885" y="4057380"/>
            <a:ext cx="7886700" cy="101886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t>Review slides individually or as a self study group.</a:t>
            </a:r>
            <a:endParaRPr/>
          </a:p>
          <a:p>
            <a:pPr marL="457200" lvl="0" indent="-342900" algn="l" rtl="0">
              <a:lnSpc>
                <a:spcPct val="90000"/>
              </a:lnSpc>
              <a:spcBef>
                <a:spcPts val="0"/>
              </a:spcBef>
              <a:spcAft>
                <a:spcPts val="0"/>
              </a:spcAft>
              <a:buSzPts val="1800"/>
              <a:buChar char="•"/>
            </a:pPr>
            <a:r>
              <a:rPr lang="en-US"/>
              <a:t>For questions, go to normal view and read the notes.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a:spLocks noGrp="1"/>
          </p:cNvSpPr>
          <p:nvPr>
            <p:ph type="title"/>
          </p:nvPr>
        </p:nvSpPr>
        <p:spPr>
          <a:xfrm>
            <a:off x="623885" y="1718569"/>
            <a:ext cx="7886700" cy="27946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600" dirty="0"/>
              <a:t>Learning Objectives:</a:t>
            </a:r>
            <a:endParaRPr sz="3600" dirty="0"/>
          </a:p>
        </p:txBody>
      </p:sp>
      <p:sp>
        <p:nvSpPr>
          <p:cNvPr id="191" name="Google Shape;191;p4"/>
          <p:cNvSpPr txBox="1">
            <a:spLocks noGrp="1"/>
          </p:cNvSpPr>
          <p:nvPr>
            <p:ph type="body" idx="1"/>
          </p:nvPr>
        </p:nvSpPr>
        <p:spPr>
          <a:xfrm>
            <a:off x="623885" y="3554854"/>
            <a:ext cx="7886700" cy="1018861"/>
          </a:xfrm>
          <a:prstGeom prst="rect">
            <a:avLst/>
          </a:prstGeom>
          <a:noFill/>
          <a:ln>
            <a:noFill/>
          </a:ln>
        </p:spPr>
        <p:txBody>
          <a:bodyPr spcFirstLastPara="1" vert="horz" wrap="square" lIns="91425" tIns="45700" rIns="91425" bIns="45700" anchor="t" anchorCtr="0" compatLnSpc="1">
            <a:noAutofit/>
          </a:bodyPr>
          <a:lstStyle/>
          <a:p>
            <a:pPr marL="457200" lvl="0" indent="-349250" algn="l" rtl="0">
              <a:lnSpc>
                <a:spcPct val="100000"/>
              </a:lnSpc>
              <a:spcBef>
                <a:spcPts val="0"/>
              </a:spcBef>
              <a:spcAft>
                <a:spcPts val="0"/>
              </a:spcAft>
              <a:buSzPts val="1900"/>
              <a:buChar char="•"/>
            </a:pPr>
            <a:r>
              <a:rPr lang="en-US" dirty="0"/>
              <a:t>Identify prevalence of suicide in postpartum patients</a:t>
            </a:r>
            <a:endParaRPr>
              <a:cs typeface="Poppins"/>
            </a:endParaRPr>
          </a:p>
          <a:p>
            <a:pPr marL="457200" lvl="0" indent="-342900" algn="l" rtl="0">
              <a:lnSpc>
                <a:spcPct val="100000"/>
              </a:lnSpc>
              <a:spcBef>
                <a:spcPts val="0"/>
              </a:spcBef>
              <a:spcAft>
                <a:spcPts val="0"/>
              </a:spcAft>
              <a:buSzPts val="1800"/>
              <a:buChar char="•"/>
            </a:pPr>
            <a:r>
              <a:rPr lang="en-US" dirty="0"/>
              <a:t>Describe risk factors for suicide</a:t>
            </a:r>
            <a:endParaRPr>
              <a:cs typeface="Poppins"/>
            </a:endParaRPr>
          </a:p>
          <a:p>
            <a:pPr marL="457200" lvl="0" indent="-342900" algn="l" rtl="0">
              <a:lnSpc>
                <a:spcPct val="100000"/>
              </a:lnSpc>
              <a:spcBef>
                <a:spcPts val="0"/>
              </a:spcBef>
              <a:spcAft>
                <a:spcPts val="0"/>
              </a:spcAft>
              <a:buSzPts val="1800"/>
              <a:buChar char="•"/>
            </a:pPr>
            <a:r>
              <a:rPr lang="en-US" dirty="0"/>
              <a:t>Learn how to assess a patient’s acute suicide risk</a:t>
            </a:r>
            <a:endParaRPr>
              <a:cs typeface="Poppins"/>
            </a:endParaRPr>
          </a:p>
          <a:p>
            <a:pPr marL="457200" lvl="0" indent="-342900" algn="l" rtl="0">
              <a:lnSpc>
                <a:spcPct val="100000"/>
              </a:lnSpc>
              <a:spcBef>
                <a:spcPts val="0"/>
              </a:spcBef>
              <a:spcAft>
                <a:spcPts val="0"/>
              </a:spcAft>
              <a:buSzPts val="1800"/>
              <a:buChar char="•"/>
            </a:pPr>
            <a:r>
              <a:rPr lang="en-US" dirty="0"/>
              <a:t>Identify appropriate level of care for a patient</a:t>
            </a:r>
            <a:endParaRPr>
              <a:cs typeface="Poppins"/>
            </a:endParaRPr>
          </a:p>
          <a:p>
            <a:pPr marL="457200" lvl="0" indent="-342900" algn="l" rtl="0">
              <a:lnSpc>
                <a:spcPct val="100000"/>
              </a:lnSpc>
              <a:spcBef>
                <a:spcPts val="0"/>
              </a:spcBef>
              <a:spcAft>
                <a:spcPts val="0"/>
              </a:spcAft>
              <a:buSzPts val="1800"/>
              <a:buChar char="•"/>
            </a:pPr>
            <a:r>
              <a:rPr lang="en-US" dirty="0"/>
              <a:t>Learn how to manage agitation</a:t>
            </a:r>
            <a:endParaRPr>
              <a:cs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ab20681a10_0_6"/>
          <p:cNvSpPr txBox="1">
            <a:spLocks noGrp="1"/>
          </p:cNvSpPr>
          <p:nvPr>
            <p:ph type="title"/>
          </p:nvPr>
        </p:nvSpPr>
        <p:spPr>
          <a:xfrm>
            <a:off x="623885" y="1255457"/>
            <a:ext cx="7886700" cy="27946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Outline:</a:t>
            </a:r>
            <a:endParaRPr sz="3600" dirty="0"/>
          </a:p>
        </p:txBody>
      </p:sp>
      <p:sp>
        <p:nvSpPr>
          <p:cNvPr id="199" name="Google Shape;199;gab20681a10_0_6"/>
          <p:cNvSpPr txBox="1">
            <a:spLocks noGrp="1"/>
          </p:cNvSpPr>
          <p:nvPr>
            <p:ph type="body" idx="1"/>
          </p:nvPr>
        </p:nvSpPr>
        <p:spPr>
          <a:xfrm>
            <a:off x="623885" y="3041083"/>
            <a:ext cx="7886700" cy="1018861"/>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dirty="0"/>
              <a:t>Introduction </a:t>
            </a:r>
            <a:endParaRPr dirty="0"/>
          </a:p>
          <a:p>
            <a:pPr marL="457200" lvl="0" indent="-342900" algn="l" rtl="0">
              <a:lnSpc>
                <a:spcPct val="100000"/>
              </a:lnSpc>
              <a:spcBef>
                <a:spcPts val="0"/>
              </a:spcBef>
              <a:spcAft>
                <a:spcPts val="0"/>
              </a:spcAft>
              <a:buSzPts val="1800"/>
              <a:buChar char="•"/>
            </a:pPr>
            <a:r>
              <a:rPr lang="en-US" dirty="0"/>
              <a:t>Epidemiology:  rates/incidence, risk factors and screening </a:t>
            </a:r>
            <a:endParaRPr dirty="0">
              <a:solidFill>
                <a:srgbClr val="FF0000"/>
              </a:solidFill>
            </a:endParaRPr>
          </a:p>
          <a:p>
            <a:pPr marL="457200" lvl="0" indent="-342900" algn="l" rtl="0">
              <a:lnSpc>
                <a:spcPct val="100000"/>
              </a:lnSpc>
              <a:spcBef>
                <a:spcPts val="0"/>
              </a:spcBef>
              <a:spcAft>
                <a:spcPts val="0"/>
              </a:spcAft>
              <a:buSzPts val="1800"/>
              <a:buChar char="•"/>
            </a:pPr>
            <a:r>
              <a:rPr lang="en-US" dirty="0"/>
              <a:t>Clinical Features: clinical presentation and course/prognosis     </a:t>
            </a:r>
            <a:endParaRPr dirty="0"/>
          </a:p>
          <a:p>
            <a:pPr marL="457200" lvl="0" indent="-342900" algn="l" rtl="0">
              <a:lnSpc>
                <a:spcPct val="100000"/>
              </a:lnSpc>
              <a:spcBef>
                <a:spcPts val="0"/>
              </a:spcBef>
              <a:spcAft>
                <a:spcPts val="0"/>
              </a:spcAft>
              <a:buSzPts val="1800"/>
              <a:buChar char="•"/>
            </a:pPr>
            <a:r>
              <a:rPr lang="en-US" dirty="0"/>
              <a:t>Assessment </a:t>
            </a:r>
            <a:endParaRPr dirty="0">
              <a:solidFill>
                <a:srgbClr val="FF0000"/>
              </a:solidFill>
            </a:endParaRPr>
          </a:p>
          <a:p>
            <a:pPr marL="457200" lvl="0" indent="-342900" algn="l" rtl="0">
              <a:lnSpc>
                <a:spcPct val="100000"/>
              </a:lnSpc>
              <a:spcBef>
                <a:spcPts val="0"/>
              </a:spcBef>
              <a:spcAft>
                <a:spcPts val="0"/>
              </a:spcAft>
              <a:buSzPts val="1800"/>
              <a:buChar char="•"/>
            </a:pPr>
            <a:r>
              <a:rPr lang="en-US" dirty="0"/>
              <a:t>Treatment: psychopharmacology and non-pharmacology     </a:t>
            </a:r>
            <a:endParaRPr dirty="0"/>
          </a:p>
          <a:p>
            <a:pPr marL="457200" lvl="0" indent="-342900" algn="l" rtl="0">
              <a:lnSpc>
                <a:spcPct val="100000"/>
              </a:lnSpc>
              <a:spcBef>
                <a:spcPts val="0"/>
              </a:spcBef>
              <a:spcAft>
                <a:spcPts val="0"/>
              </a:spcAft>
              <a:buSzPts val="1800"/>
              <a:buChar char="•"/>
            </a:pPr>
            <a:r>
              <a:rPr lang="en-US" dirty="0"/>
              <a:t>Key Clinical Points</a:t>
            </a:r>
            <a:endParaRPr dirty="0"/>
          </a:p>
          <a:p>
            <a:pPr marL="457200" lvl="0" indent="-342900" algn="l" rtl="0">
              <a:lnSpc>
                <a:spcPct val="100000"/>
              </a:lnSpc>
              <a:spcBef>
                <a:spcPts val="0"/>
              </a:spcBef>
              <a:spcAft>
                <a:spcPts val="0"/>
              </a:spcAft>
              <a:buSzPts val="1800"/>
              <a:buChar char="•"/>
            </a:pPr>
            <a:r>
              <a:rPr lang="en-US" dirty="0"/>
              <a:t>Conclusion</a:t>
            </a:r>
            <a:endParaRPr dirty="0"/>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fa7f531564_0_45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Introduction</a:t>
            </a:r>
            <a:endParaRPr sz="3600" dirty="0"/>
          </a:p>
        </p:txBody>
      </p:sp>
      <p:sp>
        <p:nvSpPr>
          <p:cNvPr id="207" name="Google Shape;207;gfa7f531564_0_459"/>
          <p:cNvSpPr txBox="1">
            <a:spLocks noGrp="1"/>
          </p:cNvSpPr>
          <p:nvPr>
            <p:ph type="body" idx="1"/>
          </p:nvPr>
        </p:nvSpPr>
        <p:spPr>
          <a:xfrm>
            <a:off x="618998" y="3547602"/>
            <a:ext cx="7886700" cy="1018861"/>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dirty="0"/>
              <a:t>Suicide is a leading cause of death for postpartum patients</a:t>
            </a:r>
            <a:endParaRPr dirty="0"/>
          </a:p>
          <a:p>
            <a:pPr marL="457200" lvl="0" indent="-342900" algn="l" rtl="0">
              <a:lnSpc>
                <a:spcPct val="100000"/>
              </a:lnSpc>
              <a:spcBef>
                <a:spcPts val="0"/>
              </a:spcBef>
              <a:spcAft>
                <a:spcPts val="0"/>
              </a:spcAft>
              <a:buSzPts val="1800"/>
              <a:buChar char="•"/>
            </a:pPr>
            <a:r>
              <a:rPr lang="en-US" dirty="0"/>
              <a:t>Screening for postpartum depression may uncover suicidal ideation</a:t>
            </a:r>
            <a:endParaRPr dirty="0"/>
          </a:p>
          <a:p>
            <a:pPr marL="457200" lvl="0" indent="-342900" algn="l" rtl="0">
              <a:lnSpc>
                <a:spcPct val="100000"/>
              </a:lnSpc>
              <a:spcBef>
                <a:spcPts val="0"/>
              </a:spcBef>
              <a:spcAft>
                <a:spcPts val="0"/>
              </a:spcAft>
              <a:buSzPts val="1800"/>
              <a:buChar char="•"/>
            </a:pPr>
            <a:r>
              <a:rPr lang="en-US" dirty="0"/>
              <a:t>It is vital to evaluate further and determine most appropriate level of care </a:t>
            </a:r>
            <a:endParaRPr dirty="0"/>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pSp>
        <p:nvGrpSpPr>
          <p:cNvPr id="213" name="Google Shape;213;g106642616df_0_0"/>
          <p:cNvGrpSpPr/>
          <p:nvPr/>
        </p:nvGrpSpPr>
        <p:grpSpPr>
          <a:xfrm>
            <a:off x="122201" y="981295"/>
            <a:ext cx="8899537" cy="5277868"/>
            <a:chOff x="417866" y="95609"/>
            <a:chExt cx="8899537" cy="5236500"/>
          </a:xfrm>
        </p:grpSpPr>
        <p:sp>
          <p:nvSpPr>
            <p:cNvPr id="214" name="Google Shape;214;g106642616df_0_0"/>
            <p:cNvSpPr/>
            <p:nvPr/>
          </p:nvSpPr>
          <p:spPr>
            <a:xfrm>
              <a:off x="5554503" y="95609"/>
              <a:ext cx="3762900" cy="5236500"/>
            </a:xfrm>
            <a:prstGeom prst="roundRect">
              <a:avLst>
                <a:gd name="adj" fmla="val 16667"/>
              </a:avLst>
            </a:prstGeom>
            <a:solidFill>
              <a:srgbClr val="A6462D"/>
            </a:solidFill>
            <a:ln w="76200" cap="flat" cmpd="sng">
              <a:solidFill>
                <a:srgbClr val="A6462D"/>
              </a:solidFill>
              <a:prstDash val="solid"/>
              <a:round/>
              <a:headEnd type="none" w="sm" len="sm"/>
              <a:tailEnd type="none" w="sm" len="sm"/>
            </a:ln>
          </p:spPr>
          <p:txBody>
            <a:bodyPr spcFirstLastPara="1" wrap="square" lIns="0"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sng"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1500" b="0" i="0" u="sng"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1500" b="0" i="0" u="sng"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1500" b="0" i="0" u="sng"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1500" b="0" i="0" u="sng" strike="noStrike" cap="none" dirty="0">
                <a:solidFill>
                  <a:schemeClr val="bg1"/>
                </a:solidFill>
                <a:latin typeface="Times New Roman"/>
                <a:ea typeface="Times New Roman"/>
                <a:cs typeface="Times New Roman"/>
              </a:endParaRPr>
            </a:p>
            <a:p>
              <a:pPr marL="0" marR="0" lvl="0" indent="0" algn="ctr" rtl="0">
                <a:lnSpc>
                  <a:spcPct val="100000"/>
                </a:lnSpc>
                <a:spcBef>
                  <a:spcPts val="0"/>
                </a:spcBef>
                <a:spcAft>
                  <a:spcPts val="0"/>
                </a:spcAft>
                <a:buClr>
                  <a:srgbClr val="000000"/>
                </a:buClr>
                <a:buSzPts val="1500"/>
                <a:buFont typeface="Arial"/>
                <a:buNone/>
              </a:pPr>
              <a:endParaRPr sz="1500" b="0" i="0" u="sng" strike="noStrike" cap="none" dirty="0">
                <a:solidFill>
                  <a:schemeClr val="bg1"/>
                </a:solidFill>
                <a:latin typeface="Times New Roman"/>
                <a:ea typeface="Times New Roman"/>
                <a:cs typeface="Times New Roman"/>
              </a:endParaRPr>
            </a:p>
            <a:p>
              <a:pPr marL="0" marR="0" lvl="0" indent="0" algn="ctr" rtl="0">
                <a:lnSpc>
                  <a:spcPct val="100000"/>
                </a:lnSpc>
                <a:spcBef>
                  <a:spcPts val="0"/>
                </a:spcBef>
                <a:spcAft>
                  <a:spcPts val="0"/>
                </a:spcAft>
                <a:buClr>
                  <a:srgbClr val="000000"/>
                </a:buClr>
                <a:buSzPts val="2100"/>
                <a:buFont typeface="Arial"/>
                <a:buNone/>
              </a:pPr>
              <a:r>
                <a:rPr lang="en-US" sz="2100" b="0" i="0" u="sng" strike="noStrike" cap="none" dirty="0">
                  <a:solidFill>
                    <a:schemeClr val="bg1"/>
                  </a:solidFill>
                  <a:latin typeface="Calibri"/>
                  <a:ea typeface="Calibri"/>
                  <a:cs typeface="Calibri"/>
                  <a:sym typeface="Calibri"/>
                </a:rPr>
                <a:t>Emergent</a:t>
              </a:r>
              <a:endParaRPr sz="2100" b="0" i="0" u="none" strike="noStrike" cap="none">
                <a:solidFill>
                  <a:schemeClr val="bg1"/>
                </a:solidFill>
                <a:latin typeface="Calibri"/>
                <a:ea typeface="Calibri"/>
                <a:cs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bg1"/>
                  </a:solidFill>
                  <a:latin typeface="Calibri"/>
                  <a:ea typeface="Calibri"/>
                  <a:cs typeface="Calibri"/>
                  <a:sym typeface="Calibri"/>
                </a:rPr>
                <a:t>(violent, deregulated, imminently unsafe) </a:t>
              </a:r>
              <a:endParaRPr sz="1400" b="0" i="0" u="none" strike="noStrike" cap="none">
                <a:solidFill>
                  <a:schemeClr val="bg1"/>
                </a:solidFill>
                <a:latin typeface="Calibri"/>
                <a:ea typeface="Calibri"/>
                <a:cs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bg1"/>
                </a:solidFill>
                <a:latin typeface="Times New Roman"/>
                <a:ea typeface="Times New Roman"/>
                <a:cs typeface="Times New Roman"/>
              </a:endParaRPr>
            </a:p>
            <a:p>
              <a:pPr marL="558800" marR="0" lvl="0" indent="-2159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Acute suicidality – plan/intent/means, unable to contract for safety</a:t>
              </a:r>
              <a:endParaRPr sz="1100" b="0" i="0" u="none" strike="noStrike" cap="none">
                <a:solidFill>
                  <a:schemeClr val="bg1"/>
                </a:solidFill>
                <a:latin typeface="Arial"/>
                <a:ea typeface="Arial"/>
                <a:cs typeface="Arial"/>
              </a:endParaRPr>
            </a:p>
            <a:p>
              <a:pPr marL="558800" marR="0" lvl="0" indent="-2159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Acute withdrawal with alteration in mental status</a:t>
              </a:r>
              <a:endParaRPr sz="1100" b="0" i="0" u="none" strike="noStrike" cap="none">
                <a:solidFill>
                  <a:schemeClr val="bg1"/>
                </a:solidFill>
                <a:latin typeface="Arial"/>
                <a:ea typeface="Arial"/>
                <a:cs typeface="Arial"/>
              </a:endParaRPr>
            </a:p>
            <a:p>
              <a:pPr marL="558800" marR="0" lvl="0" indent="-2159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Homicidally or other aggressive behavior against others</a:t>
              </a:r>
              <a:endParaRPr sz="1100" b="0" i="0" u="none" strike="noStrike" cap="none">
                <a:solidFill>
                  <a:schemeClr val="bg1"/>
                </a:solidFill>
                <a:latin typeface="Arial"/>
                <a:ea typeface="Arial"/>
                <a:cs typeface="Arial"/>
              </a:endParaRPr>
            </a:p>
            <a:p>
              <a:pPr marL="558800" marR="0" lvl="0" indent="-2159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Agitated/Aggressive/Non-redirectable (e.g. Manic/Psychotic/Intoxicated)</a:t>
              </a:r>
              <a:endParaRPr sz="1100" b="0" i="0" u="none" strike="noStrike" cap="none">
                <a:solidFill>
                  <a:schemeClr val="bg1"/>
                </a:solidFill>
                <a:latin typeface="Arial"/>
                <a:ea typeface="Arial"/>
                <a:cs typeface="Arial"/>
              </a:endParaRPr>
            </a:p>
            <a:p>
              <a:pPr marL="558800" marR="0" lvl="0" indent="-2159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Postpartum Psychosis</a:t>
              </a:r>
              <a:endParaRPr sz="1100" b="0" i="0" u="none" strike="noStrike" cap="none">
                <a:solidFill>
                  <a:schemeClr val="bg1"/>
                </a:solidFill>
                <a:latin typeface="Arial"/>
                <a:ea typeface="Arial"/>
                <a:cs typeface="Arial"/>
              </a:endParaRPr>
            </a:p>
            <a:p>
              <a:pPr marL="558800" marR="0" lvl="0" indent="-2159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Acute alteration in mental status</a:t>
              </a:r>
              <a:endParaRPr sz="1100" b="0" i="0" u="none" strike="noStrike" cap="none" dirty="0">
                <a:solidFill>
                  <a:schemeClr val="bg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p:txBody>
        </p:sp>
        <p:sp>
          <p:nvSpPr>
            <p:cNvPr id="215" name="Google Shape;215;g106642616df_0_0"/>
            <p:cNvSpPr/>
            <p:nvPr/>
          </p:nvSpPr>
          <p:spPr>
            <a:xfrm>
              <a:off x="2853048" y="694485"/>
              <a:ext cx="2594100" cy="4165500"/>
            </a:xfrm>
            <a:prstGeom prst="roundRect">
              <a:avLst>
                <a:gd name="adj" fmla="val 16667"/>
              </a:avLst>
            </a:prstGeom>
            <a:solidFill>
              <a:srgbClr val="907F0C"/>
            </a:solidFill>
            <a:ln w="76200" cap="flat" cmpd="sng">
              <a:solidFill>
                <a:srgbClr val="907F0C"/>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lang="en-US" sz="1500" b="0" i="0" u="sng" strike="noStrike" cap="none" dirty="0">
                <a:solidFill>
                  <a:schemeClr val="bg1"/>
                </a:solidFill>
                <a:latin typeface="Calibri"/>
                <a:ea typeface="Calibri"/>
                <a:cs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dirty="0">
                  <a:solidFill>
                    <a:schemeClr val="bg1"/>
                  </a:solidFill>
                  <a:latin typeface="Calibri"/>
                  <a:ea typeface="Calibri"/>
                  <a:cs typeface="Calibri"/>
                  <a:sym typeface="Calibri"/>
                </a:rPr>
                <a:t>Urgent</a:t>
              </a:r>
              <a:endParaRPr sz="1800" b="0" i="0" u="none" strike="noStrike" cap="none" dirty="0">
                <a:solidFill>
                  <a:schemeClr val="bg1"/>
                </a:solidFill>
                <a:latin typeface="Calibri"/>
                <a:ea typeface="Calibri"/>
                <a:cs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dirty="0">
                  <a:solidFill>
                    <a:schemeClr val="bg1"/>
                  </a:solidFill>
                  <a:latin typeface="Calibri"/>
                  <a:ea typeface="Calibri"/>
                  <a:cs typeface="Calibri"/>
                  <a:sym typeface="Calibri"/>
                </a:rPr>
                <a:t>(</a:t>
              </a:r>
              <a:r>
                <a:rPr lang="en-US" sz="1400" b="1" i="0" u="sng" strike="noStrike" cap="none" dirty="0">
                  <a:solidFill>
                    <a:schemeClr val="bg1"/>
                  </a:solidFill>
                  <a:latin typeface="Calibri"/>
                  <a:ea typeface="Calibri"/>
                  <a:cs typeface="Calibri"/>
                  <a:sym typeface="Calibri"/>
                </a:rPr>
                <a:t>non-violent, non-deregulated with potential for decompensation)</a:t>
              </a:r>
              <a:endParaRPr sz="1400" b="0" i="0" u="none" strike="noStrike" cap="none" dirty="0">
                <a:solidFill>
                  <a:schemeClr val="bg1"/>
                </a:solidFill>
                <a:latin typeface="Calibri"/>
                <a:ea typeface="Calibri"/>
                <a:cs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bg1"/>
                  </a:solidFill>
                  <a:latin typeface="Calibri"/>
                  <a:ea typeface="Calibri"/>
                  <a:cs typeface="Calibri"/>
                  <a:sym typeface="Calibri"/>
                </a:rPr>
                <a:t>  </a:t>
              </a:r>
              <a:endParaRPr sz="1400" b="0" i="0" u="none" strike="noStrike" cap="none" dirty="0">
                <a:solidFill>
                  <a:schemeClr val="bg1"/>
                </a:solidFill>
                <a:latin typeface="Calibri"/>
                <a:ea typeface="Calibri"/>
                <a:cs typeface="Calibri"/>
              </a:endParaRPr>
            </a:p>
            <a:p>
              <a:pPr marL="254000" marR="0" lvl="0" indent="-2540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Low lethality suicide attempts without current plan</a:t>
              </a:r>
              <a:endParaRPr sz="1100" b="0" i="0" u="none" strike="noStrike" cap="none" dirty="0">
                <a:solidFill>
                  <a:schemeClr val="bg1"/>
                </a:solidFill>
                <a:latin typeface="Arial"/>
                <a:ea typeface="Arial"/>
                <a:cs typeface="Arial"/>
              </a:endParaRPr>
            </a:p>
            <a:p>
              <a:pPr marL="254000" marR="0" lvl="0" indent="-2540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Alcohol or substance abuse without delirium or altered sensorium</a:t>
              </a:r>
              <a:endParaRPr sz="1100" b="0" i="0" u="none" strike="noStrike" cap="none" dirty="0">
                <a:solidFill>
                  <a:schemeClr val="bg1"/>
                </a:solidFill>
                <a:latin typeface="Arial"/>
                <a:ea typeface="Arial"/>
                <a:cs typeface="Arial"/>
              </a:endParaRPr>
            </a:p>
            <a:p>
              <a:pPr marL="254000" marR="0" lvl="0" indent="-2540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bg1"/>
                  </a:solidFill>
                  <a:latin typeface="Calibri"/>
                  <a:ea typeface="Calibri"/>
                  <a:cs typeface="Calibri"/>
                  <a:sym typeface="Calibri"/>
                </a:rPr>
                <a:t>Pregnant patient requesting detoxification</a:t>
              </a:r>
              <a:endParaRPr sz="1100" b="0" i="0" u="none" strike="noStrike" cap="none" dirty="0">
                <a:solidFill>
                  <a:schemeClr val="bg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216" name="Google Shape;216;g106642616df_0_0"/>
            <p:cNvSpPr/>
            <p:nvPr/>
          </p:nvSpPr>
          <p:spPr>
            <a:xfrm>
              <a:off x="417866" y="1814112"/>
              <a:ext cx="2327700" cy="1926300"/>
            </a:xfrm>
            <a:prstGeom prst="roundRect">
              <a:avLst>
                <a:gd name="adj" fmla="val 16667"/>
              </a:avLst>
            </a:prstGeom>
            <a:solidFill>
              <a:srgbClr val="012B4A"/>
            </a:solidFill>
            <a:ln w="76200" cap="flat" cmpd="sng">
              <a:solidFill>
                <a:srgbClr val="002060"/>
              </a:solidFill>
              <a:prstDash val="solid"/>
              <a:round/>
              <a:headEnd type="none" w="sm" len="sm"/>
              <a:tailEnd type="none" w="sm" len="sm"/>
            </a:ln>
          </p:spPr>
          <p:txBody>
            <a:bodyPr spcFirstLastPara="1" wrap="square" lIns="68575" tIns="34275" rIns="68575" bIns="34275" anchor="ctr" anchorCtr="0">
              <a:noAutofit/>
            </a:bodyPr>
            <a:lstStyle/>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a:solidFill>
                  <a:schemeClr val="dk1"/>
                </a:solidFill>
                <a:latin typeface="Calibri"/>
                <a:ea typeface="Calibri"/>
                <a:cs typeface="Calibri"/>
                <a:sym typeface="Calibri"/>
              </a:endParaRPr>
            </a:p>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a:solidFill>
                  <a:schemeClr val="dk1"/>
                </a:solidFill>
                <a:latin typeface="Calibri"/>
                <a:ea typeface="Calibri"/>
                <a:cs typeface="Calibri"/>
                <a:sym typeface="Calibri"/>
              </a:endParaRPr>
            </a:p>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a:solidFill>
                  <a:schemeClr val="dk1"/>
                </a:solidFill>
                <a:latin typeface="Calibri"/>
                <a:ea typeface="Calibri"/>
                <a:cs typeface="Calibri"/>
                <a:sym typeface="Calibri"/>
              </a:endParaRPr>
            </a:p>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a:solidFill>
                  <a:schemeClr val="dk1"/>
                </a:solidFill>
                <a:latin typeface="Calibri"/>
                <a:ea typeface="Calibri"/>
                <a:cs typeface="Calibri"/>
                <a:sym typeface="Calibri"/>
              </a:endParaRPr>
            </a:p>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dirty="0">
                <a:solidFill>
                  <a:schemeClr val="bg1"/>
                </a:solidFill>
                <a:latin typeface="Calibri"/>
                <a:ea typeface="Calibri"/>
                <a:cs typeface="Calibri"/>
              </a:endParaRPr>
            </a:p>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dirty="0">
                <a:solidFill>
                  <a:schemeClr val="bg1"/>
                </a:solidFill>
                <a:latin typeface="Calibri"/>
                <a:ea typeface="Calibri"/>
                <a:cs typeface="Calibri"/>
              </a:endParaRPr>
            </a:p>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dirty="0">
                <a:solidFill>
                  <a:schemeClr val="bg1"/>
                </a:solidFill>
                <a:latin typeface="Calibri"/>
                <a:ea typeface="Calibri"/>
                <a:cs typeface="Calibri"/>
              </a:endParaRPr>
            </a:p>
            <a:p>
              <a:pPr marL="254000" marR="0" lvl="0" indent="-165100" algn="l" rtl="0">
                <a:lnSpc>
                  <a:spcPct val="100000"/>
                </a:lnSpc>
                <a:spcBef>
                  <a:spcPts val="0"/>
                </a:spcBef>
                <a:spcAft>
                  <a:spcPts val="0"/>
                </a:spcAft>
                <a:buClr>
                  <a:schemeClr val="dk1"/>
                </a:buClr>
                <a:buSzPts val="1400"/>
                <a:buFont typeface="Noto Sans Symbols"/>
                <a:buNone/>
              </a:pPr>
              <a:endParaRPr sz="1400" b="0" i="0" u="none" strike="noStrike" cap="none" dirty="0">
                <a:solidFill>
                  <a:schemeClr val="bg1"/>
                </a:solidFill>
                <a:latin typeface="Calibri"/>
                <a:ea typeface="Calibri"/>
                <a:cs typeface="Calibri"/>
              </a:endParaRPr>
            </a:p>
            <a:p>
              <a:pPr marL="254000" marR="0" lvl="0" indent="-25400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bg1"/>
                  </a:solidFill>
                  <a:latin typeface="Calibri"/>
                  <a:ea typeface="Calibri"/>
                  <a:cs typeface="Calibri"/>
                  <a:sym typeface="Calibri"/>
                </a:rPr>
                <a:t>Depression or Anxiety </a:t>
              </a:r>
              <a:r>
                <a:rPr lang="en-US" sz="1200" dirty="0">
                  <a:solidFill>
                    <a:schemeClr val="bg1"/>
                  </a:solidFill>
                  <a:latin typeface="Calibri"/>
                  <a:ea typeface="Calibri"/>
                  <a:cs typeface="Calibri"/>
                  <a:sym typeface="Calibri"/>
                </a:rPr>
                <a:t>but no suicidal ideation/intent/plan</a:t>
              </a:r>
              <a:endParaRPr sz="1100" b="0" i="0" u="none" strike="noStrike" cap="none">
                <a:solidFill>
                  <a:schemeClr val="bg1"/>
                </a:solidFill>
                <a:latin typeface="Arial"/>
                <a:ea typeface="Arial"/>
                <a:cs typeface="Arial"/>
              </a:endParaRPr>
            </a:p>
            <a:p>
              <a:pPr marL="254000" marR="0" lvl="0" indent="-25400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bg1"/>
                  </a:solidFill>
                  <a:latin typeface="Calibri"/>
                  <a:ea typeface="Calibri"/>
                  <a:cs typeface="Calibri"/>
                  <a:sym typeface="Calibri"/>
                </a:rPr>
                <a:t>Medication management</a:t>
              </a:r>
              <a:endParaRPr sz="1100" b="0" i="0" u="none" strike="noStrike" cap="none">
                <a:solidFill>
                  <a:schemeClr val="bg1"/>
                </a:solidFill>
                <a:latin typeface="Arial"/>
                <a:ea typeface="Arial"/>
                <a:cs typeface="Arial"/>
              </a:endParaRPr>
            </a:p>
            <a:p>
              <a:pPr marL="254000" marR="0" lvl="0" indent="-25400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bg1"/>
                  </a:solidFill>
                  <a:latin typeface="Calibri"/>
                  <a:ea typeface="Calibri"/>
                  <a:cs typeface="Calibri"/>
                  <a:sym typeface="Calibri"/>
                </a:rPr>
                <a:t>Outpatient consultation</a:t>
              </a:r>
              <a:endParaRPr sz="11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9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500"/>
                <a:buFont typeface="Arial"/>
                <a:buNone/>
              </a:pPr>
              <a:endParaRPr sz="900" b="0" i="0" u="none" strike="noStrike" cap="none" dirty="0">
                <a:solidFill>
                  <a:schemeClr val="dk1"/>
                </a:solidFill>
                <a:latin typeface="Times New Roman"/>
                <a:ea typeface="Times New Roman"/>
                <a:cs typeface="Times New Roman"/>
                <a:sym typeface="Times New Roman"/>
              </a:endParaRPr>
            </a:p>
          </p:txBody>
        </p:sp>
      </p:grpSp>
      <p:sp>
        <p:nvSpPr>
          <p:cNvPr id="217" name="Google Shape;217;g106642616df_0_0"/>
          <p:cNvSpPr/>
          <p:nvPr/>
        </p:nvSpPr>
        <p:spPr>
          <a:xfrm>
            <a:off x="615146" y="2713485"/>
            <a:ext cx="1391100" cy="465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dirty="0">
                <a:solidFill>
                  <a:schemeClr val="bg1"/>
                </a:solidFill>
                <a:latin typeface="Calibri"/>
                <a:ea typeface="Calibri"/>
                <a:cs typeface="Calibri"/>
                <a:sym typeface="Calibri"/>
              </a:rPr>
              <a:t>Non-Urgent</a:t>
            </a:r>
            <a:endParaRPr lang="en-US" sz="1800" b="1" i="0" u="none" strike="noStrike" cap="none" dirty="0">
              <a:solidFill>
                <a:schemeClr val="bg1"/>
              </a:solidFill>
              <a:latin typeface="Calibri"/>
              <a:ea typeface="Calibri"/>
              <a:cs typeface="Calibri"/>
            </a:endParaRPr>
          </a:p>
        </p:txBody>
      </p:sp>
      <p:sp>
        <p:nvSpPr>
          <p:cNvPr id="218" name="Google Shape;218;g106642616df_0_0"/>
          <p:cNvSpPr txBox="1"/>
          <p:nvPr/>
        </p:nvSpPr>
        <p:spPr>
          <a:xfrm>
            <a:off x="447355" y="6109247"/>
            <a:ext cx="3684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solidFill>
                  <a:schemeClr val="dk1"/>
                </a:solidFill>
                <a:latin typeface="Calibri"/>
                <a:ea typeface="Calibri"/>
                <a:cs typeface="Calibri"/>
                <a:sym typeface="Calibri"/>
              </a:rPr>
              <a:t>(</a:t>
            </a:r>
            <a:r>
              <a:rPr lang="en-US" sz="1400" b="0" i="0" u="none" strike="noStrike" cap="none">
                <a:solidFill>
                  <a:schemeClr val="dk1"/>
                </a:solidFill>
                <a:latin typeface="Calibri"/>
                <a:ea typeface="Calibri"/>
                <a:cs typeface="Calibri"/>
                <a:sym typeface="Calibri"/>
              </a:rPr>
              <a:t>Courtesy of </a:t>
            </a:r>
            <a:r>
              <a:rPr lang="en-US" sz="14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Neda</a:t>
            </a:r>
            <a:r>
              <a:rPr lang="en-US" sz="1400" b="0" i="0" u="none" strike="noStrike" cap="none">
                <a:solidFill>
                  <a:schemeClr val="dk1"/>
                </a:solidFill>
                <a:latin typeface="Calibri"/>
                <a:ea typeface="Calibri"/>
                <a:cs typeface="Calibri"/>
                <a:sym typeface="Calibri"/>
              </a:rPr>
              <a:t> Hudepohl, MD) </a:t>
            </a:r>
            <a:endParaRPr sz="1400" b="0" i="0" u="none" strike="noStrike" cap="none">
              <a:solidFill>
                <a:schemeClr val="dk1"/>
              </a:solidFill>
              <a:latin typeface="Calibri"/>
              <a:ea typeface="Calibri"/>
              <a:cs typeface="Calibri"/>
              <a:sym typeface="Calibri"/>
            </a:endParaRPr>
          </a:p>
        </p:txBody>
      </p:sp>
      <p:sp>
        <p:nvSpPr>
          <p:cNvPr id="219" name="Google Shape;219;g106642616df_0_0"/>
          <p:cNvSpPr txBox="1"/>
          <p:nvPr/>
        </p:nvSpPr>
        <p:spPr>
          <a:xfrm>
            <a:off x="499750" y="288600"/>
            <a:ext cx="56742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Calibri"/>
                <a:ea typeface="Calibri"/>
                <a:cs typeface="Calibri"/>
                <a:sym typeface="Calibri"/>
              </a:rPr>
              <a:t>Roadmap to Evaluate Acute Risk</a:t>
            </a:r>
            <a:endParaRPr sz="33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fa7f531564_0_47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Epidemiology</a:t>
            </a:r>
            <a:endParaRPr/>
          </a:p>
        </p:txBody>
      </p:sp>
      <p:sp>
        <p:nvSpPr>
          <p:cNvPr id="226" name="Google Shape;226;gfa7f531564_0_475"/>
          <p:cNvSpPr txBox="1">
            <a:spLocks noGrp="1"/>
          </p:cNvSpPr>
          <p:nvPr>
            <p:ph idx="1"/>
          </p:nvPr>
        </p:nvSpPr>
        <p:spPr>
          <a:xfrm>
            <a:off x="3909052" y="1542735"/>
            <a:ext cx="4606292" cy="377253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800" dirty="0"/>
              <a:t>Suicide is one of the leading causes of </a:t>
            </a:r>
            <a:r>
              <a:rPr lang="en-US"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maternal</a:t>
            </a:r>
            <a:r>
              <a:rPr lang="en-US" sz="1800" dirty="0"/>
              <a:t> mortality</a:t>
            </a:r>
            <a:endParaRPr sz="1800" dirty="0"/>
          </a:p>
          <a:p>
            <a:pPr marL="457200" lvl="0" indent="-349250" algn="l" rtl="0">
              <a:lnSpc>
                <a:spcPct val="100000"/>
              </a:lnSpc>
              <a:spcBef>
                <a:spcPts val="0"/>
              </a:spcBef>
              <a:spcAft>
                <a:spcPts val="0"/>
              </a:spcAft>
              <a:buSzPts val="1900"/>
              <a:buChar char="•"/>
            </a:pPr>
            <a:r>
              <a:rPr lang="en-US" sz="1800" dirty="0">
                <a:solidFill>
                  <a:srgbClr val="232323"/>
                </a:solidFill>
              </a:rPr>
              <a:t>Suicide prevalence ranges from approximately 1 to 5 per 100,000 live births</a:t>
            </a:r>
            <a:endParaRPr sz="1800" dirty="0">
              <a:solidFill>
                <a:srgbClr val="232323"/>
              </a:solidFill>
            </a:endParaRPr>
          </a:p>
          <a:p>
            <a:pPr marL="457200" lvl="0" indent="-342900" algn="l" rtl="0">
              <a:lnSpc>
                <a:spcPct val="100000"/>
              </a:lnSpc>
              <a:spcBef>
                <a:spcPts val="0"/>
              </a:spcBef>
              <a:spcAft>
                <a:spcPts val="0"/>
              </a:spcAft>
              <a:buClr>
                <a:srgbClr val="232323"/>
              </a:buClr>
              <a:buSzPts val="1800"/>
              <a:buChar char="•"/>
            </a:pPr>
            <a:r>
              <a:rPr lang="en-US" sz="1800" dirty="0">
                <a:solidFill>
                  <a:srgbClr val="232323"/>
                </a:solidFill>
              </a:rPr>
              <a:t>Most common at 9-12 months postpartum</a:t>
            </a:r>
            <a:endParaRPr sz="1800" dirty="0">
              <a:solidFill>
                <a:srgbClr val="232323"/>
              </a:solidFill>
            </a:endParaRPr>
          </a:p>
          <a:p>
            <a:pPr marL="457200" lvl="0" indent="-342900" algn="l" rtl="0">
              <a:lnSpc>
                <a:spcPct val="100000"/>
              </a:lnSpc>
              <a:spcBef>
                <a:spcPts val="0"/>
              </a:spcBef>
              <a:spcAft>
                <a:spcPts val="0"/>
              </a:spcAft>
              <a:buClr>
                <a:srgbClr val="232323"/>
              </a:buClr>
              <a:buSzPts val="1800"/>
              <a:buChar char="•"/>
            </a:pPr>
            <a:r>
              <a:rPr lang="en-US" sz="1800" dirty="0">
                <a:solidFill>
                  <a:srgbClr val="232323"/>
                </a:solidFill>
              </a:rPr>
              <a:t>Infanticide is </a:t>
            </a:r>
            <a:r>
              <a:rPr lang="en-US" sz="1800" dirty="0">
                <a:solidFill>
                  <a:srgbClr val="23232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approximately</a:t>
            </a:r>
            <a:r>
              <a:rPr lang="en-US" sz="1800" dirty="0">
                <a:solidFill>
                  <a:srgbClr val="232323"/>
                </a:solidFill>
              </a:rPr>
              <a:t> 2 to 7 per 100,000 live births</a:t>
            </a:r>
            <a:endParaRPr sz="1800" dirty="0">
              <a:solidFill>
                <a:srgbClr val="232323"/>
              </a:solidFill>
            </a:endParaRPr>
          </a:p>
          <a:p>
            <a:pPr marL="457200" lvl="0" indent="-342900" algn="l" rtl="0">
              <a:lnSpc>
                <a:spcPct val="100000"/>
              </a:lnSpc>
              <a:spcBef>
                <a:spcPts val="0"/>
              </a:spcBef>
              <a:spcAft>
                <a:spcPts val="0"/>
              </a:spcAft>
              <a:buClr>
                <a:srgbClr val="232323"/>
              </a:buClr>
              <a:buSzPts val="1800"/>
              <a:buChar char="•"/>
            </a:pPr>
            <a:r>
              <a:rPr lang="en-US" sz="1800" dirty="0">
                <a:solidFill>
                  <a:srgbClr val="232323"/>
                </a:solidFill>
              </a:rPr>
              <a:t>Prior to suicide, many patients (45%) have contact with a primary care provider</a:t>
            </a:r>
            <a:endParaRPr sz="1800" dirty="0">
              <a:solidFill>
                <a:srgbClr val="23232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fa7f531564_0_45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Perinatal suicide risk factors</a:t>
            </a:r>
            <a:endParaRPr/>
          </a:p>
        </p:txBody>
      </p:sp>
      <p:sp>
        <p:nvSpPr>
          <p:cNvPr id="234" name="Google Shape;234;gfa7f531564_0_452"/>
          <p:cNvSpPr txBox="1">
            <a:spLocks noGrp="1"/>
          </p:cNvSpPr>
          <p:nvPr>
            <p:ph idx="4294967295"/>
          </p:nvPr>
        </p:nvSpPr>
        <p:spPr>
          <a:xfrm>
            <a:off x="628653" y="1825617"/>
            <a:ext cx="4705349" cy="36582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Clr>
                <a:srgbClr val="232323"/>
              </a:buClr>
              <a:buSzPts val="1800"/>
              <a:buChar char="•"/>
            </a:pPr>
            <a:r>
              <a:rPr lang="en-US" sz="1800" dirty="0">
                <a:solidFill>
                  <a:schemeClr val="bg1"/>
                </a:solidFill>
              </a:rPr>
              <a:t>Postpartum psychosis</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Major mental illness, especially bipolar disorder</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Intent or plan</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Access to lethal means</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Personal history of suicide attempts</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Family history of completed suicide</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Intimate partner violence</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Stillbirth</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Poor sleep</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Self-neglect</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Lack of interest in child</a:t>
            </a:r>
            <a:endParaRPr sz="1800" dirty="0">
              <a:solidFill>
                <a:schemeClr val="bg1"/>
              </a:solidFill>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df821b-cdae-4676-ab6f-974a3e2a1363">
      <Terms xmlns="http://schemas.microsoft.com/office/infopath/2007/PartnerControls"/>
    </lcf76f155ced4ddcb4097134ff3c332f>
    <TaxCatchAll xmlns="d6da865a-5e2a-4015-9842-f46022b000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E013863F57804C8639B351CA8B05DE" ma:contentTypeVersion="12" ma:contentTypeDescription="Create a new document." ma:contentTypeScope="" ma:versionID="a3f82e1ee063a054f6d91c4ddbeb0c13">
  <xsd:schema xmlns:xsd="http://www.w3.org/2001/XMLSchema" xmlns:xs="http://www.w3.org/2001/XMLSchema" xmlns:p="http://schemas.microsoft.com/office/2006/metadata/properties" xmlns:ns2="e9df821b-cdae-4676-ab6f-974a3e2a1363" xmlns:ns3="d6da865a-5e2a-4015-9842-f46022b000a0" targetNamespace="http://schemas.microsoft.com/office/2006/metadata/properties" ma:root="true" ma:fieldsID="5ac300a51e894ff5a97b5d71c9057e8d" ns2:_="" ns3:_="">
    <xsd:import namespace="e9df821b-cdae-4676-ab6f-974a3e2a1363"/>
    <xsd:import namespace="d6da865a-5e2a-4015-9842-f46022b000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f821b-cdae-4676-ab6f-974a3e2a1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2d6aeb-2130-4a19-b464-59cdf858f2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865a-5e2a-4015-9842-f46022b000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b9b76-9b77-4af0-9162-05950d632347}" ma:internalName="TaxCatchAll" ma:showField="CatchAllData" ma:web="d6da865a-5e2a-4015-9842-f46022b000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ACDB59-E3E3-4A64-9B4A-E6F75440F101}">
  <ds:schemaRefs>
    <ds:schemaRef ds:uri="e9df821b-cdae-4676-ab6f-974a3e2a1363"/>
    <ds:schemaRef ds:uri="http://schemas.microsoft.com/office/2006/documentManagement/types"/>
    <ds:schemaRef ds:uri="http://www.w3.org/XML/1998/namespace"/>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d6da865a-5e2a-4015-9842-f46022b000a0"/>
    <ds:schemaRef ds:uri="http://schemas.microsoft.com/office/2006/metadata/properties"/>
  </ds:schemaRefs>
</ds:datastoreItem>
</file>

<file path=customXml/itemProps2.xml><?xml version="1.0" encoding="utf-8"?>
<ds:datastoreItem xmlns:ds="http://schemas.openxmlformats.org/officeDocument/2006/customXml" ds:itemID="{425E28C6-6EC8-4504-9E4B-22FCE5282A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f821b-cdae-4676-ab6f-974a3e2a1363"/>
    <ds:schemaRef ds:uri="d6da865a-5e2a-4015-9842-f46022b00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E7EDFE-19CD-486C-81D4-283326074D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TotalTime>
  <Words>2803</Words>
  <Application>Microsoft Office PowerPoint</Application>
  <PresentationFormat>On-screen Show (4:3)</PresentationFormat>
  <Paragraphs>312</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Noto Sans Symbols</vt:lpstr>
      <vt:lpstr>Nunito</vt:lpstr>
      <vt:lpstr>Poppins</vt:lpstr>
      <vt:lpstr>Times New Roman</vt:lpstr>
      <vt:lpstr>1_Office Theme</vt:lpstr>
      <vt:lpstr>Psychiatric Emergencies: Suicide and Agitation</vt:lpstr>
      <vt:lpstr>Disclosures/Disclaimers/Acknowledgments</vt:lpstr>
      <vt:lpstr> How to use this material</vt:lpstr>
      <vt:lpstr>Learning Objectives:</vt:lpstr>
      <vt:lpstr>Outline:</vt:lpstr>
      <vt:lpstr>Introduction</vt:lpstr>
      <vt:lpstr>PowerPoint Presentation</vt:lpstr>
      <vt:lpstr>Epidemiology</vt:lpstr>
      <vt:lpstr>Perinatal suicide risk factors</vt:lpstr>
      <vt:lpstr>Screening</vt:lpstr>
      <vt:lpstr>Case Presentation:</vt:lpstr>
      <vt:lpstr>Suicide Risk Assessment</vt:lpstr>
      <vt:lpstr>Suicide Risk Assessment</vt:lpstr>
      <vt:lpstr>Suicide Risk Assessment</vt:lpstr>
      <vt:lpstr>Assessment</vt:lpstr>
      <vt:lpstr>Assessment: Clinical features of mania</vt:lpstr>
      <vt:lpstr>Assessment: Clinical features of psychosis</vt:lpstr>
      <vt:lpstr>Assessment: Emergency evaluation protocol</vt:lpstr>
      <vt:lpstr>Treatment</vt:lpstr>
      <vt:lpstr>Case continued:</vt:lpstr>
      <vt:lpstr>Identifying agitation</vt:lpstr>
      <vt:lpstr>Identifying bias in agitation management</vt:lpstr>
      <vt:lpstr>Handling Agitation </vt:lpstr>
      <vt:lpstr>Physical restraints</vt:lpstr>
      <vt:lpstr>Physical restraints </vt:lpstr>
      <vt:lpstr>Key Clinical Points</vt:lpstr>
      <vt:lpstr>Reflection questions</vt:lpstr>
      <vt:lpstr>References </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julia.frank</dc:creator>
  <cp:lastModifiedBy>Amanda Brahlek</cp:lastModifiedBy>
  <cp:revision>90</cp:revision>
  <dcterms:created xsi:type="dcterms:W3CDTF">2018-04-23T18:57:46Z</dcterms:created>
  <dcterms:modified xsi:type="dcterms:W3CDTF">2026-05-01T21:40:19Z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0x0101007AE013863F57804C8639B351CA8B05DE</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{"FileActivityType":"9","FileActivityTimeStamp":"2026-01-09T19:06:26.480Z","FileActivityUsersOnPage":[{"DisplayName":"Macy Akers","Id":"makers@parthenonmgmt.com"}],"FileActivityNavigationId":null}</vt:lpwstr>
  </property>
  <property fmtid="{D5CDD505-2E9C-101B-9397-08002B2CF9AE}" pid="9" name="TriggerFlowInfo">
    <vt:lpwstr/>
  </property>
</Properties>
</file>