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BCE6D6-90D4-1F37-52F1-D87D2E0C7682}" v="117" dt="2026-01-16T01:00:27.578"/>
    <p1510:client id="{D9F3BD69-2AD9-02D6-83A8-C4A3F6614B7D}" v="91" dt="2026-01-16T16:12:51.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556" y="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tore.samhsa.gov/sites/default/files/d7/priv/sma18-5054.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asam.org/advocacy/public-policy-statements/details/public-policy-statements/2022/10/12/substance-use-and-substance-use-disorder-among-pregnant-and-postpartum-peopl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4f4ea0ceb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124f4ea0ceb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Urine drug testing should only be performed with consent.</a:t>
            </a:r>
            <a:endParaRPr/>
          </a:p>
        </p:txBody>
      </p:sp>
      <p:sp>
        <p:nvSpPr>
          <p:cNvPr id="164" name="Google Shape;164;g124f4ea0ceb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362e437b5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362e437b5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e362e437b5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24f4ea0ceb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124f4ea0ceb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Being unable to stop substance use during pregnancy raises concern for the presence of an SUD.</a:t>
            </a:r>
            <a:endParaRPr/>
          </a:p>
        </p:txBody>
      </p:sp>
      <p:sp>
        <p:nvSpPr>
          <p:cNvPr id="180" name="Google Shape;180;g124f4ea0ceb_0_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1da0ca7e6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e1da0ca7e6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1200"/>
              </a:spcBef>
              <a:spcAft>
                <a:spcPts val="1200"/>
              </a:spcAft>
              <a:buClr>
                <a:schemeClr val="dk1"/>
              </a:buClr>
              <a:buSzPts val="1100"/>
              <a:buFont typeface="Arial"/>
              <a:buNone/>
            </a:pPr>
            <a:endParaRPr/>
          </a:p>
        </p:txBody>
      </p:sp>
      <p:sp>
        <p:nvSpPr>
          <p:cNvPr id="188" name="Google Shape;188;ge1da0ca7e6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e1da0ca7e6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e1da0ca7e6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96" name="Google Shape;196;ge1da0ca7e6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e1da0ca7e6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e1da0ca7e6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Emphasize importance of medical management of alcohol withdrawal, which can be fatal.</a:t>
            </a:r>
            <a:endParaRPr/>
          </a:p>
        </p:txBody>
      </p:sp>
      <p:sp>
        <p:nvSpPr>
          <p:cNvPr id="204" name="Google Shape;204;ge1da0ca7e6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e362e437b5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e362e437b5_0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Pregnancy may be a window of opportunity/increased motivation for tobacco cessation.</a:t>
            </a:r>
            <a:endParaRPr/>
          </a:p>
        </p:txBody>
      </p:sp>
      <p:sp>
        <p:nvSpPr>
          <p:cNvPr id="212" name="Google Shape;212;ge362e437b5_0_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24f4ea0ceb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24f4ea0ceb_0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RIsks from tobacco smoke are present with second-hand smoke too, albeit lower – so important to ask about this as well</a:t>
            </a:r>
            <a:endParaRPr/>
          </a:p>
        </p:txBody>
      </p:sp>
      <p:sp>
        <p:nvSpPr>
          <p:cNvPr id="220" name="Google Shape;220;g124f4ea0ceb_0_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e362e437b5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e362e437b5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Widespread legalization has led to a greater perception of safety of cannabis use.  Many individuals are not aware of potential concerns in pregnancy and may perceive cannabis to be a safer way to manage nausea, pain, or sleep as compared to prescription medications.  Studying the specific effects of cannabis use in pregnancy is complicated by high levels of confounding and polysubstance exposures, but overall pregnancy outcomes appear to be worse for those who use cannabis.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27" name="Google Shape;227;ge362e437b5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e362e437b5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e362e437b5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35" name="Google Shape;235;ge362e437b5_0_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24f4ea0ceb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24f4ea0ceb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Opioid-exposed neonates typically need to be monitored for 4-5 days following birth for the emergence of NOWS symptoms.  Many can be managed with non-pharmacologic treatments such as those used in the Eat, Sleep, Console model for treatment of NOWS (calm, quiet environment, limiting visitors, skin to skin contact, etc.)</a:t>
            </a:r>
            <a:endParaRPr/>
          </a:p>
        </p:txBody>
      </p:sp>
      <p:sp>
        <p:nvSpPr>
          <p:cNvPr id="243" name="Google Shape;243;g124f4ea0ceb_0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362e437b5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e362e437b5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do various substances lead to adverse effects in infants?  Depends on the mechanism of action of the substance</a:t>
            </a:r>
            <a:endParaRPr/>
          </a:p>
        </p:txBody>
      </p:sp>
      <p:sp>
        <p:nvSpPr>
          <p:cNvPr id="252" name="Google Shape;252;ge362e437b5_0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e1da0ca7e6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e1da0ca7e6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60" name="Google Shape;260;ge1da0ca7e6_0_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4ba49ab8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e4ba49ab8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ge4ba49ab8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e362e437b5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e362e437b5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76" name="Google Shape;276;ge362e437b5_0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e362e437b5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e362e437b5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84" name="Google Shape;284;ge362e437b5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e362e437b5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e362e437b5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Many patients may mistake the relief of withdrawal symptoms by further cannabis use for benefit from cannabis (in other words, if a regular cannabis user stops using cannabis, she is likely to experience decreased appetite, which will then improve if she starts using cannabis again).  Patients do not necessarily recognize these symptoms as withdrawal symptoms that will subside with time.</a:t>
            </a:r>
            <a:endParaRPr/>
          </a:p>
        </p:txBody>
      </p:sp>
      <p:sp>
        <p:nvSpPr>
          <p:cNvPr id="292" name="Google Shape;292;ge362e437b5_0_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e362e437b5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e362e437b5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00" name="Google Shape;300;ge362e437b5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362e437b5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e362e437b5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Helpful reference for additional info:</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90000"/>
              </a:lnSpc>
              <a:spcBef>
                <a:spcPts val="0"/>
              </a:spcBef>
              <a:spcAft>
                <a:spcPts val="0"/>
              </a:spcAft>
              <a:buNone/>
            </a:pPr>
            <a:r>
              <a:rPr lang="en-US"/>
              <a:t>Clinical Guidance for Treating Pregnant Women with Opioid Use Disorder (SAMHSA): </a:t>
            </a:r>
            <a:r>
              <a:rPr lang="en-US" u="sng">
                <a:solidFill>
                  <a:srgbClr val="0563C1"/>
                </a:solidFill>
                <a:hlinkClick r:id="rId3">
                  <a:extLst>
                    <a:ext uri="{A12FA001-AC4F-418D-AE19-62706E023703}">
                      <ahyp:hlinkClr xmlns:ahyp="http://schemas.microsoft.com/office/drawing/2018/hyperlinkcolor" val="tx"/>
                    </a:ext>
                  </a:extLst>
                </a:hlinkClick>
              </a:rPr>
              <a:t>https://store.samhsa.gov/sites/default/files/d7/priv/sma18-5054.pdf</a:t>
            </a:r>
            <a:endParaRPr sz="400"/>
          </a:p>
        </p:txBody>
      </p:sp>
      <p:sp>
        <p:nvSpPr>
          <p:cNvPr id="308" name="Google Shape;308;ge362e437b5_0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6960fc00d3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6960fc00d3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16960fc00d3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6960fc00d3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6960fc00d3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Using a full opioid agonist, such as following a C-section, for someone maintained on buprenorphine will NOT cause precipitated withdrawal, although higher doses may be required to have the desired effect.  Buprenorphine should be continued throughout the delivery hospitalization to avoid the need for re-initiation postpartum.</a:t>
            </a:r>
            <a:endParaRPr/>
          </a:p>
        </p:txBody>
      </p:sp>
      <p:sp>
        <p:nvSpPr>
          <p:cNvPr id="324" name="Google Shape;324;g16960fc00d3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e362e437b5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e362e437b5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31" name="Google Shape;331;ge362e437b5_0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6960fc00d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6960fc00d3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Emphasize: A drug test is not a parenting test.  Parental substance use is a risk factor for child maltreatment, but is not always associated with child abuse or neglect.  </a:t>
            </a:r>
            <a:endParaRPr/>
          </a:p>
          <a:p>
            <a:pPr marL="0" lvl="0" indent="0" algn="l" rtl="0">
              <a:spcBef>
                <a:spcPts val="0"/>
              </a:spcBef>
              <a:spcAft>
                <a:spcPts val="0"/>
              </a:spcAft>
              <a:buNone/>
            </a:pPr>
            <a:endParaRPr/>
          </a:p>
          <a:p>
            <a:pPr marL="0" lvl="0" indent="0" algn="l" rtl="0">
              <a:spcBef>
                <a:spcPts val="0"/>
              </a:spcBef>
              <a:spcAft>
                <a:spcPts val="0"/>
              </a:spcAft>
              <a:buNone/>
            </a:pPr>
            <a:r>
              <a:rPr lang="en-US"/>
              <a:t>See the following reference for more information: </a:t>
            </a:r>
            <a:r>
              <a:rPr lang="en-US" u="sng">
                <a:solidFill>
                  <a:schemeClr val="hlink"/>
                </a:solidFill>
                <a:hlinkClick r:id="rId3"/>
              </a:rPr>
              <a:t>https://www.asam.org/advocacy/public-policy-statements/details/public-policy-statements/2022/10/12/substance-use-and-substance-use-disorder-among-pregnant-and-postpartum-people</a:t>
            </a:r>
            <a:r>
              <a:rPr lang="en-US"/>
              <a:t> </a:t>
            </a:r>
            <a:endParaRPr/>
          </a:p>
        </p:txBody>
      </p:sp>
      <p:sp>
        <p:nvSpPr>
          <p:cNvPr id="339" name="Google Shape;339;g16960fc00d3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e362e437b5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e362e437b5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ge362e437b5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6960fc00d3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6960fc00d3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16960fc00d3_0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1da0ca7e6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e1da0ca7e6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60" name="Google Shape;360;ge1da0ca7e6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e1da0ca7e6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e1da0ca7e6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68" name="Google Shape;368;ge1da0ca7e6_0_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65e489fe0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gd65e489fe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65e489fe0_1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gd65e489fe0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After working through this presentation, learners (</a:t>
            </a:r>
            <a:r>
              <a:rPr lang="en-US"/>
              <a:t>OB/Gyn </a:t>
            </a:r>
            <a:r>
              <a:rPr lang="en-US" sz="1200">
                <a:solidFill>
                  <a:schemeClr val="dk1"/>
                </a:solidFill>
                <a:latin typeface="Calibri"/>
                <a:ea typeface="Calibri"/>
                <a:cs typeface="Calibri"/>
                <a:sym typeface="Calibri"/>
              </a:rPr>
              <a:t>trainees and other provi</a:t>
            </a:r>
            <a:r>
              <a:rPr lang="en-US"/>
              <a:t>ders</a:t>
            </a:r>
            <a:r>
              <a:rPr lang="en-US" sz="1200">
                <a:solidFill>
                  <a:schemeClr val="dk1"/>
                </a:solidFill>
                <a:latin typeface="Calibri"/>
                <a:ea typeface="Calibri"/>
                <a:cs typeface="Calibri"/>
                <a:sym typeface="Calibri"/>
              </a:rPr>
              <a:t>) will be able to </a:t>
            </a:r>
            <a:r>
              <a:rPr lang="en-US"/>
              <a:t>describe the diagnostic criteria for substance use disorders and recognize how SUD may present in perinatal women.  </a:t>
            </a:r>
            <a:r>
              <a:rPr lang="en-US" sz="1200">
                <a:solidFill>
                  <a:schemeClr val="dk1"/>
                </a:solidFill>
                <a:latin typeface="Calibri"/>
                <a:ea typeface="Calibri"/>
                <a:cs typeface="Calibri"/>
                <a:sym typeface="Calibri"/>
              </a:rPr>
              <a:t>Learners will </a:t>
            </a:r>
            <a:r>
              <a:rPr lang="en-US"/>
              <a:t>explain the management of alcohol withdrawal in pregnancy as well as the role of Medication for Addiction Treatment for alcohol and opioid use disorders in pregnancy.  Learners will discuss the roles of trauma history and fear of adverse consequences that make it difficult for pregnant women to disclose SUD.</a:t>
            </a:r>
            <a:endParaRPr/>
          </a:p>
        </p:txBody>
      </p:sp>
      <p:sp>
        <p:nvSpPr>
          <p:cNvPr id="113" name="Google Shape;11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ab20681a10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ab20681a1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21" name="Google Shape;121;gab20681a10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e1da0ca7e6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e1da0ca7e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29" name="Google Shape;129;ge1da0ca7e6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24f4ea0ceb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124f4ea0ceb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Highlight that fear of loss of custody of one’s child or children may lead some individuals to avoid disclosing substance use or even to avoid prenatal care entirely</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38" name="Google Shape;138;g124f4ea0ceb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e362e437b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e362e437b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Substance use in pregnancy roughly mirrors patterns of substance use among reproductive aged women, with alcohol, tobacco, and cannabis being most commonly used.  Substance use tends to decrease across the trimesters of pregnancy and is more prevalent in the first trimester than in the third trimester.</a:t>
            </a:r>
            <a:endParaRPr sz="11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47" name="Google Shape;147;ge362e437b5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362e437b5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e362e437b5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Screening universally can not only help to uncover a disorder in need of treatment – it can also help to avoid potential bias in choose WHOM to screen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Important to screen in a private setting and to screen more than once over the course of pregnancy as some individuals may not feel comfortable disclosing substance use at an initial visit and also may not feel comfortable disclosing in front of family members who may accompany them to prenatal visits.</a:t>
            </a:r>
            <a:endParaRPr/>
          </a:p>
        </p:txBody>
      </p:sp>
      <p:sp>
        <p:nvSpPr>
          <p:cNvPr id="155" name="Google Shape;155;ge362e437b5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D889-5632-76DC-3F11-D2729F005F99}"/>
              </a:ext>
            </a:extLst>
          </p:cNvPr>
          <p:cNvSpPr txBox="1">
            <a:spLocks noGrp="1"/>
          </p:cNvSpPr>
          <p:nvPr>
            <p:ph type="ctrTitle"/>
          </p:nvPr>
        </p:nvSpPr>
        <p:spPr>
          <a:xfrm>
            <a:off x="160017" y="2011680"/>
            <a:ext cx="5166357" cy="1564638"/>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Title Placeholder </a:t>
            </a:r>
          </a:p>
        </p:txBody>
      </p:sp>
      <p:sp>
        <p:nvSpPr>
          <p:cNvPr id="3" name="Subtitle 2">
            <a:extLst>
              <a:ext uri="{FF2B5EF4-FFF2-40B4-BE49-F238E27FC236}">
                <a16:creationId xmlns:a16="http://schemas.microsoft.com/office/drawing/2014/main" id="{C3144AC2-D7B9-BE5F-693E-0734898F01D9}"/>
              </a:ext>
            </a:extLst>
          </p:cNvPr>
          <p:cNvSpPr txBox="1">
            <a:spLocks noGrp="1"/>
          </p:cNvSpPr>
          <p:nvPr>
            <p:ph type="subTitle" idx="1"/>
          </p:nvPr>
        </p:nvSpPr>
        <p:spPr>
          <a:xfrm>
            <a:off x="160017" y="5222239"/>
            <a:ext cx="5166357" cy="492761"/>
          </a:xfrm>
        </p:spPr>
        <p:txBody>
          <a:bodyPr/>
          <a:lstStyle>
            <a:lvl1pPr marL="0" indent="0">
              <a:buNone/>
              <a:defRPr sz="1800">
                <a:solidFill>
                  <a:srgbClr val="FFFFFF"/>
                </a:solidFill>
              </a:defRPr>
            </a:lvl1pPr>
          </a:lstStyle>
          <a:p>
            <a:pPr lvl="0"/>
            <a:r>
              <a:rPr lang="en-US"/>
              <a:t>Add subtitle here</a:t>
            </a:r>
          </a:p>
        </p:txBody>
      </p:sp>
      <p:sp>
        <p:nvSpPr>
          <p:cNvPr id="4" name="Date Placeholder 3">
            <a:extLst>
              <a:ext uri="{FF2B5EF4-FFF2-40B4-BE49-F238E27FC236}">
                <a16:creationId xmlns:a16="http://schemas.microsoft.com/office/drawing/2014/main" id="{F4F98978-33B9-A80E-92F5-9B3C44F97AB7}"/>
              </a:ext>
            </a:extLst>
          </p:cNvPr>
          <p:cNvSpPr txBox="1">
            <a:spLocks noGrp="1"/>
          </p:cNvSpPr>
          <p:nvPr>
            <p:ph type="dt" sz="half" idx="7"/>
          </p:nvPr>
        </p:nvSpPr>
        <p:spPr/>
        <p:txBody>
          <a:bodyPr/>
          <a:lstStyle>
            <a:lvl1pPr>
              <a:defRPr/>
            </a:lvl1pPr>
          </a:lstStyle>
          <a:p>
            <a:pPr>
              <a:buClrTx/>
            </a:pPr>
            <a:fld id="{3A8CA19C-354C-49A7-A320-3DB332EB3EBA}"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1469487F-955B-DB8A-A68B-9CFD1318E781}"/>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1EF91B84-54CC-F0A3-FFE5-8B8AA604D174}"/>
              </a:ext>
            </a:extLst>
          </p:cNvPr>
          <p:cNvSpPr txBox="1">
            <a:spLocks noGrp="1"/>
          </p:cNvSpPr>
          <p:nvPr>
            <p:ph type="sldNum" sz="quarter" idx="8"/>
          </p:nvPr>
        </p:nvSpPr>
        <p:spPr/>
        <p:txBody>
          <a:bodyPr/>
          <a:lstStyle>
            <a:lvl1pPr>
              <a:defRPr/>
            </a:lvl1pPr>
          </a:lstStyle>
          <a:p>
            <a:pPr>
              <a:buClrTx/>
            </a:pPr>
            <a:fld id="{74A7A336-417F-4F8C-A8FF-8AEBDBB5A868}"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52325696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ef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7CB9-80B4-4464-C602-1D794A0C5BC0}"/>
              </a:ext>
            </a:extLst>
          </p:cNvPr>
          <p:cNvSpPr txBox="1">
            <a:spLocks noGrp="1"/>
          </p:cNvSpPr>
          <p:nvPr>
            <p:ph type="title"/>
          </p:nvPr>
        </p:nvSpPr>
        <p:spPr>
          <a:xfrm>
            <a:off x="628653" y="500058"/>
            <a:ext cx="5246369" cy="132555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6276CEEC-B8AD-458D-A303-476E84307920}"/>
              </a:ext>
            </a:extLst>
          </p:cNvPr>
          <p:cNvSpPr txBox="1">
            <a:spLocks noGrp="1"/>
          </p:cNvSpPr>
          <p:nvPr>
            <p:ph type="dt" sz="half" idx="7"/>
          </p:nvPr>
        </p:nvSpPr>
        <p:spPr/>
        <p:txBody>
          <a:bodyPr/>
          <a:lstStyle>
            <a:lvl1pPr>
              <a:defRPr/>
            </a:lvl1pPr>
          </a:lstStyle>
          <a:p>
            <a:pPr>
              <a:buClrTx/>
            </a:pPr>
            <a:fld id="{CB85F0B4-432D-4248-AF40-3BCBE01F3602}"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D2064780-37C4-BB3E-43C6-906AC96072E9}"/>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ABF0F594-A319-D0C7-A7B9-E4A4E9E951B1}"/>
              </a:ext>
            </a:extLst>
          </p:cNvPr>
          <p:cNvSpPr txBox="1">
            <a:spLocks noGrp="1"/>
          </p:cNvSpPr>
          <p:nvPr>
            <p:ph type="sldNum" sz="quarter" idx="8"/>
          </p:nvPr>
        </p:nvSpPr>
        <p:spPr/>
        <p:txBody>
          <a:bodyPr/>
          <a:lstStyle>
            <a:lvl1pPr>
              <a:defRPr/>
            </a:lvl1pPr>
          </a:lstStyle>
          <a:p>
            <a:pPr>
              <a:buClrTx/>
            </a:pPr>
            <a:fld id="{BCCA48C2-D9F6-4282-9010-81D066A4148D}" type="slidenum">
              <a:rPr lang="en-US" smtClean="0">
                <a:ea typeface="+mn-ea"/>
                <a:cs typeface="+mn-cs"/>
              </a:rPr>
              <a:pPr>
                <a:buClrTx/>
              </a:pPr>
              <a:t>‹#›</a:t>
            </a:fld>
            <a:endParaRPr lang="en-US">
              <a:ea typeface="+mn-ea"/>
              <a:cs typeface="+mn-cs"/>
            </a:endParaRPr>
          </a:p>
        </p:txBody>
      </p:sp>
      <p:sp>
        <p:nvSpPr>
          <p:cNvPr id="6" name="Content Placeholder 8">
            <a:extLst>
              <a:ext uri="{FF2B5EF4-FFF2-40B4-BE49-F238E27FC236}">
                <a16:creationId xmlns:a16="http://schemas.microsoft.com/office/drawing/2014/main" id="{99E9B2A7-B9E5-88C8-004D-10C7605B5097}"/>
              </a:ext>
            </a:extLst>
          </p:cNvPr>
          <p:cNvSpPr txBox="1">
            <a:spLocks noGrp="1"/>
          </p:cNvSpPr>
          <p:nvPr>
            <p:ph idx="4294967295"/>
          </p:nvPr>
        </p:nvSpPr>
        <p:spPr>
          <a:xfrm>
            <a:off x="628652" y="1920240"/>
            <a:ext cx="4705349" cy="3658230"/>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E583EDD-419C-A507-05B3-5888C3C70457}"/>
              </a:ext>
            </a:extLst>
          </p:cNvPr>
          <p:cNvPicPr>
            <a:picLocks noChangeAspect="1"/>
          </p:cNvPicPr>
          <p:nvPr userDrawn="1"/>
        </p:nvPicPr>
        <p:blipFill>
          <a:blip r:embed="rId3"/>
          <a:stretch>
            <a:fillRect/>
          </a:stretch>
        </p:blipFill>
        <p:spPr>
          <a:xfrm>
            <a:off x="0" y="5673093"/>
            <a:ext cx="9144000" cy="832104"/>
          </a:xfrm>
          <a:prstGeom prst="rect">
            <a:avLst/>
          </a:prstGeom>
        </p:spPr>
      </p:pic>
    </p:spTree>
    <p:extLst>
      <p:ext uri="{BB962C8B-B14F-4D97-AF65-F5344CB8AC3E}">
        <p14:creationId xmlns:p14="http://schemas.microsoft.com/office/powerpoint/2010/main" val="171424936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Slide ">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364F-6479-0D3A-76C5-C591A18ADDA2}"/>
              </a:ext>
            </a:extLst>
          </p:cNvPr>
          <p:cNvSpPr txBox="1">
            <a:spLocks noGrp="1"/>
          </p:cNvSpPr>
          <p:nvPr>
            <p:ph type="title"/>
          </p:nvPr>
        </p:nvSpPr>
        <p:spPr>
          <a:xfrm>
            <a:off x="629838" y="457201"/>
            <a:ext cx="2949180" cy="530223"/>
          </a:xfrm>
        </p:spPr>
        <p:txBody>
          <a:bodyPr anchor="b"/>
          <a:lstStyle>
            <a:lvl1pPr>
              <a:defRPr sz="2400">
                <a:solidFill>
                  <a:srgbClr val="FFFFFF"/>
                </a:solidFill>
              </a:defRPr>
            </a:lvl1pPr>
          </a:lstStyle>
          <a:p>
            <a:pPr lvl="0"/>
            <a:r>
              <a:rPr lang="en-US"/>
              <a:t>Insert Title Here</a:t>
            </a:r>
          </a:p>
        </p:txBody>
      </p:sp>
      <p:sp>
        <p:nvSpPr>
          <p:cNvPr id="3" name="Content Placeholder 2">
            <a:extLst>
              <a:ext uri="{FF2B5EF4-FFF2-40B4-BE49-F238E27FC236}">
                <a16:creationId xmlns:a16="http://schemas.microsoft.com/office/drawing/2014/main" id="{049C7220-756D-04AE-DAA9-F0437E3BA056}"/>
              </a:ext>
            </a:extLst>
          </p:cNvPr>
          <p:cNvSpPr txBox="1">
            <a:spLocks noGrp="1"/>
          </p:cNvSpPr>
          <p:nvPr>
            <p:ph idx="1"/>
          </p:nvPr>
        </p:nvSpPr>
        <p:spPr>
          <a:xfrm>
            <a:off x="3887388" y="457200"/>
            <a:ext cx="4629150" cy="5120640"/>
          </a:xfrm>
        </p:spPr>
        <p:txBody>
          <a:bodyPr/>
          <a:lstStyle>
            <a:lvl1pPr>
              <a:defRPr sz="2400">
                <a:solidFill>
                  <a:srgbClr val="FFFFFF"/>
                </a:solidFill>
              </a:defRPr>
            </a:lvl1pPr>
            <a:lvl2pPr>
              <a:defRPr sz="2100">
                <a:solidFill>
                  <a:srgbClr val="B2C8BA"/>
                </a:solidFill>
              </a:defRPr>
            </a:lvl2pPr>
            <a:lvl3pPr>
              <a:defRPr sz="1800">
                <a:solidFill>
                  <a:srgbClr val="FFFFFF"/>
                </a:solidFill>
              </a:defRPr>
            </a:lvl3pPr>
            <a:lvl4pPr>
              <a:defRPr sz="1500">
                <a:solidFill>
                  <a:srgbClr val="205F75"/>
                </a:solidFill>
              </a:defRPr>
            </a:lvl4pPr>
            <a:lvl5pPr>
              <a:defRPr sz="15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A059C8-0F87-5D27-46DC-CB814C0B7AC5}"/>
              </a:ext>
            </a:extLst>
          </p:cNvPr>
          <p:cNvSpPr txBox="1">
            <a:spLocks noGrp="1"/>
          </p:cNvSpPr>
          <p:nvPr>
            <p:ph type="body" idx="2"/>
          </p:nvPr>
        </p:nvSpPr>
        <p:spPr>
          <a:xfrm>
            <a:off x="629838" y="1117597"/>
            <a:ext cx="2949180" cy="4460242"/>
          </a:xfrm>
        </p:spPr>
        <p:txBody>
          <a:bodyPr/>
          <a:lstStyle>
            <a:lvl1pPr marL="0" indent="0">
              <a:buNone/>
              <a:defRPr sz="1200">
                <a:solidFill>
                  <a:srgbClr val="FFFFFF"/>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23F1A6AB-8935-4B21-2BCE-2EF0C902AD46}"/>
              </a:ext>
            </a:extLst>
          </p:cNvPr>
          <p:cNvSpPr txBox="1">
            <a:spLocks noGrp="1"/>
          </p:cNvSpPr>
          <p:nvPr>
            <p:ph type="dt" sz="half" idx="7"/>
          </p:nvPr>
        </p:nvSpPr>
        <p:spPr/>
        <p:txBody>
          <a:bodyPr/>
          <a:lstStyle>
            <a:lvl1pPr>
              <a:defRPr/>
            </a:lvl1pPr>
          </a:lstStyle>
          <a:p>
            <a:pPr>
              <a:buClrTx/>
            </a:pPr>
            <a:fld id="{DCFEAB50-2445-4C55-84E8-0649CA1FA684}" type="datetime1">
              <a:rPr lang="en-US" smtClean="0">
                <a:ea typeface="+mn-ea"/>
                <a:cs typeface="+mn-cs"/>
              </a:rPr>
              <a:pPr>
                <a:buClrTx/>
              </a:pPr>
              <a:t>5/1/2026</a:t>
            </a:fld>
            <a:endParaRPr lang="en-US">
              <a:ea typeface="+mn-ea"/>
              <a:cs typeface="+mn-cs"/>
            </a:endParaRPr>
          </a:p>
        </p:txBody>
      </p:sp>
      <p:sp>
        <p:nvSpPr>
          <p:cNvPr id="6" name="Footer Placeholder 5">
            <a:extLst>
              <a:ext uri="{FF2B5EF4-FFF2-40B4-BE49-F238E27FC236}">
                <a16:creationId xmlns:a16="http://schemas.microsoft.com/office/drawing/2014/main" id="{0965B298-0D4C-6BE1-1BB6-4DA14803542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7" name="Slide Number Placeholder 6">
            <a:extLst>
              <a:ext uri="{FF2B5EF4-FFF2-40B4-BE49-F238E27FC236}">
                <a16:creationId xmlns:a16="http://schemas.microsoft.com/office/drawing/2014/main" id="{15788681-AA00-971C-9122-23EEF26521A5}"/>
              </a:ext>
            </a:extLst>
          </p:cNvPr>
          <p:cNvSpPr txBox="1">
            <a:spLocks noGrp="1"/>
          </p:cNvSpPr>
          <p:nvPr>
            <p:ph type="sldNum" sz="quarter" idx="8"/>
          </p:nvPr>
        </p:nvSpPr>
        <p:spPr/>
        <p:txBody>
          <a:bodyPr/>
          <a:lstStyle>
            <a:lvl1pPr>
              <a:defRPr/>
            </a:lvl1pPr>
          </a:lstStyle>
          <a:p>
            <a:pPr>
              <a:buClrTx/>
            </a:pPr>
            <a:fld id="{3E8C0C4C-7D1D-4998-9B8A-437B1414F1F9}" type="slidenum">
              <a:rPr lang="en-US" smtClean="0">
                <a:ea typeface="+mn-ea"/>
                <a:cs typeface="+mn-cs"/>
              </a:rPr>
              <a:pPr>
                <a:buClrTx/>
              </a:pPr>
              <a:t>‹#›</a:t>
            </a:fld>
            <a:endParaRPr lang="en-US">
              <a:ea typeface="+mn-ea"/>
              <a:cs typeface="+mn-cs"/>
            </a:endParaRPr>
          </a:p>
        </p:txBody>
      </p:sp>
      <p:pic>
        <p:nvPicPr>
          <p:cNvPr id="8" name="Picture 7">
            <a:extLst>
              <a:ext uri="{FF2B5EF4-FFF2-40B4-BE49-F238E27FC236}">
                <a16:creationId xmlns:a16="http://schemas.microsoft.com/office/drawing/2014/main" id="{AD90CED9-18EF-C62E-2478-A7CC838FA93C}"/>
              </a:ext>
            </a:extLst>
          </p:cNvPr>
          <p:cNvPicPr>
            <a:picLocks noChangeAspect="1"/>
          </p:cNvPicPr>
          <p:nvPr userDrawn="1"/>
        </p:nvPicPr>
        <p:blipFill>
          <a:blip r:embed="rId3"/>
          <a:stretch>
            <a:fillRect/>
          </a:stretch>
        </p:blipFill>
        <p:spPr>
          <a:xfrm>
            <a:off x="0" y="5619303"/>
            <a:ext cx="9144000" cy="832104"/>
          </a:xfrm>
          <a:prstGeom prst="rect">
            <a:avLst/>
          </a:prstGeom>
        </p:spPr>
      </p:pic>
    </p:spTree>
    <p:extLst>
      <p:ext uri="{BB962C8B-B14F-4D97-AF65-F5344CB8AC3E}">
        <p14:creationId xmlns:p14="http://schemas.microsoft.com/office/powerpoint/2010/main" val="368840279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igh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AE79-B79F-7803-0A1E-2E4E7CCC4843}"/>
              </a:ext>
            </a:extLst>
          </p:cNvPr>
          <p:cNvSpPr txBox="1">
            <a:spLocks noGrp="1"/>
          </p:cNvSpPr>
          <p:nvPr>
            <p:ph type="title"/>
          </p:nvPr>
        </p:nvSpPr>
        <p:spPr>
          <a:xfrm>
            <a:off x="2895598" y="500058"/>
            <a:ext cx="5619746" cy="132555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3E954EBF-A1E7-061A-A578-597FFE26D9F0}"/>
              </a:ext>
            </a:extLst>
          </p:cNvPr>
          <p:cNvSpPr txBox="1">
            <a:spLocks noGrp="1"/>
          </p:cNvSpPr>
          <p:nvPr>
            <p:ph idx="1"/>
          </p:nvPr>
        </p:nvSpPr>
        <p:spPr>
          <a:xfrm>
            <a:off x="3909061" y="1825627"/>
            <a:ext cx="4606292" cy="377253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4A95D-EE54-8FD3-3513-8ACED4B2C9FC}"/>
              </a:ext>
            </a:extLst>
          </p:cNvPr>
          <p:cNvSpPr txBox="1">
            <a:spLocks noGrp="1"/>
          </p:cNvSpPr>
          <p:nvPr>
            <p:ph type="dt" sz="half" idx="7"/>
          </p:nvPr>
        </p:nvSpPr>
        <p:spPr/>
        <p:txBody>
          <a:bodyPr/>
          <a:lstStyle>
            <a:lvl1pPr>
              <a:defRPr/>
            </a:lvl1pPr>
          </a:lstStyle>
          <a:p>
            <a:pPr>
              <a:buClrTx/>
            </a:pPr>
            <a:fld id="{BF9A2BB7-64C5-4DFC-AE91-5D001F0E0D63}"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ABFF247A-6371-E5C2-F67F-224C98F3F8F8}"/>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02A85B74-51B9-4CA9-1489-317467F57E1C}"/>
              </a:ext>
            </a:extLst>
          </p:cNvPr>
          <p:cNvSpPr txBox="1">
            <a:spLocks noGrp="1"/>
          </p:cNvSpPr>
          <p:nvPr>
            <p:ph type="sldNum" sz="quarter" idx="8"/>
          </p:nvPr>
        </p:nvSpPr>
        <p:spPr/>
        <p:txBody>
          <a:bodyPr/>
          <a:lstStyle>
            <a:lvl1pPr>
              <a:defRPr/>
            </a:lvl1pPr>
          </a:lstStyle>
          <a:p>
            <a:pPr>
              <a:buClrTx/>
            </a:pPr>
            <a:fld id="{ADBF2B93-09B7-44B3-8D6A-1E564E44D5C1}"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67823D97-5683-E2FD-F8EA-2AB0DD200418}"/>
              </a:ext>
            </a:extLst>
          </p:cNvPr>
          <p:cNvPicPr>
            <a:picLocks noChangeAspect="1"/>
          </p:cNvPicPr>
          <p:nvPr userDrawn="1"/>
        </p:nvPicPr>
        <p:blipFill>
          <a:blip r:embed="rId3"/>
          <a:stretch>
            <a:fillRect/>
          </a:stretch>
        </p:blipFill>
        <p:spPr>
          <a:xfrm>
            <a:off x="0" y="5735331"/>
            <a:ext cx="9144000" cy="832104"/>
          </a:xfrm>
          <a:prstGeom prst="rect">
            <a:avLst/>
          </a:prstGeom>
        </p:spPr>
      </p:pic>
    </p:spTree>
    <p:extLst>
      <p:ext uri="{BB962C8B-B14F-4D97-AF65-F5344CB8AC3E}">
        <p14:creationId xmlns:p14="http://schemas.microsoft.com/office/powerpoint/2010/main" val="42215359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Char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2CBC-8636-546C-0EE4-9631C3B187D4}"/>
              </a:ext>
            </a:extLst>
          </p:cNvPr>
          <p:cNvSpPr txBox="1">
            <a:spLocks noGrp="1"/>
          </p:cNvSpPr>
          <p:nvPr>
            <p:ph type="title"/>
          </p:nvPr>
        </p:nvSpPr>
        <p:spPr/>
        <p:txBody>
          <a:bodyPr anchorCtr="1"/>
          <a:lstStyle>
            <a:lvl1pPr algn="ct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5A85ABE0-E571-90B5-D5F6-476C2F01E0A7}"/>
              </a:ext>
            </a:extLst>
          </p:cNvPr>
          <p:cNvSpPr txBox="1">
            <a:spLocks noGrp="1"/>
          </p:cNvSpPr>
          <p:nvPr>
            <p:ph type="dt" sz="half" idx="7"/>
          </p:nvPr>
        </p:nvSpPr>
        <p:spPr/>
        <p:txBody>
          <a:bodyPr/>
          <a:lstStyle>
            <a:lvl1pPr>
              <a:defRPr/>
            </a:lvl1pPr>
          </a:lstStyle>
          <a:p>
            <a:pPr>
              <a:buClrTx/>
            </a:pPr>
            <a:fld id="{8CCE1B0A-18DE-481B-B407-AC5B8E645075}"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1C0D0C64-1EBF-89D9-46BF-12DF6888B8D2}"/>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3C47CC6C-1C3B-F8B4-A982-92DBAED99757}"/>
              </a:ext>
            </a:extLst>
          </p:cNvPr>
          <p:cNvSpPr txBox="1">
            <a:spLocks noGrp="1"/>
          </p:cNvSpPr>
          <p:nvPr>
            <p:ph type="sldNum" sz="quarter" idx="8"/>
          </p:nvPr>
        </p:nvSpPr>
        <p:spPr/>
        <p:txBody>
          <a:bodyPr/>
          <a:lstStyle>
            <a:lvl1pPr>
              <a:defRPr/>
            </a:lvl1pPr>
          </a:lstStyle>
          <a:p>
            <a:pPr>
              <a:buClrTx/>
            </a:pPr>
            <a:fld id="{705B9323-9FD1-4750-B7CA-A69674A1BDB0}" type="slidenum">
              <a:rPr lang="en-US" smtClean="0">
                <a:ea typeface="+mn-ea"/>
                <a:cs typeface="+mn-cs"/>
              </a:rPr>
              <a:pPr>
                <a:buClrTx/>
              </a:pPr>
              <a:t>‹#›</a:t>
            </a:fld>
            <a:endParaRPr lang="en-US">
              <a:ea typeface="+mn-ea"/>
              <a:cs typeface="+mn-cs"/>
            </a:endParaRPr>
          </a:p>
        </p:txBody>
      </p:sp>
      <p:sp>
        <p:nvSpPr>
          <p:cNvPr id="6" name="Chart Placeholder 6">
            <a:extLst>
              <a:ext uri="{FF2B5EF4-FFF2-40B4-BE49-F238E27FC236}">
                <a16:creationId xmlns:a16="http://schemas.microsoft.com/office/drawing/2014/main" id="{CE1492F7-9D5B-A613-BC78-7259D7F4E18C}"/>
              </a:ext>
            </a:extLst>
          </p:cNvPr>
          <p:cNvSpPr txBox="1">
            <a:spLocks noGrp="1"/>
          </p:cNvSpPr>
          <p:nvPr>
            <p:ph type="chart" idx="4294967295"/>
          </p:nvPr>
        </p:nvSpPr>
        <p:spPr>
          <a:xfrm>
            <a:off x="628652" y="2052636"/>
            <a:ext cx="7886700" cy="3636961"/>
          </a:xfrm>
        </p:spPr>
        <p:txBody>
          <a:bodyPr/>
          <a:lstStyle>
            <a:lvl1pPr>
              <a:defRPr>
                <a:solidFill>
                  <a:srgbClr val="FFFFFF"/>
                </a:solidFill>
              </a:defRPr>
            </a:lvl1pPr>
          </a:lstStyle>
          <a:p>
            <a:pPr lvl="0"/>
            <a:endParaRPr lang="en-US"/>
          </a:p>
        </p:txBody>
      </p:sp>
      <p:pic>
        <p:nvPicPr>
          <p:cNvPr id="7" name="Picture 6">
            <a:extLst>
              <a:ext uri="{FF2B5EF4-FFF2-40B4-BE49-F238E27FC236}">
                <a16:creationId xmlns:a16="http://schemas.microsoft.com/office/drawing/2014/main" id="{0FF623F1-29AB-DD4F-7CD9-18B5C00DAAFC}"/>
              </a:ext>
            </a:extLst>
          </p:cNvPr>
          <p:cNvPicPr>
            <a:picLocks noChangeAspect="1"/>
          </p:cNvPicPr>
          <p:nvPr userDrawn="1"/>
        </p:nvPicPr>
        <p:blipFill>
          <a:blip r:embed="rId3"/>
          <a:stretch>
            <a:fillRect/>
          </a:stretch>
        </p:blipFill>
        <p:spPr>
          <a:xfrm>
            <a:off x="-4765" y="5729580"/>
            <a:ext cx="9144000" cy="832104"/>
          </a:xfrm>
          <a:prstGeom prst="rect">
            <a:avLst/>
          </a:prstGeom>
        </p:spPr>
      </p:pic>
    </p:spTree>
    <p:extLst>
      <p:ext uri="{BB962C8B-B14F-4D97-AF65-F5344CB8AC3E}">
        <p14:creationId xmlns:p14="http://schemas.microsoft.com/office/powerpoint/2010/main" val="396801612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onclusion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46A3-23CF-A134-BFAF-ABE6F3AEF371}"/>
              </a:ext>
            </a:extLst>
          </p:cNvPr>
          <p:cNvSpPr txBox="1">
            <a:spLocks noGrp="1"/>
          </p:cNvSpPr>
          <p:nvPr>
            <p:ph type="title"/>
          </p:nvPr>
        </p:nvSpPr>
        <p:spPr>
          <a:xfrm>
            <a:off x="623885" y="1767836"/>
            <a:ext cx="7886700" cy="2794634"/>
          </a:xfrm>
        </p:spPr>
        <p:txBody>
          <a:bodyPr anchor="b"/>
          <a:lstStyle>
            <a:lvl1pPr>
              <a:defRPr sz="4500"/>
            </a:lvl1pPr>
          </a:lstStyle>
          <a:p>
            <a:pPr lvl="0"/>
            <a:r>
              <a:rPr lang="en-US"/>
              <a:t>Thank you</a:t>
            </a:r>
          </a:p>
        </p:txBody>
      </p:sp>
      <p:sp>
        <p:nvSpPr>
          <p:cNvPr id="3" name="Text Placeholder 2">
            <a:extLst>
              <a:ext uri="{FF2B5EF4-FFF2-40B4-BE49-F238E27FC236}">
                <a16:creationId xmlns:a16="http://schemas.microsoft.com/office/drawing/2014/main" id="{3003304F-0789-AE17-4B6F-FDD806FDA166}"/>
              </a:ext>
            </a:extLst>
          </p:cNvPr>
          <p:cNvSpPr txBox="1">
            <a:spLocks noGrp="1"/>
          </p:cNvSpPr>
          <p:nvPr>
            <p:ph type="body" idx="1"/>
          </p:nvPr>
        </p:nvSpPr>
        <p:spPr>
          <a:xfrm>
            <a:off x="623885" y="4589466"/>
            <a:ext cx="7886700" cy="1018861"/>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75F2A8DA-80A3-F14C-4A97-3726371C32A8}"/>
              </a:ext>
            </a:extLst>
          </p:cNvPr>
          <p:cNvSpPr txBox="1">
            <a:spLocks noGrp="1"/>
          </p:cNvSpPr>
          <p:nvPr>
            <p:ph type="dt" sz="half" idx="7"/>
          </p:nvPr>
        </p:nvSpPr>
        <p:spPr/>
        <p:txBody>
          <a:bodyPr/>
          <a:lstStyle>
            <a:lvl1pPr>
              <a:defRPr/>
            </a:lvl1pPr>
          </a:lstStyle>
          <a:p>
            <a:pPr>
              <a:buClrTx/>
            </a:pPr>
            <a:fld id="{85B17BD7-93E2-4797-9BB7-A717CD0C8F7C}"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40F99A68-F177-494A-1889-2BFF914314A7}"/>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BE352D9E-08ED-705A-E523-8EAA07E238C5}"/>
              </a:ext>
            </a:extLst>
          </p:cNvPr>
          <p:cNvSpPr txBox="1">
            <a:spLocks noGrp="1"/>
          </p:cNvSpPr>
          <p:nvPr>
            <p:ph type="sldNum" sz="quarter" idx="8"/>
          </p:nvPr>
        </p:nvSpPr>
        <p:spPr/>
        <p:txBody>
          <a:bodyPr/>
          <a:lstStyle>
            <a:lvl1pPr>
              <a:defRPr/>
            </a:lvl1pPr>
          </a:lstStyle>
          <a:p>
            <a:pPr>
              <a:buClrTx/>
            </a:pPr>
            <a:fld id="{2C511F9E-697E-425F-BEED-81368E0963DF}"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6D202885-3F36-7D44-5548-A4AF058FC232}"/>
              </a:ext>
            </a:extLst>
          </p:cNvPr>
          <p:cNvPicPr>
            <a:picLocks noChangeAspect="1"/>
          </p:cNvPicPr>
          <p:nvPr userDrawn="1"/>
        </p:nvPicPr>
        <p:blipFill>
          <a:blip r:embed="rId3"/>
          <a:stretch>
            <a:fillRect/>
          </a:stretch>
        </p:blipFill>
        <p:spPr>
          <a:xfrm>
            <a:off x="0" y="5030962"/>
            <a:ext cx="9144000" cy="832104"/>
          </a:xfrm>
          <a:prstGeom prst="rect">
            <a:avLst/>
          </a:prstGeom>
        </p:spPr>
      </p:pic>
    </p:spTree>
    <p:extLst>
      <p:ext uri="{BB962C8B-B14F-4D97-AF65-F5344CB8AC3E}">
        <p14:creationId xmlns:p14="http://schemas.microsoft.com/office/powerpoint/2010/main" val="181896860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3622-D00B-6EAB-205A-11C6097C794D}"/>
              </a:ext>
            </a:extLst>
          </p:cNvPr>
          <p:cNvSpPr txBox="1">
            <a:spLocks noGrp="1"/>
          </p:cNvSpPr>
          <p:nvPr>
            <p:ph type="ctrTitle"/>
          </p:nvPr>
        </p:nvSpPr>
        <p:spPr>
          <a:xfrm>
            <a:off x="160017" y="2565405"/>
            <a:ext cx="5166357" cy="1931825"/>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NCRP Title Placeholder Slide</a:t>
            </a:r>
          </a:p>
        </p:txBody>
      </p:sp>
      <p:sp>
        <p:nvSpPr>
          <p:cNvPr id="3" name="Subtitle 2">
            <a:extLst>
              <a:ext uri="{FF2B5EF4-FFF2-40B4-BE49-F238E27FC236}">
                <a16:creationId xmlns:a16="http://schemas.microsoft.com/office/drawing/2014/main" id="{7C344F87-175B-37F3-9F50-36A61095A9DF}"/>
              </a:ext>
            </a:extLst>
          </p:cNvPr>
          <p:cNvSpPr txBox="1">
            <a:spLocks noGrp="1"/>
          </p:cNvSpPr>
          <p:nvPr>
            <p:ph type="subTitle" idx="1"/>
          </p:nvPr>
        </p:nvSpPr>
        <p:spPr>
          <a:xfrm>
            <a:off x="160017" y="4597403"/>
            <a:ext cx="5166357" cy="1117597"/>
          </a:xfrm>
        </p:spPr>
        <p:txBody>
          <a:bodyPr anchorCtr="1"/>
          <a:lstStyle>
            <a:lvl1pPr marL="0" indent="0" algn="ctr">
              <a:buNone/>
              <a:defRPr sz="1800">
                <a:solidFill>
                  <a:srgbClr val="FFFFFF"/>
                </a:solidFill>
              </a:defRPr>
            </a:lvl1pPr>
          </a:lstStyle>
          <a:p>
            <a:pPr lvl="0"/>
            <a:r>
              <a:rPr lang="en-US"/>
              <a:t>Subtitle placeholder: Insert information here</a:t>
            </a:r>
          </a:p>
        </p:txBody>
      </p:sp>
      <p:sp>
        <p:nvSpPr>
          <p:cNvPr id="4" name="Date Placeholder 3">
            <a:extLst>
              <a:ext uri="{FF2B5EF4-FFF2-40B4-BE49-F238E27FC236}">
                <a16:creationId xmlns:a16="http://schemas.microsoft.com/office/drawing/2014/main" id="{8A3D04D3-23B0-039C-2C91-88E9CAF4F02B}"/>
              </a:ext>
            </a:extLst>
          </p:cNvPr>
          <p:cNvSpPr txBox="1">
            <a:spLocks noGrp="1"/>
          </p:cNvSpPr>
          <p:nvPr>
            <p:ph type="dt" sz="half" idx="7"/>
          </p:nvPr>
        </p:nvSpPr>
        <p:spPr/>
        <p:txBody>
          <a:bodyPr/>
          <a:lstStyle>
            <a:lvl1pPr>
              <a:defRPr/>
            </a:lvl1pPr>
          </a:lstStyle>
          <a:p>
            <a:pPr>
              <a:buClrTx/>
            </a:pPr>
            <a:fld id="{DA8B7C9E-2566-4C45-A3ED-6ECEC65B2240}"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568AAC03-FE9A-6E57-A976-31EAF40314A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ABD253DD-6DD4-02D8-70C0-2C5BDBDEC945}"/>
              </a:ext>
            </a:extLst>
          </p:cNvPr>
          <p:cNvSpPr txBox="1">
            <a:spLocks noGrp="1"/>
          </p:cNvSpPr>
          <p:nvPr>
            <p:ph type="sldNum" sz="quarter" idx="8"/>
          </p:nvPr>
        </p:nvSpPr>
        <p:spPr/>
        <p:txBody>
          <a:bodyPr/>
          <a:lstStyle>
            <a:lvl1pPr>
              <a:defRPr/>
            </a:lvl1pPr>
          </a:lstStyle>
          <a:p>
            <a:pPr>
              <a:buClrTx/>
            </a:pPr>
            <a:fld id="{35BD7675-3267-46B3-A75B-7C0515B94FB6}"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330551146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D166-ECC7-0D04-3774-4569DD2DCE53}"/>
              </a:ext>
            </a:extLst>
          </p:cNvPr>
          <p:cNvSpPr txBox="1">
            <a:spLocks noGrp="1"/>
          </p:cNvSpPr>
          <p:nvPr>
            <p:ph type="title"/>
          </p:nvPr>
        </p:nvSpPr>
        <p:spPr>
          <a:xfrm>
            <a:off x="623885" y="1767836"/>
            <a:ext cx="7886700" cy="2794634"/>
          </a:xfrm>
        </p:spPr>
        <p:txBody>
          <a:bodyPr anchor="b"/>
          <a:lstStyle>
            <a:lvl1pPr>
              <a:defRPr sz="4500"/>
            </a:lvl1pPr>
          </a:lstStyle>
          <a:p>
            <a:pPr lvl="0"/>
            <a:r>
              <a:rPr lang="en-US"/>
              <a:t>NCRP Title Placeholder </a:t>
            </a:r>
          </a:p>
        </p:txBody>
      </p:sp>
      <p:sp>
        <p:nvSpPr>
          <p:cNvPr id="3" name="Text Placeholder 2">
            <a:extLst>
              <a:ext uri="{FF2B5EF4-FFF2-40B4-BE49-F238E27FC236}">
                <a16:creationId xmlns:a16="http://schemas.microsoft.com/office/drawing/2014/main" id="{38BD5705-7145-F8F3-B67D-1911BF922B27}"/>
              </a:ext>
            </a:extLst>
          </p:cNvPr>
          <p:cNvSpPr txBox="1">
            <a:spLocks noGrp="1"/>
          </p:cNvSpPr>
          <p:nvPr>
            <p:ph type="body" idx="1"/>
          </p:nvPr>
        </p:nvSpPr>
        <p:spPr>
          <a:xfrm>
            <a:off x="623885" y="4589466"/>
            <a:ext cx="7886700" cy="1018861"/>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6CB51536-A598-DD57-B8AB-45CD57EAA04C}"/>
              </a:ext>
            </a:extLst>
          </p:cNvPr>
          <p:cNvSpPr txBox="1">
            <a:spLocks noGrp="1"/>
          </p:cNvSpPr>
          <p:nvPr>
            <p:ph type="dt" sz="half" idx="7"/>
          </p:nvPr>
        </p:nvSpPr>
        <p:spPr/>
        <p:txBody>
          <a:bodyPr/>
          <a:lstStyle>
            <a:lvl1pPr>
              <a:defRPr/>
            </a:lvl1pPr>
          </a:lstStyle>
          <a:p>
            <a:pPr>
              <a:buClrTx/>
            </a:pPr>
            <a:fld id="{6933D7D9-0B45-4029-9D4D-9BC26728CD35}"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36301928-3860-0FE4-8F66-83240BF2E17D}"/>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FFC25818-182C-FFBC-E59A-C0EF3701390E}"/>
              </a:ext>
            </a:extLst>
          </p:cNvPr>
          <p:cNvSpPr txBox="1">
            <a:spLocks noGrp="1"/>
          </p:cNvSpPr>
          <p:nvPr>
            <p:ph type="sldNum" sz="quarter" idx="8"/>
          </p:nvPr>
        </p:nvSpPr>
        <p:spPr/>
        <p:txBody>
          <a:bodyPr/>
          <a:lstStyle>
            <a:lvl1pPr>
              <a:defRPr/>
            </a:lvl1pPr>
          </a:lstStyle>
          <a:p>
            <a:pPr>
              <a:buClrTx/>
            </a:pPr>
            <a:fld id="{C1EC7DF8-E45D-407C-AB08-FD7E967F538A}"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2D01912B-D858-2F30-4B7E-7DF88C4F5DC2}"/>
              </a:ext>
            </a:extLst>
          </p:cNvPr>
          <p:cNvPicPr>
            <a:picLocks noChangeAspect="1"/>
          </p:cNvPicPr>
          <p:nvPr userDrawn="1"/>
        </p:nvPicPr>
        <p:blipFill>
          <a:blip r:embed="rId2"/>
          <a:stretch>
            <a:fillRect/>
          </a:stretch>
        </p:blipFill>
        <p:spPr>
          <a:xfrm>
            <a:off x="-4765" y="5729580"/>
            <a:ext cx="9144000" cy="832104"/>
          </a:xfrm>
          <a:prstGeom prst="rect">
            <a:avLst/>
          </a:prstGeom>
        </p:spPr>
      </p:pic>
    </p:spTree>
    <p:extLst>
      <p:ext uri="{BB962C8B-B14F-4D97-AF65-F5344CB8AC3E}">
        <p14:creationId xmlns:p14="http://schemas.microsoft.com/office/powerpoint/2010/main" val="148594428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f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60204-8695-8184-A106-5026078C3D5F}"/>
              </a:ext>
            </a:extLst>
          </p:cNvPr>
          <p:cNvSpPr txBox="1">
            <a:spLocks noGrp="1"/>
          </p:cNvSpPr>
          <p:nvPr>
            <p:ph type="title"/>
          </p:nvPr>
        </p:nvSpPr>
        <p:spPr>
          <a:xfrm>
            <a:off x="628653" y="500058"/>
            <a:ext cx="5017772" cy="132555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66D3A7E1-0753-098F-9F79-7AC1CD1812B1}"/>
              </a:ext>
            </a:extLst>
          </p:cNvPr>
          <p:cNvSpPr txBox="1">
            <a:spLocks noGrp="1"/>
          </p:cNvSpPr>
          <p:nvPr>
            <p:ph type="dt" sz="half" idx="7"/>
          </p:nvPr>
        </p:nvSpPr>
        <p:spPr/>
        <p:txBody>
          <a:bodyPr/>
          <a:lstStyle>
            <a:lvl1pPr>
              <a:defRPr/>
            </a:lvl1pPr>
          </a:lstStyle>
          <a:p>
            <a:pPr>
              <a:buClrTx/>
            </a:pPr>
            <a:fld id="{C06DAC11-1855-4F12-AC13-455061D041A0}"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82AA0FFC-DB9E-B337-F91B-F9A0242B5646}"/>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244E06C1-050E-9A72-BCAE-AEE2133A7AC4}"/>
              </a:ext>
            </a:extLst>
          </p:cNvPr>
          <p:cNvSpPr txBox="1">
            <a:spLocks noGrp="1"/>
          </p:cNvSpPr>
          <p:nvPr>
            <p:ph type="sldNum" sz="quarter" idx="8"/>
          </p:nvPr>
        </p:nvSpPr>
        <p:spPr/>
        <p:txBody>
          <a:bodyPr/>
          <a:lstStyle>
            <a:lvl1pPr>
              <a:defRPr/>
            </a:lvl1pPr>
          </a:lstStyle>
          <a:p>
            <a:pPr>
              <a:buClrTx/>
            </a:pPr>
            <a:fld id="{07D92B83-0563-48CB-B332-EFC67A13EBBF}" type="slidenum">
              <a:rPr lang="en-US" smtClean="0">
                <a:ea typeface="+mn-ea"/>
                <a:cs typeface="+mn-cs"/>
              </a:rPr>
              <a:pPr>
                <a:buClrTx/>
              </a:pPr>
              <a:t>‹#›</a:t>
            </a:fld>
            <a:endParaRPr lang="en-US">
              <a:ea typeface="+mn-ea"/>
              <a:cs typeface="+mn-cs"/>
            </a:endParaRPr>
          </a:p>
        </p:txBody>
      </p:sp>
      <p:sp>
        <p:nvSpPr>
          <p:cNvPr id="6" name="Content Placeholder 8">
            <a:extLst>
              <a:ext uri="{FF2B5EF4-FFF2-40B4-BE49-F238E27FC236}">
                <a16:creationId xmlns:a16="http://schemas.microsoft.com/office/drawing/2014/main" id="{64BB5D6D-7FCB-8C3E-CD10-B1A5FCAD3749}"/>
              </a:ext>
            </a:extLst>
          </p:cNvPr>
          <p:cNvSpPr txBox="1">
            <a:spLocks noGrp="1"/>
          </p:cNvSpPr>
          <p:nvPr>
            <p:ph idx="4294967295"/>
          </p:nvPr>
        </p:nvSpPr>
        <p:spPr>
          <a:xfrm>
            <a:off x="628652" y="1920240"/>
            <a:ext cx="4705349" cy="3658230"/>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32E97A0-E83F-7B43-E183-3EF133114ED6}"/>
              </a:ext>
            </a:extLst>
          </p:cNvPr>
          <p:cNvPicPr>
            <a:picLocks noChangeAspect="1"/>
          </p:cNvPicPr>
          <p:nvPr userDrawn="1"/>
        </p:nvPicPr>
        <p:blipFill>
          <a:blip r:embed="rId3"/>
          <a:stretch>
            <a:fillRect/>
          </a:stretch>
        </p:blipFill>
        <p:spPr>
          <a:xfrm>
            <a:off x="0" y="5673093"/>
            <a:ext cx="9144000" cy="832104"/>
          </a:xfrm>
          <a:prstGeom prst="rect">
            <a:avLst/>
          </a:prstGeom>
        </p:spPr>
      </p:pic>
    </p:spTree>
    <p:extLst>
      <p:ext uri="{BB962C8B-B14F-4D97-AF65-F5344CB8AC3E}">
        <p14:creationId xmlns:p14="http://schemas.microsoft.com/office/powerpoint/2010/main" val="268739792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Char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A17E-2225-E050-E6C4-27EB3AC7CB04}"/>
              </a:ext>
            </a:extLst>
          </p:cNvPr>
          <p:cNvSpPr txBox="1">
            <a:spLocks noGrp="1"/>
          </p:cNvSpPr>
          <p:nvPr>
            <p:ph type="title"/>
          </p:nvPr>
        </p:nvSpPr>
        <p:spPr/>
        <p:txBody>
          <a:bodyPr/>
          <a:lstStyle>
            <a:lvl1pP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EF3EA48C-414A-678B-4AC6-5E16AA1021D1}"/>
              </a:ext>
            </a:extLst>
          </p:cNvPr>
          <p:cNvSpPr txBox="1">
            <a:spLocks noGrp="1"/>
          </p:cNvSpPr>
          <p:nvPr>
            <p:ph type="dt" sz="half" idx="7"/>
          </p:nvPr>
        </p:nvSpPr>
        <p:spPr/>
        <p:txBody>
          <a:bodyPr/>
          <a:lstStyle>
            <a:lvl1pPr>
              <a:defRPr/>
            </a:lvl1pPr>
          </a:lstStyle>
          <a:p>
            <a:pPr>
              <a:buClrTx/>
            </a:pPr>
            <a:fld id="{4A1894E5-4098-463B-BDD5-AF4D8F781DDA}"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77D7BB7E-EDFE-FE13-AE31-85D066D7F11A}"/>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6EB2740C-67D7-718F-886A-CD446FF61F52}"/>
              </a:ext>
            </a:extLst>
          </p:cNvPr>
          <p:cNvSpPr txBox="1">
            <a:spLocks noGrp="1"/>
          </p:cNvSpPr>
          <p:nvPr>
            <p:ph type="sldNum" sz="quarter" idx="8"/>
          </p:nvPr>
        </p:nvSpPr>
        <p:spPr/>
        <p:txBody>
          <a:bodyPr/>
          <a:lstStyle>
            <a:lvl1pPr>
              <a:defRPr/>
            </a:lvl1pPr>
          </a:lstStyle>
          <a:p>
            <a:pPr>
              <a:buClrTx/>
            </a:pPr>
            <a:fld id="{87A3D061-60ED-4C5F-85EE-C37472EF7DB8}" type="slidenum">
              <a:rPr lang="en-US" smtClean="0">
                <a:ea typeface="+mn-ea"/>
                <a:cs typeface="+mn-cs"/>
              </a:rPr>
              <a:pPr>
                <a:buClrTx/>
              </a:pPr>
              <a:t>‹#›</a:t>
            </a:fld>
            <a:endParaRPr lang="en-US">
              <a:ea typeface="+mn-ea"/>
              <a:cs typeface="+mn-cs"/>
            </a:endParaRPr>
          </a:p>
        </p:txBody>
      </p:sp>
      <p:sp>
        <p:nvSpPr>
          <p:cNvPr id="6" name="Chart Placeholder 6">
            <a:extLst>
              <a:ext uri="{FF2B5EF4-FFF2-40B4-BE49-F238E27FC236}">
                <a16:creationId xmlns:a16="http://schemas.microsoft.com/office/drawing/2014/main" id="{00733906-600C-A4E3-5A7A-84754EACEC48}"/>
              </a:ext>
            </a:extLst>
          </p:cNvPr>
          <p:cNvSpPr txBox="1">
            <a:spLocks noGrp="1"/>
          </p:cNvSpPr>
          <p:nvPr>
            <p:ph type="chart" idx="4294967295"/>
          </p:nvPr>
        </p:nvSpPr>
        <p:spPr>
          <a:xfrm>
            <a:off x="628652" y="2052636"/>
            <a:ext cx="7886700" cy="3636961"/>
          </a:xfrm>
        </p:spPr>
        <p:txBody>
          <a:bodyPr/>
          <a:lstStyle>
            <a:lvl1pPr>
              <a:defRPr>
                <a:solidFill>
                  <a:srgbClr val="FFFFFF"/>
                </a:solidFill>
              </a:defRPr>
            </a:lvl1pPr>
          </a:lstStyle>
          <a:p>
            <a:pPr lvl="0"/>
            <a:endParaRPr lang="en-US"/>
          </a:p>
        </p:txBody>
      </p:sp>
      <p:pic>
        <p:nvPicPr>
          <p:cNvPr id="7" name="Picture 6">
            <a:extLst>
              <a:ext uri="{FF2B5EF4-FFF2-40B4-BE49-F238E27FC236}">
                <a16:creationId xmlns:a16="http://schemas.microsoft.com/office/drawing/2014/main" id="{3019C391-D75B-58C5-4729-A9CB823BC2C0}"/>
              </a:ext>
            </a:extLst>
          </p:cNvPr>
          <p:cNvPicPr>
            <a:picLocks noChangeAspect="1"/>
          </p:cNvPicPr>
          <p:nvPr userDrawn="1"/>
        </p:nvPicPr>
        <p:blipFill>
          <a:blip r:embed="rId3"/>
          <a:stretch>
            <a:fillRect/>
          </a:stretch>
        </p:blipFill>
        <p:spPr>
          <a:xfrm>
            <a:off x="-4765" y="5729580"/>
            <a:ext cx="9144000" cy="832104"/>
          </a:xfrm>
          <a:prstGeom prst="rect">
            <a:avLst/>
          </a:prstGeom>
        </p:spPr>
      </p:pic>
    </p:spTree>
    <p:extLst>
      <p:ext uri="{BB962C8B-B14F-4D97-AF65-F5344CB8AC3E}">
        <p14:creationId xmlns:p14="http://schemas.microsoft.com/office/powerpoint/2010/main" val="149617077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ion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D4BC-5FBD-3B0D-256B-E8298C99E320}"/>
              </a:ext>
            </a:extLst>
          </p:cNvPr>
          <p:cNvSpPr txBox="1">
            <a:spLocks noGrp="1"/>
          </p:cNvSpPr>
          <p:nvPr>
            <p:ph type="title"/>
          </p:nvPr>
        </p:nvSpPr>
        <p:spPr>
          <a:xfrm>
            <a:off x="629838" y="365130"/>
            <a:ext cx="7886700" cy="1325559"/>
          </a:xfrm>
        </p:spPr>
        <p:txBody>
          <a:bodyPr/>
          <a:lstStyle>
            <a:lvl1pPr>
              <a:defRPr>
                <a:solidFill>
                  <a:srgbClr val="FFFFFF"/>
                </a:solidFill>
              </a:defRPr>
            </a:lvl1pPr>
          </a:lstStyle>
          <a:p>
            <a:pPr lvl="0"/>
            <a:r>
              <a:rPr lang="en-US"/>
              <a:t>Insert Some Title Here</a:t>
            </a:r>
          </a:p>
        </p:txBody>
      </p:sp>
      <p:sp>
        <p:nvSpPr>
          <p:cNvPr id="3" name="Text Placeholder 2">
            <a:extLst>
              <a:ext uri="{FF2B5EF4-FFF2-40B4-BE49-F238E27FC236}">
                <a16:creationId xmlns:a16="http://schemas.microsoft.com/office/drawing/2014/main" id="{F257D2B8-C0AC-5ADA-B638-176032520654}"/>
              </a:ext>
            </a:extLst>
          </p:cNvPr>
          <p:cNvSpPr txBox="1">
            <a:spLocks noGrp="1"/>
          </p:cNvSpPr>
          <p:nvPr>
            <p:ph type="body" idx="1"/>
          </p:nvPr>
        </p:nvSpPr>
        <p:spPr>
          <a:xfrm>
            <a:off x="629838" y="1681160"/>
            <a:ext cx="3868337" cy="823910"/>
          </a:xfrm>
        </p:spPr>
        <p:txBody>
          <a:bodyPr anchor="b"/>
          <a:lstStyle>
            <a:lvl1pPr marL="0" indent="0">
              <a:buNone/>
              <a:defRPr sz="1800" b="1">
                <a:solidFill>
                  <a:srgbClr val="012B4A"/>
                </a:solidFill>
              </a:defRPr>
            </a:lvl1pPr>
          </a:lstStyle>
          <a:p>
            <a:pPr lvl="0"/>
            <a:r>
              <a:rPr lang="en-US"/>
              <a:t>Column Text Here</a:t>
            </a:r>
          </a:p>
        </p:txBody>
      </p:sp>
      <p:sp>
        <p:nvSpPr>
          <p:cNvPr id="4" name="Content Placeholder 3">
            <a:extLst>
              <a:ext uri="{FF2B5EF4-FFF2-40B4-BE49-F238E27FC236}">
                <a16:creationId xmlns:a16="http://schemas.microsoft.com/office/drawing/2014/main" id="{D4181E5F-26A5-C1F8-1A5A-4093BB6A1610}"/>
              </a:ext>
            </a:extLst>
          </p:cNvPr>
          <p:cNvSpPr txBox="1">
            <a:spLocks noGrp="1"/>
          </p:cNvSpPr>
          <p:nvPr>
            <p:ph idx="2"/>
          </p:nvPr>
        </p:nvSpPr>
        <p:spPr>
          <a:xfrm>
            <a:off x="629838" y="2505072"/>
            <a:ext cx="3868337" cy="368458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D0F2B3-2D2B-E559-1D48-CE947F9E4A76}"/>
              </a:ext>
            </a:extLst>
          </p:cNvPr>
          <p:cNvSpPr txBox="1">
            <a:spLocks noGrp="1"/>
          </p:cNvSpPr>
          <p:nvPr>
            <p:ph type="body" idx="3"/>
          </p:nvPr>
        </p:nvSpPr>
        <p:spPr>
          <a:xfrm>
            <a:off x="4629150" y="1681160"/>
            <a:ext cx="3887388" cy="823910"/>
          </a:xfrm>
        </p:spPr>
        <p:txBody>
          <a:bodyPr anchor="b"/>
          <a:lstStyle>
            <a:lvl1pPr marL="0" indent="0">
              <a:buNone/>
              <a:defRPr sz="1800" b="1">
                <a:solidFill>
                  <a:srgbClr val="012B4A"/>
                </a:solidFill>
              </a:defRPr>
            </a:lvl1pPr>
          </a:lstStyle>
          <a:p>
            <a:pPr lvl="0"/>
            <a:r>
              <a:rPr lang="en-US"/>
              <a:t>Column Text Here</a:t>
            </a:r>
          </a:p>
        </p:txBody>
      </p:sp>
      <p:sp>
        <p:nvSpPr>
          <p:cNvPr id="6" name="Content Placeholder 5">
            <a:extLst>
              <a:ext uri="{FF2B5EF4-FFF2-40B4-BE49-F238E27FC236}">
                <a16:creationId xmlns:a16="http://schemas.microsoft.com/office/drawing/2014/main" id="{3D944C50-F12B-5B94-D57D-C1BA796A5739}"/>
              </a:ext>
            </a:extLst>
          </p:cNvPr>
          <p:cNvSpPr txBox="1">
            <a:spLocks noGrp="1"/>
          </p:cNvSpPr>
          <p:nvPr>
            <p:ph idx="4"/>
          </p:nvPr>
        </p:nvSpPr>
        <p:spPr>
          <a:xfrm>
            <a:off x="4629150" y="2505072"/>
            <a:ext cx="3887388" cy="368458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35686-CD1F-A2B7-5206-F2362FCABFF8}"/>
              </a:ext>
            </a:extLst>
          </p:cNvPr>
          <p:cNvSpPr txBox="1">
            <a:spLocks noGrp="1"/>
          </p:cNvSpPr>
          <p:nvPr>
            <p:ph type="dt" sz="half" idx="7"/>
          </p:nvPr>
        </p:nvSpPr>
        <p:spPr/>
        <p:txBody>
          <a:bodyPr/>
          <a:lstStyle>
            <a:lvl1pPr>
              <a:defRPr/>
            </a:lvl1pPr>
          </a:lstStyle>
          <a:p>
            <a:pPr>
              <a:buClrTx/>
            </a:pPr>
            <a:fld id="{76F290F7-2345-46C7-90C5-BE1EF6EB5618}" type="datetime1">
              <a:rPr lang="en-US" smtClean="0">
                <a:ea typeface="+mn-ea"/>
                <a:cs typeface="+mn-cs"/>
              </a:rPr>
              <a:pPr>
                <a:buClrTx/>
              </a:pPr>
              <a:t>5/1/2026</a:t>
            </a:fld>
            <a:endParaRPr lang="en-US">
              <a:ea typeface="+mn-ea"/>
              <a:cs typeface="+mn-cs"/>
            </a:endParaRPr>
          </a:p>
        </p:txBody>
      </p:sp>
      <p:sp>
        <p:nvSpPr>
          <p:cNvPr id="8" name="Footer Placeholder 7">
            <a:extLst>
              <a:ext uri="{FF2B5EF4-FFF2-40B4-BE49-F238E27FC236}">
                <a16:creationId xmlns:a16="http://schemas.microsoft.com/office/drawing/2014/main" id="{0776C68D-E090-5DAB-17DD-EF61EE480D68}"/>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9" name="Slide Number Placeholder 8">
            <a:extLst>
              <a:ext uri="{FF2B5EF4-FFF2-40B4-BE49-F238E27FC236}">
                <a16:creationId xmlns:a16="http://schemas.microsoft.com/office/drawing/2014/main" id="{4BB75123-4A20-A777-0795-EC52A119EF1A}"/>
              </a:ext>
            </a:extLst>
          </p:cNvPr>
          <p:cNvSpPr txBox="1">
            <a:spLocks noGrp="1"/>
          </p:cNvSpPr>
          <p:nvPr>
            <p:ph type="sldNum" sz="quarter" idx="8"/>
          </p:nvPr>
        </p:nvSpPr>
        <p:spPr/>
        <p:txBody>
          <a:bodyPr/>
          <a:lstStyle>
            <a:lvl1pPr>
              <a:defRPr/>
            </a:lvl1pPr>
          </a:lstStyle>
          <a:p>
            <a:pPr>
              <a:buClrTx/>
            </a:pPr>
            <a:fld id="{F198F8CB-AB99-489A-9E5B-DFB565D4AE2C}" type="slidenum">
              <a:rPr lang="en-US" smtClean="0">
                <a:ea typeface="+mn-ea"/>
                <a:cs typeface="+mn-cs"/>
              </a:rPr>
              <a:pPr>
                <a:buClrTx/>
              </a:pPr>
              <a:t>‹#›</a:t>
            </a:fld>
            <a:endParaRPr lang="en-US">
              <a:ea typeface="+mn-ea"/>
              <a:cs typeface="+mn-cs"/>
            </a:endParaRPr>
          </a:p>
        </p:txBody>
      </p:sp>
      <p:pic>
        <p:nvPicPr>
          <p:cNvPr id="10" name="Picture 9">
            <a:extLst>
              <a:ext uri="{FF2B5EF4-FFF2-40B4-BE49-F238E27FC236}">
                <a16:creationId xmlns:a16="http://schemas.microsoft.com/office/drawing/2014/main" id="{06F86F4B-D368-1EE4-ED87-285E0F6F1656}"/>
              </a:ext>
            </a:extLst>
          </p:cNvPr>
          <p:cNvPicPr>
            <a:picLocks noChangeAspect="1"/>
          </p:cNvPicPr>
          <p:nvPr userDrawn="1"/>
        </p:nvPicPr>
        <p:blipFill>
          <a:blip r:embed="rId3"/>
          <a:stretch>
            <a:fillRect/>
          </a:stretch>
        </p:blipFill>
        <p:spPr>
          <a:xfrm>
            <a:off x="0" y="5580056"/>
            <a:ext cx="9144000" cy="832104"/>
          </a:xfrm>
          <a:prstGeom prst="rect">
            <a:avLst/>
          </a:prstGeom>
        </p:spPr>
      </p:pic>
    </p:spTree>
    <p:extLst>
      <p:ext uri="{BB962C8B-B14F-4D97-AF65-F5344CB8AC3E}">
        <p14:creationId xmlns:p14="http://schemas.microsoft.com/office/powerpoint/2010/main" val="30348298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igh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56F3-D8B1-BC08-0552-D2403992B6C9}"/>
              </a:ext>
            </a:extLst>
          </p:cNvPr>
          <p:cNvSpPr txBox="1">
            <a:spLocks noGrp="1"/>
          </p:cNvSpPr>
          <p:nvPr>
            <p:ph type="title"/>
          </p:nvPr>
        </p:nvSpPr>
        <p:spPr>
          <a:xfrm>
            <a:off x="2758438" y="500058"/>
            <a:ext cx="5756906" cy="132555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628E72C6-1E33-306A-9561-E145A6AA15FC}"/>
              </a:ext>
            </a:extLst>
          </p:cNvPr>
          <p:cNvSpPr txBox="1">
            <a:spLocks noGrp="1"/>
          </p:cNvSpPr>
          <p:nvPr>
            <p:ph idx="1"/>
          </p:nvPr>
        </p:nvSpPr>
        <p:spPr>
          <a:xfrm>
            <a:off x="3909061" y="1825627"/>
            <a:ext cx="4606292" cy="377253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69352-5F49-4CF0-EF4F-B9EB2A48B586}"/>
              </a:ext>
            </a:extLst>
          </p:cNvPr>
          <p:cNvSpPr txBox="1">
            <a:spLocks noGrp="1"/>
          </p:cNvSpPr>
          <p:nvPr>
            <p:ph type="dt" sz="half" idx="7"/>
          </p:nvPr>
        </p:nvSpPr>
        <p:spPr/>
        <p:txBody>
          <a:bodyPr/>
          <a:lstStyle>
            <a:lvl1pPr>
              <a:defRPr/>
            </a:lvl1pPr>
          </a:lstStyle>
          <a:p>
            <a:pPr>
              <a:buClrTx/>
            </a:pPr>
            <a:fld id="{01BA71A9-86E5-4B86-8879-2C995AA11743}"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34C12927-9F00-6221-97E4-658B047F9506}"/>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2C1A486D-694D-8636-B023-D21C7768B098}"/>
              </a:ext>
            </a:extLst>
          </p:cNvPr>
          <p:cNvSpPr txBox="1">
            <a:spLocks noGrp="1"/>
          </p:cNvSpPr>
          <p:nvPr>
            <p:ph type="sldNum" sz="quarter" idx="8"/>
          </p:nvPr>
        </p:nvSpPr>
        <p:spPr/>
        <p:txBody>
          <a:bodyPr/>
          <a:lstStyle>
            <a:lvl1pPr>
              <a:defRPr/>
            </a:lvl1pPr>
          </a:lstStyle>
          <a:p>
            <a:pPr>
              <a:buClrTx/>
            </a:pPr>
            <a:fld id="{C10BE343-BDD3-440C-85C7-C41C0BD3968D}"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BAC28ED2-4AFF-7FD0-F076-65E04B896200}"/>
              </a:ext>
            </a:extLst>
          </p:cNvPr>
          <p:cNvPicPr>
            <a:picLocks noChangeAspect="1"/>
          </p:cNvPicPr>
          <p:nvPr userDrawn="1"/>
        </p:nvPicPr>
        <p:blipFill>
          <a:blip r:embed="rId3"/>
          <a:stretch>
            <a:fillRect/>
          </a:stretch>
        </p:blipFill>
        <p:spPr>
          <a:xfrm>
            <a:off x="0" y="5723829"/>
            <a:ext cx="9144000" cy="832104"/>
          </a:xfrm>
          <a:prstGeom prst="rect">
            <a:avLst/>
          </a:prstGeom>
        </p:spPr>
      </p:pic>
    </p:spTree>
    <p:extLst>
      <p:ext uri="{BB962C8B-B14F-4D97-AF65-F5344CB8AC3E}">
        <p14:creationId xmlns:p14="http://schemas.microsoft.com/office/powerpoint/2010/main" val="98143697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mparision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FF44-244A-0B7E-2351-8BC01DB363DC}"/>
              </a:ext>
            </a:extLst>
          </p:cNvPr>
          <p:cNvSpPr txBox="1">
            <a:spLocks noGrp="1"/>
          </p:cNvSpPr>
          <p:nvPr>
            <p:ph type="title"/>
          </p:nvPr>
        </p:nvSpPr>
        <p:spPr/>
        <p:txBody>
          <a:bodyPr anchorCtr="1"/>
          <a:lstStyle>
            <a:lvl1pPr algn="ctr">
              <a:defRPr>
                <a:solidFill>
                  <a:srgbClr val="FFFFFF"/>
                </a:solidFill>
              </a:defRPr>
            </a:lvl1pPr>
          </a:lstStyle>
          <a:p>
            <a:pPr lvl="0"/>
            <a:r>
              <a:rPr lang="en-US"/>
              <a:t>Insert Some Title Here</a:t>
            </a:r>
          </a:p>
        </p:txBody>
      </p:sp>
      <p:sp>
        <p:nvSpPr>
          <p:cNvPr id="3" name="Content Placeholder 2">
            <a:extLst>
              <a:ext uri="{FF2B5EF4-FFF2-40B4-BE49-F238E27FC236}">
                <a16:creationId xmlns:a16="http://schemas.microsoft.com/office/drawing/2014/main" id="{A86C1742-110C-D11A-E09F-69260B323519}"/>
              </a:ext>
            </a:extLst>
          </p:cNvPr>
          <p:cNvSpPr txBox="1">
            <a:spLocks noGrp="1"/>
          </p:cNvSpPr>
          <p:nvPr>
            <p:ph idx="1"/>
          </p:nvPr>
        </p:nvSpPr>
        <p:spPr>
          <a:xfrm>
            <a:off x="628653" y="1825628"/>
            <a:ext cx="3886202" cy="376237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8D7596-E25D-5FFB-D454-AE4C89DF8D0F}"/>
              </a:ext>
            </a:extLst>
          </p:cNvPr>
          <p:cNvSpPr txBox="1">
            <a:spLocks noGrp="1"/>
          </p:cNvSpPr>
          <p:nvPr>
            <p:ph idx="2"/>
          </p:nvPr>
        </p:nvSpPr>
        <p:spPr>
          <a:xfrm>
            <a:off x="4629151" y="1825628"/>
            <a:ext cx="3886202" cy="376237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8305C8-505E-5C6E-BEBB-E7897DFF902E}"/>
              </a:ext>
            </a:extLst>
          </p:cNvPr>
          <p:cNvSpPr txBox="1">
            <a:spLocks noGrp="1"/>
          </p:cNvSpPr>
          <p:nvPr>
            <p:ph type="dt" sz="half" idx="7"/>
          </p:nvPr>
        </p:nvSpPr>
        <p:spPr/>
        <p:txBody>
          <a:bodyPr/>
          <a:lstStyle>
            <a:lvl1pPr>
              <a:defRPr/>
            </a:lvl1pPr>
          </a:lstStyle>
          <a:p>
            <a:pPr>
              <a:buClrTx/>
            </a:pPr>
            <a:fld id="{75CD7760-5725-46B9-B576-4C7FDA71F6C7}" type="datetime1">
              <a:rPr lang="en-US" smtClean="0">
                <a:ea typeface="+mn-ea"/>
                <a:cs typeface="+mn-cs"/>
              </a:rPr>
              <a:pPr>
                <a:buClrTx/>
              </a:pPr>
              <a:t>5/1/2026</a:t>
            </a:fld>
            <a:endParaRPr lang="en-US">
              <a:ea typeface="+mn-ea"/>
              <a:cs typeface="+mn-cs"/>
            </a:endParaRPr>
          </a:p>
        </p:txBody>
      </p:sp>
      <p:sp>
        <p:nvSpPr>
          <p:cNvPr id="6" name="Footer Placeholder 5">
            <a:extLst>
              <a:ext uri="{FF2B5EF4-FFF2-40B4-BE49-F238E27FC236}">
                <a16:creationId xmlns:a16="http://schemas.microsoft.com/office/drawing/2014/main" id="{6E9A035A-D633-3CC8-3642-14FDFE3CD04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7" name="Slide Number Placeholder 6">
            <a:extLst>
              <a:ext uri="{FF2B5EF4-FFF2-40B4-BE49-F238E27FC236}">
                <a16:creationId xmlns:a16="http://schemas.microsoft.com/office/drawing/2014/main" id="{A9F8E9C4-0F27-F1CA-414C-23ECD47A635F}"/>
              </a:ext>
            </a:extLst>
          </p:cNvPr>
          <p:cNvSpPr txBox="1">
            <a:spLocks noGrp="1"/>
          </p:cNvSpPr>
          <p:nvPr>
            <p:ph type="sldNum" sz="quarter" idx="8"/>
          </p:nvPr>
        </p:nvSpPr>
        <p:spPr/>
        <p:txBody>
          <a:bodyPr/>
          <a:lstStyle>
            <a:lvl1pPr>
              <a:defRPr/>
            </a:lvl1pPr>
          </a:lstStyle>
          <a:p>
            <a:pPr>
              <a:buClrTx/>
            </a:pPr>
            <a:fld id="{90144858-AB08-4665-9F93-37CFEA595A8F}" type="slidenum">
              <a:rPr lang="en-US" smtClean="0">
                <a:ea typeface="+mn-ea"/>
                <a:cs typeface="+mn-cs"/>
              </a:rPr>
              <a:pPr>
                <a:buClrTx/>
              </a:pPr>
              <a:t>‹#›</a:t>
            </a:fld>
            <a:endParaRPr lang="en-US">
              <a:ea typeface="+mn-ea"/>
              <a:cs typeface="+mn-cs"/>
            </a:endParaRPr>
          </a:p>
        </p:txBody>
      </p:sp>
      <p:pic>
        <p:nvPicPr>
          <p:cNvPr id="8" name="Picture 7">
            <a:extLst>
              <a:ext uri="{FF2B5EF4-FFF2-40B4-BE49-F238E27FC236}">
                <a16:creationId xmlns:a16="http://schemas.microsoft.com/office/drawing/2014/main" id="{B9E7C8E3-398D-762E-F112-DAE1136D5528}"/>
              </a:ext>
            </a:extLst>
          </p:cNvPr>
          <p:cNvPicPr>
            <a:picLocks noChangeAspect="1"/>
          </p:cNvPicPr>
          <p:nvPr userDrawn="1"/>
        </p:nvPicPr>
        <p:blipFill>
          <a:blip r:embed="rId3"/>
          <a:stretch>
            <a:fillRect/>
          </a:stretch>
        </p:blipFill>
        <p:spPr>
          <a:xfrm>
            <a:off x="0" y="5706576"/>
            <a:ext cx="9144000" cy="832104"/>
          </a:xfrm>
          <a:prstGeom prst="rect">
            <a:avLst/>
          </a:prstGeom>
        </p:spPr>
      </p:pic>
    </p:spTree>
    <p:extLst>
      <p:ext uri="{BB962C8B-B14F-4D97-AF65-F5344CB8AC3E}">
        <p14:creationId xmlns:p14="http://schemas.microsoft.com/office/powerpoint/2010/main" val="36145924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Only Slide">
    <p:bg>
      <p:bgPr>
        <a:blipFill>
          <a:blip r:embed="rId2"/>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47ACD-E817-B216-EE7E-2112AEF92529}"/>
              </a:ext>
            </a:extLst>
          </p:cNvPr>
          <p:cNvSpPr txBox="1">
            <a:spLocks noGrp="1"/>
          </p:cNvSpPr>
          <p:nvPr>
            <p:ph type="dt" sz="half" idx="7"/>
          </p:nvPr>
        </p:nvSpPr>
        <p:spPr/>
        <p:txBody>
          <a:bodyPr/>
          <a:lstStyle>
            <a:lvl1pPr>
              <a:defRPr/>
            </a:lvl1pPr>
          </a:lstStyle>
          <a:p>
            <a:pPr>
              <a:buClrTx/>
            </a:pPr>
            <a:fld id="{80963EA7-2035-4516-8E3E-9D7815BD4842}" type="datetime1">
              <a:rPr lang="en-US" smtClean="0">
                <a:ea typeface="+mn-ea"/>
                <a:cs typeface="+mn-cs"/>
              </a:rPr>
              <a:pPr>
                <a:buClrTx/>
              </a:pPr>
              <a:t>5/1/2026</a:t>
            </a:fld>
            <a:endParaRPr lang="en-US">
              <a:ea typeface="+mn-ea"/>
              <a:cs typeface="+mn-cs"/>
            </a:endParaRPr>
          </a:p>
        </p:txBody>
      </p:sp>
      <p:sp>
        <p:nvSpPr>
          <p:cNvPr id="3" name="Footer Placeholder 2">
            <a:extLst>
              <a:ext uri="{FF2B5EF4-FFF2-40B4-BE49-F238E27FC236}">
                <a16:creationId xmlns:a16="http://schemas.microsoft.com/office/drawing/2014/main" id="{833E585F-0D8A-1740-6B6F-DB3647AD6D42}"/>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4" name="Slide Number Placeholder 3">
            <a:extLst>
              <a:ext uri="{FF2B5EF4-FFF2-40B4-BE49-F238E27FC236}">
                <a16:creationId xmlns:a16="http://schemas.microsoft.com/office/drawing/2014/main" id="{3525D143-BE3E-90C8-A954-FDBAA2F42BC3}"/>
              </a:ext>
            </a:extLst>
          </p:cNvPr>
          <p:cNvSpPr txBox="1">
            <a:spLocks noGrp="1"/>
          </p:cNvSpPr>
          <p:nvPr>
            <p:ph type="sldNum" sz="quarter" idx="8"/>
          </p:nvPr>
        </p:nvSpPr>
        <p:spPr/>
        <p:txBody>
          <a:bodyPr/>
          <a:lstStyle>
            <a:lvl1pPr>
              <a:defRPr/>
            </a:lvl1pPr>
          </a:lstStyle>
          <a:p>
            <a:pPr>
              <a:buClrTx/>
            </a:pPr>
            <a:fld id="{F803507D-98AA-49C5-AF3C-32BEF39D19F0}" type="slidenum">
              <a:rPr lang="en-US" smtClean="0">
                <a:ea typeface="+mn-ea"/>
                <a:cs typeface="+mn-cs"/>
              </a:rPr>
              <a:pPr>
                <a:buClrTx/>
              </a:pPr>
              <a:t>‹#›</a:t>
            </a:fld>
            <a:endParaRPr lang="en-US">
              <a:ea typeface="+mn-ea"/>
              <a:cs typeface="+mn-cs"/>
            </a:endParaRPr>
          </a:p>
        </p:txBody>
      </p:sp>
      <p:sp>
        <p:nvSpPr>
          <p:cNvPr id="5" name="Content Placeholder 5">
            <a:extLst>
              <a:ext uri="{FF2B5EF4-FFF2-40B4-BE49-F238E27FC236}">
                <a16:creationId xmlns:a16="http://schemas.microsoft.com/office/drawing/2014/main" id="{53C52A04-8102-306E-D205-87B08B154550}"/>
              </a:ext>
            </a:extLst>
          </p:cNvPr>
          <p:cNvSpPr txBox="1">
            <a:spLocks noGrp="1"/>
          </p:cNvSpPr>
          <p:nvPr>
            <p:ph idx="4294967295"/>
          </p:nvPr>
        </p:nvSpPr>
        <p:spPr>
          <a:xfrm>
            <a:off x="289558" y="386077"/>
            <a:ext cx="8549642" cy="5130478"/>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87CE4DB-54A8-BB51-91FE-E49C1C2484DA}"/>
              </a:ext>
            </a:extLst>
          </p:cNvPr>
          <p:cNvPicPr>
            <a:picLocks noChangeAspect="1"/>
          </p:cNvPicPr>
          <p:nvPr userDrawn="1"/>
        </p:nvPicPr>
        <p:blipFill>
          <a:blip r:embed="rId3"/>
          <a:stretch>
            <a:fillRect/>
          </a:stretch>
        </p:blipFill>
        <p:spPr>
          <a:xfrm>
            <a:off x="-4765" y="5729580"/>
            <a:ext cx="9144000" cy="832104"/>
          </a:xfrm>
          <a:prstGeom prst="rect">
            <a:avLst/>
          </a:prstGeom>
        </p:spPr>
      </p:pic>
    </p:spTree>
    <p:extLst>
      <p:ext uri="{BB962C8B-B14F-4D97-AF65-F5344CB8AC3E}">
        <p14:creationId xmlns:p14="http://schemas.microsoft.com/office/powerpoint/2010/main" val="309409036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6"/>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B6F3A-3CCC-938A-91C3-DC2C6562A647}"/>
              </a:ext>
            </a:extLst>
          </p:cNvPr>
          <p:cNvSpPr txBox="1">
            <a:spLocks noGrp="1"/>
          </p:cNvSpPr>
          <p:nvPr>
            <p:ph type="title"/>
          </p:nvPr>
        </p:nvSpPr>
        <p:spPr>
          <a:xfrm>
            <a:off x="628652" y="500058"/>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E07DA1F1-3077-88C8-130F-B8BA04A9EBE0}"/>
              </a:ext>
            </a:extLst>
          </p:cNvPr>
          <p:cNvSpPr txBox="1">
            <a:spLocks noGrp="1"/>
          </p:cNvSpPr>
          <p:nvPr>
            <p:ph type="body" idx="1"/>
          </p:nvPr>
        </p:nvSpPr>
        <p:spPr>
          <a:xfrm>
            <a:off x="628652"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F7D68-FB87-9F91-30A0-F37B543FFEFE}"/>
              </a:ext>
            </a:extLst>
          </p:cNvPr>
          <p:cNvSpPr txBox="1">
            <a:spLocks noGrp="1"/>
          </p:cNvSpPr>
          <p:nvPr>
            <p:ph type="dt" sz="half" idx="2"/>
          </p:nvPr>
        </p:nvSpPr>
        <p:spPr>
          <a:xfrm>
            <a:off x="628652" y="649287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endParaRPr lang="en-US">
              <a:ea typeface="+mn-ea"/>
              <a:cs typeface="+mn-cs"/>
            </a:endParaRPr>
          </a:p>
        </p:txBody>
      </p:sp>
      <p:sp>
        <p:nvSpPr>
          <p:cNvPr id="5" name="Footer Placeholder 4">
            <a:extLst>
              <a:ext uri="{FF2B5EF4-FFF2-40B4-BE49-F238E27FC236}">
                <a16:creationId xmlns:a16="http://schemas.microsoft.com/office/drawing/2014/main" id="{AB9A8DDE-E58A-EEC5-7FB2-0108B57C27CF}"/>
              </a:ext>
            </a:extLst>
          </p:cNvPr>
          <p:cNvSpPr txBox="1">
            <a:spLocks noGrp="1"/>
          </p:cNvSpPr>
          <p:nvPr>
            <p:ph type="ftr" sz="quarter" idx="3"/>
          </p:nvPr>
        </p:nvSpPr>
        <p:spPr>
          <a:xfrm>
            <a:off x="3028952" y="6492871"/>
            <a:ext cx="3086100" cy="365129"/>
          </a:xfrm>
          <a:prstGeom prst="rect">
            <a:avLst/>
          </a:prstGeom>
          <a:noFill/>
          <a:ln>
            <a:noFill/>
          </a:ln>
        </p:spPr>
        <p:txBody>
          <a:bodyPr vert="horz" wrap="square" lIns="91440" tIns="45720" rIns="91440" bIns="45720" anchor="ctr" anchorCtr="1" compatLnSpc="1">
            <a:noAutofit/>
          </a:bodyPr>
          <a:lstStyle>
            <a:lvl1pPr marL="0" marR="0" lvl="0" indent="0" algn="ct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r>
              <a:rPr lang="en-US">
                <a:ea typeface="+mn-ea"/>
                <a:cs typeface="+mn-cs"/>
              </a:rPr>
              <a:t>ncrptraining.org</a:t>
            </a:r>
          </a:p>
        </p:txBody>
      </p:sp>
      <p:sp>
        <p:nvSpPr>
          <p:cNvPr id="6" name="Slide Number Placeholder 5">
            <a:extLst>
              <a:ext uri="{FF2B5EF4-FFF2-40B4-BE49-F238E27FC236}">
                <a16:creationId xmlns:a16="http://schemas.microsoft.com/office/drawing/2014/main" id="{A6BD5A7A-35AF-60BA-28D6-E8BE6CC9124A}"/>
              </a:ext>
            </a:extLst>
          </p:cNvPr>
          <p:cNvSpPr txBox="1">
            <a:spLocks noGrp="1"/>
          </p:cNvSpPr>
          <p:nvPr>
            <p:ph type="sldNum" sz="quarter" idx="4"/>
          </p:nvPr>
        </p:nvSpPr>
        <p:spPr>
          <a:xfrm>
            <a:off x="6457952" y="649287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fld id="{B821FF50-3FB8-4ECE-B110-9A3D9995E3EC}"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33767335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marL="0" marR="0" lvl="0" indent="0" algn="l" defTabSz="685800" rtl="0" fontAlgn="auto" hangingPunct="1">
        <a:lnSpc>
          <a:spcPct val="90000"/>
        </a:lnSpc>
        <a:spcBef>
          <a:spcPts val="0"/>
        </a:spcBef>
        <a:spcAft>
          <a:spcPts val="0"/>
        </a:spcAft>
        <a:buNone/>
        <a:tabLst/>
        <a:defRPr lang="en-US" sz="3300" b="1" i="0" u="none" strike="noStrike" kern="1200" cap="none" spc="0" baseline="0">
          <a:solidFill>
            <a:srgbClr val="2A2B2E"/>
          </a:solidFill>
          <a:uFillTx/>
          <a:latin typeface="Nunito"/>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2A2B2E"/>
          </a:solidFill>
          <a:uFillTx/>
          <a:latin typeface="Poppins"/>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12B4A"/>
          </a:solidFill>
          <a:uFillTx/>
          <a:latin typeface="Poppins"/>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2A2B2E"/>
          </a:solidFill>
          <a:uFillTx/>
          <a:latin typeface="Poppins"/>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A6462D"/>
          </a:solidFill>
          <a:uFillTx/>
          <a:latin typeface="Poppins"/>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2A2B2E"/>
          </a:solidFill>
          <a:uFillTx/>
          <a:latin typeface="Poppi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s://psychopharmacologyinstitute.com/section/buprenorphine-for-opioid-use-disorder-mechanism-of-action-2037-4002"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www.childwelfare.gov/pubPDFs/safecare.pdf"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hyperlink" Target="https://www.acog.org/advocacy/policy-priorities/substance-use-disorder-in-pregnancy" TargetMode="External"/><Relationship Id="rId4" Type="http://schemas.openxmlformats.org/officeDocument/2006/relationships/hyperlink" Target="https://www.guttmacher.org/state-policy/explore/substance-use-during-pregnancy"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samhsa.gov/providers-clinical-support-system-pcss"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hyperlink" Target="https://www.asam.org/advocacy/public-policy-statements/details/public-policy-statements/2022/10/12/substance-use-and-substance-use-disorder-among-pregnant-and-postpartum-people" TargetMode="External"/><Relationship Id="rId4" Type="http://schemas.openxmlformats.org/officeDocument/2006/relationships/hyperlink" Target="https://store.samhsa.gov/sites/default/files/d7/priv/sma18-5054.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store.samhsa.gov/sites/default/files/d7/priv/sma18-5054.pdf"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hyperlink" Target="https://www.acog.org/clinical/clinical-guidance/committee-opinion/articles/2017/08/opioid-use-and-opioid-use-disorder-in-pregnancy" TargetMode="External"/><Relationship Id="rId4" Type="http://schemas.openxmlformats.org/officeDocument/2006/relationships/hyperlink" Target="https://www.who.int/publications/i/item/9789241548731"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Shape 91"/>
        <p:cNvGrpSpPr/>
        <p:nvPr/>
      </p:nvGrpSpPr>
      <p:grpSpPr>
        <a:xfrm>
          <a:off x="0" y="0"/>
          <a:ext cx="0" cy="0"/>
          <a:chOff x="0" y="0"/>
          <a:chExt cx="0" cy="0"/>
        </a:xfrm>
      </p:grpSpPr>
      <p:sp>
        <p:nvSpPr>
          <p:cNvPr id="92" name="Google Shape;92;p14"/>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500"/>
              <a:buFont typeface="Calibri"/>
              <a:buNone/>
            </a:pPr>
            <a:r>
              <a:rPr lang="en-US" sz="3600" dirty="0"/>
              <a:t>Management of Alcohol, Opioid, and other Substance Use During Pregnancy</a:t>
            </a:r>
            <a:endParaRPr sz="3600" dirty="0"/>
          </a:p>
        </p:txBody>
      </p:sp>
      <p:sp>
        <p:nvSpPr>
          <p:cNvPr id="93" name="Google Shape;93;p14"/>
          <p:cNvSpPr txBox="1">
            <a:spLocks noGrp="1"/>
          </p:cNvSpPr>
          <p:nvPr>
            <p:ph type="subTitle" idx="1"/>
          </p:nvPr>
        </p:nvSpPr>
        <p:spPr>
          <a:xfrm>
            <a:off x="160016" y="4735949"/>
            <a:ext cx="5166357" cy="111759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800"/>
              <a:buNone/>
            </a:pPr>
            <a:r>
              <a:rPr lang="en-US" dirty="0"/>
              <a:t>Julia Frew, MD</a:t>
            </a:r>
            <a:endParaRPr dirty="0"/>
          </a:p>
          <a:p>
            <a:pPr marL="0" lvl="0" indent="0" algn="ctr" rtl="0">
              <a:lnSpc>
                <a:spcPct val="90000"/>
              </a:lnSpc>
              <a:spcBef>
                <a:spcPts val="0"/>
              </a:spcBef>
              <a:spcAft>
                <a:spcPts val="0"/>
              </a:spcAft>
              <a:buClr>
                <a:schemeClr val="dk1"/>
              </a:buClr>
              <a:buSzPts val="1800"/>
              <a:buNone/>
            </a:pPr>
            <a:r>
              <a:rPr lang="en-US" dirty="0"/>
              <a:t>Brandon Hage, MD</a:t>
            </a:r>
            <a:endParaRPr dirty="0"/>
          </a:p>
          <a:p>
            <a:pPr marL="0" lvl="0" indent="0" algn="ctr" rtl="0">
              <a:lnSpc>
                <a:spcPct val="90000"/>
              </a:lnSpc>
              <a:spcBef>
                <a:spcPts val="750"/>
              </a:spcBef>
              <a:spcAft>
                <a:spcPts val="0"/>
              </a:spcAft>
              <a:buClr>
                <a:schemeClr val="dk1"/>
              </a:buClr>
              <a:buSzPts val="18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2758438" y="391670"/>
            <a:ext cx="5756906"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Epidemiology: screening</a:t>
            </a:r>
            <a:endParaRPr/>
          </a:p>
        </p:txBody>
      </p:sp>
      <p:sp>
        <p:nvSpPr>
          <p:cNvPr id="167" name="Google Shape;167;p23"/>
          <p:cNvSpPr txBox="1">
            <a:spLocks noGrp="1"/>
          </p:cNvSpPr>
          <p:nvPr>
            <p:ph idx="1"/>
          </p:nvPr>
        </p:nvSpPr>
        <p:spPr>
          <a:xfrm>
            <a:off x="3909061" y="1352661"/>
            <a:ext cx="4606292" cy="377253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600" dirty="0"/>
              <a:t>Screening, Brief Intervention, and Referral to Treatment (SBIRT) model</a:t>
            </a:r>
            <a:endParaRPr sz="1600" dirty="0">
              <a:cs typeface="Poppins"/>
            </a:endParaRPr>
          </a:p>
          <a:p>
            <a:pPr marL="914400" lvl="1" indent="-342900" algn="l" rtl="0">
              <a:lnSpc>
                <a:spcPct val="100000"/>
              </a:lnSpc>
              <a:spcBef>
                <a:spcPts val="0"/>
              </a:spcBef>
              <a:spcAft>
                <a:spcPts val="0"/>
              </a:spcAft>
              <a:buSzPts val="1800"/>
              <a:buChar char="•"/>
            </a:pPr>
            <a:r>
              <a:rPr lang="en-US" sz="1600" dirty="0"/>
              <a:t>Providers should be aware of local treatment resources and know how to refer</a:t>
            </a:r>
            <a:endParaRPr sz="1600" dirty="0">
              <a:cs typeface="Poppins"/>
            </a:endParaRPr>
          </a:p>
          <a:p>
            <a:pPr marL="457200" lvl="0" indent="0" algn="l" rtl="0">
              <a:lnSpc>
                <a:spcPct val="100000"/>
              </a:lnSpc>
              <a:spcBef>
                <a:spcPts val="0"/>
              </a:spcBef>
              <a:spcAft>
                <a:spcPts val="0"/>
              </a:spcAft>
              <a:buNone/>
            </a:pPr>
            <a:endParaRPr sz="1600" dirty="0">
              <a:cs typeface="Poppins"/>
            </a:endParaRPr>
          </a:p>
          <a:p>
            <a:pPr marL="457200" lvl="0" indent="-342900" algn="l" rtl="0">
              <a:lnSpc>
                <a:spcPct val="100000"/>
              </a:lnSpc>
              <a:spcBef>
                <a:spcPts val="0"/>
              </a:spcBef>
              <a:spcAft>
                <a:spcPts val="0"/>
              </a:spcAft>
              <a:buSzPts val="1800"/>
              <a:buChar char="•"/>
            </a:pPr>
            <a:r>
              <a:rPr lang="en-US" sz="1600" dirty="0"/>
              <a:t>Universal urine drug testing is NOT recommended </a:t>
            </a:r>
            <a:endParaRPr sz="1600" dirty="0">
              <a:cs typeface="Poppins"/>
            </a:endParaRPr>
          </a:p>
          <a:p>
            <a:pPr marL="914400" lvl="1" indent="-342900" algn="l" rtl="0">
              <a:lnSpc>
                <a:spcPct val="100000"/>
              </a:lnSpc>
              <a:spcBef>
                <a:spcPts val="0"/>
              </a:spcBef>
              <a:spcAft>
                <a:spcPts val="0"/>
              </a:spcAft>
              <a:buSzPts val="1800"/>
              <a:buChar char="•"/>
            </a:pPr>
            <a:r>
              <a:rPr lang="en-US" sz="1600" dirty="0"/>
              <a:t>Poor sensitivity and specificity for detecting substance use disorder compared with validated screening tools</a:t>
            </a:r>
            <a:endParaRPr sz="1600" dirty="0">
              <a:cs typeface="Poppins"/>
            </a:endParaRPr>
          </a:p>
          <a:p>
            <a:pPr marL="914400" lvl="1" indent="-342900" algn="l" rtl="0">
              <a:lnSpc>
                <a:spcPct val="100000"/>
              </a:lnSpc>
              <a:spcBef>
                <a:spcPts val="0"/>
              </a:spcBef>
              <a:spcAft>
                <a:spcPts val="0"/>
              </a:spcAft>
              <a:buSzPts val="1800"/>
              <a:buChar char="•"/>
            </a:pPr>
            <a:r>
              <a:rPr lang="en-US" sz="1600" dirty="0"/>
              <a:t>High rates of false positives and false negatives; confirmatory testing may be needed, but even a positive test is not diagnostic of SUD</a:t>
            </a:r>
            <a:endParaRPr sz="1600" dirty="0">
              <a:cs typeface="Poppins"/>
            </a:endParaRPr>
          </a:p>
          <a:p>
            <a:pPr marL="0" lvl="0" indent="0" algn="l" rtl="0">
              <a:lnSpc>
                <a:spcPct val="100000"/>
              </a:lnSpc>
              <a:spcBef>
                <a:spcPts val="0"/>
              </a:spcBef>
              <a:spcAft>
                <a:spcPts val="0"/>
              </a:spcAft>
              <a:buNone/>
            </a:pPr>
            <a:endParaRPr dirty="0"/>
          </a:p>
        </p:txBody>
      </p:sp>
      <p:pic>
        <p:nvPicPr>
          <p:cNvPr id="169" name="Google Shape;169;p23"/>
          <p:cNvPicPr preferRelativeResize="0"/>
          <p:nvPr/>
        </p:nvPicPr>
        <p:blipFill>
          <a:blip r:embed="rId3">
            <a:alphaModFix/>
          </a:blip>
          <a:stretch>
            <a:fillRect/>
          </a:stretch>
        </p:blipFill>
        <p:spPr>
          <a:xfrm>
            <a:off x="3536442" y="4667345"/>
            <a:ext cx="1035558" cy="9308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78875EA-5AB2-9D5F-38F7-DA9EAD0E909B}"/>
              </a:ext>
            </a:extLst>
          </p:cNvPr>
          <p:cNvSpPr/>
          <p:nvPr/>
        </p:nvSpPr>
        <p:spPr>
          <a:xfrm>
            <a:off x="288612" y="1720601"/>
            <a:ext cx="8594956" cy="38643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Google Shape;175;p24"/>
          <p:cNvSpPr txBox="1">
            <a:spLocks noGrp="1"/>
          </p:cNvSpPr>
          <p:nvPr>
            <p:ph type="title"/>
          </p:nvPr>
        </p:nvSpPr>
        <p:spPr>
          <a:prstGeom prst="rect">
            <a:avLst/>
          </a:prstGeom>
        </p:spPr>
        <p:txBody>
          <a:bodyPr spcFirstLastPara="1" wrap="square" lIns="91425" tIns="45700" rIns="91425" bIns="45700" anchor="ctr" anchorCtr="0">
            <a:noAutofit/>
          </a:bodyPr>
          <a:lstStyle/>
          <a:p>
            <a:r>
              <a:rPr lang="en-US" dirty="0"/>
              <a:t>DSM-5 Diagnostic Criteria</a:t>
            </a:r>
            <a:br>
              <a:rPr lang="en-US" dirty="0"/>
            </a:br>
            <a:r>
              <a:rPr lang="en-US" dirty="0"/>
              <a:t>(same for all substances) </a:t>
            </a:r>
            <a:endParaRPr dirty="0"/>
          </a:p>
        </p:txBody>
      </p:sp>
      <p:sp>
        <p:nvSpPr>
          <p:cNvPr id="176" name="Google Shape;176;p24"/>
          <p:cNvSpPr txBox="1">
            <a:spLocks noGrp="1"/>
          </p:cNvSpPr>
          <p:nvPr>
            <p:ph idx="4294967295"/>
          </p:nvPr>
        </p:nvSpPr>
        <p:spPr>
          <a:xfrm>
            <a:off x="654393" y="1846850"/>
            <a:ext cx="7886700" cy="4787694"/>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AutoNum type="arabicPeriod"/>
            </a:pPr>
            <a:r>
              <a:rPr lang="en-US" sz="1600" dirty="0">
                <a:solidFill>
                  <a:schemeClr val="bg1"/>
                </a:solidFill>
              </a:rPr>
              <a:t>Substance is used in larger amounts or over a longer period than intended</a:t>
            </a:r>
            <a:endParaRPr sz="1600" dirty="0">
              <a:solidFill>
                <a:schemeClr val="bg1"/>
              </a:solidFill>
            </a:endParaRPr>
          </a:p>
          <a:p>
            <a:pPr marL="457200" lvl="0" indent="-342900" algn="l" rtl="0">
              <a:spcBef>
                <a:spcPts val="0"/>
              </a:spcBef>
              <a:spcAft>
                <a:spcPts val="0"/>
              </a:spcAft>
              <a:buSzPts val="1800"/>
              <a:buAutoNum type="arabicPeriod"/>
            </a:pPr>
            <a:r>
              <a:rPr lang="en-US" sz="1600" dirty="0">
                <a:solidFill>
                  <a:schemeClr val="bg1"/>
                </a:solidFill>
              </a:rPr>
              <a:t>Persistent desire or unsuccessful attempts to cut down</a:t>
            </a:r>
            <a:endParaRPr sz="1600" dirty="0">
              <a:solidFill>
                <a:schemeClr val="bg1"/>
              </a:solidFill>
            </a:endParaRPr>
          </a:p>
          <a:p>
            <a:pPr marL="457200" lvl="0" indent="-342900" algn="l" rtl="0">
              <a:spcBef>
                <a:spcPts val="0"/>
              </a:spcBef>
              <a:spcAft>
                <a:spcPts val="0"/>
              </a:spcAft>
              <a:buSzPts val="1800"/>
              <a:buAutoNum type="arabicPeriod"/>
            </a:pPr>
            <a:r>
              <a:rPr lang="en-US" sz="1600" dirty="0">
                <a:solidFill>
                  <a:schemeClr val="bg1"/>
                </a:solidFill>
              </a:rPr>
              <a:t>Great deal of time spent obtaining, using, or recovering from substance use</a:t>
            </a:r>
            <a:endParaRPr sz="1600" dirty="0">
              <a:solidFill>
                <a:schemeClr val="bg1"/>
              </a:solidFill>
            </a:endParaRPr>
          </a:p>
          <a:p>
            <a:pPr marL="457200" lvl="0" indent="-342900" algn="l" rtl="0">
              <a:spcBef>
                <a:spcPts val="0"/>
              </a:spcBef>
              <a:spcAft>
                <a:spcPts val="0"/>
              </a:spcAft>
              <a:buSzPts val="1800"/>
              <a:buAutoNum type="arabicPeriod"/>
            </a:pPr>
            <a:r>
              <a:rPr lang="en-US" sz="1600" dirty="0">
                <a:solidFill>
                  <a:schemeClr val="bg1"/>
                </a:solidFill>
              </a:rPr>
              <a:t>Craving (strong desire or urge to use)</a:t>
            </a:r>
            <a:endParaRPr sz="1600" dirty="0">
              <a:solidFill>
                <a:schemeClr val="bg1"/>
              </a:solidFill>
            </a:endParaRPr>
          </a:p>
          <a:p>
            <a:pPr marL="457200" lvl="0" indent="-342900" algn="l" rtl="0">
              <a:spcBef>
                <a:spcPts val="0"/>
              </a:spcBef>
              <a:spcAft>
                <a:spcPts val="0"/>
              </a:spcAft>
              <a:buSzPts val="1800"/>
              <a:buAutoNum type="arabicPeriod"/>
            </a:pPr>
            <a:r>
              <a:rPr lang="en-US" sz="1600" dirty="0">
                <a:solidFill>
                  <a:schemeClr val="bg1"/>
                </a:solidFill>
              </a:rPr>
              <a:t>Use resulting in failure to fulfill major role obligations</a:t>
            </a:r>
            <a:endParaRPr sz="1600" dirty="0">
              <a:solidFill>
                <a:schemeClr val="bg1"/>
              </a:solidFill>
            </a:endParaRPr>
          </a:p>
          <a:p>
            <a:pPr marL="457200" lvl="0" indent="-342900" algn="l" rtl="0">
              <a:spcBef>
                <a:spcPts val="0"/>
              </a:spcBef>
              <a:spcAft>
                <a:spcPts val="0"/>
              </a:spcAft>
              <a:buSzPts val="1800"/>
              <a:buAutoNum type="arabicPeriod"/>
            </a:pPr>
            <a:r>
              <a:rPr lang="en-US" sz="1600" dirty="0">
                <a:solidFill>
                  <a:schemeClr val="bg1"/>
                </a:solidFill>
              </a:rPr>
              <a:t>Continued use despite recurrent interpersonal problems caused by use</a:t>
            </a:r>
            <a:endParaRPr sz="1600" dirty="0">
              <a:solidFill>
                <a:schemeClr val="bg1"/>
              </a:solidFill>
            </a:endParaRPr>
          </a:p>
          <a:p>
            <a:pPr marL="457200" lvl="0" indent="-342900" algn="l" rtl="0">
              <a:spcBef>
                <a:spcPts val="0"/>
              </a:spcBef>
              <a:spcAft>
                <a:spcPts val="0"/>
              </a:spcAft>
              <a:buSzPts val="1800"/>
              <a:buAutoNum type="arabicPeriod"/>
            </a:pPr>
            <a:r>
              <a:rPr lang="en-US" sz="1600" dirty="0">
                <a:solidFill>
                  <a:schemeClr val="bg1"/>
                </a:solidFill>
              </a:rPr>
              <a:t>Important activities given up due to substance use</a:t>
            </a:r>
            <a:endParaRPr sz="1600" dirty="0">
              <a:solidFill>
                <a:schemeClr val="bg1"/>
              </a:solidFill>
            </a:endParaRPr>
          </a:p>
          <a:p>
            <a:pPr marL="457200" lvl="0" indent="-342900" algn="l" rtl="0">
              <a:spcBef>
                <a:spcPts val="0"/>
              </a:spcBef>
              <a:spcAft>
                <a:spcPts val="0"/>
              </a:spcAft>
              <a:buSzPts val="1800"/>
              <a:buAutoNum type="arabicPeriod"/>
            </a:pPr>
            <a:r>
              <a:rPr lang="en-US" sz="1600" dirty="0">
                <a:solidFill>
                  <a:schemeClr val="bg1"/>
                </a:solidFill>
              </a:rPr>
              <a:t>Recurrent use in situations where it is physically hazardous (DUI, infections, etc.)</a:t>
            </a:r>
            <a:endParaRPr sz="1600" dirty="0">
              <a:solidFill>
                <a:schemeClr val="bg1"/>
              </a:solidFill>
            </a:endParaRPr>
          </a:p>
          <a:p>
            <a:pPr marL="457200" lvl="0" indent="-342900" algn="l" rtl="0">
              <a:spcBef>
                <a:spcPts val="0"/>
              </a:spcBef>
              <a:spcAft>
                <a:spcPts val="0"/>
              </a:spcAft>
              <a:buSzPts val="1800"/>
              <a:buAutoNum type="arabicPeriod"/>
            </a:pPr>
            <a:r>
              <a:rPr lang="en-US" sz="1600" dirty="0">
                <a:solidFill>
                  <a:schemeClr val="bg1"/>
                </a:solidFill>
              </a:rPr>
              <a:t>Continued use despite having a physical or psychological program caused or exacerbated by substance use</a:t>
            </a:r>
            <a:endParaRPr sz="1600" dirty="0">
              <a:solidFill>
                <a:schemeClr val="bg1"/>
              </a:solidFill>
            </a:endParaRPr>
          </a:p>
          <a:p>
            <a:pPr marL="457200" lvl="0" indent="-342900" algn="l" rtl="0">
              <a:spcBef>
                <a:spcPts val="0"/>
              </a:spcBef>
              <a:spcAft>
                <a:spcPts val="0"/>
              </a:spcAft>
              <a:buSzPts val="1800"/>
              <a:buAutoNum type="arabicPeriod"/>
            </a:pPr>
            <a:r>
              <a:rPr lang="en-US" sz="1600" dirty="0">
                <a:solidFill>
                  <a:schemeClr val="bg1"/>
                </a:solidFill>
              </a:rPr>
              <a:t>Tolerance</a:t>
            </a:r>
            <a:endParaRPr sz="1600" dirty="0">
              <a:solidFill>
                <a:schemeClr val="bg1"/>
              </a:solidFill>
            </a:endParaRPr>
          </a:p>
          <a:p>
            <a:pPr marL="457200" lvl="0" indent="-342900" algn="l" rtl="0">
              <a:spcBef>
                <a:spcPts val="0"/>
              </a:spcBef>
              <a:spcAft>
                <a:spcPts val="0"/>
              </a:spcAft>
              <a:buSzPts val="1800"/>
              <a:buAutoNum type="arabicPeriod"/>
            </a:pPr>
            <a:r>
              <a:rPr lang="en-US" sz="1600" dirty="0">
                <a:solidFill>
                  <a:schemeClr val="bg1"/>
                </a:solidFill>
              </a:rPr>
              <a:t>Withdrawal</a:t>
            </a:r>
            <a:endParaRPr sz="16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Diagnostic Criteria:</a:t>
            </a:r>
            <a:endParaRPr/>
          </a:p>
        </p:txBody>
      </p:sp>
      <p:sp>
        <p:nvSpPr>
          <p:cNvPr id="183" name="Google Shape;183;p25"/>
          <p:cNvSpPr txBox="1">
            <a:spLocks noGrp="1"/>
          </p:cNvSpPr>
          <p:nvPr>
            <p:ph idx="4294967295"/>
          </p:nvPr>
        </p:nvSpPr>
        <p:spPr>
          <a:xfrm>
            <a:off x="381764" y="1162837"/>
            <a:ext cx="4705349" cy="36582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dirty="0"/>
          </a:p>
          <a:p>
            <a:pPr marL="457200" lvl="0" indent="-342900" algn="l" rtl="0">
              <a:spcBef>
                <a:spcPts val="750"/>
              </a:spcBef>
              <a:spcAft>
                <a:spcPts val="0"/>
              </a:spcAft>
              <a:buSzPts val="1800"/>
              <a:buChar char="•"/>
            </a:pPr>
            <a:r>
              <a:rPr lang="en-US" sz="1400" dirty="0">
                <a:solidFill>
                  <a:schemeClr val="bg1"/>
                </a:solidFill>
              </a:rPr>
              <a:t>Important considerations</a:t>
            </a:r>
            <a:endParaRPr sz="1400" dirty="0">
              <a:solidFill>
                <a:schemeClr val="bg1"/>
              </a:solidFill>
              <a:cs typeface="Poppins"/>
            </a:endParaRPr>
          </a:p>
          <a:p>
            <a:pPr marL="914400" lvl="1" indent="-342900" algn="l" rtl="0">
              <a:spcBef>
                <a:spcPts val="375"/>
              </a:spcBef>
              <a:spcAft>
                <a:spcPts val="0"/>
              </a:spcAft>
              <a:buSzPts val="1800"/>
              <a:buChar char="•"/>
            </a:pPr>
            <a:r>
              <a:rPr lang="en-US" sz="1400" dirty="0">
                <a:solidFill>
                  <a:schemeClr val="bg1"/>
                </a:solidFill>
              </a:rPr>
              <a:t>No specific amount or frequency of substance use is required to meet criteria→ not all substance use meets criteria for an SUD!</a:t>
            </a:r>
            <a:endParaRPr sz="1400" dirty="0">
              <a:solidFill>
                <a:schemeClr val="bg1"/>
              </a:solidFill>
              <a:cs typeface="Poppins"/>
            </a:endParaRPr>
          </a:p>
          <a:p>
            <a:pPr marL="914400" lvl="1" indent="-342900" algn="l" rtl="0">
              <a:spcBef>
                <a:spcPts val="375"/>
              </a:spcBef>
              <a:spcAft>
                <a:spcPts val="0"/>
              </a:spcAft>
              <a:buSzPts val="1800"/>
              <a:buChar char="•"/>
            </a:pPr>
            <a:r>
              <a:rPr lang="en-US" sz="1400" dirty="0">
                <a:solidFill>
                  <a:schemeClr val="bg1"/>
                </a:solidFill>
              </a:rPr>
              <a:t>Tolerance and withdrawal criteria are not met for prescribed substances if the substance is being used as prescribed under appropriate medical supervision (e.g. benzodiazepines or opioids being taken as prescribed)</a:t>
            </a:r>
            <a:endParaRPr sz="1400" dirty="0">
              <a:solidFill>
                <a:schemeClr val="bg1"/>
              </a:solidFill>
              <a:cs typeface="Poppins"/>
            </a:endParaRPr>
          </a:p>
          <a:p>
            <a:pPr marL="914400" lvl="1" indent="-342900" algn="l" rtl="0">
              <a:spcBef>
                <a:spcPts val="375"/>
              </a:spcBef>
              <a:spcAft>
                <a:spcPts val="0"/>
              </a:spcAft>
              <a:buSzPts val="1800"/>
              <a:buChar char="•"/>
            </a:pPr>
            <a:r>
              <a:rPr lang="en-US" sz="1400" dirty="0">
                <a:solidFill>
                  <a:schemeClr val="bg1"/>
                </a:solidFill>
              </a:rPr>
              <a:t>Tolerance and withdrawal are NOT required to meet criteria for SUD</a:t>
            </a:r>
            <a:endParaRPr sz="1400" dirty="0">
              <a:solidFill>
                <a:schemeClr val="bg1"/>
              </a:solidFill>
              <a:cs typeface="Poppins"/>
            </a:endParaRPr>
          </a:p>
          <a:p>
            <a:pPr marL="914400" lvl="0" indent="0" algn="l" rtl="0">
              <a:spcBef>
                <a:spcPts val="750"/>
              </a:spcBef>
              <a:spcAft>
                <a:spcPts val="0"/>
              </a:spcAft>
              <a:buNone/>
            </a:pPr>
            <a:endParaRPr sz="1400" dirty="0">
              <a:solidFill>
                <a:schemeClr val="bg1"/>
              </a:solidFill>
              <a:cs typeface="Poppins"/>
            </a:endParaRPr>
          </a:p>
          <a:p>
            <a:pPr marL="457200" lvl="0" indent="-342900" algn="l" rtl="0">
              <a:lnSpc>
                <a:spcPct val="100000"/>
              </a:lnSpc>
              <a:spcBef>
                <a:spcPts val="0"/>
              </a:spcBef>
              <a:spcAft>
                <a:spcPts val="0"/>
              </a:spcAft>
              <a:buSzPts val="1800"/>
              <a:buChar char="•"/>
            </a:pPr>
            <a:r>
              <a:rPr lang="en-US" sz="1400" dirty="0">
                <a:solidFill>
                  <a:schemeClr val="bg1"/>
                </a:solidFill>
              </a:rPr>
              <a:t>Severity of SUD</a:t>
            </a:r>
            <a:endParaRPr sz="1400" dirty="0">
              <a:solidFill>
                <a:schemeClr val="bg1"/>
              </a:solidFill>
              <a:cs typeface="Poppins"/>
            </a:endParaRPr>
          </a:p>
          <a:p>
            <a:pPr marL="914400" lvl="1" indent="-342900" algn="l" rtl="0">
              <a:lnSpc>
                <a:spcPct val="100000"/>
              </a:lnSpc>
              <a:spcBef>
                <a:spcPts val="0"/>
              </a:spcBef>
              <a:spcAft>
                <a:spcPts val="0"/>
              </a:spcAft>
              <a:buSzPts val="1800"/>
              <a:buChar char="•"/>
            </a:pPr>
            <a:r>
              <a:rPr lang="en-US" sz="1400" dirty="0">
                <a:solidFill>
                  <a:schemeClr val="bg1"/>
                </a:solidFill>
              </a:rPr>
              <a:t>Mild= 2-3 criteria</a:t>
            </a:r>
            <a:endParaRPr sz="1400" dirty="0">
              <a:solidFill>
                <a:schemeClr val="bg1"/>
              </a:solidFill>
              <a:cs typeface="Poppins"/>
            </a:endParaRPr>
          </a:p>
          <a:p>
            <a:pPr marL="914400" lvl="1" indent="-342900" algn="l" rtl="0">
              <a:lnSpc>
                <a:spcPct val="100000"/>
              </a:lnSpc>
              <a:spcBef>
                <a:spcPts val="0"/>
              </a:spcBef>
              <a:spcAft>
                <a:spcPts val="0"/>
              </a:spcAft>
              <a:buSzPts val="1800"/>
              <a:buChar char="•"/>
            </a:pPr>
            <a:r>
              <a:rPr lang="en-US" sz="1400" dirty="0">
                <a:solidFill>
                  <a:schemeClr val="bg1"/>
                </a:solidFill>
              </a:rPr>
              <a:t>Moderate= 4-5 criteria</a:t>
            </a:r>
            <a:endParaRPr sz="1400" dirty="0">
              <a:solidFill>
                <a:schemeClr val="bg1"/>
              </a:solidFill>
              <a:cs typeface="Poppins"/>
            </a:endParaRPr>
          </a:p>
          <a:p>
            <a:pPr marL="914400" lvl="1" indent="-342900" algn="l" rtl="0">
              <a:lnSpc>
                <a:spcPct val="100000"/>
              </a:lnSpc>
              <a:spcBef>
                <a:spcPts val="0"/>
              </a:spcBef>
              <a:spcAft>
                <a:spcPts val="0"/>
              </a:spcAft>
              <a:buSzPts val="1800"/>
              <a:buChar char="•"/>
            </a:pPr>
            <a:r>
              <a:rPr lang="en-US" sz="1400" dirty="0">
                <a:solidFill>
                  <a:schemeClr val="bg1"/>
                </a:solidFill>
              </a:rPr>
              <a:t>Severe= 6+ criteria</a:t>
            </a:r>
            <a:endParaRPr sz="1400" dirty="0">
              <a:solidFill>
                <a:schemeClr val="bg1"/>
              </a:solidFill>
              <a:cs typeface="Poppins"/>
            </a:endParaRPr>
          </a:p>
          <a:p>
            <a:pPr marL="914400" lvl="0" indent="0" algn="l" rtl="0">
              <a:lnSpc>
                <a:spcPct val="100000"/>
              </a:lnSpc>
              <a:spcBef>
                <a:spcPts val="0"/>
              </a:spcBef>
              <a:spcAft>
                <a:spcPts val="0"/>
              </a:spcAft>
              <a:buNone/>
            </a:pPr>
            <a:endParaRPr dirty="0"/>
          </a:p>
          <a:p>
            <a:pPr marL="4572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629838" y="457201"/>
            <a:ext cx="7416882" cy="101498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200" dirty="0"/>
              <a:t>Clinical Features: clinical presentation and course/prognosis</a:t>
            </a:r>
            <a:endParaRPr sz="3200" dirty="0"/>
          </a:p>
        </p:txBody>
      </p:sp>
      <p:sp>
        <p:nvSpPr>
          <p:cNvPr id="191" name="Google Shape;191;p26"/>
          <p:cNvSpPr txBox="1">
            <a:spLocks noGrp="1"/>
          </p:cNvSpPr>
          <p:nvPr>
            <p:ph idx="1"/>
          </p:nvPr>
        </p:nvSpPr>
        <p:spPr>
          <a:xfrm>
            <a:off x="457200" y="1709929"/>
            <a:ext cx="7986186" cy="5120640"/>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600" dirty="0">
                <a:solidFill>
                  <a:schemeClr val="bg1"/>
                </a:solidFill>
              </a:rPr>
              <a:t>Women are more likely than men to:</a:t>
            </a:r>
            <a:endParaRPr sz="1600" dirty="0">
              <a:solidFill>
                <a:schemeClr val="bg1"/>
              </a:solidFill>
              <a:cs typeface="Poppins"/>
            </a:endParaRPr>
          </a:p>
          <a:p>
            <a:pPr marL="914400" lvl="1" indent="-349250" algn="l" rtl="0">
              <a:lnSpc>
                <a:spcPct val="100000"/>
              </a:lnSpc>
              <a:spcBef>
                <a:spcPts val="0"/>
              </a:spcBef>
              <a:spcAft>
                <a:spcPts val="0"/>
              </a:spcAft>
              <a:buSzPts val="1900"/>
              <a:buChar char="•"/>
            </a:pPr>
            <a:r>
              <a:rPr lang="en-US" sz="1600" dirty="0">
                <a:solidFill>
                  <a:schemeClr val="bg1"/>
                </a:solidFill>
              </a:rPr>
              <a:t>Transition from casual drug use to use disorder (called “telescoping”) for both physiological and psychological reasons</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Start using substances with their partners vs. other environments</a:t>
            </a:r>
            <a:endParaRPr sz="1600" dirty="0">
              <a:solidFill>
                <a:schemeClr val="bg1"/>
              </a:solidFill>
              <a:cs typeface="Poppins"/>
            </a:endParaRPr>
          </a:p>
          <a:p>
            <a:pPr marL="914400" lvl="0" indent="0" algn="l" rtl="0">
              <a:lnSpc>
                <a:spcPct val="100000"/>
              </a:lnSpc>
              <a:spcBef>
                <a:spcPts val="0"/>
              </a:spcBef>
              <a:spcAft>
                <a:spcPts val="0"/>
              </a:spcAft>
              <a:buNone/>
            </a:pPr>
            <a:endParaRPr sz="1600" dirty="0">
              <a:solidFill>
                <a:schemeClr val="bg1"/>
              </a:solidFill>
              <a:cs typeface="Poppins"/>
            </a:endParaRPr>
          </a:p>
          <a:p>
            <a:pPr marL="457200" lvl="0" indent="-342900" algn="l" rtl="0">
              <a:lnSpc>
                <a:spcPct val="100000"/>
              </a:lnSpc>
              <a:spcBef>
                <a:spcPts val="0"/>
              </a:spcBef>
              <a:spcAft>
                <a:spcPts val="0"/>
              </a:spcAft>
              <a:buSzPts val="1800"/>
              <a:buChar char="•"/>
            </a:pPr>
            <a:r>
              <a:rPr lang="en-US" sz="1600" dirty="0">
                <a:solidFill>
                  <a:schemeClr val="bg1"/>
                </a:solidFill>
              </a:rPr>
              <a:t>Pregnant individuals with SUD are at risk for:</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Inadequate prenatal care </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Poor nutrition</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Intimate partner violence</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Co-occurring mental health disorders</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Teratogenic, obstetric, or neonatal complications</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Substance use related infections such as HIV or hepatitis C</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Overdose</a:t>
            </a:r>
            <a:endParaRPr sz="1600" dirty="0">
              <a:solidFill>
                <a:schemeClr val="bg1"/>
              </a:solidFill>
              <a:cs typeface="Poppins"/>
            </a:endParaRPr>
          </a:p>
          <a:p>
            <a:pPr marL="0" lvl="0" indent="0" algn="l" rtl="0">
              <a:lnSpc>
                <a:spcPct val="100000"/>
              </a:lnSpc>
              <a:spcBef>
                <a:spcPts val="0"/>
              </a:spcBef>
              <a:spcAft>
                <a:spcPts val="0"/>
              </a:spcAft>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Differential Diagnosis and Assessment:</a:t>
            </a:r>
            <a:endParaRPr/>
          </a:p>
        </p:txBody>
      </p:sp>
      <p:sp>
        <p:nvSpPr>
          <p:cNvPr id="199" name="Google Shape;199;p27"/>
          <p:cNvSpPr txBox="1">
            <a:spLocks noGrp="1"/>
          </p:cNvSpPr>
          <p:nvPr>
            <p:ph idx="1"/>
          </p:nvPr>
        </p:nvSpPr>
        <p:spPr>
          <a:xfrm>
            <a:off x="3505070" y="1717239"/>
            <a:ext cx="5424128" cy="3772530"/>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400" dirty="0"/>
              <a:t>Assessment for perinatal individuals with SUD includes:</a:t>
            </a:r>
            <a:endParaRPr sz="1400" dirty="0">
              <a:cs typeface="Poppins"/>
            </a:endParaRPr>
          </a:p>
          <a:p>
            <a:pPr marL="914400" lvl="1" indent="-342900" algn="l" rtl="0">
              <a:lnSpc>
                <a:spcPct val="100000"/>
              </a:lnSpc>
              <a:spcBef>
                <a:spcPts val="0"/>
              </a:spcBef>
              <a:spcAft>
                <a:spcPts val="0"/>
              </a:spcAft>
              <a:buSzPts val="1800"/>
              <a:buChar char="•"/>
            </a:pPr>
            <a:r>
              <a:rPr lang="en-US" sz="1400" dirty="0"/>
              <a:t>Review of diagnostic criteria for SUD</a:t>
            </a:r>
            <a:endParaRPr sz="1400" dirty="0">
              <a:cs typeface="Poppins"/>
            </a:endParaRPr>
          </a:p>
          <a:p>
            <a:pPr marL="914400" lvl="1" indent="-342900" algn="l" rtl="0">
              <a:lnSpc>
                <a:spcPct val="100000"/>
              </a:lnSpc>
              <a:spcBef>
                <a:spcPts val="0"/>
              </a:spcBef>
              <a:spcAft>
                <a:spcPts val="0"/>
              </a:spcAft>
              <a:buSzPts val="1800"/>
              <a:buChar char="•"/>
            </a:pPr>
            <a:r>
              <a:rPr lang="en-US" sz="1400" dirty="0"/>
              <a:t>Screening for: </a:t>
            </a:r>
            <a:endParaRPr sz="1400" dirty="0">
              <a:cs typeface="Poppins"/>
            </a:endParaRPr>
          </a:p>
          <a:p>
            <a:pPr marL="1371600" lvl="2" indent="-342900" algn="l" rtl="0">
              <a:lnSpc>
                <a:spcPct val="100000"/>
              </a:lnSpc>
              <a:spcBef>
                <a:spcPts val="0"/>
              </a:spcBef>
              <a:spcAft>
                <a:spcPts val="0"/>
              </a:spcAft>
              <a:buSzPts val="1800"/>
              <a:buChar char="•"/>
            </a:pPr>
            <a:r>
              <a:rPr lang="en-US" sz="1400" dirty="0"/>
              <a:t>Co-occurring mental health disorders</a:t>
            </a:r>
            <a:endParaRPr sz="1400" dirty="0">
              <a:cs typeface="Poppins"/>
            </a:endParaRPr>
          </a:p>
          <a:p>
            <a:pPr marL="1371600" lvl="2" indent="-342900" algn="l" rtl="0">
              <a:lnSpc>
                <a:spcPct val="100000"/>
              </a:lnSpc>
              <a:spcBef>
                <a:spcPts val="0"/>
              </a:spcBef>
              <a:spcAft>
                <a:spcPts val="0"/>
              </a:spcAft>
              <a:buSzPts val="1800"/>
              <a:buChar char="•"/>
            </a:pPr>
            <a:r>
              <a:rPr lang="en-US" sz="1400" dirty="0"/>
              <a:t>Social determinants of health (housing, transportation, food security, etc.)</a:t>
            </a:r>
            <a:endParaRPr sz="1400" dirty="0">
              <a:cs typeface="Poppins"/>
            </a:endParaRPr>
          </a:p>
          <a:p>
            <a:pPr marL="1371600" lvl="2" indent="-342900" algn="l" rtl="0">
              <a:lnSpc>
                <a:spcPct val="100000"/>
              </a:lnSpc>
              <a:spcBef>
                <a:spcPts val="0"/>
              </a:spcBef>
              <a:spcAft>
                <a:spcPts val="0"/>
              </a:spcAft>
              <a:buSzPts val="1800"/>
              <a:buChar char="•"/>
            </a:pPr>
            <a:r>
              <a:rPr lang="en-US" sz="1400" dirty="0"/>
              <a:t>Intimate partner violence</a:t>
            </a:r>
            <a:endParaRPr sz="1400" dirty="0">
              <a:cs typeface="Poppins"/>
            </a:endParaRPr>
          </a:p>
          <a:p>
            <a:pPr marL="914400" lvl="1" indent="-342900" algn="l" rtl="0">
              <a:lnSpc>
                <a:spcPct val="100000"/>
              </a:lnSpc>
              <a:spcBef>
                <a:spcPts val="0"/>
              </a:spcBef>
              <a:spcAft>
                <a:spcPts val="0"/>
              </a:spcAft>
              <a:buSzPts val="1800"/>
              <a:buChar char="•"/>
            </a:pPr>
            <a:r>
              <a:rPr lang="en-US" sz="1400" dirty="0"/>
              <a:t>Labs: consider screening for HIV, hepatitis C, sexually transmitted infections if history of IV use or sex work</a:t>
            </a:r>
            <a:endParaRPr sz="1400" dirty="0">
              <a:cs typeface="Poppins"/>
            </a:endParaRPr>
          </a:p>
          <a:p>
            <a:pPr marL="914400" lvl="1" indent="-342900" algn="l" rtl="0">
              <a:lnSpc>
                <a:spcPct val="100000"/>
              </a:lnSpc>
              <a:spcBef>
                <a:spcPts val="0"/>
              </a:spcBef>
              <a:spcAft>
                <a:spcPts val="0"/>
              </a:spcAft>
              <a:buSzPts val="1800"/>
              <a:buChar char="•"/>
            </a:pPr>
            <a:r>
              <a:rPr lang="en-US" sz="1400" dirty="0"/>
              <a:t>Risk of substance withdrawal </a:t>
            </a:r>
            <a:endParaRPr sz="1400" dirty="0">
              <a:cs typeface="Poppins"/>
            </a:endParaRPr>
          </a:p>
          <a:p>
            <a:pPr marL="1371600" lvl="2" indent="-342900" algn="l" rtl="0">
              <a:lnSpc>
                <a:spcPct val="100000"/>
              </a:lnSpc>
              <a:spcBef>
                <a:spcPts val="0"/>
              </a:spcBef>
              <a:spcAft>
                <a:spcPts val="0"/>
              </a:spcAft>
              <a:buSzPts val="1800"/>
              <a:buChar char="•"/>
            </a:pPr>
            <a:r>
              <a:rPr lang="en-US" sz="1400" dirty="0"/>
              <a:t>Alcohol, benzodiazepines, and opioids may require medically-supervised detox</a:t>
            </a:r>
            <a:endParaRPr sz="1400" dirty="0">
              <a:cs typeface="Poppins"/>
            </a:endParaRPr>
          </a:p>
          <a:p>
            <a:pPr marL="914400" lvl="1" indent="-342900" algn="l" rtl="0">
              <a:lnSpc>
                <a:spcPct val="100000"/>
              </a:lnSpc>
              <a:spcBef>
                <a:spcPts val="0"/>
              </a:spcBef>
              <a:spcAft>
                <a:spcPts val="0"/>
              </a:spcAft>
              <a:buSzPts val="1800"/>
              <a:buChar char="•"/>
            </a:pPr>
            <a:r>
              <a:rPr lang="en-US" sz="1400" dirty="0"/>
              <a:t>Overdose risk</a:t>
            </a:r>
            <a:endParaRPr sz="1400" dirty="0">
              <a:cs typeface="Poppins"/>
            </a:endParaRPr>
          </a:p>
          <a:p>
            <a:pPr marL="1371600" lvl="2" indent="-342900" algn="l" rtl="0">
              <a:lnSpc>
                <a:spcPct val="100000"/>
              </a:lnSpc>
              <a:spcBef>
                <a:spcPts val="0"/>
              </a:spcBef>
              <a:spcAft>
                <a:spcPts val="0"/>
              </a:spcAft>
              <a:buSzPts val="1800"/>
              <a:buChar char="•"/>
            </a:pPr>
            <a:r>
              <a:rPr lang="en-US" sz="1400" dirty="0"/>
              <a:t>Opioids: ensure patient has naloxone (Narcan) kit</a:t>
            </a:r>
            <a:endParaRPr sz="1400" dirty="0">
              <a:cs typeface="Poppins"/>
            </a:endParaRPr>
          </a:p>
          <a:p>
            <a:pPr marL="0" lvl="0" indent="0" algn="l" rtl="0">
              <a:lnSpc>
                <a:spcPct val="100000"/>
              </a:lnSpc>
              <a:spcBef>
                <a:spcPts val="0"/>
              </a:spcBef>
              <a:spcAft>
                <a:spcPts val="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59CEA2-5831-02D1-5D31-522276DC4611}"/>
              </a:ext>
            </a:extLst>
          </p:cNvPr>
          <p:cNvSpPr/>
          <p:nvPr/>
        </p:nvSpPr>
        <p:spPr>
          <a:xfrm>
            <a:off x="288612" y="1432366"/>
            <a:ext cx="8594956" cy="41525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Google Shape;206;p2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Pathophysiology: Alcohol</a:t>
            </a:r>
            <a:endParaRPr/>
          </a:p>
        </p:txBody>
      </p:sp>
      <p:sp>
        <p:nvSpPr>
          <p:cNvPr id="207" name="Google Shape;207;p28"/>
          <p:cNvSpPr txBox="1">
            <a:spLocks noGrp="1"/>
          </p:cNvSpPr>
          <p:nvPr>
            <p:ph idx="4294967295"/>
          </p:nvPr>
        </p:nvSpPr>
        <p:spPr>
          <a:xfrm>
            <a:off x="628648" y="1602931"/>
            <a:ext cx="7886700" cy="4341812"/>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600" dirty="0">
                <a:solidFill>
                  <a:schemeClr val="bg1"/>
                </a:solidFill>
              </a:rPr>
              <a:t>Fetal alcohol spectrum disorders (FASD)/Fetal Alcohol Syndrome</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Most common preventable cause of intellectual disability in the US</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Features	 </a:t>
            </a:r>
            <a:endParaRPr sz="1600" dirty="0">
              <a:solidFill>
                <a:schemeClr val="bg1"/>
              </a:solidFill>
            </a:endParaRPr>
          </a:p>
          <a:p>
            <a:pPr marL="1371600" lvl="2" indent="-342900" algn="l" rtl="0">
              <a:lnSpc>
                <a:spcPct val="100000"/>
              </a:lnSpc>
              <a:spcBef>
                <a:spcPts val="0"/>
              </a:spcBef>
              <a:spcAft>
                <a:spcPts val="0"/>
              </a:spcAft>
              <a:buSzPts val="1800"/>
              <a:buChar char="•"/>
            </a:pPr>
            <a:r>
              <a:rPr lang="en-US" sz="1600" dirty="0">
                <a:solidFill>
                  <a:schemeClr val="bg1"/>
                </a:solidFill>
              </a:rPr>
              <a:t>Low birth weight (LBW)/small for gestational age (SGA)</a:t>
            </a:r>
            <a:endParaRPr sz="1600" dirty="0">
              <a:solidFill>
                <a:schemeClr val="bg1"/>
              </a:solidFill>
            </a:endParaRPr>
          </a:p>
          <a:p>
            <a:pPr marL="1371600" lvl="2" indent="-342900" algn="l" rtl="0">
              <a:lnSpc>
                <a:spcPct val="100000"/>
              </a:lnSpc>
              <a:spcBef>
                <a:spcPts val="0"/>
              </a:spcBef>
              <a:spcAft>
                <a:spcPts val="0"/>
              </a:spcAft>
              <a:buSzPts val="1800"/>
              <a:buChar char="•"/>
            </a:pPr>
            <a:r>
              <a:rPr lang="en-US" sz="1600" dirty="0">
                <a:solidFill>
                  <a:schemeClr val="bg1"/>
                </a:solidFill>
              </a:rPr>
              <a:t>Craniofacial malformations</a:t>
            </a:r>
            <a:endParaRPr sz="1600" dirty="0">
              <a:solidFill>
                <a:schemeClr val="bg1"/>
              </a:solidFill>
            </a:endParaRPr>
          </a:p>
          <a:p>
            <a:pPr marL="1371600" lvl="2" indent="-342900" algn="l" rtl="0">
              <a:lnSpc>
                <a:spcPct val="100000"/>
              </a:lnSpc>
              <a:spcBef>
                <a:spcPts val="0"/>
              </a:spcBef>
              <a:spcAft>
                <a:spcPts val="0"/>
              </a:spcAft>
              <a:buSzPts val="1800"/>
              <a:buChar char="•"/>
            </a:pPr>
            <a:r>
              <a:rPr lang="en-US" sz="1600" dirty="0">
                <a:solidFill>
                  <a:schemeClr val="bg1"/>
                </a:solidFill>
              </a:rPr>
              <a:t>Developmental delay</a:t>
            </a:r>
            <a:endParaRPr sz="1600" dirty="0">
              <a:solidFill>
                <a:schemeClr val="bg1"/>
              </a:solidFill>
            </a:endParaRPr>
          </a:p>
          <a:p>
            <a:pPr marL="1371600" lvl="2" indent="-342900" algn="l" rtl="0">
              <a:lnSpc>
                <a:spcPct val="100000"/>
              </a:lnSpc>
              <a:spcBef>
                <a:spcPts val="0"/>
              </a:spcBef>
              <a:spcAft>
                <a:spcPts val="0"/>
              </a:spcAft>
              <a:buSzPts val="1800"/>
              <a:buChar char="•"/>
            </a:pPr>
            <a:r>
              <a:rPr lang="en-US" sz="1600" dirty="0">
                <a:solidFill>
                  <a:schemeClr val="bg1"/>
                </a:solidFill>
              </a:rPr>
              <a:t>Behavioral problems</a:t>
            </a: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NO safe amount of alcohol use in pregnancy</a:t>
            </a: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Alcohol withdrawal </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Associated with abrupt cessation </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Physical discomfort, anxiety, VS instability→ seizures or delirium tremens (can be fatal)</a:t>
            </a: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Management in pregnancy: oral or IV benzodiazepines</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Similar protocol as non-pregnant person (reviewed later in slides)</a:t>
            </a:r>
            <a:endParaRPr sz="1600" dirty="0">
              <a:solidFill>
                <a:schemeClr val="bg1"/>
              </a:solidFill>
            </a:endParaRPr>
          </a:p>
          <a:p>
            <a:pPr marL="9144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9"/>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Pathophysiology: Tobacco</a:t>
            </a:r>
            <a:endParaRPr/>
          </a:p>
        </p:txBody>
      </p:sp>
      <p:sp>
        <p:nvSpPr>
          <p:cNvPr id="215" name="Google Shape;215;p29"/>
          <p:cNvSpPr txBox="1">
            <a:spLocks noGrp="1"/>
          </p:cNvSpPr>
          <p:nvPr>
            <p:ph idx="4294967295"/>
          </p:nvPr>
        </p:nvSpPr>
        <p:spPr>
          <a:xfrm>
            <a:off x="628652" y="1825627"/>
            <a:ext cx="4516821" cy="4282362"/>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US" sz="1600" dirty="0">
                <a:solidFill>
                  <a:schemeClr val="bg1"/>
                </a:solidFill>
              </a:rPr>
              <a:t>Adverse effects due to exposure to both smoke AND nicotine</a:t>
            </a:r>
            <a:endParaRPr sz="1600" dirty="0">
              <a:solidFill>
                <a:schemeClr val="bg1"/>
              </a:solidFill>
              <a:cs typeface="Poppins"/>
            </a:endParaRPr>
          </a:p>
          <a:p>
            <a:pPr marL="457200" lvl="0" indent="0" algn="l" rtl="0">
              <a:spcBef>
                <a:spcPts val="750"/>
              </a:spcBef>
              <a:spcAft>
                <a:spcPts val="0"/>
              </a:spcAft>
              <a:buNone/>
            </a:pPr>
            <a:endParaRPr sz="1600" dirty="0">
              <a:solidFill>
                <a:schemeClr val="bg1"/>
              </a:solidFill>
              <a:cs typeface="Poppins"/>
            </a:endParaRPr>
          </a:p>
          <a:p>
            <a:pPr marL="457200" lvl="0" indent="-342900" algn="l" rtl="0">
              <a:spcBef>
                <a:spcPts val="750"/>
              </a:spcBef>
              <a:spcAft>
                <a:spcPts val="0"/>
              </a:spcAft>
              <a:buSzPts val="1800"/>
              <a:buChar char="•"/>
            </a:pPr>
            <a:r>
              <a:rPr lang="en-US" sz="1600" dirty="0">
                <a:solidFill>
                  <a:schemeClr val="bg1"/>
                </a:solidFill>
              </a:rPr>
              <a:t>Obstetric risks</a:t>
            </a:r>
            <a:endParaRPr sz="1600" dirty="0">
              <a:solidFill>
                <a:schemeClr val="bg1"/>
              </a:solidFill>
              <a:cs typeface="Poppins"/>
            </a:endParaRPr>
          </a:p>
          <a:p>
            <a:pPr marL="914400" lvl="1" indent="-342900" algn="l" rtl="0">
              <a:spcBef>
                <a:spcPts val="0"/>
              </a:spcBef>
              <a:spcAft>
                <a:spcPts val="0"/>
              </a:spcAft>
              <a:buSzPts val="1800"/>
              <a:buChar char="•"/>
            </a:pPr>
            <a:r>
              <a:rPr lang="en-US" sz="1600" dirty="0">
                <a:solidFill>
                  <a:schemeClr val="bg1"/>
                </a:solidFill>
              </a:rPr>
              <a:t>Miscarriage</a:t>
            </a:r>
            <a:endParaRPr sz="1600" dirty="0">
              <a:solidFill>
                <a:schemeClr val="bg1"/>
              </a:solidFill>
              <a:cs typeface="Poppins"/>
            </a:endParaRPr>
          </a:p>
          <a:p>
            <a:pPr marL="914400" lvl="1" indent="-342900" algn="l" rtl="0">
              <a:spcBef>
                <a:spcPts val="0"/>
              </a:spcBef>
              <a:spcAft>
                <a:spcPts val="0"/>
              </a:spcAft>
              <a:buSzPts val="1800"/>
              <a:buChar char="•"/>
            </a:pPr>
            <a:r>
              <a:rPr lang="en-US" sz="1600" dirty="0">
                <a:solidFill>
                  <a:schemeClr val="bg1"/>
                </a:solidFill>
              </a:rPr>
              <a:t>Ectopic pregnancy </a:t>
            </a:r>
            <a:endParaRPr sz="1600" dirty="0">
              <a:solidFill>
                <a:schemeClr val="bg1"/>
              </a:solidFill>
              <a:cs typeface="Poppins"/>
            </a:endParaRPr>
          </a:p>
          <a:p>
            <a:pPr marL="914400" lvl="1" indent="-342900" algn="l" rtl="0">
              <a:spcBef>
                <a:spcPts val="0"/>
              </a:spcBef>
              <a:spcAft>
                <a:spcPts val="0"/>
              </a:spcAft>
              <a:buSzPts val="1800"/>
              <a:buChar char="•"/>
            </a:pPr>
            <a:r>
              <a:rPr lang="en-US" sz="1600" dirty="0">
                <a:solidFill>
                  <a:schemeClr val="bg1"/>
                </a:solidFill>
              </a:rPr>
              <a:t>Placental abruption</a:t>
            </a:r>
            <a:endParaRPr sz="1600" dirty="0">
              <a:solidFill>
                <a:schemeClr val="bg1"/>
              </a:solidFill>
              <a:cs typeface="Poppins"/>
            </a:endParaRPr>
          </a:p>
          <a:p>
            <a:pPr marL="914400" lvl="0" indent="0" algn="l" rtl="0">
              <a:spcBef>
                <a:spcPts val="750"/>
              </a:spcBef>
              <a:spcAft>
                <a:spcPts val="0"/>
              </a:spcAft>
              <a:buNone/>
            </a:pPr>
            <a:endParaRPr sz="1600" dirty="0">
              <a:solidFill>
                <a:schemeClr val="bg1"/>
              </a:solidFill>
              <a:cs typeface="Poppins"/>
            </a:endParaRPr>
          </a:p>
          <a:p>
            <a:pPr marL="457200" lvl="0" indent="-342900" algn="l" rtl="0">
              <a:spcBef>
                <a:spcPts val="750"/>
              </a:spcBef>
              <a:spcAft>
                <a:spcPts val="0"/>
              </a:spcAft>
              <a:buSzPts val="1800"/>
              <a:buChar char="•"/>
            </a:pPr>
            <a:r>
              <a:rPr lang="en-US" sz="1600" dirty="0">
                <a:solidFill>
                  <a:schemeClr val="bg1"/>
                </a:solidFill>
              </a:rPr>
              <a:t>Neonatal risks</a:t>
            </a:r>
            <a:endParaRPr sz="1600" dirty="0">
              <a:solidFill>
                <a:schemeClr val="bg1"/>
              </a:solidFill>
              <a:cs typeface="Poppins"/>
            </a:endParaRPr>
          </a:p>
          <a:p>
            <a:pPr marL="914400" lvl="1" indent="-342900" algn="l" rtl="0">
              <a:spcBef>
                <a:spcPts val="0"/>
              </a:spcBef>
              <a:spcAft>
                <a:spcPts val="0"/>
              </a:spcAft>
              <a:buSzPts val="1800"/>
              <a:buChar char="•"/>
            </a:pPr>
            <a:r>
              <a:rPr lang="en-US" sz="1600" dirty="0">
                <a:solidFill>
                  <a:schemeClr val="bg1"/>
                </a:solidFill>
              </a:rPr>
              <a:t>Preterm birth</a:t>
            </a:r>
            <a:endParaRPr sz="1600" dirty="0">
              <a:solidFill>
                <a:schemeClr val="bg1"/>
              </a:solidFill>
              <a:cs typeface="Poppins"/>
            </a:endParaRPr>
          </a:p>
          <a:p>
            <a:pPr marL="914400" lvl="1" indent="-342900" algn="l" rtl="0">
              <a:spcBef>
                <a:spcPts val="0"/>
              </a:spcBef>
              <a:spcAft>
                <a:spcPts val="0"/>
              </a:spcAft>
              <a:buSzPts val="1800"/>
              <a:buChar char="•"/>
            </a:pPr>
            <a:r>
              <a:rPr lang="en-US" sz="1600" dirty="0">
                <a:solidFill>
                  <a:schemeClr val="bg1"/>
                </a:solidFill>
              </a:rPr>
              <a:t>LBW/SGA</a:t>
            </a:r>
            <a:endParaRPr sz="1600" dirty="0">
              <a:solidFill>
                <a:schemeClr val="bg1"/>
              </a:solidFill>
              <a:cs typeface="Poppins"/>
            </a:endParaRPr>
          </a:p>
          <a:p>
            <a:pPr marL="914400" lvl="1" indent="-342900" algn="l" rtl="0">
              <a:spcBef>
                <a:spcPts val="0"/>
              </a:spcBef>
              <a:spcAft>
                <a:spcPts val="0"/>
              </a:spcAft>
              <a:buSzPts val="1800"/>
              <a:buChar char="•"/>
            </a:pPr>
            <a:r>
              <a:rPr lang="en-US" sz="1600" dirty="0">
                <a:solidFill>
                  <a:schemeClr val="bg1"/>
                </a:solidFill>
              </a:rPr>
              <a:t>Orofacial clefts or other congenital anomalies</a:t>
            </a:r>
            <a:endParaRPr sz="1600" dirty="0">
              <a:solidFill>
                <a:schemeClr val="bg1"/>
              </a:solidFill>
              <a:cs typeface="Poppins"/>
            </a:endParaRPr>
          </a:p>
          <a:p>
            <a:pPr marL="457200" lvl="0" indent="0" algn="l" rtl="0">
              <a:spcBef>
                <a:spcPts val="750"/>
              </a:spcBef>
              <a:spcAft>
                <a:spcPts val="0"/>
              </a:spcAft>
              <a:buNone/>
            </a:pPr>
            <a:endParaRPr dirty="0"/>
          </a:p>
        </p:txBody>
      </p:sp>
      <p:pic>
        <p:nvPicPr>
          <p:cNvPr id="216" name="Google Shape;216;p29"/>
          <p:cNvPicPr preferRelativeResize="0"/>
          <p:nvPr/>
        </p:nvPicPr>
        <p:blipFill>
          <a:blip r:embed="rId3">
            <a:alphaModFix/>
          </a:blip>
          <a:stretch>
            <a:fillRect/>
          </a:stretch>
        </p:blipFill>
        <p:spPr>
          <a:xfrm>
            <a:off x="4191533" y="4884582"/>
            <a:ext cx="1672530" cy="10607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629838" y="457201"/>
            <a:ext cx="4755978" cy="530223"/>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solidFill>
                  <a:schemeClr val="bg1"/>
                </a:solidFill>
              </a:rPr>
              <a:t>Pathophysiology: Tobacco</a:t>
            </a:r>
            <a:endParaRPr sz="2800" dirty="0">
              <a:solidFill>
                <a:schemeClr val="bg1"/>
              </a:solidFill>
            </a:endParaRPr>
          </a:p>
        </p:txBody>
      </p:sp>
      <p:sp>
        <p:nvSpPr>
          <p:cNvPr id="223" name="Google Shape;223;p30"/>
          <p:cNvSpPr txBox="1">
            <a:spLocks noGrp="1"/>
          </p:cNvSpPr>
          <p:nvPr>
            <p:ph idx="1"/>
          </p:nvPr>
        </p:nvSpPr>
        <p:spPr>
          <a:xfrm>
            <a:off x="445680" y="868680"/>
            <a:ext cx="8068482" cy="5120640"/>
          </a:xfrm>
          <a:prstGeom prst="rect">
            <a:avLst/>
          </a:prstGeom>
        </p:spPr>
        <p:txBody>
          <a:bodyPr spcFirstLastPara="1" wrap="square" lIns="91425" tIns="45700" rIns="91425" bIns="45700" anchor="t" anchorCtr="0">
            <a:noAutofit/>
          </a:bodyPr>
          <a:lstStyle/>
          <a:p>
            <a:pPr marL="457200" lvl="0" indent="0" algn="l" rtl="0">
              <a:spcBef>
                <a:spcPts val="750"/>
              </a:spcBef>
              <a:spcAft>
                <a:spcPts val="0"/>
              </a:spcAft>
              <a:buNone/>
            </a:pPr>
            <a:endParaRPr sz="1800" dirty="0">
              <a:solidFill>
                <a:schemeClr val="bg1"/>
              </a:solidFill>
              <a:cs typeface="Poppins"/>
            </a:endParaRPr>
          </a:p>
          <a:p>
            <a:pPr marL="457200" lvl="0" indent="-342900" algn="l" rtl="0">
              <a:spcBef>
                <a:spcPts val="750"/>
              </a:spcBef>
              <a:spcAft>
                <a:spcPts val="0"/>
              </a:spcAft>
              <a:buSzPts val="1800"/>
              <a:buChar char="•"/>
            </a:pPr>
            <a:r>
              <a:rPr lang="en-US" sz="1800" dirty="0">
                <a:solidFill>
                  <a:schemeClr val="bg1"/>
                </a:solidFill>
              </a:rPr>
              <a:t>Developmental risks</a:t>
            </a:r>
            <a:endParaRPr sz="1800">
              <a:solidFill>
                <a:schemeClr val="bg1"/>
              </a:solidFill>
              <a:cs typeface="Poppins"/>
            </a:endParaRPr>
          </a:p>
          <a:p>
            <a:pPr marL="914400" lvl="1" indent="-342900" algn="l" rtl="0">
              <a:spcBef>
                <a:spcPts val="0"/>
              </a:spcBef>
              <a:spcAft>
                <a:spcPts val="0"/>
              </a:spcAft>
              <a:buSzPts val="1800"/>
              <a:buChar char="•"/>
            </a:pPr>
            <a:r>
              <a:rPr lang="en-US" sz="1800" dirty="0">
                <a:solidFill>
                  <a:schemeClr val="bg1"/>
                </a:solidFill>
              </a:rPr>
              <a:t>Infants with in-utero tobacco exposure are at higher risk for SIDS</a:t>
            </a:r>
            <a:endParaRPr sz="1800">
              <a:solidFill>
                <a:schemeClr val="bg1"/>
              </a:solidFill>
              <a:cs typeface="Poppins"/>
            </a:endParaRPr>
          </a:p>
          <a:p>
            <a:pPr marL="914400" lvl="1" indent="-342900" algn="l" rtl="0">
              <a:spcBef>
                <a:spcPts val="0"/>
              </a:spcBef>
              <a:spcAft>
                <a:spcPts val="0"/>
              </a:spcAft>
              <a:buSzPts val="1800"/>
              <a:buChar char="•"/>
            </a:pPr>
            <a:r>
              <a:rPr lang="en-US" sz="1800" dirty="0">
                <a:solidFill>
                  <a:schemeClr val="bg1"/>
                </a:solidFill>
              </a:rPr>
              <a:t>Unclear relationship between smoking and risk of developing mental illness (ADHD, bipolar disorder, schizophrenia)</a:t>
            </a:r>
            <a:endParaRPr sz="1800">
              <a:solidFill>
                <a:schemeClr val="bg1"/>
              </a:solidFill>
              <a:cs typeface="Poppins"/>
            </a:endParaRPr>
          </a:p>
          <a:p>
            <a:pPr marL="914400" lvl="0" indent="0" algn="l" rtl="0">
              <a:spcBef>
                <a:spcPts val="750"/>
              </a:spcBef>
              <a:spcAft>
                <a:spcPts val="0"/>
              </a:spcAft>
              <a:buNone/>
            </a:pPr>
            <a:endParaRPr sz="1800" dirty="0">
              <a:solidFill>
                <a:schemeClr val="bg1"/>
              </a:solidFill>
            </a:endParaRPr>
          </a:p>
          <a:p>
            <a:pPr marL="457200" lvl="0" indent="-342900" algn="l" rtl="0">
              <a:spcBef>
                <a:spcPts val="750"/>
              </a:spcBef>
              <a:spcAft>
                <a:spcPts val="0"/>
              </a:spcAft>
              <a:buSzPts val="1800"/>
              <a:buChar char="•"/>
            </a:pPr>
            <a:r>
              <a:rPr lang="en-US" sz="1800" dirty="0">
                <a:solidFill>
                  <a:schemeClr val="bg1"/>
                </a:solidFill>
              </a:rPr>
              <a:t>Breastfeeding</a:t>
            </a:r>
            <a:endParaRPr sz="1800">
              <a:solidFill>
                <a:schemeClr val="bg1"/>
              </a:solidFill>
              <a:cs typeface="Poppins"/>
            </a:endParaRPr>
          </a:p>
          <a:p>
            <a:pPr marL="914400" lvl="1" indent="-342900" algn="l" rtl="0">
              <a:spcBef>
                <a:spcPts val="0"/>
              </a:spcBef>
              <a:spcAft>
                <a:spcPts val="0"/>
              </a:spcAft>
              <a:buSzPts val="1800"/>
              <a:buChar char="•"/>
            </a:pPr>
            <a:r>
              <a:rPr lang="en-US" sz="1800" dirty="0">
                <a:solidFill>
                  <a:schemeClr val="bg1"/>
                </a:solidFill>
              </a:rPr>
              <a:t>Nicotine transfers in relatively high quantity in breastmilk</a:t>
            </a:r>
            <a:endParaRPr sz="1800">
              <a:solidFill>
                <a:schemeClr val="bg1"/>
              </a:solidFill>
              <a:cs typeface="Poppins"/>
            </a:endParaRPr>
          </a:p>
          <a:p>
            <a:pPr marL="914400" lvl="1" indent="-342900" algn="l" rtl="0">
              <a:spcBef>
                <a:spcPts val="0"/>
              </a:spcBef>
              <a:spcAft>
                <a:spcPts val="0"/>
              </a:spcAft>
              <a:buSzPts val="1800"/>
              <a:buChar char="•"/>
            </a:pPr>
            <a:r>
              <a:rPr lang="en-US" sz="1800" dirty="0">
                <a:solidFill>
                  <a:schemeClr val="bg1"/>
                </a:solidFill>
              </a:rPr>
              <a:t>Smoking more than ½ </a:t>
            </a:r>
            <a:r>
              <a:rPr lang="en-US" sz="1800" dirty="0" err="1">
                <a:solidFill>
                  <a:schemeClr val="bg1"/>
                </a:solidFill>
              </a:rPr>
              <a:t>ppd</a:t>
            </a:r>
            <a:r>
              <a:rPr lang="en-US" sz="1800" dirty="0">
                <a:solidFill>
                  <a:schemeClr val="bg1"/>
                </a:solidFill>
              </a:rPr>
              <a:t> may be associated with mildly decreased milk supply</a:t>
            </a:r>
            <a:endParaRPr sz="1800"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36E5D92-8931-F57A-5909-D5D5CA43B781}"/>
              </a:ext>
            </a:extLst>
          </p:cNvPr>
          <p:cNvSpPr/>
          <p:nvPr/>
        </p:nvSpPr>
        <p:spPr>
          <a:xfrm>
            <a:off x="288612" y="1183889"/>
            <a:ext cx="8594956" cy="45202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Google Shape;229;p31"/>
          <p:cNvSpPr txBox="1">
            <a:spLocks noGrp="1"/>
          </p:cNvSpPr>
          <p:nvPr>
            <p:ph type="title"/>
          </p:nvPr>
        </p:nvSpPr>
        <p:spPr>
          <a:xfrm>
            <a:off x="628652" y="273429"/>
            <a:ext cx="7886700"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Pathophysiology: Cannabis</a:t>
            </a:r>
            <a:endParaRPr/>
          </a:p>
        </p:txBody>
      </p:sp>
      <p:sp>
        <p:nvSpPr>
          <p:cNvPr id="230" name="Google Shape;230;p31"/>
          <p:cNvSpPr txBox="1">
            <a:spLocks noGrp="1"/>
          </p:cNvSpPr>
          <p:nvPr>
            <p:ph idx="4294967295"/>
          </p:nvPr>
        </p:nvSpPr>
        <p:spPr>
          <a:xfrm>
            <a:off x="421728" y="1311275"/>
            <a:ext cx="8300544" cy="5260975"/>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600" dirty="0">
                <a:solidFill>
                  <a:schemeClr val="bg1"/>
                </a:solidFill>
              </a:rPr>
              <a:t>Effects difficult to study</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Co-exposure with tobacco</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Difficult to quantify use</a:t>
            </a:r>
            <a:endParaRPr sz="1600" dirty="0">
              <a:solidFill>
                <a:schemeClr val="bg1"/>
              </a:solidFill>
              <a:cs typeface="Poppins"/>
            </a:endParaRPr>
          </a:p>
          <a:p>
            <a:pPr marL="457200" lvl="0" indent="-342900" algn="l" rtl="0">
              <a:lnSpc>
                <a:spcPct val="100000"/>
              </a:lnSpc>
              <a:spcBef>
                <a:spcPts val="0"/>
              </a:spcBef>
              <a:spcAft>
                <a:spcPts val="0"/>
              </a:spcAft>
              <a:buSzPts val="1800"/>
              <a:buChar char="•"/>
            </a:pPr>
            <a:r>
              <a:rPr lang="en-US" sz="1600" dirty="0">
                <a:solidFill>
                  <a:schemeClr val="bg1"/>
                </a:solidFill>
              </a:rPr>
              <a:t>Growing perception of safety among patients with increasing legalization</a:t>
            </a:r>
            <a:endParaRPr sz="1600" dirty="0">
              <a:solidFill>
                <a:schemeClr val="bg1"/>
              </a:solidFill>
              <a:cs typeface="Poppins"/>
            </a:endParaRPr>
          </a:p>
          <a:p>
            <a:pPr marL="457200" lvl="0" indent="-342900" algn="l" rtl="0">
              <a:lnSpc>
                <a:spcPct val="100000"/>
              </a:lnSpc>
              <a:spcBef>
                <a:spcPts val="0"/>
              </a:spcBef>
              <a:spcAft>
                <a:spcPts val="0"/>
              </a:spcAft>
              <a:buSzPts val="1800"/>
              <a:buChar char="•"/>
            </a:pPr>
            <a:r>
              <a:rPr lang="en-US" sz="1600" dirty="0">
                <a:solidFill>
                  <a:schemeClr val="bg1"/>
                </a:solidFill>
              </a:rPr>
              <a:t>Current evidence</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No known associations with specific malformations</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Inconsistent findings</a:t>
            </a:r>
            <a:endParaRPr sz="1600" dirty="0">
              <a:solidFill>
                <a:schemeClr val="bg1"/>
              </a:solidFill>
              <a:cs typeface="Poppins"/>
            </a:endParaRPr>
          </a:p>
          <a:p>
            <a:pPr marL="1371600" lvl="2" indent="-342900" algn="l" rtl="0">
              <a:lnSpc>
                <a:spcPct val="100000"/>
              </a:lnSpc>
              <a:spcBef>
                <a:spcPts val="0"/>
              </a:spcBef>
              <a:spcAft>
                <a:spcPts val="0"/>
              </a:spcAft>
              <a:buSzPts val="1800"/>
              <a:buChar char="•"/>
            </a:pPr>
            <a:r>
              <a:rPr lang="en-US" sz="1600" dirty="0">
                <a:solidFill>
                  <a:schemeClr val="bg1"/>
                </a:solidFill>
              </a:rPr>
              <a:t>Obstetric/neonatal</a:t>
            </a:r>
            <a:endParaRPr sz="1600" dirty="0">
              <a:solidFill>
                <a:schemeClr val="bg1"/>
              </a:solidFill>
              <a:cs typeface="Poppins"/>
            </a:endParaRPr>
          </a:p>
          <a:p>
            <a:pPr marL="1828800" lvl="3" indent="-342900" algn="l" rtl="0">
              <a:lnSpc>
                <a:spcPct val="100000"/>
              </a:lnSpc>
              <a:spcBef>
                <a:spcPts val="0"/>
              </a:spcBef>
              <a:spcAft>
                <a:spcPts val="0"/>
              </a:spcAft>
              <a:buSzPts val="1800"/>
              <a:buChar char="•"/>
            </a:pPr>
            <a:r>
              <a:rPr lang="en-US" sz="1600" dirty="0">
                <a:solidFill>
                  <a:schemeClr val="bg1"/>
                </a:solidFill>
              </a:rPr>
              <a:t>Stillbirth, preterm birth, fetal growth restriction (FGR), LBW</a:t>
            </a:r>
            <a:endParaRPr sz="1600" dirty="0">
              <a:solidFill>
                <a:schemeClr val="bg1"/>
              </a:solidFill>
              <a:cs typeface="Poppins"/>
            </a:endParaRPr>
          </a:p>
          <a:p>
            <a:pPr marL="1371600" lvl="2" indent="-342900" algn="l" rtl="0">
              <a:lnSpc>
                <a:spcPct val="100000"/>
              </a:lnSpc>
              <a:spcBef>
                <a:spcPts val="0"/>
              </a:spcBef>
              <a:spcAft>
                <a:spcPts val="0"/>
              </a:spcAft>
              <a:buSzPts val="1800"/>
              <a:buChar char="•"/>
            </a:pPr>
            <a:r>
              <a:rPr lang="en-US" sz="1600" dirty="0">
                <a:solidFill>
                  <a:schemeClr val="bg1"/>
                </a:solidFill>
              </a:rPr>
              <a:t>Adverse neurodevelopmental outcomes– growing body of literature</a:t>
            </a:r>
            <a:endParaRPr sz="1600" dirty="0">
              <a:solidFill>
                <a:schemeClr val="bg1"/>
              </a:solidFill>
              <a:cs typeface="Poppins"/>
            </a:endParaRPr>
          </a:p>
          <a:p>
            <a:pPr marL="1828800" lvl="3" indent="-342900" algn="l" rtl="0">
              <a:lnSpc>
                <a:spcPct val="100000"/>
              </a:lnSpc>
              <a:spcBef>
                <a:spcPts val="0"/>
              </a:spcBef>
              <a:spcAft>
                <a:spcPts val="0"/>
              </a:spcAft>
              <a:buSzPts val="1800"/>
              <a:buChar char="•"/>
            </a:pPr>
            <a:r>
              <a:rPr lang="en-US" sz="1600" dirty="0">
                <a:solidFill>
                  <a:schemeClr val="bg1"/>
                </a:solidFill>
              </a:rPr>
              <a:t>Behavioral disturbances, ADHD</a:t>
            </a:r>
            <a:endParaRPr sz="1600" dirty="0">
              <a:solidFill>
                <a:schemeClr val="bg1"/>
              </a:solidFill>
              <a:cs typeface="Poppins"/>
            </a:endParaRPr>
          </a:p>
          <a:p>
            <a:pPr marL="1828800" lvl="3" indent="-342900" algn="l" rtl="0">
              <a:lnSpc>
                <a:spcPct val="100000"/>
              </a:lnSpc>
              <a:spcBef>
                <a:spcPts val="0"/>
              </a:spcBef>
              <a:spcAft>
                <a:spcPts val="0"/>
              </a:spcAft>
              <a:buSzPts val="1800"/>
              <a:buChar char="•"/>
            </a:pPr>
            <a:r>
              <a:rPr lang="en-US" sz="1600" dirty="0">
                <a:solidFill>
                  <a:schemeClr val="bg1"/>
                </a:solidFill>
              </a:rPr>
              <a:t>Autism </a:t>
            </a:r>
            <a:endParaRPr sz="1600" dirty="0">
              <a:solidFill>
                <a:schemeClr val="bg1"/>
              </a:solidFill>
              <a:cs typeface="Poppins"/>
            </a:endParaRPr>
          </a:p>
          <a:p>
            <a:pPr marL="457200" lvl="0" indent="-342900" algn="l" rtl="0">
              <a:lnSpc>
                <a:spcPct val="100000"/>
              </a:lnSpc>
              <a:spcBef>
                <a:spcPts val="0"/>
              </a:spcBef>
              <a:spcAft>
                <a:spcPts val="0"/>
              </a:spcAft>
              <a:buSzPts val="1800"/>
              <a:buChar char="•"/>
            </a:pPr>
            <a:r>
              <a:rPr lang="en-US" sz="1600" dirty="0">
                <a:solidFill>
                  <a:schemeClr val="bg1"/>
                </a:solidFill>
              </a:rPr>
              <a:t>Breastfeeding and THC</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Lipophilic→ present in breastmilk </a:t>
            </a:r>
            <a:endParaRPr sz="1600" dirty="0">
              <a:solidFill>
                <a:schemeClr val="bg1"/>
              </a:solidFill>
              <a:cs typeface="Poppins"/>
            </a:endParaRPr>
          </a:p>
          <a:p>
            <a:pPr marL="1371600" lvl="2" indent="-342900" algn="l" rtl="0">
              <a:lnSpc>
                <a:spcPct val="100000"/>
              </a:lnSpc>
              <a:spcBef>
                <a:spcPts val="0"/>
              </a:spcBef>
              <a:spcAft>
                <a:spcPts val="0"/>
              </a:spcAft>
              <a:buSzPts val="1800"/>
              <a:buChar char="•"/>
            </a:pPr>
            <a:r>
              <a:rPr lang="en-US" sz="1600" dirty="0">
                <a:solidFill>
                  <a:schemeClr val="bg1"/>
                </a:solidFill>
              </a:rPr>
              <a:t>Levels up to 8 times higher than maternal plasma levels</a:t>
            </a:r>
            <a:endParaRPr sz="1600" dirty="0">
              <a:solidFill>
                <a:schemeClr val="bg1"/>
              </a:solidFill>
              <a:cs typeface="Poppins"/>
            </a:endParaRPr>
          </a:p>
          <a:p>
            <a:pPr marL="1371600" lvl="2" indent="-342900" algn="l" rtl="0">
              <a:lnSpc>
                <a:spcPct val="100000"/>
              </a:lnSpc>
              <a:spcBef>
                <a:spcPts val="0"/>
              </a:spcBef>
              <a:spcAft>
                <a:spcPts val="0"/>
              </a:spcAft>
              <a:buSzPts val="1800"/>
              <a:buChar char="•"/>
            </a:pPr>
            <a:r>
              <a:rPr lang="en-US" sz="1600" dirty="0">
                <a:solidFill>
                  <a:schemeClr val="bg1"/>
                </a:solidFill>
              </a:rPr>
              <a:t>Can remain in breastmilk for up to 6 days following use</a:t>
            </a:r>
            <a:endParaRPr sz="1600" dirty="0">
              <a:solidFill>
                <a:schemeClr val="bg1"/>
              </a:solidFill>
              <a:cs typeface="Poppins"/>
            </a:endParaRPr>
          </a:p>
          <a:p>
            <a:pPr marL="0" lvl="0" indent="0" algn="l" rtl="0">
              <a:lnSpc>
                <a:spcPct val="100000"/>
              </a:lnSpc>
              <a:spcBef>
                <a:spcPts val="0"/>
              </a:spcBef>
              <a:spcAft>
                <a:spcPts val="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Pathophysiology: Opioids</a:t>
            </a:r>
            <a:endParaRPr/>
          </a:p>
        </p:txBody>
      </p:sp>
      <p:sp>
        <p:nvSpPr>
          <p:cNvPr id="238" name="Google Shape;238;p32"/>
          <p:cNvSpPr txBox="1">
            <a:spLocks noGrp="1"/>
          </p:cNvSpPr>
          <p:nvPr>
            <p:ph idx="1"/>
          </p:nvPr>
        </p:nvSpPr>
        <p:spPr>
          <a:xfrm>
            <a:off x="3544475" y="1542735"/>
            <a:ext cx="5315739" cy="377253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600" dirty="0"/>
              <a:t>Not known to be directly teratogenic</a:t>
            </a:r>
            <a:endParaRPr sz="1600" dirty="0">
              <a:cs typeface="Poppins"/>
            </a:endParaRPr>
          </a:p>
          <a:p>
            <a:pPr marL="457200" lvl="0" indent="0" algn="l" rtl="0">
              <a:lnSpc>
                <a:spcPct val="100000"/>
              </a:lnSpc>
              <a:spcBef>
                <a:spcPts val="0"/>
              </a:spcBef>
              <a:spcAft>
                <a:spcPts val="0"/>
              </a:spcAft>
              <a:buNone/>
            </a:pPr>
            <a:endParaRPr sz="1600" dirty="0">
              <a:cs typeface="Poppins"/>
            </a:endParaRPr>
          </a:p>
          <a:p>
            <a:pPr marL="457200" lvl="0" indent="-342900" algn="l" rtl="0">
              <a:lnSpc>
                <a:spcPct val="100000"/>
              </a:lnSpc>
              <a:spcBef>
                <a:spcPts val="0"/>
              </a:spcBef>
              <a:spcAft>
                <a:spcPts val="0"/>
              </a:spcAft>
              <a:buSzPts val="1800"/>
              <a:buChar char="•"/>
            </a:pPr>
            <a:r>
              <a:rPr lang="en-US" sz="1600" dirty="0"/>
              <a:t>Untreated maternal Opioid Use Disorder (OUD) </a:t>
            </a:r>
            <a:endParaRPr sz="1600" dirty="0">
              <a:cs typeface="Poppins"/>
            </a:endParaRPr>
          </a:p>
          <a:p>
            <a:pPr marL="914400" lvl="1" indent="-342900" algn="l" rtl="0">
              <a:lnSpc>
                <a:spcPct val="100000"/>
              </a:lnSpc>
              <a:spcBef>
                <a:spcPts val="0"/>
              </a:spcBef>
              <a:spcAft>
                <a:spcPts val="0"/>
              </a:spcAft>
              <a:buSzPts val="1800"/>
              <a:buChar char="•"/>
            </a:pPr>
            <a:r>
              <a:rPr lang="en-US" sz="1600" dirty="0"/>
              <a:t>Associated with: growth restriction, placental insufficiency and abruption, PPROM, preterm labor, fetal demise</a:t>
            </a:r>
            <a:endParaRPr sz="1600" dirty="0">
              <a:cs typeface="Poppins"/>
            </a:endParaRPr>
          </a:p>
          <a:p>
            <a:pPr marL="914400" lvl="1" indent="-342900" algn="l" rtl="0">
              <a:lnSpc>
                <a:spcPct val="100000"/>
              </a:lnSpc>
              <a:spcBef>
                <a:spcPts val="0"/>
              </a:spcBef>
              <a:spcAft>
                <a:spcPts val="0"/>
              </a:spcAft>
              <a:buSzPts val="1800"/>
              <a:buChar char="•"/>
            </a:pPr>
            <a:r>
              <a:rPr lang="en-US" sz="1600" dirty="0"/>
              <a:t>Pathophysiology: Repeated peaks and troughs of serum level and repeated episodes of withdrawal as well as other lifestyle factors</a:t>
            </a:r>
            <a:endParaRPr sz="1600" dirty="0">
              <a:cs typeface="Poppins"/>
            </a:endParaRPr>
          </a:p>
          <a:p>
            <a:pPr marL="914400" lvl="1" indent="-342900" algn="l" rtl="0">
              <a:lnSpc>
                <a:spcPct val="100000"/>
              </a:lnSpc>
              <a:spcBef>
                <a:spcPts val="0"/>
              </a:spcBef>
              <a:spcAft>
                <a:spcPts val="0"/>
              </a:spcAft>
              <a:buSzPts val="1800"/>
              <a:buChar char="•"/>
            </a:pPr>
            <a:r>
              <a:rPr lang="en-US" sz="1600" dirty="0"/>
              <a:t>Can be mitigated by medication for opioid use disorder (MOUD) → methadone or various buprenorphine or buprenorphine/naloxone preparations</a:t>
            </a:r>
            <a:endParaRPr sz="1600" dirty="0">
              <a:cs typeface="Poppins"/>
            </a:endParaRPr>
          </a:p>
          <a:p>
            <a:pPr marL="4572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377549" y="1718570"/>
            <a:ext cx="8389225" cy="286360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200" dirty="0"/>
              <a:t>Disclosures/Disclaimers/Acknowledgments</a:t>
            </a:r>
            <a:endParaRPr sz="3200" dirty="0"/>
          </a:p>
        </p:txBody>
      </p:sp>
      <p:sp>
        <p:nvSpPr>
          <p:cNvPr id="100" name="Google Shape;100;p15"/>
          <p:cNvSpPr txBox="1">
            <a:spLocks noGrp="1"/>
          </p:cNvSpPr>
          <p:nvPr>
            <p:ph type="body" idx="1"/>
          </p:nvPr>
        </p:nvSpPr>
        <p:spPr>
          <a:xfrm>
            <a:off x="377549" y="4077087"/>
            <a:ext cx="7886700" cy="1018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300"/>
              <a:buFont typeface="Calibri"/>
              <a:buNone/>
            </a:pPr>
            <a:r>
              <a:rPr lang="en-US"/>
              <a:t>The authors have no conflicts of interest to disclose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3"/>
          <p:cNvSpPr txBox="1">
            <a:spLocks noGrp="1"/>
          </p:cNvSpPr>
          <p:nvPr>
            <p:ph type="title"/>
          </p:nvPr>
        </p:nvSpPr>
        <p:spPr>
          <a:xfrm>
            <a:off x="629838" y="457201"/>
            <a:ext cx="6145471" cy="5400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600" dirty="0"/>
              <a:t>Pathophysiology: Opioids</a:t>
            </a:r>
            <a:endParaRPr sz="3600" dirty="0"/>
          </a:p>
        </p:txBody>
      </p:sp>
      <p:sp>
        <p:nvSpPr>
          <p:cNvPr id="246" name="Google Shape;246;p33"/>
          <p:cNvSpPr txBox="1">
            <a:spLocks noGrp="1"/>
          </p:cNvSpPr>
          <p:nvPr>
            <p:ph idx="1"/>
          </p:nvPr>
        </p:nvSpPr>
        <p:spPr>
          <a:xfrm>
            <a:off x="192024" y="996569"/>
            <a:ext cx="8397666" cy="512064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sz="1800" dirty="0">
              <a:solidFill>
                <a:schemeClr val="bg1"/>
              </a:solidFill>
              <a:cs typeface="Poppins"/>
            </a:endParaRPr>
          </a:p>
          <a:p>
            <a:pPr marL="457200" lvl="0" indent="-342900" algn="l" rtl="0">
              <a:lnSpc>
                <a:spcPct val="100000"/>
              </a:lnSpc>
              <a:spcBef>
                <a:spcPts val="0"/>
              </a:spcBef>
              <a:spcAft>
                <a:spcPts val="0"/>
              </a:spcAft>
              <a:buSzPts val="1800"/>
              <a:buChar char="•"/>
            </a:pPr>
            <a:r>
              <a:rPr lang="en-US" sz="1800" dirty="0">
                <a:solidFill>
                  <a:schemeClr val="bg1"/>
                </a:solidFill>
              </a:rPr>
              <a:t>Neonatal opioid withdrawal syndrome (NOWS)</a:t>
            </a:r>
            <a:endParaRPr sz="1800" dirty="0">
              <a:solidFill>
                <a:schemeClr val="bg1"/>
              </a:solidFill>
              <a:cs typeface="Poppins"/>
            </a:endParaRPr>
          </a:p>
          <a:p>
            <a:pPr marL="914400" lvl="1" indent="-342900" algn="l" rtl="0">
              <a:lnSpc>
                <a:spcPct val="100000"/>
              </a:lnSpc>
              <a:spcBef>
                <a:spcPts val="0"/>
              </a:spcBef>
              <a:spcAft>
                <a:spcPts val="0"/>
              </a:spcAft>
              <a:buSzPts val="1800"/>
              <a:buChar char="•"/>
            </a:pPr>
            <a:r>
              <a:rPr lang="en-US" sz="1800" dirty="0">
                <a:solidFill>
                  <a:schemeClr val="bg1"/>
                </a:solidFill>
              </a:rPr>
              <a:t>Also known as neonatal abstinence syndrome (NAS)</a:t>
            </a:r>
            <a:endParaRPr sz="1800" dirty="0">
              <a:solidFill>
                <a:schemeClr val="bg1"/>
              </a:solidFill>
              <a:cs typeface="Poppins"/>
            </a:endParaRPr>
          </a:p>
          <a:p>
            <a:pPr marL="914400" lvl="1" indent="-342900" algn="l" rtl="0">
              <a:lnSpc>
                <a:spcPct val="100000"/>
              </a:lnSpc>
              <a:spcBef>
                <a:spcPts val="0"/>
              </a:spcBef>
              <a:spcAft>
                <a:spcPts val="0"/>
              </a:spcAft>
              <a:buSzPts val="1800"/>
              <a:buChar char="•"/>
            </a:pPr>
            <a:r>
              <a:rPr lang="en-US" sz="1800" dirty="0">
                <a:solidFill>
                  <a:schemeClr val="bg1"/>
                </a:solidFill>
              </a:rPr>
              <a:t>Irritability, poor feeding, tremor, respiratory distress</a:t>
            </a:r>
            <a:endParaRPr sz="1800" dirty="0">
              <a:solidFill>
                <a:schemeClr val="bg1"/>
              </a:solidFill>
              <a:cs typeface="Poppins"/>
            </a:endParaRPr>
          </a:p>
          <a:p>
            <a:pPr marL="914400" lvl="1" indent="-342900" algn="l" rtl="0">
              <a:lnSpc>
                <a:spcPct val="100000"/>
              </a:lnSpc>
              <a:spcBef>
                <a:spcPts val="0"/>
              </a:spcBef>
              <a:spcAft>
                <a:spcPts val="0"/>
              </a:spcAft>
              <a:buSzPts val="1800"/>
              <a:buChar char="•"/>
            </a:pPr>
            <a:r>
              <a:rPr lang="en-US" sz="1800" dirty="0">
                <a:solidFill>
                  <a:schemeClr val="bg1"/>
                </a:solidFill>
              </a:rPr>
              <a:t>Onset: 24-72 hours, sometimes up to 5 days after birth</a:t>
            </a:r>
            <a:endParaRPr sz="1800" dirty="0">
              <a:solidFill>
                <a:schemeClr val="bg1"/>
              </a:solidFill>
              <a:cs typeface="Poppins"/>
            </a:endParaRPr>
          </a:p>
          <a:p>
            <a:pPr marL="914400" lvl="1" indent="-342900" algn="l" rtl="0">
              <a:lnSpc>
                <a:spcPct val="100000"/>
              </a:lnSpc>
              <a:spcBef>
                <a:spcPts val="0"/>
              </a:spcBef>
              <a:spcAft>
                <a:spcPts val="0"/>
              </a:spcAft>
              <a:buSzPts val="1800"/>
              <a:buChar char="•"/>
            </a:pPr>
            <a:r>
              <a:rPr lang="en-US" sz="1800" dirty="0">
                <a:solidFill>
                  <a:schemeClr val="bg1"/>
                </a:solidFill>
              </a:rPr>
              <a:t>May respond to non-pharmacologic treatment or may require treatment with opioid agonists</a:t>
            </a:r>
            <a:endParaRPr sz="1800" dirty="0">
              <a:solidFill>
                <a:schemeClr val="bg1"/>
              </a:solidFill>
              <a:cs typeface="Poppins"/>
            </a:endParaRPr>
          </a:p>
          <a:p>
            <a:pPr marL="914400" lvl="1" indent="-342900" algn="l" rtl="0">
              <a:lnSpc>
                <a:spcPct val="100000"/>
              </a:lnSpc>
              <a:spcBef>
                <a:spcPts val="0"/>
              </a:spcBef>
              <a:spcAft>
                <a:spcPts val="0"/>
              </a:spcAft>
              <a:buSzPts val="1800"/>
              <a:buChar char="•"/>
            </a:pPr>
            <a:r>
              <a:rPr lang="en-US" sz="1800" dirty="0">
                <a:solidFill>
                  <a:schemeClr val="bg1"/>
                </a:solidFill>
              </a:rPr>
              <a:t>Not to be confused with neonatal ADAPTATION syndrome (from SSRIs)</a:t>
            </a:r>
            <a:endParaRPr sz="1800" dirty="0">
              <a:solidFill>
                <a:schemeClr val="bg1"/>
              </a:solidFill>
              <a:cs typeface="Poppins"/>
            </a:endParaRPr>
          </a:p>
          <a:p>
            <a:pPr marL="0" lvl="0" indent="0" algn="l" rtl="0">
              <a:lnSpc>
                <a:spcPct val="100000"/>
              </a:lnSpc>
              <a:spcBef>
                <a:spcPts val="0"/>
              </a:spcBef>
              <a:spcAft>
                <a:spcPts val="0"/>
              </a:spcAft>
              <a:buNone/>
            </a:pPr>
            <a:endParaRPr dirty="0"/>
          </a:p>
        </p:txBody>
      </p:sp>
      <p:pic>
        <p:nvPicPr>
          <p:cNvPr id="248" name="Google Shape;248;p33"/>
          <p:cNvPicPr preferRelativeResize="0"/>
          <p:nvPr/>
        </p:nvPicPr>
        <p:blipFill>
          <a:blip r:embed="rId3">
            <a:alphaModFix/>
          </a:blip>
          <a:stretch>
            <a:fillRect/>
          </a:stretch>
        </p:blipFill>
        <p:spPr>
          <a:xfrm>
            <a:off x="6110963" y="3670106"/>
            <a:ext cx="2478727" cy="18437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49AEBC2-D46B-57B0-DF82-B7AC26BEE174}"/>
              </a:ext>
            </a:extLst>
          </p:cNvPr>
          <p:cNvSpPr/>
          <p:nvPr/>
        </p:nvSpPr>
        <p:spPr>
          <a:xfrm>
            <a:off x="288612" y="1720600"/>
            <a:ext cx="8594956" cy="38643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Google Shape;254;p3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Pathophysiology: Stimulant Drugs of Abuse</a:t>
            </a:r>
            <a:endParaRPr/>
          </a:p>
        </p:txBody>
      </p:sp>
      <p:sp>
        <p:nvSpPr>
          <p:cNvPr id="255" name="Google Shape;255;p34"/>
          <p:cNvSpPr txBox="1">
            <a:spLocks noGrp="1"/>
          </p:cNvSpPr>
          <p:nvPr>
            <p:ph idx="4294967295"/>
          </p:nvPr>
        </p:nvSpPr>
        <p:spPr>
          <a:xfrm>
            <a:off x="628648" y="1825617"/>
            <a:ext cx="7886700" cy="4351337"/>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600" dirty="0">
                <a:solidFill>
                  <a:schemeClr val="bg1"/>
                </a:solidFill>
              </a:rPr>
              <a:t>Cocaine</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Systemic vasoconstriction→ increased risk for PROM, placental abruption, preterm birth, LBW, SGA</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Long-term neurodevelopmental effects: inconsistent findings, likely due to confounding effects of postnatal environment</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Breastfeeding: Case reports indicate infants may develop cocaine intoxication </a:t>
            </a:r>
            <a:endParaRPr sz="1600" dirty="0">
              <a:solidFill>
                <a:schemeClr val="bg1"/>
              </a:solidFill>
              <a:cs typeface="Poppins"/>
            </a:endParaRPr>
          </a:p>
          <a:p>
            <a:pPr marL="914400" lvl="0" indent="0" algn="l" rtl="0">
              <a:lnSpc>
                <a:spcPct val="100000"/>
              </a:lnSpc>
              <a:spcBef>
                <a:spcPts val="0"/>
              </a:spcBef>
              <a:spcAft>
                <a:spcPts val="0"/>
              </a:spcAft>
              <a:buNone/>
            </a:pPr>
            <a:endParaRPr sz="1600" dirty="0">
              <a:solidFill>
                <a:schemeClr val="bg1"/>
              </a:solidFill>
              <a:cs typeface="Poppins"/>
            </a:endParaRPr>
          </a:p>
          <a:p>
            <a:pPr marL="457200" lvl="0" indent="-342900" algn="l" rtl="0">
              <a:lnSpc>
                <a:spcPct val="100000"/>
              </a:lnSpc>
              <a:spcBef>
                <a:spcPts val="0"/>
              </a:spcBef>
              <a:spcAft>
                <a:spcPts val="0"/>
              </a:spcAft>
              <a:buSzPts val="1800"/>
              <a:buChar char="•"/>
            </a:pPr>
            <a:r>
              <a:rPr lang="en-US" sz="1600" dirty="0">
                <a:solidFill>
                  <a:schemeClr val="bg1"/>
                </a:solidFill>
              </a:rPr>
              <a:t>Methamphetamines</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Obstetric/neonatal risks: preterm birth, LBW, fetal demise, pre-eclampsia</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Infant risks: trouble sleeping, poor feeding, and abnormal muscle tone</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Breastfeeding: Methamphetamines may inhibit lactation</a:t>
            </a:r>
            <a:endParaRPr sz="1600" dirty="0">
              <a:solidFill>
                <a:schemeClr val="bg1"/>
              </a:solidFill>
              <a:cs typeface="Poppins"/>
            </a:endParaRPr>
          </a:p>
          <a:p>
            <a:pPr marL="0" lvl="0" indent="0" algn="l" rtl="0">
              <a:lnSpc>
                <a:spcPct val="100000"/>
              </a:lnSpc>
              <a:spcBef>
                <a:spcPts val="0"/>
              </a:spcBef>
              <a:spcAft>
                <a:spcPts val="0"/>
              </a:spcAft>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5"/>
          <p:cNvSpPr txBox="1">
            <a:spLocks noGrp="1"/>
          </p:cNvSpPr>
          <p:nvPr>
            <p:ph type="title"/>
          </p:nvPr>
        </p:nvSpPr>
        <p:spPr>
          <a:xfrm>
            <a:off x="451291" y="391670"/>
            <a:ext cx="5017772"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Treatment: non-pharmacologic</a:t>
            </a:r>
            <a:endParaRPr/>
          </a:p>
        </p:txBody>
      </p:sp>
      <p:sp>
        <p:nvSpPr>
          <p:cNvPr id="263" name="Google Shape;263;p35"/>
          <p:cNvSpPr txBox="1">
            <a:spLocks noGrp="1"/>
          </p:cNvSpPr>
          <p:nvPr>
            <p:ph idx="4294967295"/>
          </p:nvPr>
        </p:nvSpPr>
        <p:spPr>
          <a:xfrm>
            <a:off x="214808" y="1579291"/>
            <a:ext cx="5255828" cy="3701009"/>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400" dirty="0">
                <a:solidFill>
                  <a:schemeClr val="bg1"/>
                </a:solidFill>
              </a:rPr>
              <a:t>Pregnancy: window of opportunity for access to SUD treatment </a:t>
            </a:r>
            <a:endParaRPr sz="1400" dirty="0">
              <a:solidFill>
                <a:schemeClr val="bg1"/>
              </a:solidFill>
              <a:cs typeface="Poppins"/>
            </a:endParaRPr>
          </a:p>
          <a:p>
            <a:pPr marL="914400" lvl="1" indent="-349250" algn="l" rtl="0">
              <a:lnSpc>
                <a:spcPct val="100000"/>
              </a:lnSpc>
              <a:spcBef>
                <a:spcPts val="0"/>
              </a:spcBef>
              <a:spcAft>
                <a:spcPts val="0"/>
              </a:spcAft>
              <a:buSzPts val="1900"/>
              <a:buChar char="•"/>
            </a:pPr>
            <a:r>
              <a:rPr lang="en-US" sz="1400" dirty="0">
                <a:solidFill>
                  <a:schemeClr val="bg1"/>
                </a:solidFill>
              </a:rPr>
              <a:t>Increased engagement with the health care system and </a:t>
            </a:r>
            <a:endParaRPr sz="1400" dirty="0">
              <a:solidFill>
                <a:schemeClr val="bg1"/>
              </a:solidFill>
              <a:cs typeface="Poppins"/>
            </a:endParaRPr>
          </a:p>
          <a:p>
            <a:pPr marL="914400" lvl="1" indent="-349250" algn="l" rtl="0">
              <a:lnSpc>
                <a:spcPct val="100000"/>
              </a:lnSpc>
              <a:spcBef>
                <a:spcPts val="0"/>
              </a:spcBef>
              <a:spcAft>
                <a:spcPts val="0"/>
              </a:spcAft>
              <a:buSzPts val="1900"/>
              <a:buChar char="•"/>
            </a:pPr>
            <a:r>
              <a:rPr lang="en-US" sz="1400" dirty="0">
                <a:solidFill>
                  <a:schemeClr val="bg1"/>
                </a:solidFill>
              </a:rPr>
              <a:t>High levels of motivation</a:t>
            </a:r>
            <a:endParaRPr sz="1400" dirty="0">
              <a:solidFill>
                <a:schemeClr val="bg1"/>
              </a:solidFill>
              <a:cs typeface="Poppins"/>
            </a:endParaRPr>
          </a:p>
          <a:p>
            <a:pPr marL="457200" lvl="0" indent="-342900" algn="l" rtl="0">
              <a:lnSpc>
                <a:spcPct val="100000"/>
              </a:lnSpc>
              <a:spcBef>
                <a:spcPts val="0"/>
              </a:spcBef>
              <a:spcAft>
                <a:spcPts val="0"/>
              </a:spcAft>
              <a:buSzPts val="1800"/>
              <a:buChar char="•"/>
            </a:pPr>
            <a:r>
              <a:rPr lang="en-US" sz="1400" dirty="0">
                <a:solidFill>
                  <a:schemeClr val="bg1"/>
                </a:solidFill>
              </a:rPr>
              <a:t>Improved outcomes </a:t>
            </a:r>
            <a:endParaRPr sz="1400" dirty="0">
              <a:solidFill>
                <a:schemeClr val="bg1"/>
              </a:solidFill>
              <a:cs typeface="Poppins"/>
            </a:endParaRPr>
          </a:p>
          <a:p>
            <a:pPr marL="914400" lvl="1" indent="-342900" algn="l" rtl="0">
              <a:lnSpc>
                <a:spcPct val="100000"/>
              </a:lnSpc>
              <a:spcBef>
                <a:spcPts val="0"/>
              </a:spcBef>
              <a:spcAft>
                <a:spcPts val="0"/>
              </a:spcAft>
              <a:buSzPts val="1800"/>
              <a:buChar char="•"/>
            </a:pPr>
            <a:r>
              <a:rPr lang="en-US" sz="1400" dirty="0">
                <a:solidFill>
                  <a:schemeClr val="bg1"/>
                </a:solidFill>
              </a:rPr>
              <a:t>Integrated treatment: pregnant individuals receive both OB care and SUD treatment</a:t>
            </a:r>
            <a:endParaRPr sz="1400" dirty="0">
              <a:solidFill>
                <a:schemeClr val="bg1"/>
              </a:solidFill>
              <a:cs typeface="Poppins"/>
            </a:endParaRPr>
          </a:p>
          <a:p>
            <a:pPr marL="914400" lvl="1" indent="-342900" algn="l" rtl="0">
              <a:lnSpc>
                <a:spcPct val="100000"/>
              </a:lnSpc>
              <a:spcBef>
                <a:spcPts val="0"/>
              </a:spcBef>
              <a:spcAft>
                <a:spcPts val="0"/>
              </a:spcAft>
              <a:buSzPts val="1800"/>
              <a:buChar char="•"/>
            </a:pPr>
            <a:r>
              <a:rPr lang="en-US" sz="1400" dirty="0">
                <a:solidFill>
                  <a:schemeClr val="bg1"/>
                </a:solidFill>
              </a:rPr>
              <a:t>Treatment programs specially designed for pregnant or parenting people</a:t>
            </a:r>
            <a:endParaRPr sz="1400" dirty="0">
              <a:solidFill>
                <a:schemeClr val="bg1"/>
              </a:solidFill>
              <a:cs typeface="Poppins"/>
            </a:endParaRPr>
          </a:p>
          <a:p>
            <a:pPr marL="457200" lvl="0" indent="-342900" algn="l" rtl="0">
              <a:lnSpc>
                <a:spcPct val="100000"/>
              </a:lnSpc>
              <a:spcBef>
                <a:spcPts val="0"/>
              </a:spcBef>
              <a:spcAft>
                <a:spcPts val="0"/>
              </a:spcAft>
              <a:buSzPts val="1800"/>
              <a:buChar char="•"/>
            </a:pPr>
            <a:r>
              <a:rPr lang="en-US" sz="1400" dirty="0">
                <a:solidFill>
                  <a:schemeClr val="bg1"/>
                </a:solidFill>
              </a:rPr>
              <a:t>Psychosocial approaches </a:t>
            </a:r>
            <a:endParaRPr sz="1400" dirty="0">
              <a:solidFill>
                <a:schemeClr val="bg1"/>
              </a:solidFill>
              <a:cs typeface="Poppins"/>
            </a:endParaRPr>
          </a:p>
          <a:p>
            <a:pPr marL="914400" lvl="1" indent="-342900" algn="l" rtl="0">
              <a:lnSpc>
                <a:spcPct val="100000"/>
              </a:lnSpc>
              <a:spcBef>
                <a:spcPts val="0"/>
              </a:spcBef>
              <a:spcAft>
                <a:spcPts val="0"/>
              </a:spcAft>
              <a:buSzPts val="1800"/>
              <a:buChar char="•"/>
            </a:pPr>
            <a:r>
              <a:rPr lang="en-US" sz="1400" dirty="0">
                <a:solidFill>
                  <a:schemeClr val="bg1"/>
                </a:solidFill>
              </a:rPr>
              <a:t>Mutual help groups (AA/NA)</a:t>
            </a:r>
            <a:endParaRPr sz="1400" dirty="0">
              <a:solidFill>
                <a:schemeClr val="bg1"/>
              </a:solidFill>
              <a:cs typeface="Poppins"/>
            </a:endParaRPr>
          </a:p>
          <a:p>
            <a:pPr marL="914400" lvl="1" indent="-342900" algn="l" rtl="0">
              <a:lnSpc>
                <a:spcPct val="100000"/>
              </a:lnSpc>
              <a:spcBef>
                <a:spcPts val="0"/>
              </a:spcBef>
              <a:spcAft>
                <a:spcPts val="0"/>
              </a:spcAft>
              <a:buSzPts val="1800"/>
              <a:buChar char="•"/>
            </a:pPr>
            <a:r>
              <a:rPr lang="en-US" sz="1400" dirty="0">
                <a:solidFill>
                  <a:schemeClr val="bg1"/>
                </a:solidFill>
              </a:rPr>
              <a:t>Outpatient individual or group counseling</a:t>
            </a:r>
            <a:endParaRPr sz="1400" dirty="0">
              <a:solidFill>
                <a:schemeClr val="bg1"/>
              </a:solidFill>
              <a:cs typeface="Poppins"/>
            </a:endParaRPr>
          </a:p>
          <a:p>
            <a:pPr marL="914400" lvl="1" indent="-342900" algn="l" rtl="0">
              <a:lnSpc>
                <a:spcPct val="100000"/>
              </a:lnSpc>
              <a:spcBef>
                <a:spcPts val="0"/>
              </a:spcBef>
              <a:spcAft>
                <a:spcPts val="0"/>
              </a:spcAft>
              <a:buSzPts val="1800"/>
              <a:buChar char="•"/>
            </a:pPr>
            <a:r>
              <a:rPr lang="en-US" sz="1400" dirty="0">
                <a:solidFill>
                  <a:schemeClr val="bg1"/>
                </a:solidFill>
              </a:rPr>
              <a:t>Intensive outpatient programs</a:t>
            </a:r>
            <a:endParaRPr sz="1400" dirty="0">
              <a:solidFill>
                <a:schemeClr val="bg1"/>
              </a:solidFill>
              <a:cs typeface="Poppins"/>
            </a:endParaRPr>
          </a:p>
          <a:p>
            <a:pPr marL="914400" lvl="1" indent="-342900" algn="l" rtl="0">
              <a:lnSpc>
                <a:spcPct val="100000"/>
              </a:lnSpc>
              <a:spcBef>
                <a:spcPts val="0"/>
              </a:spcBef>
              <a:spcAft>
                <a:spcPts val="0"/>
              </a:spcAft>
              <a:buSzPts val="1800"/>
              <a:buChar char="•"/>
            </a:pPr>
            <a:r>
              <a:rPr lang="en-US" sz="1400" dirty="0">
                <a:solidFill>
                  <a:schemeClr val="bg1"/>
                </a:solidFill>
              </a:rPr>
              <a:t>Residential treatment</a:t>
            </a:r>
            <a:endParaRPr sz="1400" dirty="0">
              <a:solidFill>
                <a:schemeClr val="bg1"/>
              </a:solidFill>
              <a:cs typeface="Poppins"/>
            </a:endParaRPr>
          </a:p>
          <a:p>
            <a:pPr marL="457200" lvl="0" indent="-342900" algn="l" rtl="0">
              <a:lnSpc>
                <a:spcPct val="100000"/>
              </a:lnSpc>
              <a:spcBef>
                <a:spcPts val="0"/>
              </a:spcBef>
              <a:spcAft>
                <a:spcPts val="0"/>
              </a:spcAft>
              <a:buSzPts val="1800"/>
              <a:buChar char="•"/>
            </a:pPr>
            <a:r>
              <a:rPr lang="en-US" sz="1400" dirty="0">
                <a:solidFill>
                  <a:schemeClr val="bg1"/>
                </a:solidFill>
              </a:rPr>
              <a:t>Barriers to care: </a:t>
            </a:r>
            <a:endParaRPr sz="1400" dirty="0">
              <a:solidFill>
                <a:schemeClr val="bg1"/>
              </a:solidFill>
              <a:cs typeface="Poppins"/>
            </a:endParaRPr>
          </a:p>
          <a:p>
            <a:pPr marL="914400" lvl="1" indent="-342900" algn="l" rtl="0">
              <a:lnSpc>
                <a:spcPct val="100000"/>
              </a:lnSpc>
              <a:spcBef>
                <a:spcPts val="0"/>
              </a:spcBef>
              <a:spcAft>
                <a:spcPts val="0"/>
              </a:spcAft>
              <a:buSzPts val="1800"/>
              <a:buChar char="•"/>
            </a:pPr>
            <a:r>
              <a:rPr lang="en-US" sz="1400" dirty="0">
                <a:solidFill>
                  <a:schemeClr val="bg1"/>
                </a:solidFill>
              </a:rPr>
              <a:t>Lack of transportation</a:t>
            </a:r>
            <a:endParaRPr sz="1400" dirty="0">
              <a:solidFill>
                <a:schemeClr val="bg1"/>
              </a:solidFill>
              <a:cs typeface="Poppins"/>
            </a:endParaRPr>
          </a:p>
          <a:p>
            <a:pPr marL="914400" lvl="1" indent="-342900" algn="l" rtl="0">
              <a:lnSpc>
                <a:spcPct val="100000"/>
              </a:lnSpc>
              <a:spcBef>
                <a:spcPts val="0"/>
              </a:spcBef>
              <a:spcAft>
                <a:spcPts val="0"/>
              </a:spcAft>
              <a:buSzPts val="1800"/>
              <a:buChar char="•"/>
            </a:pPr>
            <a:r>
              <a:rPr lang="en-US" sz="1400" dirty="0">
                <a:solidFill>
                  <a:schemeClr val="bg1"/>
                </a:solidFill>
              </a:rPr>
              <a:t>Lack of childcare </a:t>
            </a:r>
            <a:endParaRPr sz="1400" dirty="0">
              <a:solidFill>
                <a:schemeClr val="bg1"/>
              </a:solidFill>
              <a:cs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6"/>
          <p:cNvSpPr txBox="1">
            <a:spLocks noGrp="1"/>
          </p:cNvSpPr>
          <p:nvPr>
            <p:ph type="title"/>
          </p:nvPr>
        </p:nvSpPr>
        <p:spPr>
          <a:xfrm>
            <a:off x="481523" y="794874"/>
            <a:ext cx="8151886" cy="53022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300"/>
              <a:buFont typeface="Calibri"/>
              <a:buNone/>
            </a:pPr>
            <a:r>
              <a:rPr lang="en-US" sz="3600" dirty="0"/>
              <a:t>Treatment: pharmacologic</a:t>
            </a:r>
            <a:endParaRPr/>
          </a:p>
          <a:p>
            <a:pPr marL="0" lvl="0" indent="0" algn="l" rtl="0">
              <a:spcBef>
                <a:spcPts val="0"/>
              </a:spcBef>
              <a:spcAft>
                <a:spcPts val="0"/>
              </a:spcAft>
              <a:buNone/>
            </a:pPr>
            <a:endParaRPr/>
          </a:p>
        </p:txBody>
      </p:sp>
      <p:sp>
        <p:nvSpPr>
          <p:cNvPr id="271" name="Google Shape;271;p36"/>
          <p:cNvSpPr txBox="1">
            <a:spLocks noGrp="1"/>
          </p:cNvSpPr>
          <p:nvPr>
            <p:ph idx="1"/>
          </p:nvPr>
        </p:nvSpPr>
        <p:spPr>
          <a:xfrm>
            <a:off x="3595576" y="1876109"/>
            <a:ext cx="5047492" cy="2094375"/>
          </a:xfrm>
          <a:prstGeom prst="rect">
            <a:avLst/>
          </a:prstGeom>
        </p:spPr>
        <p:txBody>
          <a:bodyPr spcFirstLastPara="1" wrap="square" lIns="91425" tIns="45700" rIns="91425" bIns="45700" anchor="t" anchorCtr="0">
            <a:noAutofit/>
          </a:bodyPr>
          <a:lstStyle/>
          <a:p>
            <a:pPr marL="457200" indent="0" algn="ctr">
              <a:lnSpc>
                <a:spcPct val="100000"/>
              </a:lnSpc>
              <a:spcBef>
                <a:spcPts val="0"/>
              </a:spcBef>
              <a:buNone/>
            </a:pPr>
            <a:r>
              <a:rPr lang="en-US" sz="2000" dirty="0">
                <a:cs typeface="Poppins"/>
              </a:rPr>
              <a:t>Important to weigh </a:t>
            </a:r>
            <a:endParaRPr lang="en-US" sz="2000" dirty="0">
              <a:solidFill>
                <a:srgbClr val="000000"/>
              </a:solidFill>
              <a:cs typeface="Poppins"/>
            </a:endParaRPr>
          </a:p>
          <a:p>
            <a:pPr marL="457200" indent="0" algn="ctr">
              <a:lnSpc>
                <a:spcPct val="100000"/>
              </a:lnSpc>
              <a:spcBef>
                <a:spcPts val="0"/>
              </a:spcBef>
              <a:buNone/>
            </a:pPr>
            <a:r>
              <a:rPr lang="en-US" sz="2000" dirty="0">
                <a:cs typeface="Poppins"/>
              </a:rPr>
              <a:t>Risks of </a:t>
            </a:r>
            <a:r>
              <a:rPr lang="en-US" sz="2000">
                <a:cs typeface="Poppins"/>
              </a:rPr>
              <a:t>medication treatment</a:t>
            </a:r>
            <a:r>
              <a:rPr lang="en-US" sz="2000" dirty="0">
                <a:cs typeface="Poppins"/>
              </a:rPr>
              <a:t> </a:t>
            </a:r>
            <a:endParaRPr lang="en-US" sz="2000" dirty="0">
              <a:solidFill>
                <a:srgbClr val="000000"/>
              </a:solidFill>
              <a:cs typeface="Poppins"/>
            </a:endParaRPr>
          </a:p>
          <a:p>
            <a:pPr marL="457200" indent="0" algn="ctr">
              <a:lnSpc>
                <a:spcPct val="100000"/>
              </a:lnSpc>
              <a:spcBef>
                <a:spcPts val="0"/>
              </a:spcBef>
              <a:buNone/>
            </a:pPr>
            <a:endParaRPr lang="en-US" sz="2000" dirty="0">
              <a:solidFill>
                <a:srgbClr val="000000"/>
              </a:solidFill>
              <a:cs typeface="Poppins"/>
            </a:endParaRPr>
          </a:p>
          <a:p>
            <a:pPr marL="457200" indent="0" algn="ctr">
              <a:lnSpc>
                <a:spcPct val="100000"/>
              </a:lnSpc>
              <a:spcBef>
                <a:spcPts val="0"/>
              </a:spcBef>
              <a:buNone/>
            </a:pPr>
            <a:r>
              <a:rPr lang="en-US" sz="2000" dirty="0">
                <a:cs typeface="Poppins"/>
              </a:rPr>
              <a:t>vs. </a:t>
            </a:r>
            <a:endParaRPr lang="en-US" sz="2000" dirty="0">
              <a:solidFill>
                <a:srgbClr val="000000"/>
              </a:solidFill>
              <a:cs typeface="Poppins"/>
            </a:endParaRPr>
          </a:p>
          <a:p>
            <a:pPr marL="457200" indent="0" algn="ctr">
              <a:lnSpc>
                <a:spcPct val="100000"/>
              </a:lnSpc>
              <a:spcBef>
                <a:spcPts val="0"/>
              </a:spcBef>
              <a:buNone/>
            </a:pPr>
            <a:endParaRPr lang="en-US" sz="2000" dirty="0">
              <a:cs typeface="Poppins"/>
            </a:endParaRPr>
          </a:p>
          <a:p>
            <a:pPr marL="0" indent="0" algn="ctr">
              <a:lnSpc>
                <a:spcPct val="100000"/>
              </a:lnSpc>
              <a:spcBef>
                <a:spcPts val="0"/>
              </a:spcBef>
              <a:buNone/>
            </a:pPr>
            <a:r>
              <a:rPr lang="en-US" sz="2000" dirty="0">
                <a:cs typeface="Poppins"/>
              </a:rPr>
              <a:t>Risks of ongoing substance use</a:t>
            </a:r>
            <a:endParaRPr dirty="0" err="1"/>
          </a:p>
        </p:txBody>
      </p:sp>
      <p:pic>
        <p:nvPicPr>
          <p:cNvPr id="272" name="Google Shape;272;p36"/>
          <p:cNvPicPr preferRelativeResize="0"/>
          <p:nvPr/>
        </p:nvPicPr>
        <p:blipFill>
          <a:blip r:embed="rId3">
            <a:alphaModFix/>
          </a:blip>
          <a:stretch>
            <a:fillRect/>
          </a:stretch>
        </p:blipFill>
        <p:spPr>
          <a:xfrm>
            <a:off x="994609" y="1878306"/>
            <a:ext cx="2848650" cy="193111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6ADD8C5-88CF-DFFE-A240-12BD1188E103}"/>
              </a:ext>
            </a:extLst>
          </p:cNvPr>
          <p:cNvSpPr/>
          <p:nvPr/>
        </p:nvSpPr>
        <p:spPr>
          <a:xfrm>
            <a:off x="288612" y="1094435"/>
            <a:ext cx="8505505" cy="46196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Google Shape;278;p37"/>
          <p:cNvSpPr txBox="1">
            <a:spLocks noGrp="1"/>
          </p:cNvSpPr>
          <p:nvPr>
            <p:ph type="title"/>
          </p:nvPr>
        </p:nvSpPr>
        <p:spPr>
          <a:xfrm>
            <a:off x="402023" y="324152"/>
            <a:ext cx="7886700" cy="8087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Treatment: pharmacologic: Alcohol</a:t>
            </a:r>
            <a:endParaRPr/>
          </a:p>
        </p:txBody>
      </p:sp>
      <p:sp>
        <p:nvSpPr>
          <p:cNvPr id="279" name="Google Shape;279;p37"/>
          <p:cNvSpPr txBox="1">
            <a:spLocks noGrp="1"/>
          </p:cNvSpPr>
          <p:nvPr>
            <p:ph idx="4294967295"/>
          </p:nvPr>
        </p:nvSpPr>
        <p:spPr>
          <a:xfrm>
            <a:off x="411958" y="1128400"/>
            <a:ext cx="8379372" cy="4725987"/>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600" dirty="0">
                <a:solidFill>
                  <a:schemeClr val="bg1"/>
                </a:solidFill>
              </a:rPr>
              <a:t>Withdrawal Management/Detoxification: symptoms/signs include diaphoresis, tremor, tachycardia, hypertension</a:t>
            </a:r>
            <a:endParaRPr sz="1600" dirty="0">
              <a:solidFill>
                <a:schemeClr val="bg1"/>
              </a:solidFill>
              <a:cs typeface="Poppins"/>
            </a:endParaRPr>
          </a:p>
          <a:p>
            <a:pPr marL="914400" lvl="1" indent="-349250" algn="l" rtl="0">
              <a:lnSpc>
                <a:spcPct val="100000"/>
              </a:lnSpc>
              <a:spcBef>
                <a:spcPts val="0"/>
              </a:spcBef>
              <a:spcAft>
                <a:spcPts val="0"/>
              </a:spcAft>
              <a:buSzPts val="1900"/>
              <a:buChar char="•"/>
            </a:pPr>
            <a:r>
              <a:rPr lang="en-US" sz="1600" dirty="0">
                <a:solidFill>
                  <a:schemeClr val="bg1"/>
                </a:solidFill>
              </a:rPr>
              <a:t>Benzodiazepines </a:t>
            </a:r>
            <a:endParaRPr sz="1600" dirty="0">
              <a:solidFill>
                <a:schemeClr val="bg1"/>
              </a:solidFill>
              <a:cs typeface="Poppins"/>
            </a:endParaRPr>
          </a:p>
          <a:p>
            <a:pPr marL="1371600" lvl="2" indent="-349250" algn="l" rtl="0">
              <a:lnSpc>
                <a:spcPct val="100000"/>
              </a:lnSpc>
              <a:spcBef>
                <a:spcPts val="0"/>
              </a:spcBef>
              <a:spcAft>
                <a:spcPts val="0"/>
              </a:spcAft>
              <a:buSzPts val="1900"/>
              <a:buChar char="•"/>
            </a:pPr>
            <a:r>
              <a:rPr lang="en-US" sz="1600" dirty="0">
                <a:solidFill>
                  <a:schemeClr val="bg1"/>
                </a:solidFill>
              </a:rPr>
              <a:t>Diazepam: early peak and long lasting, can give PO or IV </a:t>
            </a:r>
            <a:endParaRPr sz="1600" dirty="0">
              <a:solidFill>
                <a:schemeClr val="bg1"/>
              </a:solidFill>
              <a:cs typeface="Poppins"/>
            </a:endParaRPr>
          </a:p>
          <a:p>
            <a:pPr marL="1371600" lvl="2" indent="-349250" algn="l" rtl="0">
              <a:lnSpc>
                <a:spcPct val="100000"/>
              </a:lnSpc>
              <a:spcBef>
                <a:spcPts val="0"/>
              </a:spcBef>
              <a:spcAft>
                <a:spcPts val="0"/>
              </a:spcAft>
              <a:buSzPts val="1900"/>
              <a:buChar char="•"/>
            </a:pPr>
            <a:r>
              <a:rPr lang="en-US" sz="1600" dirty="0">
                <a:solidFill>
                  <a:schemeClr val="bg1"/>
                </a:solidFill>
              </a:rPr>
              <a:t>Lorazepam:  can give PO or IV, 1st line in patients with liver disease</a:t>
            </a:r>
            <a:endParaRPr sz="1600" dirty="0">
              <a:solidFill>
                <a:schemeClr val="bg1"/>
              </a:solidFill>
              <a:cs typeface="Poppins"/>
            </a:endParaRPr>
          </a:p>
          <a:p>
            <a:pPr marL="1371600" lvl="2" indent="-349250" algn="l" rtl="0">
              <a:lnSpc>
                <a:spcPct val="100000"/>
              </a:lnSpc>
              <a:spcBef>
                <a:spcPts val="0"/>
              </a:spcBef>
              <a:spcAft>
                <a:spcPts val="0"/>
              </a:spcAft>
              <a:buSzPts val="1900"/>
              <a:buChar char="•"/>
            </a:pPr>
            <a:r>
              <a:rPr lang="en-US" sz="1600" dirty="0">
                <a:solidFill>
                  <a:schemeClr val="bg1"/>
                </a:solidFill>
              </a:rPr>
              <a:t>Chlordiazepoxide (Librium): only PO but long-acting, good for outpatient detox</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Time frame</a:t>
            </a:r>
            <a:endParaRPr sz="1600" dirty="0">
              <a:solidFill>
                <a:schemeClr val="bg1"/>
              </a:solidFill>
              <a:cs typeface="Poppins"/>
            </a:endParaRPr>
          </a:p>
          <a:p>
            <a:pPr marL="1371600" lvl="2" indent="-342900" algn="l" rtl="0">
              <a:lnSpc>
                <a:spcPct val="100000"/>
              </a:lnSpc>
              <a:spcBef>
                <a:spcPts val="0"/>
              </a:spcBef>
              <a:spcAft>
                <a:spcPts val="0"/>
              </a:spcAft>
              <a:buSzPts val="1800"/>
              <a:buChar char="•"/>
            </a:pPr>
            <a:r>
              <a:rPr lang="en-US" sz="1600" dirty="0">
                <a:solidFill>
                  <a:schemeClr val="bg1"/>
                </a:solidFill>
              </a:rPr>
              <a:t>Scheduled taper or symptom-triggered scale such as Clinical Institute Withdrawal Assessment (CIWA) </a:t>
            </a:r>
            <a:endParaRPr sz="1600" dirty="0">
              <a:solidFill>
                <a:schemeClr val="bg1"/>
              </a:solidFill>
              <a:cs typeface="Poppins"/>
            </a:endParaRPr>
          </a:p>
          <a:p>
            <a:pPr marL="914400" lvl="0" indent="0" algn="l" rtl="0">
              <a:lnSpc>
                <a:spcPct val="100000"/>
              </a:lnSpc>
              <a:spcBef>
                <a:spcPts val="0"/>
              </a:spcBef>
              <a:spcAft>
                <a:spcPts val="0"/>
              </a:spcAft>
              <a:buNone/>
            </a:pPr>
            <a:endParaRPr sz="1600" dirty="0">
              <a:solidFill>
                <a:schemeClr val="bg1"/>
              </a:solidFill>
              <a:cs typeface="Poppins"/>
            </a:endParaRPr>
          </a:p>
          <a:p>
            <a:pPr marL="457200" lvl="0" indent="-342900" algn="l" rtl="0">
              <a:lnSpc>
                <a:spcPct val="100000"/>
              </a:lnSpc>
              <a:spcBef>
                <a:spcPts val="0"/>
              </a:spcBef>
              <a:spcAft>
                <a:spcPts val="0"/>
              </a:spcAft>
              <a:buSzPts val="1800"/>
              <a:buChar char="•"/>
            </a:pPr>
            <a:r>
              <a:rPr lang="en-US" sz="1600" dirty="0">
                <a:solidFill>
                  <a:schemeClr val="bg1"/>
                </a:solidFill>
              </a:rPr>
              <a:t>Medication treatment for alcohol use disorder (MAUD)</a:t>
            </a:r>
            <a:endParaRPr sz="1600" dirty="0">
              <a:solidFill>
                <a:schemeClr val="bg1"/>
              </a:solidFill>
              <a:cs typeface="Poppins"/>
            </a:endParaRPr>
          </a:p>
          <a:p>
            <a:pPr marL="914400" lvl="2" indent="-361950" algn="l" rtl="0">
              <a:lnSpc>
                <a:spcPct val="100000"/>
              </a:lnSpc>
              <a:spcBef>
                <a:spcPts val="0"/>
              </a:spcBef>
              <a:spcAft>
                <a:spcPts val="0"/>
              </a:spcAft>
              <a:buSzPts val="2100"/>
              <a:buChar char="•"/>
            </a:pPr>
            <a:r>
              <a:rPr lang="en-US" sz="1600" dirty="0">
                <a:solidFill>
                  <a:schemeClr val="bg1"/>
                </a:solidFill>
              </a:rPr>
              <a:t>Naltrexone: PO daily or IM monthly, increasing body of evidence for good benefit and low risk in pregnancy</a:t>
            </a:r>
            <a:endParaRPr sz="1600" dirty="0">
              <a:solidFill>
                <a:schemeClr val="bg1"/>
              </a:solidFill>
              <a:cs typeface="Poppins"/>
            </a:endParaRPr>
          </a:p>
          <a:p>
            <a:pPr marL="914400" lvl="2" indent="-361950" algn="l" rtl="0">
              <a:lnSpc>
                <a:spcPct val="100000"/>
              </a:lnSpc>
              <a:spcBef>
                <a:spcPts val="0"/>
              </a:spcBef>
              <a:spcAft>
                <a:spcPts val="0"/>
              </a:spcAft>
              <a:buSzPts val="2100"/>
              <a:buChar char="•"/>
            </a:pPr>
            <a:r>
              <a:rPr lang="en-US" sz="1600" dirty="0">
                <a:solidFill>
                  <a:schemeClr val="bg1"/>
                </a:solidFill>
              </a:rPr>
              <a:t>Acamprosate: limited data in pregnancy</a:t>
            </a:r>
            <a:endParaRPr sz="1600" dirty="0">
              <a:solidFill>
                <a:schemeClr val="bg1"/>
              </a:solidFill>
              <a:cs typeface="Poppins"/>
            </a:endParaRPr>
          </a:p>
          <a:p>
            <a:pPr marL="914400" lvl="2" indent="-361950" algn="l" rtl="0">
              <a:lnSpc>
                <a:spcPct val="100000"/>
              </a:lnSpc>
              <a:spcBef>
                <a:spcPts val="0"/>
              </a:spcBef>
              <a:spcAft>
                <a:spcPts val="0"/>
              </a:spcAft>
              <a:buSzPts val="2100"/>
              <a:buChar char="•"/>
            </a:pPr>
            <a:r>
              <a:rPr lang="en-US" sz="1600" dirty="0">
                <a:solidFill>
                  <a:schemeClr val="bg1"/>
                </a:solidFill>
              </a:rPr>
              <a:t>Disulfiram: not currently recommended in pregnancy</a:t>
            </a:r>
            <a:endParaRPr sz="1600" dirty="0">
              <a:solidFill>
                <a:schemeClr val="bg1"/>
              </a:solidFill>
              <a:cs typeface="Poppins"/>
            </a:endParaRPr>
          </a:p>
          <a:p>
            <a:pPr marL="914400" lvl="2" indent="-342900" algn="l" rtl="0">
              <a:lnSpc>
                <a:spcPct val="100000"/>
              </a:lnSpc>
              <a:spcBef>
                <a:spcPts val="0"/>
              </a:spcBef>
              <a:spcAft>
                <a:spcPts val="0"/>
              </a:spcAft>
              <a:buSzPts val="1800"/>
              <a:buChar char="•"/>
            </a:pPr>
            <a:r>
              <a:rPr lang="en-US" sz="1600" dirty="0">
                <a:solidFill>
                  <a:schemeClr val="bg1"/>
                </a:solidFill>
              </a:rPr>
              <a:t>Chronic benzodiazepine use </a:t>
            </a:r>
            <a:r>
              <a:rPr lang="en-US" sz="1600" u="sng" dirty="0">
                <a:solidFill>
                  <a:schemeClr val="bg1"/>
                </a:solidFill>
              </a:rPr>
              <a:t>not </a:t>
            </a:r>
            <a:r>
              <a:rPr lang="en-US" sz="1600" dirty="0">
                <a:solidFill>
                  <a:schemeClr val="bg1"/>
                </a:solidFill>
              </a:rPr>
              <a:t>supported by evidence as treatment for alcohol use disorder</a:t>
            </a:r>
            <a:endParaRPr sz="1600" dirty="0">
              <a:solidFill>
                <a:schemeClr val="bg1"/>
              </a:solidFill>
              <a:cs typeface="Poppins"/>
            </a:endParaRPr>
          </a:p>
          <a:p>
            <a:pPr marL="0" lvl="0" indent="0" algn="l" rtl="0">
              <a:lnSpc>
                <a:spcPct val="100000"/>
              </a:lnSpc>
              <a:spcBef>
                <a:spcPts val="0"/>
              </a:spcBef>
              <a:spcAft>
                <a:spcPts val="0"/>
              </a:spcAft>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9714839-D28B-BC3D-6076-4B68AE27160A}"/>
              </a:ext>
            </a:extLst>
          </p:cNvPr>
          <p:cNvSpPr/>
          <p:nvPr/>
        </p:nvSpPr>
        <p:spPr>
          <a:xfrm>
            <a:off x="288612" y="1501940"/>
            <a:ext cx="8594956" cy="38543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Google Shape;286;p3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Treatment: pharmacologic: Tobacco</a:t>
            </a:r>
            <a:endParaRPr/>
          </a:p>
        </p:txBody>
      </p:sp>
      <p:sp>
        <p:nvSpPr>
          <p:cNvPr id="287" name="Google Shape;287;p38"/>
          <p:cNvSpPr txBox="1">
            <a:spLocks noGrp="1"/>
          </p:cNvSpPr>
          <p:nvPr>
            <p:ph idx="4294967295"/>
          </p:nvPr>
        </p:nvSpPr>
        <p:spPr>
          <a:xfrm>
            <a:off x="628650" y="1602931"/>
            <a:ext cx="7886700" cy="4351337"/>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600" dirty="0">
                <a:solidFill>
                  <a:schemeClr val="bg1"/>
                </a:solidFill>
              </a:rPr>
              <a:t>Nicotine replacement (gum, lozenge, patch) </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Evidence of benefit in pregnancy is inconsistent</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Nicotine itself can be harmful to pregnancy→ treatment should be used for limited duration and accompanied by behavioral interventions</a:t>
            </a:r>
            <a:endParaRPr sz="1600" dirty="0">
              <a:solidFill>
                <a:schemeClr val="bg1"/>
              </a:solidFill>
              <a:cs typeface="Poppins"/>
            </a:endParaRPr>
          </a:p>
          <a:p>
            <a:pPr marL="914400" lvl="0" indent="0" algn="l" rtl="0">
              <a:lnSpc>
                <a:spcPct val="100000"/>
              </a:lnSpc>
              <a:spcBef>
                <a:spcPts val="0"/>
              </a:spcBef>
              <a:spcAft>
                <a:spcPts val="0"/>
              </a:spcAft>
              <a:buNone/>
            </a:pPr>
            <a:endParaRPr sz="1600" dirty="0">
              <a:solidFill>
                <a:schemeClr val="bg1"/>
              </a:solidFill>
              <a:cs typeface="Poppins"/>
            </a:endParaRPr>
          </a:p>
          <a:p>
            <a:pPr marL="457200" lvl="0" indent="-342900" algn="l" rtl="0">
              <a:lnSpc>
                <a:spcPct val="100000"/>
              </a:lnSpc>
              <a:spcBef>
                <a:spcPts val="0"/>
              </a:spcBef>
              <a:spcAft>
                <a:spcPts val="0"/>
              </a:spcAft>
              <a:buSzPts val="1800"/>
              <a:buChar char="•"/>
            </a:pPr>
            <a:r>
              <a:rPr lang="en-US" sz="1600" dirty="0">
                <a:solidFill>
                  <a:schemeClr val="bg1"/>
                </a:solidFill>
              </a:rPr>
              <a:t>Bupropion→ first-line agent for depression </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Also FDA indication for smoking cessation</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Not associated with increased overall congenital malformations</a:t>
            </a:r>
            <a:endParaRPr sz="1600" dirty="0">
              <a:solidFill>
                <a:schemeClr val="bg1"/>
              </a:solidFill>
              <a:cs typeface="Poppins"/>
            </a:endParaRPr>
          </a:p>
          <a:p>
            <a:pPr marL="1371600" lvl="0" indent="0" algn="l" rtl="0">
              <a:lnSpc>
                <a:spcPct val="100000"/>
              </a:lnSpc>
              <a:spcBef>
                <a:spcPts val="0"/>
              </a:spcBef>
              <a:spcAft>
                <a:spcPts val="0"/>
              </a:spcAft>
              <a:buNone/>
            </a:pPr>
            <a:endParaRPr sz="1600" dirty="0">
              <a:solidFill>
                <a:schemeClr val="bg1"/>
              </a:solidFill>
              <a:cs typeface="Poppins"/>
            </a:endParaRPr>
          </a:p>
          <a:p>
            <a:pPr marL="457200" lvl="0" indent="-342900" algn="l" rtl="0">
              <a:lnSpc>
                <a:spcPct val="100000"/>
              </a:lnSpc>
              <a:spcBef>
                <a:spcPts val="0"/>
              </a:spcBef>
              <a:spcAft>
                <a:spcPts val="0"/>
              </a:spcAft>
              <a:buSzPts val="1800"/>
              <a:buChar char="•"/>
            </a:pPr>
            <a:r>
              <a:rPr lang="en-US" sz="1600" dirty="0">
                <a:solidFill>
                  <a:schemeClr val="bg1"/>
                </a:solidFill>
              </a:rPr>
              <a:t>Varenicline: not recommended→ lack of reproductive safety data</a:t>
            </a:r>
            <a:endParaRPr sz="1600" dirty="0">
              <a:solidFill>
                <a:schemeClr val="bg1"/>
              </a:solidFill>
              <a:cs typeface="Poppins"/>
            </a:endParaRPr>
          </a:p>
          <a:p>
            <a:pPr marL="457200" lvl="0" indent="0" algn="l" rtl="0">
              <a:lnSpc>
                <a:spcPct val="100000"/>
              </a:lnSpc>
              <a:spcBef>
                <a:spcPts val="0"/>
              </a:spcBef>
              <a:spcAft>
                <a:spcPts val="0"/>
              </a:spcAft>
              <a:buNone/>
            </a:pPr>
            <a:endParaRPr sz="1600" dirty="0">
              <a:solidFill>
                <a:schemeClr val="bg1"/>
              </a:solidFill>
              <a:cs typeface="Poppins"/>
            </a:endParaRPr>
          </a:p>
          <a:p>
            <a:pPr marL="457200" lvl="0" indent="-342900" algn="l" rtl="0">
              <a:lnSpc>
                <a:spcPct val="100000"/>
              </a:lnSpc>
              <a:spcBef>
                <a:spcPts val="0"/>
              </a:spcBef>
              <a:spcAft>
                <a:spcPts val="0"/>
              </a:spcAft>
              <a:buSzPts val="1800"/>
              <a:buChar char="•"/>
            </a:pPr>
            <a:r>
              <a:rPr lang="en-US" sz="1600" dirty="0">
                <a:solidFill>
                  <a:schemeClr val="bg1"/>
                </a:solidFill>
              </a:rPr>
              <a:t>Electronic nicotine delivery systems (e-cigarettes, vaping)</a:t>
            </a:r>
            <a:endParaRPr sz="1600" dirty="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Efficacy and safety during pregnancy is unknown </a:t>
            </a:r>
            <a:endParaRPr sz="1600" dirty="0">
              <a:solidFill>
                <a:schemeClr val="bg1"/>
              </a:solidFill>
              <a:cs typeface="Poppins"/>
            </a:endParaRPr>
          </a:p>
          <a:p>
            <a:pPr marL="0" lvl="0" indent="0" algn="l" rtl="0">
              <a:lnSpc>
                <a:spcPct val="100000"/>
              </a:lnSpc>
              <a:spcBef>
                <a:spcPts val="0"/>
              </a:spcBef>
              <a:spcAft>
                <a:spcPts val="0"/>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9"/>
          <p:cNvSpPr txBox="1">
            <a:spLocks noGrp="1"/>
          </p:cNvSpPr>
          <p:nvPr>
            <p:ph type="title"/>
          </p:nvPr>
        </p:nvSpPr>
        <p:spPr>
          <a:xfrm>
            <a:off x="313343" y="509911"/>
            <a:ext cx="5697659"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Treatment: pharmacologic: Cannabis</a:t>
            </a:r>
            <a:endParaRPr/>
          </a:p>
        </p:txBody>
      </p:sp>
      <p:sp>
        <p:nvSpPr>
          <p:cNvPr id="295" name="Google Shape;295;p39"/>
          <p:cNvSpPr txBox="1">
            <a:spLocks noGrp="1"/>
          </p:cNvSpPr>
          <p:nvPr>
            <p:ph idx="4294967295"/>
          </p:nvPr>
        </p:nvSpPr>
        <p:spPr>
          <a:xfrm>
            <a:off x="451290" y="1717239"/>
            <a:ext cx="4615356" cy="4351336"/>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600" dirty="0">
                <a:solidFill>
                  <a:schemeClr val="bg1"/>
                </a:solidFill>
              </a:rPr>
              <a:t>No pharmacological treatments are available for cannabis use disorders</a:t>
            </a:r>
            <a:endParaRPr sz="1600" dirty="0">
              <a:solidFill>
                <a:schemeClr val="bg1"/>
              </a:solidFill>
            </a:endParaRPr>
          </a:p>
          <a:p>
            <a:pPr marL="457200" lvl="0" indent="0" algn="l" rtl="0">
              <a:lnSpc>
                <a:spcPct val="100000"/>
              </a:lnSpc>
              <a:spcBef>
                <a:spcPts val="0"/>
              </a:spcBef>
              <a:spcAft>
                <a:spcPts val="0"/>
              </a:spcAft>
              <a:buNone/>
            </a:pP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Explore reasons for use</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Anxiety, insomnia, nausea, pain→ explore alternative treatment options </a:t>
            </a:r>
            <a:endParaRPr sz="1600" dirty="0">
              <a:solidFill>
                <a:schemeClr val="bg1"/>
              </a:solidFill>
            </a:endParaRPr>
          </a:p>
          <a:p>
            <a:pPr marL="0" lvl="0" indent="0" algn="l" rtl="0">
              <a:lnSpc>
                <a:spcPct val="100000"/>
              </a:lnSpc>
              <a:spcBef>
                <a:spcPts val="0"/>
              </a:spcBef>
              <a:spcAft>
                <a:spcPts val="0"/>
              </a:spcAft>
              <a:buNone/>
            </a:pP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Educate about withdrawal </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Typical symptoms→ insomnia, anxiety, dysphoria, irritability, and poor appetite</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Withdrawal symptoms improve with time</a:t>
            </a:r>
            <a:endParaRPr sz="1600" dirty="0">
              <a:solidFill>
                <a:schemeClr val="bg1"/>
              </a:solidFill>
            </a:endParaRPr>
          </a:p>
          <a:p>
            <a:pPr marL="0" lvl="0" indent="0" algn="l" rtl="0">
              <a:lnSpc>
                <a:spcPct val="100000"/>
              </a:lnSpc>
              <a:spcBef>
                <a:spcPts val="0"/>
              </a:spcBef>
              <a:spcAft>
                <a:spcPts val="0"/>
              </a:spcAft>
              <a:buNone/>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0"/>
          <p:cNvSpPr txBox="1">
            <a:spLocks noGrp="1"/>
          </p:cNvSpPr>
          <p:nvPr>
            <p:ph type="title"/>
          </p:nvPr>
        </p:nvSpPr>
        <p:spPr>
          <a:xfrm>
            <a:off x="629838" y="457201"/>
            <a:ext cx="7894261" cy="5302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600" dirty="0">
                <a:solidFill>
                  <a:schemeClr val="bg1"/>
                </a:solidFill>
              </a:rPr>
              <a:t>Treatment: pharmacologic: Opioids</a:t>
            </a:r>
            <a:endParaRPr sz="3600" dirty="0">
              <a:solidFill>
                <a:schemeClr val="bg1"/>
              </a:solidFill>
            </a:endParaRPr>
          </a:p>
        </p:txBody>
      </p:sp>
      <p:sp>
        <p:nvSpPr>
          <p:cNvPr id="303" name="Google Shape;303;p40"/>
          <p:cNvSpPr txBox="1">
            <a:spLocks noGrp="1"/>
          </p:cNvSpPr>
          <p:nvPr>
            <p:ph idx="1"/>
          </p:nvPr>
        </p:nvSpPr>
        <p:spPr>
          <a:xfrm>
            <a:off x="313731" y="1133792"/>
            <a:ext cx="8516538" cy="4590416"/>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600" dirty="0">
                <a:solidFill>
                  <a:schemeClr val="bg1"/>
                </a:solidFill>
              </a:rPr>
              <a:t>Standard of care: methadone or buprenorphine </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Both improve maternal and neonatal outcomes to similar degree</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Benefit of buprenorphine→ infants are less likely to require medication treatment for NOWS </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Treatment should be dictated by availability,  patient preference, and prior treatment response</a:t>
            </a:r>
            <a:endParaRPr sz="1600" dirty="0">
              <a:solidFill>
                <a:schemeClr val="bg1"/>
              </a:solidFill>
            </a:endParaRPr>
          </a:p>
          <a:p>
            <a:pPr marL="914400" lvl="0" indent="0" algn="l" rtl="0">
              <a:lnSpc>
                <a:spcPct val="100000"/>
              </a:lnSpc>
              <a:spcBef>
                <a:spcPts val="0"/>
              </a:spcBef>
              <a:spcAft>
                <a:spcPts val="0"/>
              </a:spcAft>
              <a:buNone/>
            </a:pP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Opioid taper or “medication-assisted withdrawal” not recommended in pregnancy</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High risk for relapse and associated maternal and fetal consequences</a:t>
            </a:r>
            <a:endParaRPr sz="1600" dirty="0">
              <a:solidFill>
                <a:schemeClr val="bg1"/>
              </a:solidFill>
            </a:endParaRPr>
          </a:p>
          <a:p>
            <a:pPr marL="914400" lvl="0" indent="0" algn="l" rtl="0">
              <a:lnSpc>
                <a:spcPct val="100000"/>
              </a:lnSpc>
              <a:spcBef>
                <a:spcPts val="0"/>
              </a:spcBef>
              <a:spcAft>
                <a:spcPts val="0"/>
              </a:spcAft>
              <a:buNone/>
            </a:pP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Growing body of reproductive safety data for naltrexone</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Probably most feasible for those not currently physiologically dependent on opioids</a:t>
            </a:r>
            <a:endParaRPr sz="1600" dirty="0">
              <a:solidFill>
                <a:schemeClr val="bg1"/>
              </a:solidFill>
            </a:endParaRPr>
          </a:p>
          <a:p>
            <a:pPr marL="914400" lvl="0" indent="0" algn="l" rtl="0">
              <a:lnSpc>
                <a:spcPct val="100000"/>
              </a:lnSpc>
              <a:spcBef>
                <a:spcPts val="0"/>
              </a:spcBef>
              <a:spcAft>
                <a:spcPts val="0"/>
              </a:spcAft>
              <a:buNone/>
            </a:pP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Prescribe naloxone rescue kit and educate regarding its use</a:t>
            </a:r>
            <a:endParaRPr sz="1600" dirty="0">
              <a:solidFill>
                <a:schemeClr val="bg1"/>
              </a:solidFill>
            </a:endParaRPr>
          </a:p>
          <a:p>
            <a:pPr marL="4572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1"/>
          <p:cNvSpPr txBox="1">
            <a:spLocks noGrp="1"/>
          </p:cNvSpPr>
          <p:nvPr>
            <p:ph type="title"/>
          </p:nvPr>
        </p:nvSpPr>
        <p:spPr>
          <a:xfrm>
            <a:off x="-148584" y="486761"/>
            <a:ext cx="9437861" cy="53022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300"/>
              <a:buFont typeface="Calibri"/>
              <a:buNone/>
            </a:pPr>
            <a:r>
              <a:rPr lang="en-US" sz="3200" dirty="0"/>
              <a:t>Treatment: pharmacologic: Opioids (continued)</a:t>
            </a:r>
            <a:endParaRPr sz="3200" dirty="0"/>
          </a:p>
        </p:txBody>
      </p:sp>
      <p:sp>
        <p:nvSpPr>
          <p:cNvPr id="311" name="Google Shape;311;p41"/>
          <p:cNvSpPr txBox="1">
            <a:spLocks noGrp="1"/>
          </p:cNvSpPr>
          <p:nvPr>
            <p:ph idx="1"/>
          </p:nvPr>
        </p:nvSpPr>
        <p:spPr>
          <a:xfrm>
            <a:off x="179566" y="1124712"/>
            <a:ext cx="8676479" cy="512064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400" dirty="0">
                <a:solidFill>
                  <a:schemeClr val="bg1"/>
                </a:solidFill>
              </a:rPr>
              <a:t>Methadone: dosed daily at an Opioid Treatment Program</a:t>
            </a:r>
            <a:endParaRPr sz="1400" dirty="0">
              <a:solidFill>
                <a:schemeClr val="bg1"/>
              </a:solidFill>
            </a:endParaRPr>
          </a:p>
          <a:p>
            <a:pPr marL="914400" lvl="1" indent="-342900" algn="l" rtl="0">
              <a:lnSpc>
                <a:spcPct val="100000"/>
              </a:lnSpc>
              <a:spcBef>
                <a:spcPts val="0"/>
              </a:spcBef>
              <a:spcAft>
                <a:spcPts val="0"/>
              </a:spcAft>
              <a:buSzPts val="1800"/>
              <a:buChar char="•"/>
            </a:pPr>
            <a:r>
              <a:rPr lang="en-US" sz="1400" dirty="0">
                <a:solidFill>
                  <a:schemeClr val="bg1"/>
                </a:solidFill>
              </a:rPr>
              <a:t>Dose increases may be needed in pregnancy→ should be decreased postpartum to minimize sedation</a:t>
            </a:r>
            <a:endParaRPr sz="1400" dirty="0">
              <a:solidFill>
                <a:schemeClr val="bg1"/>
              </a:solidFill>
            </a:endParaRPr>
          </a:p>
          <a:p>
            <a:pPr marL="914400" lvl="1" indent="-342900" algn="l" rtl="0">
              <a:lnSpc>
                <a:spcPct val="100000"/>
              </a:lnSpc>
              <a:spcBef>
                <a:spcPts val="0"/>
              </a:spcBef>
              <a:spcAft>
                <a:spcPts val="0"/>
              </a:spcAft>
              <a:buSzPts val="1800"/>
              <a:buChar char="•"/>
            </a:pPr>
            <a:r>
              <a:rPr lang="en-US" sz="1400" dirty="0">
                <a:solidFill>
                  <a:schemeClr val="bg1"/>
                </a:solidFill>
              </a:rPr>
              <a:t>Divided dosing optimal</a:t>
            </a:r>
            <a:endParaRPr sz="1400" dirty="0">
              <a:solidFill>
                <a:schemeClr val="bg1"/>
              </a:solidFill>
            </a:endParaRPr>
          </a:p>
          <a:p>
            <a:pPr marL="914400" lvl="1" indent="-342900" algn="l" rtl="0">
              <a:lnSpc>
                <a:spcPct val="100000"/>
              </a:lnSpc>
              <a:spcBef>
                <a:spcPts val="0"/>
              </a:spcBef>
              <a:spcAft>
                <a:spcPts val="0"/>
              </a:spcAft>
              <a:buSzPts val="1800"/>
              <a:buChar char="•"/>
            </a:pPr>
            <a:r>
              <a:rPr lang="en-US" sz="1400" dirty="0">
                <a:solidFill>
                  <a:schemeClr val="bg1"/>
                </a:solidFill>
              </a:rPr>
              <a:t>Risk of NOWS may be dose-dependent</a:t>
            </a:r>
            <a:endParaRPr sz="1400" dirty="0">
              <a:solidFill>
                <a:schemeClr val="bg1"/>
              </a:solidFill>
            </a:endParaRPr>
          </a:p>
          <a:p>
            <a:pPr marL="914400" lvl="1" indent="-342900" algn="l" rtl="0">
              <a:lnSpc>
                <a:spcPct val="100000"/>
              </a:lnSpc>
              <a:spcBef>
                <a:spcPts val="0"/>
              </a:spcBef>
              <a:spcAft>
                <a:spcPts val="0"/>
              </a:spcAft>
              <a:buSzPts val="1800"/>
              <a:buChar char="•"/>
            </a:pPr>
            <a:r>
              <a:rPr lang="en-US" sz="1400" dirty="0">
                <a:solidFill>
                  <a:schemeClr val="bg1"/>
                </a:solidFill>
              </a:rPr>
              <a:t>Initial dose 20-30mg; must be </a:t>
            </a:r>
            <a:r>
              <a:rPr lang="en-US" sz="1400" dirty="0" err="1">
                <a:solidFill>
                  <a:schemeClr val="bg1"/>
                </a:solidFill>
              </a:rPr>
              <a:t>uptitrated</a:t>
            </a:r>
            <a:r>
              <a:rPr lang="en-US" sz="1400" dirty="0">
                <a:solidFill>
                  <a:schemeClr val="bg1"/>
                </a:solidFill>
              </a:rPr>
              <a:t> slowly due to risk for respiratory depression as drug can accumulate due to long half-life; usual doses in pregnancy 80-120mg per day</a:t>
            </a:r>
            <a:endParaRPr sz="1400" dirty="0">
              <a:solidFill>
                <a:schemeClr val="bg1"/>
              </a:solidFill>
            </a:endParaRPr>
          </a:p>
          <a:p>
            <a:pPr marL="914400" lvl="0" indent="0" algn="l" rtl="0">
              <a:lnSpc>
                <a:spcPct val="100000"/>
              </a:lnSpc>
              <a:spcBef>
                <a:spcPts val="0"/>
              </a:spcBef>
              <a:spcAft>
                <a:spcPts val="0"/>
              </a:spcAft>
              <a:buNone/>
            </a:pPr>
            <a:endParaRPr sz="1400" dirty="0">
              <a:solidFill>
                <a:schemeClr val="bg1"/>
              </a:solidFill>
            </a:endParaRPr>
          </a:p>
          <a:p>
            <a:pPr marL="457200" lvl="0" indent="-342900" algn="l" rtl="0">
              <a:lnSpc>
                <a:spcPct val="100000"/>
              </a:lnSpc>
              <a:spcBef>
                <a:spcPts val="0"/>
              </a:spcBef>
              <a:spcAft>
                <a:spcPts val="0"/>
              </a:spcAft>
              <a:buSzPts val="1800"/>
              <a:buChar char="•"/>
            </a:pPr>
            <a:r>
              <a:rPr lang="en-US" sz="1400" dirty="0">
                <a:solidFill>
                  <a:schemeClr val="bg1"/>
                </a:solidFill>
              </a:rPr>
              <a:t>Buprenorphine: prescribed in office-based practice </a:t>
            </a:r>
            <a:endParaRPr sz="1400" dirty="0">
              <a:solidFill>
                <a:schemeClr val="bg1"/>
              </a:solidFill>
            </a:endParaRPr>
          </a:p>
          <a:p>
            <a:pPr marL="914400" lvl="1" indent="-342900" algn="l" rtl="0">
              <a:lnSpc>
                <a:spcPct val="100000"/>
              </a:lnSpc>
              <a:spcBef>
                <a:spcPts val="0"/>
              </a:spcBef>
              <a:spcAft>
                <a:spcPts val="0"/>
              </a:spcAft>
              <a:buSzPts val="1800"/>
              <a:buChar char="•"/>
            </a:pPr>
            <a:r>
              <a:rPr lang="en-US" sz="1400" dirty="0">
                <a:solidFill>
                  <a:schemeClr val="bg1"/>
                </a:solidFill>
              </a:rPr>
              <a:t>8 hour training no longer required to obtain X-waiver</a:t>
            </a:r>
            <a:endParaRPr sz="1400" dirty="0">
              <a:solidFill>
                <a:schemeClr val="bg1"/>
              </a:solidFill>
            </a:endParaRPr>
          </a:p>
          <a:p>
            <a:pPr marL="914400" lvl="1" indent="-342900" algn="l" rtl="0">
              <a:lnSpc>
                <a:spcPct val="100000"/>
              </a:lnSpc>
              <a:spcBef>
                <a:spcPts val="0"/>
              </a:spcBef>
              <a:spcAft>
                <a:spcPts val="0"/>
              </a:spcAft>
              <a:buSzPts val="1800"/>
              <a:buChar char="•"/>
            </a:pPr>
            <a:r>
              <a:rPr lang="en-US" sz="1400" dirty="0">
                <a:solidFill>
                  <a:schemeClr val="bg1"/>
                </a:solidFill>
              </a:rPr>
              <a:t>Either buprenorphine monotherapy (Subutex) or buprenorphine/naloxone (Suboxone) may be used→ BOTH relatively safe in pregnancy</a:t>
            </a:r>
            <a:endParaRPr sz="1400" dirty="0">
              <a:solidFill>
                <a:schemeClr val="bg1"/>
              </a:solidFill>
            </a:endParaRPr>
          </a:p>
          <a:p>
            <a:pPr marL="914400" lvl="1" indent="-342900" algn="l" rtl="0">
              <a:lnSpc>
                <a:spcPct val="100000"/>
              </a:lnSpc>
              <a:spcBef>
                <a:spcPts val="0"/>
              </a:spcBef>
              <a:spcAft>
                <a:spcPts val="0"/>
              </a:spcAft>
              <a:buSzPts val="1800"/>
              <a:buChar char="•"/>
            </a:pPr>
            <a:r>
              <a:rPr lang="en-US" sz="1400" dirty="0">
                <a:solidFill>
                  <a:schemeClr val="bg1"/>
                </a:solidFill>
              </a:rPr>
              <a:t>Dose increase or divided dosing may be required in pregnancy</a:t>
            </a:r>
            <a:endParaRPr sz="1400" dirty="0">
              <a:solidFill>
                <a:schemeClr val="bg1"/>
              </a:solidFill>
            </a:endParaRPr>
          </a:p>
          <a:p>
            <a:pPr marL="914400" lvl="1" indent="-342900" algn="l" rtl="0">
              <a:lnSpc>
                <a:spcPct val="100000"/>
              </a:lnSpc>
              <a:spcBef>
                <a:spcPts val="0"/>
              </a:spcBef>
              <a:spcAft>
                <a:spcPts val="0"/>
              </a:spcAft>
              <a:buSzPts val="1800"/>
              <a:buChar char="•"/>
            </a:pPr>
            <a:r>
              <a:rPr lang="en-US" sz="1400" dirty="0">
                <a:solidFill>
                  <a:schemeClr val="bg1"/>
                </a:solidFill>
              </a:rPr>
              <a:t>Initiate when patient is experiencing moderate withdrawal symptoms or use low-dose initiation protocol to prevent precipitated withdrawal</a:t>
            </a:r>
            <a:endParaRPr sz="1400" dirty="0">
              <a:solidFill>
                <a:schemeClr val="bg1"/>
              </a:solidFill>
            </a:endParaRPr>
          </a:p>
          <a:p>
            <a:pPr marL="1371600" lvl="0" indent="0" algn="l" rtl="0">
              <a:lnSpc>
                <a:spcPct val="100000"/>
              </a:lnSpc>
              <a:spcBef>
                <a:spcPts val="0"/>
              </a:spcBef>
              <a:spcAft>
                <a:spcPts val="0"/>
              </a:spcAft>
              <a:buNone/>
            </a:pPr>
            <a:endParaRPr sz="1400" dirty="0">
              <a:solidFill>
                <a:schemeClr val="bg1"/>
              </a:solidFill>
            </a:endParaRPr>
          </a:p>
          <a:p>
            <a:pPr marL="457200" lvl="0" indent="-342900" algn="l" rtl="0">
              <a:lnSpc>
                <a:spcPct val="100000"/>
              </a:lnSpc>
              <a:spcBef>
                <a:spcPts val="0"/>
              </a:spcBef>
              <a:spcAft>
                <a:spcPts val="0"/>
              </a:spcAft>
              <a:buSzPts val="1800"/>
              <a:buChar char="•"/>
            </a:pPr>
            <a:r>
              <a:rPr lang="en-US" sz="1400" dirty="0">
                <a:solidFill>
                  <a:schemeClr val="bg1"/>
                </a:solidFill>
              </a:rPr>
              <a:t>Naltrexone: PO daily or IM monthly (Vivitrol) </a:t>
            </a:r>
            <a:endParaRPr sz="1400" dirty="0">
              <a:solidFill>
                <a:schemeClr val="bg1"/>
              </a:solidFill>
            </a:endParaRPr>
          </a:p>
          <a:p>
            <a:pPr marL="914400" lvl="1" indent="-342900" algn="l" rtl="0">
              <a:lnSpc>
                <a:spcPct val="100000"/>
              </a:lnSpc>
              <a:spcBef>
                <a:spcPts val="0"/>
              </a:spcBef>
              <a:spcAft>
                <a:spcPts val="0"/>
              </a:spcAft>
              <a:buSzPts val="1800"/>
              <a:buChar char="•"/>
            </a:pPr>
            <a:r>
              <a:rPr lang="en-US" sz="1400" dirty="0">
                <a:solidFill>
                  <a:schemeClr val="bg1"/>
                </a:solidFill>
              </a:rPr>
              <a:t>Relatively safe in pregnancy</a:t>
            </a:r>
            <a:endParaRPr sz="1400" dirty="0">
              <a:solidFill>
                <a:schemeClr val="bg1"/>
              </a:solidFill>
            </a:endParaRPr>
          </a:p>
          <a:p>
            <a:pPr marL="914400" lvl="1" indent="-342900" algn="l" rtl="0">
              <a:lnSpc>
                <a:spcPct val="100000"/>
              </a:lnSpc>
              <a:spcBef>
                <a:spcPts val="0"/>
              </a:spcBef>
              <a:spcAft>
                <a:spcPts val="0"/>
              </a:spcAft>
              <a:buSzPts val="1800"/>
              <a:buChar char="•"/>
            </a:pPr>
            <a:r>
              <a:rPr lang="en-US" sz="1400" dirty="0">
                <a:solidFill>
                  <a:schemeClr val="bg1"/>
                </a:solidFill>
              </a:rPr>
              <a:t>Requires detoxification from opioids (5-10 days)</a:t>
            </a:r>
            <a:endParaRPr sz="1400"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txBox="1">
            <a:spLocks noGrp="1"/>
          </p:cNvSpPr>
          <p:nvPr>
            <p:ph type="title"/>
          </p:nvPr>
        </p:nvSpPr>
        <p:spPr>
          <a:xfrm>
            <a:off x="628650" y="257462"/>
            <a:ext cx="7886700" cy="1325559"/>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Buprenorphine Pharmacology</a:t>
            </a:r>
            <a:endParaRPr dirty="0"/>
          </a:p>
        </p:txBody>
      </p:sp>
      <p:sp>
        <p:nvSpPr>
          <p:cNvPr id="319" name="Google Shape;319;p42"/>
          <p:cNvSpPr txBox="1">
            <a:spLocks noGrp="1"/>
          </p:cNvSpPr>
          <p:nvPr>
            <p:ph idx="4294967295"/>
          </p:nvPr>
        </p:nvSpPr>
        <p:spPr>
          <a:xfrm>
            <a:off x="3055038" y="1289834"/>
            <a:ext cx="4606925" cy="37719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endParaRPr dirty="0"/>
          </a:p>
          <a:p>
            <a:pPr marL="0" lvl="0" indent="0" algn="l" rtl="0">
              <a:spcBef>
                <a:spcPts val="750"/>
              </a:spcBef>
              <a:spcAft>
                <a:spcPts val="0"/>
              </a:spcAft>
              <a:buNone/>
            </a:pPr>
            <a:endParaRPr dirty="0"/>
          </a:p>
          <a:p>
            <a:pPr marL="0" lvl="0" indent="0" algn="l" rtl="0">
              <a:spcBef>
                <a:spcPts val="750"/>
              </a:spcBef>
              <a:spcAft>
                <a:spcPts val="0"/>
              </a:spcAft>
              <a:buNone/>
            </a:pPr>
            <a:endParaRPr dirty="0"/>
          </a:p>
          <a:p>
            <a:pPr marL="0" lvl="0" indent="0" algn="l" rtl="0">
              <a:spcBef>
                <a:spcPts val="750"/>
              </a:spcBef>
              <a:spcAft>
                <a:spcPts val="0"/>
              </a:spcAft>
              <a:buNone/>
            </a:pPr>
            <a:endParaRPr dirty="0"/>
          </a:p>
          <a:p>
            <a:pPr marL="0" lvl="0" indent="0" algn="l" rtl="0">
              <a:spcBef>
                <a:spcPts val="750"/>
              </a:spcBef>
              <a:spcAft>
                <a:spcPts val="0"/>
              </a:spcAft>
              <a:buNone/>
            </a:pPr>
            <a:endParaRPr dirty="0"/>
          </a:p>
          <a:p>
            <a:pPr marL="0" lvl="0" indent="0" algn="l" rtl="0">
              <a:spcBef>
                <a:spcPts val="750"/>
              </a:spcBef>
              <a:spcAft>
                <a:spcPts val="0"/>
              </a:spcAft>
              <a:buNone/>
            </a:pPr>
            <a:endParaRPr dirty="0"/>
          </a:p>
          <a:p>
            <a:pPr marL="0" lvl="0" indent="0" algn="l" rtl="0">
              <a:spcBef>
                <a:spcPts val="750"/>
              </a:spcBef>
              <a:spcAft>
                <a:spcPts val="0"/>
              </a:spcAft>
              <a:buNone/>
            </a:pPr>
            <a:endParaRPr dirty="0"/>
          </a:p>
          <a:p>
            <a:pPr marL="0" lvl="0" indent="0" algn="l" rtl="0">
              <a:spcBef>
                <a:spcPts val="750"/>
              </a:spcBef>
              <a:spcAft>
                <a:spcPts val="0"/>
              </a:spcAft>
              <a:buNone/>
            </a:pPr>
            <a:endParaRPr dirty="0"/>
          </a:p>
          <a:p>
            <a:pPr marL="0" lvl="0" indent="0" algn="l" rtl="0">
              <a:spcBef>
                <a:spcPts val="750"/>
              </a:spcBef>
              <a:spcAft>
                <a:spcPts val="0"/>
              </a:spcAft>
              <a:buNone/>
            </a:pPr>
            <a:endParaRPr dirty="0"/>
          </a:p>
          <a:p>
            <a:pPr marL="0" lvl="0" indent="0" algn="l" rtl="0">
              <a:spcBef>
                <a:spcPts val="750"/>
              </a:spcBef>
              <a:spcAft>
                <a:spcPts val="0"/>
              </a:spcAft>
              <a:buNone/>
            </a:pPr>
            <a:endParaRPr dirty="0"/>
          </a:p>
          <a:p>
            <a:pPr marL="0" lvl="0" indent="0" algn="l" rtl="0">
              <a:spcBef>
                <a:spcPts val="750"/>
              </a:spcBef>
              <a:spcAft>
                <a:spcPts val="0"/>
              </a:spcAft>
              <a:buNone/>
            </a:pPr>
            <a:r>
              <a:rPr lang="en-US" sz="1100" u="sng" dirty="0">
                <a:solidFill>
                  <a:schemeClr val="bg1"/>
                </a:solidFill>
                <a:hlinkClick r:id="rId3">
                  <a:extLst>
                    <a:ext uri="{A12FA001-AC4F-418D-AE19-62706E023703}">
                      <ahyp:hlinkClr xmlns:ahyp="http://schemas.microsoft.com/office/drawing/2018/hyperlinkcolor" val="tx"/>
                    </a:ext>
                  </a:extLst>
                </a:hlinkClick>
              </a:rPr>
              <a:t>Buprenorphine for Opioid Use Disorder: Mechanism of Action - Psychopharmacology Institute</a:t>
            </a:r>
            <a:endParaRPr dirty="0">
              <a:solidFill>
                <a:schemeClr val="bg1"/>
              </a:solidFill>
            </a:endParaRPr>
          </a:p>
        </p:txBody>
      </p:sp>
      <p:pic>
        <p:nvPicPr>
          <p:cNvPr id="320" name="Google Shape;320;p42"/>
          <p:cNvPicPr preferRelativeResize="0"/>
          <p:nvPr/>
        </p:nvPicPr>
        <p:blipFill>
          <a:blip r:embed="rId4">
            <a:alphaModFix/>
          </a:blip>
          <a:stretch>
            <a:fillRect/>
          </a:stretch>
        </p:blipFill>
        <p:spPr>
          <a:xfrm>
            <a:off x="1539748" y="1470279"/>
            <a:ext cx="5994654" cy="34126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600" dirty="0"/>
              <a:t> How to use this material</a:t>
            </a:r>
            <a:endParaRPr sz="3600" dirty="0"/>
          </a:p>
        </p:txBody>
      </p:sp>
      <p:sp>
        <p:nvSpPr>
          <p:cNvPr id="108" name="Google Shape;108;p16"/>
          <p:cNvSpPr txBox="1">
            <a:spLocks noGrp="1"/>
          </p:cNvSpPr>
          <p:nvPr>
            <p:ph type="body" idx="1"/>
          </p:nvPr>
        </p:nvSpPr>
        <p:spPr>
          <a:xfrm>
            <a:off x="623885" y="3742070"/>
            <a:ext cx="7886700" cy="1018861"/>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ts val="2100"/>
              <a:buChar char="•"/>
            </a:pPr>
            <a:r>
              <a:rPr lang="en-US"/>
              <a:t>Review slides individually or as a self study group.</a:t>
            </a:r>
            <a:endParaRPr/>
          </a:p>
          <a:p>
            <a:pPr marL="171450" lvl="0" indent="-171450" algn="l" rtl="0">
              <a:lnSpc>
                <a:spcPct val="90000"/>
              </a:lnSpc>
              <a:spcBef>
                <a:spcPts val="750"/>
              </a:spcBef>
              <a:spcAft>
                <a:spcPts val="0"/>
              </a:spcAft>
              <a:buClr>
                <a:schemeClr val="dk1"/>
              </a:buClr>
              <a:buSzPts val="2100"/>
              <a:buChar char="•"/>
            </a:pPr>
            <a:r>
              <a:rPr lang="en-US"/>
              <a:t>For questions, go to normal view and read the notes.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ACD330D-5CBA-8C79-1726-501AB6617129}"/>
              </a:ext>
            </a:extLst>
          </p:cNvPr>
          <p:cNvSpPr/>
          <p:nvPr/>
        </p:nvSpPr>
        <p:spPr>
          <a:xfrm>
            <a:off x="288612" y="1233583"/>
            <a:ext cx="8594956" cy="45401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Google Shape;326;p43"/>
          <p:cNvSpPr txBox="1">
            <a:spLocks noGrp="1"/>
          </p:cNvSpPr>
          <p:nvPr>
            <p:ph type="title"/>
          </p:nvPr>
        </p:nvSpPr>
        <p:spPr>
          <a:xfrm>
            <a:off x="628650" y="176216"/>
            <a:ext cx="7886700" cy="1325559"/>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Buprenorphine Tips</a:t>
            </a:r>
            <a:endParaRPr dirty="0"/>
          </a:p>
        </p:txBody>
      </p:sp>
      <p:sp>
        <p:nvSpPr>
          <p:cNvPr id="327" name="Google Shape;327;p43"/>
          <p:cNvSpPr txBox="1">
            <a:spLocks noGrp="1"/>
          </p:cNvSpPr>
          <p:nvPr>
            <p:ph idx="4294967295"/>
          </p:nvPr>
        </p:nvSpPr>
        <p:spPr>
          <a:xfrm>
            <a:off x="628650" y="1501775"/>
            <a:ext cx="7886700" cy="5049838"/>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US" sz="1800" dirty="0">
                <a:solidFill>
                  <a:schemeClr val="bg1"/>
                </a:solidFill>
              </a:rPr>
              <a:t>Partial agonist at mu opioid receptor with high binding affinity</a:t>
            </a:r>
            <a:endParaRPr sz="1800" dirty="0">
              <a:solidFill>
                <a:schemeClr val="bg1"/>
              </a:solidFill>
            </a:endParaRPr>
          </a:p>
          <a:p>
            <a:pPr marL="457200" lvl="0" indent="-342900" algn="l" rtl="0">
              <a:spcBef>
                <a:spcPts val="0"/>
              </a:spcBef>
              <a:spcAft>
                <a:spcPts val="0"/>
              </a:spcAft>
              <a:buSzPts val="1800"/>
              <a:buChar char="•"/>
            </a:pPr>
            <a:r>
              <a:rPr lang="en-US" sz="1800" dirty="0">
                <a:solidFill>
                  <a:schemeClr val="bg1"/>
                </a:solidFill>
              </a:rPr>
              <a:t>Precipitated withdrawal occurs when buprenorphine “knocks” a full agonist off the receptor</a:t>
            </a:r>
            <a:endParaRPr sz="1800" dirty="0">
              <a:solidFill>
                <a:schemeClr val="bg1"/>
              </a:solidFill>
            </a:endParaRPr>
          </a:p>
          <a:p>
            <a:pPr marL="457200" lvl="0" indent="-342900" algn="l" rtl="0">
              <a:spcBef>
                <a:spcPts val="0"/>
              </a:spcBef>
              <a:spcAft>
                <a:spcPts val="0"/>
              </a:spcAft>
              <a:buSzPts val="1800"/>
              <a:buChar char="•"/>
            </a:pPr>
            <a:r>
              <a:rPr lang="en-US" sz="1800" dirty="0">
                <a:solidFill>
                  <a:schemeClr val="bg1"/>
                </a:solidFill>
              </a:rPr>
              <a:t>Buprenorphine itself causes precipitated withdrawal (not the naloxone moiety in combination product, which is relatively inert when taken sublingually as prescribed)</a:t>
            </a:r>
            <a:endParaRPr sz="1800" dirty="0">
              <a:solidFill>
                <a:schemeClr val="bg1"/>
              </a:solidFill>
            </a:endParaRPr>
          </a:p>
          <a:p>
            <a:pPr marL="457200" lvl="0" indent="-342900" algn="l" rtl="0">
              <a:spcBef>
                <a:spcPts val="0"/>
              </a:spcBef>
              <a:spcAft>
                <a:spcPts val="0"/>
              </a:spcAft>
              <a:buSzPts val="1800"/>
              <a:buChar char="•"/>
            </a:pPr>
            <a:r>
              <a:rPr lang="en-US" sz="1800" dirty="0">
                <a:solidFill>
                  <a:schemeClr val="bg1"/>
                </a:solidFill>
              </a:rPr>
              <a:t>Initiate buprenorphine only after patient is in moderate opioid withdrawal</a:t>
            </a:r>
            <a:endParaRPr sz="1800" dirty="0">
              <a:solidFill>
                <a:schemeClr val="bg1"/>
              </a:solidFill>
            </a:endParaRPr>
          </a:p>
          <a:p>
            <a:pPr marL="457200" lvl="0" indent="-342900" algn="l" rtl="0">
              <a:spcBef>
                <a:spcPts val="0"/>
              </a:spcBef>
              <a:spcAft>
                <a:spcPts val="0"/>
              </a:spcAft>
              <a:buSzPts val="1800"/>
              <a:buChar char="•"/>
            </a:pPr>
            <a:r>
              <a:rPr lang="en-US" sz="1800" dirty="0">
                <a:solidFill>
                  <a:schemeClr val="bg1"/>
                </a:solidFill>
              </a:rPr>
              <a:t>New “micro-induction” protocols are being developed in which very low doses of buprenorphine gradually displace full agonists </a:t>
            </a:r>
            <a:endParaRPr sz="1800" dirty="0">
              <a:solidFill>
                <a:schemeClr val="bg1"/>
              </a:solidFill>
            </a:endParaRPr>
          </a:p>
          <a:p>
            <a:pPr marL="457200" lvl="0" indent="-342900" algn="l" rtl="0">
              <a:spcBef>
                <a:spcPts val="0"/>
              </a:spcBef>
              <a:spcAft>
                <a:spcPts val="0"/>
              </a:spcAft>
              <a:buSzPts val="1800"/>
              <a:buChar char="•"/>
            </a:pPr>
            <a:r>
              <a:rPr lang="en-US" sz="1800" dirty="0">
                <a:solidFill>
                  <a:schemeClr val="bg1"/>
                </a:solidFill>
              </a:rPr>
              <a:t>Buprenorphine can be continued throughout delivery hospitalization</a:t>
            </a:r>
            <a:endParaRPr sz="1800" dirty="0">
              <a:solidFill>
                <a:schemeClr val="bg1"/>
              </a:solidFill>
            </a:endParaRPr>
          </a:p>
          <a:p>
            <a:pPr marL="457200" lvl="0" indent="-342900" algn="l" rtl="0">
              <a:spcBef>
                <a:spcPts val="0"/>
              </a:spcBef>
              <a:spcAft>
                <a:spcPts val="0"/>
              </a:spcAft>
              <a:buSzPts val="1800"/>
              <a:buChar char="•"/>
            </a:pPr>
            <a:r>
              <a:rPr lang="en-US" sz="1800" dirty="0">
                <a:solidFill>
                  <a:schemeClr val="bg1"/>
                </a:solidFill>
              </a:rPr>
              <a:t>Adding full agonist opioids when someone is on buprenorphine maintenance treatment (e.g. for post-surgical pain) will NOT cause precipitated withdrawal</a:t>
            </a:r>
            <a:endParaRPr sz="1800" dirty="0">
              <a:solidFill>
                <a:schemeClr val="bg1"/>
              </a:solidFill>
            </a:endParaRPr>
          </a:p>
          <a:p>
            <a:pPr marL="457200" lvl="0" indent="0" algn="l" rtl="0">
              <a:spcBef>
                <a:spcPts val="750"/>
              </a:spcBef>
              <a:spcAft>
                <a:spcPts val="0"/>
              </a:spcAft>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4"/>
          <p:cNvSpPr txBox="1">
            <a:spLocks noGrp="1"/>
          </p:cNvSpPr>
          <p:nvPr>
            <p:ph type="title"/>
          </p:nvPr>
        </p:nvSpPr>
        <p:spPr>
          <a:xfrm>
            <a:off x="299468" y="399474"/>
            <a:ext cx="5634987"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dirty="0"/>
              <a:t>Treatment: Pharmacologic: Stimulants (cocaine, methamphetamines)</a:t>
            </a:r>
            <a:endParaRPr dirty="0"/>
          </a:p>
        </p:txBody>
      </p:sp>
      <p:sp>
        <p:nvSpPr>
          <p:cNvPr id="334" name="Google Shape;334;p44"/>
          <p:cNvSpPr txBox="1">
            <a:spLocks noGrp="1"/>
          </p:cNvSpPr>
          <p:nvPr>
            <p:ph idx="4294967295"/>
          </p:nvPr>
        </p:nvSpPr>
        <p:spPr>
          <a:xfrm>
            <a:off x="417632" y="1937030"/>
            <a:ext cx="4705349" cy="365823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600" dirty="0">
                <a:solidFill>
                  <a:schemeClr val="bg1"/>
                </a:solidFill>
              </a:rPr>
              <a:t>No current FDA-approved pharmacological interventions for stimulant use disorders</a:t>
            </a:r>
            <a:endParaRPr sz="1600" dirty="0">
              <a:solidFill>
                <a:schemeClr val="bg1"/>
              </a:solidFill>
            </a:endParaRPr>
          </a:p>
          <a:p>
            <a:pPr marL="0" lvl="0" indent="0" algn="l" rtl="0">
              <a:lnSpc>
                <a:spcPct val="100000"/>
              </a:lnSpc>
              <a:spcBef>
                <a:spcPts val="0"/>
              </a:spcBef>
              <a:spcAft>
                <a:spcPts val="0"/>
              </a:spcAft>
              <a:buNone/>
            </a:pP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Educate about withdrawal, which is characterized by </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Fatigue, irritability, depressed mood, and intense cravings</a:t>
            </a:r>
            <a:endParaRPr sz="1600" dirty="0">
              <a:solidFill>
                <a:schemeClr val="bg1"/>
              </a:solidFill>
            </a:endParaRPr>
          </a:p>
          <a:p>
            <a:pPr marL="914400" lvl="1" indent="-342900" algn="l" rtl="0">
              <a:lnSpc>
                <a:spcPct val="100000"/>
              </a:lnSpc>
              <a:spcBef>
                <a:spcPts val="0"/>
              </a:spcBef>
              <a:spcAft>
                <a:spcPts val="0"/>
              </a:spcAft>
              <a:buSzPts val="1800"/>
              <a:buChar char="•"/>
            </a:pPr>
            <a:r>
              <a:rPr lang="en-US" sz="1600" dirty="0">
                <a:solidFill>
                  <a:schemeClr val="bg1"/>
                </a:solidFill>
              </a:rPr>
              <a:t>Uncomfortable but not life-threatening</a:t>
            </a:r>
            <a:endParaRPr sz="1600" dirty="0">
              <a:solidFill>
                <a:schemeClr val="bg1"/>
              </a:solidFill>
            </a:endParaRPr>
          </a:p>
          <a:p>
            <a:pPr marL="0" lvl="0" indent="0" algn="l" rtl="0">
              <a:lnSpc>
                <a:spcPct val="100000"/>
              </a:lnSpc>
              <a:spcBef>
                <a:spcPts val="0"/>
              </a:spcBef>
              <a:spcAft>
                <a:spcPts val="0"/>
              </a:spcAft>
              <a:buNone/>
            </a:pPr>
            <a:endParaRPr sz="1600" dirty="0">
              <a:solidFill>
                <a:schemeClr val="bg1"/>
              </a:solidFill>
            </a:endParaRPr>
          </a:p>
          <a:p>
            <a:pPr marL="457200" lvl="0" indent="-342900" algn="l" rtl="0">
              <a:lnSpc>
                <a:spcPct val="100000"/>
              </a:lnSpc>
              <a:spcBef>
                <a:spcPts val="0"/>
              </a:spcBef>
              <a:spcAft>
                <a:spcPts val="0"/>
              </a:spcAft>
              <a:buSzPts val="1800"/>
              <a:buChar char="•"/>
            </a:pPr>
            <a:r>
              <a:rPr lang="en-US" sz="1600" dirty="0">
                <a:solidFill>
                  <a:schemeClr val="bg1"/>
                </a:solidFill>
              </a:rPr>
              <a:t>Treat co-occurring psychiatric illness and other substance use disorders </a:t>
            </a:r>
            <a:endParaRPr sz="1600" dirty="0">
              <a:solidFill>
                <a:schemeClr val="bg1"/>
              </a:solidFill>
            </a:endParaRPr>
          </a:p>
          <a:p>
            <a:pPr marL="0" lvl="0" indent="0" algn="l" rtl="0">
              <a:lnSpc>
                <a:spcPct val="100000"/>
              </a:lnSpc>
              <a:spcBef>
                <a:spcPts val="0"/>
              </a:spcBef>
              <a:spcAft>
                <a:spcPts val="0"/>
              </a:spcAft>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674206-26A1-062A-0B2D-77199E3EC719}"/>
              </a:ext>
            </a:extLst>
          </p:cNvPr>
          <p:cNvSpPr/>
          <p:nvPr/>
        </p:nvSpPr>
        <p:spPr>
          <a:xfrm>
            <a:off x="288612" y="1442305"/>
            <a:ext cx="8594956" cy="36953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Google Shape;341;p45"/>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Special Considerations</a:t>
            </a:r>
            <a:endParaRPr/>
          </a:p>
        </p:txBody>
      </p:sp>
      <p:sp>
        <p:nvSpPr>
          <p:cNvPr id="342" name="Google Shape;342;p45"/>
          <p:cNvSpPr txBox="1">
            <a:spLocks noGrp="1"/>
          </p:cNvSpPr>
          <p:nvPr>
            <p:ph idx="4294967295"/>
          </p:nvPr>
        </p:nvSpPr>
        <p:spPr>
          <a:xfrm>
            <a:off x="608076" y="1581976"/>
            <a:ext cx="7886700" cy="434975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US" sz="1800" dirty="0">
                <a:solidFill>
                  <a:schemeClr val="bg1"/>
                </a:solidFill>
              </a:rPr>
              <a:t>Historically marginalized groups, such as BIPOC individuals, have been targeted by punitive substance related legislation (e.g. media focus on “crack babies” in the 1980s) and continue to be more likely to be reported to child protection for concerns related to parental substance use or toxicology</a:t>
            </a:r>
            <a:endParaRPr sz="1800" dirty="0">
              <a:solidFill>
                <a:schemeClr val="bg1"/>
              </a:solidFill>
            </a:endParaRPr>
          </a:p>
          <a:p>
            <a:pPr marL="457200" lvl="0" indent="-342900" algn="l" rtl="0">
              <a:spcBef>
                <a:spcPts val="0"/>
              </a:spcBef>
              <a:spcAft>
                <a:spcPts val="0"/>
              </a:spcAft>
              <a:buSzPts val="1800"/>
              <a:buChar char="•"/>
            </a:pPr>
            <a:r>
              <a:rPr lang="en-US" sz="1800" dirty="0">
                <a:solidFill>
                  <a:schemeClr val="bg1"/>
                </a:solidFill>
              </a:rPr>
              <a:t>Punitive policies that assume maternal unfitness due to maternal SUD tend to worsen outcomes </a:t>
            </a:r>
            <a:endParaRPr sz="1800" dirty="0">
              <a:solidFill>
                <a:schemeClr val="bg1"/>
              </a:solidFill>
            </a:endParaRPr>
          </a:p>
          <a:p>
            <a:pPr marL="457200" lvl="0" indent="-342900" algn="l" rtl="0">
              <a:spcBef>
                <a:spcPts val="0"/>
              </a:spcBef>
              <a:spcAft>
                <a:spcPts val="0"/>
              </a:spcAft>
              <a:buSzPts val="1800"/>
              <a:buChar char="•"/>
            </a:pPr>
            <a:r>
              <a:rPr lang="en-US" sz="1800" dirty="0">
                <a:solidFill>
                  <a:schemeClr val="bg1"/>
                </a:solidFill>
              </a:rPr>
              <a:t>Pregnant people who use substances have unmet needs for treatment and support</a:t>
            </a:r>
            <a:endParaRPr sz="1800" dirty="0">
              <a:solidFill>
                <a:schemeClr val="bg1"/>
              </a:solidFill>
            </a:endParaRPr>
          </a:p>
          <a:p>
            <a:pPr marL="457200" lvl="0" indent="-342900" algn="l" rtl="0">
              <a:spcBef>
                <a:spcPts val="0"/>
              </a:spcBef>
              <a:spcAft>
                <a:spcPts val="0"/>
              </a:spcAft>
              <a:buSzPts val="1800"/>
              <a:buChar char="•"/>
            </a:pPr>
            <a:r>
              <a:rPr lang="en-US" sz="1800" dirty="0">
                <a:solidFill>
                  <a:schemeClr val="bg1"/>
                </a:solidFill>
              </a:rPr>
              <a:t>Treatment programs that address barriers to treatment and provide comprehensive supports improve outcomes</a:t>
            </a:r>
            <a:endParaRPr sz="1800" dirty="0">
              <a:solidFill>
                <a:schemeClr val="bg1"/>
              </a:solidFill>
            </a:endParaRPr>
          </a:p>
          <a:p>
            <a:pPr marL="457200" lvl="0" indent="-342900" algn="l" rtl="0">
              <a:spcBef>
                <a:spcPts val="0"/>
              </a:spcBef>
              <a:spcAft>
                <a:spcPts val="0"/>
              </a:spcAft>
              <a:buSzPts val="1800"/>
              <a:buChar char="•"/>
            </a:pPr>
            <a:r>
              <a:rPr lang="en-US" sz="1800" dirty="0">
                <a:solidFill>
                  <a:schemeClr val="bg1"/>
                </a:solidFill>
              </a:rPr>
              <a:t>Receiving appropriate prenatal care improves outcomes even if substance use continues</a:t>
            </a:r>
            <a:endParaRPr sz="1800"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937A1E6-A3A8-6F00-139F-A03B2C55A43F}"/>
              </a:ext>
            </a:extLst>
          </p:cNvPr>
          <p:cNvSpPr/>
          <p:nvPr/>
        </p:nvSpPr>
        <p:spPr>
          <a:xfrm>
            <a:off x="258795" y="1402548"/>
            <a:ext cx="8634712" cy="41823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Google Shape;348;p46"/>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Special Considerations</a:t>
            </a:r>
            <a:endParaRPr/>
          </a:p>
        </p:txBody>
      </p:sp>
      <p:sp>
        <p:nvSpPr>
          <p:cNvPr id="349" name="Google Shape;349;p46"/>
          <p:cNvSpPr txBox="1">
            <a:spLocks noGrp="1"/>
          </p:cNvSpPr>
          <p:nvPr>
            <p:ph idx="4294967295"/>
          </p:nvPr>
        </p:nvSpPr>
        <p:spPr>
          <a:xfrm>
            <a:off x="251460" y="1697609"/>
            <a:ext cx="8641080" cy="377190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US" sz="1800" dirty="0">
                <a:solidFill>
                  <a:schemeClr val="bg1"/>
                </a:solidFill>
              </a:rPr>
              <a:t>All substance-exposed infants require a Plan of Safe Care upon discharge from the birth hospitalization</a:t>
            </a:r>
            <a:endParaRPr sz="1800" dirty="0">
              <a:solidFill>
                <a:schemeClr val="bg1"/>
              </a:solidFill>
            </a:endParaRPr>
          </a:p>
          <a:p>
            <a:pPr marL="914400" lvl="1" indent="-342900" algn="l" rtl="0">
              <a:spcBef>
                <a:spcPts val="0"/>
              </a:spcBef>
              <a:spcAft>
                <a:spcPts val="0"/>
              </a:spcAft>
              <a:buSzPts val="1800"/>
              <a:buChar char="•"/>
            </a:pPr>
            <a:r>
              <a:rPr lang="en-US" u="sng" dirty="0">
                <a:solidFill>
                  <a:schemeClr val="bg1"/>
                </a:solidFill>
                <a:hlinkClick r:id="rId3">
                  <a:extLst>
                    <a:ext uri="{A12FA001-AC4F-418D-AE19-62706E023703}">
                      <ahyp:hlinkClr xmlns:ahyp="http://schemas.microsoft.com/office/drawing/2018/hyperlinkcolor" val="tx"/>
                    </a:ext>
                  </a:extLst>
                </a:hlinkClick>
              </a:rPr>
              <a:t>https://www.childwelfare.gov/pubPDFs/safecare.pdf</a:t>
            </a:r>
            <a:r>
              <a:rPr lang="en-US" dirty="0">
                <a:solidFill>
                  <a:schemeClr val="bg1"/>
                </a:solidFill>
              </a:rPr>
              <a:t> </a:t>
            </a:r>
            <a:endParaRPr dirty="0">
              <a:solidFill>
                <a:schemeClr val="bg1"/>
              </a:solidFill>
            </a:endParaRPr>
          </a:p>
          <a:p>
            <a:pPr marL="457200" lvl="0" indent="-342900" algn="l" rtl="0">
              <a:spcBef>
                <a:spcPts val="0"/>
              </a:spcBef>
              <a:spcAft>
                <a:spcPts val="0"/>
              </a:spcAft>
              <a:buSzPts val="1800"/>
              <a:buChar char="•"/>
            </a:pPr>
            <a:r>
              <a:rPr lang="en-US" sz="1800" dirty="0">
                <a:solidFill>
                  <a:schemeClr val="bg1"/>
                </a:solidFill>
              </a:rPr>
              <a:t>The below link summarizes state rules regarding the reporting of substance use in pregnancy to child protection authorities</a:t>
            </a:r>
            <a:endParaRPr sz="1800" dirty="0">
              <a:solidFill>
                <a:schemeClr val="bg1"/>
              </a:solidFill>
            </a:endParaRPr>
          </a:p>
          <a:p>
            <a:pPr marL="914400" lvl="1" indent="-342900" algn="l" rtl="0">
              <a:spcBef>
                <a:spcPts val="0"/>
              </a:spcBef>
              <a:spcAft>
                <a:spcPts val="0"/>
              </a:spcAft>
              <a:buSzPts val="1800"/>
              <a:buChar char="•"/>
            </a:pPr>
            <a:r>
              <a:rPr lang="en-US" u="sng" dirty="0">
                <a:solidFill>
                  <a:schemeClr val="bg1"/>
                </a:solidFill>
                <a:hlinkClick r:id="rId4">
                  <a:extLst>
                    <a:ext uri="{A12FA001-AC4F-418D-AE19-62706E023703}">
                      <ahyp:hlinkClr xmlns:ahyp="http://schemas.microsoft.com/office/drawing/2018/hyperlinkcolor" val="tx"/>
                    </a:ext>
                  </a:extLst>
                </a:hlinkClick>
              </a:rPr>
              <a:t>https://www.guttmacher.org/state-policy/explore/substance-use-during-pregnancy</a:t>
            </a:r>
            <a:r>
              <a:rPr lang="en-US" dirty="0">
                <a:solidFill>
                  <a:schemeClr val="bg1"/>
                </a:solidFill>
              </a:rPr>
              <a:t> </a:t>
            </a:r>
            <a:endParaRPr dirty="0">
              <a:solidFill>
                <a:schemeClr val="bg1"/>
              </a:solidFill>
            </a:endParaRPr>
          </a:p>
          <a:p>
            <a:pPr marL="457200" lvl="0" indent="-342900" algn="l" rtl="0">
              <a:spcBef>
                <a:spcPts val="0"/>
              </a:spcBef>
              <a:spcAft>
                <a:spcPts val="0"/>
              </a:spcAft>
              <a:buSzPts val="1800"/>
              <a:buChar char="•"/>
            </a:pPr>
            <a:r>
              <a:rPr lang="en-US" sz="1800" dirty="0">
                <a:solidFill>
                  <a:schemeClr val="bg1"/>
                </a:solidFill>
              </a:rPr>
              <a:t>The American College of Obstetricians and Gynecologists opposes punitive legislation regarding substance use in pregnancy and supports approaching substance use in pregnancy as a health concern</a:t>
            </a:r>
            <a:endParaRPr sz="1800" dirty="0">
              <a:solidFill>
                <a:schemeClr val="bg1"/>
              </a:solidFill>
            </a:endParaRPr>
          </a:p>
          <a:p>
            <a:pPr marL="914400" lvl="1" indent="-342900" algn="l" rtl="0">
              <a:spcBef>
                <a:spcPts val="0"/>
              </a:spcBef>
              <a:spcAft>
                <a:spcPts val="0"/>
              </a:spcAft>
              <a:buSzPts val="1800"/>
              <a:buChar char="•"/>
            </a:pPr>
            <a:r>
              <a:rPr lang="en-US" u="sng" dirty="0">
                <a:solidFill>
                  <a:schemeClr val="bg1"/>
                </a:solidFill>
                <a:hlinkClick r:id="rId5">
                  <a:extLst>
                    <a:ext uri="{A12FA001-AC4F-418D-AE19-62706E023703}">
                      <ahyp:hlinkClr xmlns:ahyp="http://schemas.microsoft.com/office/drawing/2018/hyperlinkcolor" val="tx"/>
                    </a:ext>
                  </a:extLst>
                </a:hlinkClick>
              </a:rPr>
              <a:t>https://www.acog.org/advocacy/policy-priorities/substance-use-disorder-in-pregnancy</a:t>
            </a:r>
            <a:r>
              <a:rPr lang="en-US" dirty="0">
                <a:solidFill>
                  <a:schemeClr val="bg1"/>
                </a:solidFill>
              </a:rPr>
              <a:t> </a:t>
            </a:r>
            <a:endParaRPr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AEC3902-9D36-19C5-368D-940D2B472F4B}"/>
              </a:ext>
            </a:extLst>
          </p:cNvPr>
          <p:cNvSpPr/>
          <p:nvPr/>
        </p:nvSpPr>
        <p:spPr>
          <a:xfrm>
            <a:off x="268734" y="1044740"/>
            <a:ext cx="8614834" cy="45401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Google Shape;355;p47"/>
          <p:cNvSpPr txBox="1">
            <a:spLocks noGrp="1"/>
          </p:cNvSpPr>
          <p:nvPr>
            <p:ph type="title"/>
          </p:nvPr>
        </p:nvSpPr>
        <p:spPr>
          <a:xfrm>
            <a:off x="262892" y="79434"/>
            <a:ext cx="7886700" cy="1325559"/>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Helpful Resources</a:t>
            </a:r>
            <a:endParaRPr dirty="0"/>
          </a:p>
        </p:txBody>
      </p:sp>
      <p:sp>
        <p:nvSpPr>
          <p:cNvPr id="356" name="Google Shape;356;p47"/>
          <p:cNvSpPr txBox="1">
            <a:spLocks noGrp="1"/>
          </p:cNvSpPr>
          <p:nvPr>
            <p:ph idx="4294967295"/>
          </p:nvPr>
        </p:nvSpPr>
        <p:spPr>
          <a:xfrm>
            <a:off x="370332" y="1404993"/>
            <a:ext cx="8403336" cy="37719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sz="1800" u="sng" dirty="0">
                <a:solidFill>
                  <a:schemeClr val="bg1"/>
                </a:solidFill>
                <a:hlinkClick r:id="rId3">
                  <a:extLst>
                    <a:ext uri="{A12FA001-AC4F-418D-AE19-62706E023703}">
                      <ahyp:hlinkClr xmlns:ahyp="http://schemas.microsoft.com/office/drawing/2018/hyperlinkcolor" val="tx"/>
                    </a:ext>
                  </a:extLst>
                </a:hlinkClick>
              </a:rPr>
              <a:t>Providers Clinical Support System (PCSS) | SAMHSA</a:t>
            </a:r>
            <a:endParaRPr sz="1800" dirty="0">
              <a:solidFill>
                <a:schemeClr val="bg1"/>
              </a:solidFill>
            </a:endParaRPr>
          </a:p>
          <a:p>
            <a:pPr marL="0" lvl="0" indent="0" algn="l" rtl="0">
              <a:spcBef>
                <a:spcPts val="750"/>
              </a:spcBef>
              <a:spcAft>
                <a:spcPts val="0"/>
              </a:spcAft>
              <a:buNone/>
            </a:pPr>
            <a:r>
              <a:rPr lang="en-US" sz="1800" dirty="0">
                <a:solidFill>
                  <a:schemeClr val="bg1"/>
                </a:solidFill>
              </a:rPr>
              <a:t>(SAMHSA resource to support providers caring for individuals with SUD)</a:t>
            </a:r>
            <a:endParaRPr sz="1800" dirty="0">
              <a:solidFill>
                <a:schemeClr val="bg1"/>
              </a:solidFill>
            </a:endParaRPr>
          </a:p>
          <a:p>
            <a:pPr marL="0" lvl="0" indent="0" algn="l" rtl="0">
              <a:spcBef>
                <a:spcPts val="750"/>
              </a:spcBef>
              <a:spcAft>
                <a:spcPts val="0"/>
              </a:spcAft>
              <a:buNone/>
            </a:pPr>
            <a:endParaRPr sz="1800" dirty="0">
              <a:solidFill>
                <a:schemeClr val="bg1"/>
              </a:solidFill>
            </a:endParaRPr>
          </a:p>
          <a:p>
            <a:pPr marL="0" lvl="0" indent="0" algn="l" rtl="0">
              <a:spcBef>
                <a:spcPts val="750"/>
              </a:spcBef>
              <a:spcAft>
                <a:spcPts val="0"/>
              </a:spcAft>
              <a:buNone/>
            </a:pPr>
            <a:r>
              <a:rPr lang="en-US" sz="1800" u="sng" dirty="0">
                <a:solidFill>
                  <a:schemeClr val="bg1"/>
                </a:solidFill>
                <a:hlinkClick r:id="rId4">
                  <a:extLst>
                    <a:ext uri="{A12FA001-AC4F-418D-AE19-62706E023703}">
                      <ahyp:hlinkClr xmlns:ahyp="http://schemas.microsoft.com/office/drawing/2018/hyperlinkcolor" val="tx"/>
                    </a:ext>
                  </a:extLst>
                </a:hlinkClick>
              </a:rPr>
              <a:t>Clinical Guidance for Treating Pregnant and Parenting Women With Opioid Use Disorder and Their Infants (samhsa.gov)</a:t>
            </a:r>
            <a:endParaRPr sz="1800" dirty="0">
              <a:solidFill>
                <a:schemeClr val="bg1"/>
              </a:solidFill>
            </a:endParaRPr>
          </a:p>
          <a:p>
            <a:pPr marL="0" lvl="0" indent="0" algn="l" rtl="0">
              <a:spcBef>
                <a:spcPts val="750"/>
              </a:spcBef>
              <a:spcAft>
                <a:spcPts val="0"/>
              </a:spcAft>
              <a:buNone/>
            </a:pPr>
            <a:r>
              <a:rPr lang="en-US" sz="1800" dirty="0">
                <a:solidFill>
                  <a:schemeClr val="bg1"/>
                </a:solidFill>
              </a:rPr>
              <a:t>(SAMHSA guidelines for treatment of OUD in pregnancy)</a:t>
            </a:r>
            <a:endParaRPr sz="1800" dirty="0">
              <a:solidFill>
                <a:schemeClr val="bg1"/>
              </a:solidFill>
            </a:endParaRPr>
          </a:p>
          <a:p>
            <a:pPr marL="0" lvl="0" indent="0" algn="l" rtl="0">
              <a:spcBef>
                <a:spcPts val="750"/>
              </a:spcBef>
              <a:spcAft>
                <a:spcPts val="0"/>
              </a:spcAft>
              <a:buNone/>
            </a:pPr>
            <a:endParaRPr sz="1800" dirty="0">
              <a:solidFill>
                <a:schemeClr val="bg1"/>
              </a:solidFill>
            </a:endParaRPr>
          </a:p>
          <a:p>
            <a:pPr marL="0" lvl="0" indent="0" algn="l" rtl="0">
              <a:spcBef>
                <a:spcPts val="750"/>
              </a:spcBef>
              <a:spcAft>
                <a:spcPts val="0"/>
              </a:spcAft>
              <a:buNone/>
            </a:pPr>
            <a:r>
              <a:rPr lang="en-US" sz="1800" u="sng" dirty="0">
                <a:solidFill>
                  <a:schemeClr val="bg1"/>
                </a:solidFill>
                <a:hlinkClick r:id="rId5">
                  <a:extLst>
                    <a:ext uri="{A12FA001-AC4F-418D-AE19-62706E023703}">
                      <ahyp:hlinkClr xmlns:ahyp="http://schemas.microsoft.com/office/drawing/2018/hyperlinkcolor" val="tx"/>
                    </a:ext>
                  </a:extLst>
                </a:hlinkClick>
              </a:rPr>
              <a:t>https://www.asam.org/advocacy/public-policy-statements/details/public-policy-statements/2022/10/12/substance-use-and-substance-use-disorder-among-pregnant-and-postpartum-people</a:t>
            </a:r>
            <a:r>
              <a:rPr lang="en-US" sz="1800" dirty="0">
                <a:solidFill>
                  <a:schemeClr val="bg1"/>
                </a:solidFill>
              </a:rPr>
              <a:t> </a:t>
            </a:r>
            <a:endParaRPr sz="1800" dirty="0">
              <a:solidFill>
                <a:schemeClr val="bg1"/>
              </a:solidFill>
            </a:endParaRPr>
          </a:p>
          <a:p>
            <a:pPr marL="0" lvl="0" indent="0" algn="l" rtl="0">
              <a:spcBef>
                <a:spcPts val="750"/>
              </a:spcBef>
              <a:spcAft>
                <a:spcPts val="0"/>
              </a:spcAft>
              <a:buNone/>
            </a:pPr>
            <a:r>
              <a:rPr lang="en-US" sz="1800" dirty="0">
                <a:solidFill>
                  <a:schemeClr val="bg1"/>
                </a:solidFill>
              </a:rPr>
              <a:t>ASAM Public Policy Statement on Substance Use and Substance Use Disorder Among Pregnant and Postpartum People</a:t>
            </a:r>
            <a:endParaRPr sz="1800" dirty="0">
              <a:solidFill>
                <a:schemeClr val="bg1"/>
              </a:solidFill>
            </a:endParaRPr>
          </a:p>
          <a:p>
            <a:pPr marL="0" lvl="0" indent="0" algn="l" rtl="0">
              <a:spcBef>
                <a:spcPts val="750"/>
              </a:spcBef>
              <a:spcAft>
                <a:spcPts val="0"/>
              </a:spcAft>
              <a:buNone/>
            </a:pPr>
            <a:endParaRPr sz="1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8"/>
          <p:cNvSpPr txBox="1">
            <a:spLocks noGrp="1"/>
          </p:cNvSpPr>
          <p:nvPr>
            <p:ph type="title"/>
          </p:nvPr>
        </p:nvSpPr>
        <p:spPr>
          <a:xfrm>
            <a:off x="278892" y="481770"/>
            <a:ext cx="5017772"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dirty="0"/>
              <a:t>Key Clinical Points:</a:t>
            </a:r>
            <a:endParaRPr dirty="0"/>
          </a:p>
        </p:txBody>
      </p:sp>
      <p:sp>
        <p:nvSpPr>
          <p:cNvPr id="363" name="Google Shape;363;p48"/>
          <p:cNvSpPr txBox="1">
            <a:spLocks noGrp="1"/>
          </p:cNvSpPr>
          <p:nvPr>
            <p:ph idx="4294967295"/>
          </p:nvPr>
        </p:nvSpPr>
        <p:spPr>
          <a:xfrm>
            <a:off x="208028" y="1599885"/>
            <a:ext cx="5159500" cy="3658230"/>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400" dirty="0">
                <a:solidFill>
                  <a:schemeClr val="bg1"/>
                </a:solidFill>
              </a:rPr>
              <a:t>Substance use in pregnancy is common and can lead to adverse pregnancy and birth outcomes</a:t>
            </a:r>
            <a:endParaRPr sz="1400" dirty="0">
              <a:solidFill>
                <a:schemeClr val="bg1"/>
              </a:solidFill>
            </a:endParaRPr>
          </a:p>
          <a:p>
            <a:pPr marL="457200" lvl="0" indent="-349250" algn="l" rtl="0">
              <a:lnSpc>
                <a:spcPct val="100000"/>
              </a:lnSpc>
              <a:spcBef>
                <a:spcPts val="0"/>
              </a:spcBef>
              <a:spcAft>
                <a:spcPts val="0"/>
              </a:spcAft>
              <a:buSzPts val="1900"/>
              <a:buChar char="•"/>
            </a:pPr>
            <a:r>
              <a:rPr lang="en-US" sz="1400" dirty="0">
                <a:solidFill>
                  <a:schemeClr val="bg1"/>
                </a:solidFill>
              </a:rPr>
              <a:t>Screen all pregnant individuals for substance use disorder</a:t>
            </a:r>
            <a:endParaRPr sz="1400" dirty="0">
              <a:solidFill>
                <a:schemeClr val="bg1"/>
              </a:solidFill>
            </a:endParaRPr>
          </a:p>
          <a:p>
            <a:pPr marL="457200" lvl="0" indent="-342900" algn="l" rtl="0">
              <a:lnSpc>
                <a:spcPct val="100000"/>
              </a:lnSpc>
              <a:spcBef>
                <a:spcPts val="0"/>
              </a:spcBef>
              <a:spcAft>
                <a:spcPts val="0"/>
              </a:spcAft>
              <a:buSzPts val="1800"/>
              <a:buChar char="•"/>
            </a:pPr>
            <a:r>
              <a:rPr lang="en-US" sz="1400" dirty="0">
                <a:solidFill>
                  <a:schemeClr val="bg1"/>
                </a:solidFill>
              </a:rPr>
              <a:t>Treatment is effective and improves outcomes</a:t>
            </a:r>
            <a:endParaRPr sz="1400" dirty="0">
              <a:solidFill>
                <a:schemeClr val="bg1"/>
              </a:solidFill>
            </a:endParaRPr>
          </a:p>
          <a:p>
            <a:pPr marL="457200" lvl="0" indent="-342900" algn="l" rtl="0">
              <a:lnSpc>
                <a:spcPct val="100000"/>
              </a:lnSpc>
              <a:spcBef>
                <a:spcPts val="0"/>
              </a:spcBef>
              <a:spcAft>
                <a:spcPts val="0"/>
              </a:spcAft>
              <a:buSzPts val="1800"/>
              <a:buChar char="•"/>
            </a:pPr>
            <a:r>
              <a:rPr lang="en-US" sz="1400" dirty="0">
                <a:solidFill>
                  <a:schemeClr val="bg1"/>
                </a:solidFill>
              </a:rPr>
              <a:t>Management of alcohol withdrawal in pregnancy is similar to management for non-pregnant individuals</a:t>
            </a:r>
            <a:endParaRPr sz="1400" dirty="0">
              <a:solidFill>
                <a:schemeClr val="bg1"/>
              </a:solidFill>
            </a:endParaRPr>
          </a:p>
          <a:p>
            <a:pPr marL="457200" lvl="0" indent="-342900" algn="l" rtl="0">
              <a:lnSpc>
                <a:spcPct val="100000"/>
              </a:lnSpc>
              <a:spcBef>
                <a:spcPts val="0"/>
              </a:spcBef>
              <a:spcAft>
                <a:spcPts val="0"/>
              </a:spcAft>
              <a:buSzPts val="1800"/>
              <a:buChar char="•"/>
            </a:pPr>
            <a:r>
              <a:rPr lang="en-US" sz="1400" dirty="0">
                <a:solidFill>
                  <a:schemeClr val="bg1"/>
                </a:solidFill>
              </a:rPr>
              <a:t>Standard of care for OUD in pregnancy is treatment with buprenorphine or methadone</a:t>
            </a:r>
            <a:endParaRPr sz="1400" dirty="0">
              <a:solidFill>
                <a:schemeClr val="bg1"/>
              </a:solidFill>
            </a:endParaRPr>
          </a:p>
          <a:p>
            <a:pPr marL="457200" lvl="0" indent="-342900" algn="l" rtl="0">
              <a:lnSpc>
                <a:spcPct val="100000"/>
              </a:lnSpc>
              <a:spcBef>
                <a:spcPts val="0"/>
              </a:spcBef>
              <a:spcAft>
                <a:spcPts val="0"/>
              </a:spcAft>
              <a:buSzPts val="1800"/>
              <a:buChar char="•"/>
            </a:pPr>
            <a:r>
              <a:rPr lang="en-US" sz="1400" dirty="0">
                <a:solidFill>
                  <a:schemeClr val="bg1"/>
                </a:solidFill>
              </a:rPr>
              <a:t>Know your local addiction treatment and mental health resources if your practice does not offer integrated care for SUD in pregnancy</a:t>
            </a:r>
            <a:endParaRPr sz="1400" dirty="0">
              <a:solidFill>
                <a:schemeClr val="bg1"/>
              </a:solidFill>
            </a:endParaRPr>
          </a:p>
          <a:p>
            <a:pPr marL="457200" lvl="0" indent="-342900" algn="l" rtl="0">
              <a:lnSpc>
                <a:spcPct val="100000"/>
              </a:lnSpc>
              <a:spcBef>
                <a:spcPts val="0"/>
              </a:spcBef>
              <a:spcAft>
                <a:spcPts val="0"/>
              </a:spcAft>
              <a:buSzPts val="1800"/>
              <a:buChar char="•"/>
            </a:pPr>
            <a:r>
              <a:rPr lang="en-US" sz="1400" dirty="0">
                <a:solidFill>
                  <a:schemeClr val="bg1"/>
                </a:solidFill>
              </a:rPr>
              <a:t>Be aware of local laws regarding reporting of substance use in pregnancy in your jurisdiction</a:t>
            </a:r>
            <a:endParaRPr sz="1400" dirty="0">
              <a:solidFill>
                <a:schemeClr val="bg1"/>
              </a:solidFill>
            </a:endParaRPr>
          </a:p>
          <a:p>
            <a:pPr marL="0" lvl="0" indent="0" algn="l" rtl="0">
              <a:lnSpc>
                <a:spcPct val="100000"/>
              </a:lnSpc>
              <a:spcBef>
                <a:spcPts val="0"/>
              </a:spcBef>
              <a:spcAft>
                <a:spcPts val="0"/>
              </a:spcAft>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Conclusion:</a:t>
            </a:r>
            <a:endParaRPr/>
          </a:p>
        </p:txBody>
      </p:sp>
      <p:sp>
        <p:nvSpPr>
          <p:cNvPr id="371" name="Google Shape;371;p49"/>
          <p:cNvSpPr txBox="1">
            <a:spLocks noGrp="1"/>
          </p:cNvSpPr>
          <p:nvPr>
            <p:ph idx="4294967295"/>
          </p:nvPr>
        </p:nvSpPr>
        <p:spPr>
          <a:xfrm>
            <a:off x="290324" y="1599885"/>
            <a:ext cx="5017772" cy="3658230"/>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400" dirty="0">
                <a:solidFill>
                  <a:schemeClr val="bg1"/>
                </a:solidFill>
              </a:rPr>
              <a:t>Pregnancy is a tremendous window of opportunity for individuals with substance use disorder to engage with the healthcare system and seek treatment, but fear and stigma can be barriers to seeking care</a:t>
            </a:r>
            <a:endParaRPr sz="1400" dirty="0">
              <a:solidFill>
                <a:schemeClr val="bg1"/>
              </a:solidFill>
            </a:endParaRPr>
          </a:p>
          <a:p>
            <a:pPr marL="457200" lvl="0" indent="-342900" algn="l" rtl="0">
              <a:lnSpc>
                <a:spcPct val="100000"/>
              </a:lnSpc>
              <a:spcBef>
                <a:spcPts val="0"/>
              </a:spcBef>
              <a:spcAft>
                <a:spcPts val="0"/>
              </a:spcAft>
              <a:buSzPts val="1800"/>
              <a:buChar char="•"/>
            </a:pPr>
            <a:r>
              <a:rPr lang="en-US" sz="1400" dirty="0">
                <a:solidFill>
                  <a:schemeClr val="bg1"/>
                </a:solidFill>
              </a:rPr>
              <a:t>A non-judgmental, supportive approach is important to help women disclose use </a:t>
            </a:r>
            <a:endParaRPr sz="1400" dirty="0">
              <a:solidFill>
                <a:schemeClr val="bg1"/>
              </a:solidFill>
            </a:endParaRPr>
          </a:p>
          <a:p>
            <a:pPr marL="457200" lvl="0" indent="-342900" algn="l" rtl="0">
              <a:lnSpc>
                <a:spcPct val="100000"/>
              </a:lnSpc>
              <a:spcBef>
                <a:spcPts val="0"/>
              </a:spcBef>
              <a:spcAft>
                <a:spcPts val="0"/>
              </a:spcAft>
              <a:buSzPts val="1800"/>
              <a:buChar char="•"/>
            </a:pPr>
            <a:r>
              <a:rPr lang="en-US" sz="1400" dirty="0">
                <a:solidFill>
                  <a:schemeClr val="bg1"/>
                </a:solidFill>
              </a:rPr>
              <a:t>Integrated treatment programs providing both prenatal care and addiction treatment may improve outcomes through increasing engagement with care</a:t>
            </a:r>
            <a:endParaRPr sz="1400" dirty="0">
              <a:solidFill>
                <a:schemeClr val="bg1"/>
              </a:solidFill>
            </a:endParaRPr>
          </a:p>
          <a:p>
            <a:pPr marL="457200" lvl="0" indent="-342900" algn="l" rtl="0">
              <a:lnSpc>
                <a:spcPct val="100000"/>
              </a:lnSpc>
              <a:spcBef>
                <a:spcPts val="0"/>
              </a:spcBef>
              <a:spcAft>
                <a:spcPts val="0"/>
              </a:spcAft>
              <a:buSzPts val="1800"/>
              <a:buChar char="•"/>
            </a:pPr>
            <a:r>
              <a:rPr lang="en-US" sz="1400" dirty="0">
                <a:solidFill>
                  <a:schemeClr val="bg1"/>
                </a:solidFill>
              </a:rPr>
              <a:t>If integrated treatment is not available, close coordination among obstetric and addiction treatment providers is key</a:t>
            </a:r>
            <a:endParaRPr sz="1400" dirty="0">
              <a:solidFill>
                <a:schemeClr val="bg1"/>
              </a:solidFill>
            </a:endParaRPr>
          </a:p>
          <a:p>
            <a:pPr marL="0" lvl="0" indent="0" algn="l" rtl="0">
              <a:lnSpc>
                <a:spcPct val="100000"/>
              </a:lnSpc>
              <a:spcBef>
                <a:spcPts val="0"/>
              </a:spcBef>
              <a:spcAft>
                <a:spcPts val="0"/>
              </a:spcAft>
              <a:buNone/>
            </a:pP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0"/>
          <p:cNvSpPr txBox="1">
            <a:spLocks noGrp="1"/>
          </p:cNvSpPr>
          <p:nvPr>
            <p:ph type="title"/>
          </p:nvPr>
        </p:nvSpPr>
        <p:spPr>
          <a:xfrm>
            <a:off x="528068" y="202407"/>
            <a:ext cx="7886700"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dirty="0"/>
              <a:t>Key references </a:t>
            </a:r>
            <a:endParaRPr dirty="0"/>
          </a:p>
        </p:txBody>
      </p:sp>
      <p:sp>
        <p:nvSpPr>
          <p:cNvPr id="378" name="Google Shape;378;p50"/>
          <p:cNvSpPr txBox="1">
            <a:spLocks noGrp="1"/>
          </p:cNvSpPr>
          <p:nvPr>
            <p:ph idx="4294967295"/>
          </p:nvPr>
        </p:nvSpPr>
        <p:spPr>
          <a:xfrm>
            <a:off x="420624" y="1290222"/>
            <a:ext cx="7886700" cy="4686300"/>
          </a:xfrm>
          <a:prstGeom prst="rect">
            <a:avLst/>
          </a:prstGeom>
          <a:noFill/>
          <a:ln>
            <a:noFill/>
          </a:ln>
        </p:spPr>
        <p:txBody>
          <a:bodyPr spcFirstLastPara="1" wrap="square" lIns="91425" tIns="45700" rIns="91425" bIns="45700" anchor="t" anchorCtr="0">
            <a:noAutofit/>
          </a:bodyPr>
          <a:lstStyle/>
          <a:p>
            <a:pPr marL="457200" lvl="0" indent="-355600" algn="l" rtl="0">
              <a:lnSpc>
                <a:spcPct val="90000"/>
              </a:lnSpc>
              <a:spcBef>
                <a:spcPts val="0"/>
              </a:spcBef>
              <a:spcAft>
                <a:spcPts val="0"/>
              </a:spcAft>
              <a:buSzPts val="2000"/>
              <a:buFont typeface="Calibri"/>
              <a:buChar char="•"/>
            </a:pPr>
            <a:r>
              <a:rPr lang="en-US" sz="1600" dirty="0">
                <a:solidFill>
                  <a:schemeClr val="bg1"/>
                </a:solidFill>
              </a:rPr>
              <a:t>Clinical Guidance for Treating Pregnant Women with Opioid Use Disorder (SAMHSA): </a:t>
            </a:r>
            <a:r>
              <a:rPr lang="en-US" sz="1600" u="sng" dirty="0">
                <a:solidFill>
                  <a:schemeClr val="bg1"/>
                </a:solidFill>
                <a:hlinkClick r:id="rId3">
                  <a:extLst>
                    <a:ext uri="{A12FA001-AC4F-418D-AE19-62706E023703}">
                      <ahyp:hlinkClr xmlns:ahyp="http://schemas.microsoft.com/office/drawing/2018/hyperlinkcolor" val="tx"/>
                    </a:ext>
                  </a:extLst>
                </a:hlinkClick>
              </a:rPr>
              <a:t>https://store.samhsa.gov/sites/default/files/d7/priv/sma18-5054.pdf</a:t>
            </a:r>
            <a:r>
              <a:rPr lang="en-US" sz="1600" dirty="0">
                <a:solidFill>
                  <a:schemeClr val="bg1"/>
                </a:solidFill>
              </a:rPr>
              <a:t> </a:t>
            </a:r>
            <a:endParaRPr sz="1600" dirty="0">
              <a:solidFill>
                <a:schemeClr val="bg1"/>
              </a:solidFill>
              <a:cs typeface="Poppins"/>
            </a:endParaRPr>
          </a:p>
          <a:p>
            <a:pPr marL="457200" lvl="0" indent="-355600" algn="l" rtl="0">
              <a:lnSpc>
                <a:spcPct val="90000"/>
              </a:lnSpc>
              <a:spcBef>
                <a:spcPts val="0"/>
              </a:spcBef>
              <a:spcAft>
                <a:spcPts val="0"/>
              </a:spcAft>
              <a:buSzPts val="2000"/>
              <a:buFont typeface="Calibri"/>
              <a:buChar char="•"/>
            </a:pPr>
            <a:r>
              <a:rPr lang="en-US" sz="1600" dirty="0">
                <a:solidFill>
                  <a:schemeClr val="bg1"/>
                </a:solidFill>
              </a:rPr>
              <a:t>McLafferty LP, Becker M, Dresner N, Meltzer-Brody S, Gopalan P, Glance J, Victor GS, Mittal L, Marshalek P, Lander L, Worley LL. Guidelines for the Management of Pregnant Women With Substance Use Disorders. Psychosomatics. 2016 Mar-Apr;57(2):115-30. </a:t>
            </a:r>
            <a:r>
              <a:rPr lang="en-US" sz="1600" dirty="0" err="1">
                <a:solidFill>
                  <a:schemeClr val="bg1"/>
                </a:solidFill>
              </a:rPr>
              <a:t>doi</a:t>
            </a:r>
            <a:r>
              <a:rPr lang="en-US" sz="1600" dirty="0">
                <a:solidFill>
                  <a:schemeClr val="bg1"/>
                </a:solidFill>
              </a:rPr>
              <a:t>: 10.1016/j.psym.2015.12.001. </a:t>
            </a:r>
            <a:r>
              <a:rPr lang="en-US" sz="1600" dirty="0" err="1">
                <a:solidFill>
                  <a:schemeClr val="bg1"/>
                </a:solidFill>
              </a:rPr>
              <a:t>Epub</a:t>
            </a:r>
            <a:r>
              <a:rPr lang="en-US" sz="1600" dirty="0">
                <a:solidFill>
                  <a:schemeClr val="bg1"/>
                </a:solidFill>
              </a:rPr>
              <a:t> 2015 Dec 3. PMID: 26880374.</a:t>
            </a:r>
            <a:endParaRPr sz="1600" dirty="0">
              <a:solidFill>
                <a:schemeClr val="bg1"/>
              </a:solidFill>
              <a:cs typeface="Poppins"/>
            </a:endParaRPr>
          </a:p>
          <a:p>
            <a:pPr marL="457200" lvl="0" indent="-355600" algn="l" rtl="0">
              <a:lnSpc>
                <a:spcPct val="90000"/>
              </a:lnSpc>
              <a:spcBef>
                <a:spcPts val="0"/>
              </a:spcBef>
              <a:spcAft>
                <a:spcPts val="0"/>
              </a:spcAft>
              <a:buClr>
                <a:srgbClr val="212121"/>
              </a:buClr>
              <a:buSzPts val="2000"/>
              <a:buFont typeface="Calibri"/>
              <a:buChar char="•"/>
            </a:pPr>
            <a:r>
              <a:rPr lang="en-US" sz="1600" dirty="0">
                <a:solidFill>
                  <a:schemeClr val="bg1"/>
                </a:solidFill>
              </a:rPr>
              <a:t>World Health Organization: Guidelines for the Identification and Management of Substance Use and Substance Use Disorders in Pregnancy. Geneva, Switzerland, 2014: </a:t>
            </a:r>
            <a:r>
              <a:rPr lang="en-US" sz="1600" u="sng" dirty="0">
                <a:solidFill>
                  <a:schemeClr val="bg1"/>
                </a:solidFill>
                <a:hlinkClick r:id="rId4">
                  <a:extLst>
                    <a:ext uri="{A12FA001-AC4F-418D-AE19-62706E023703}">
                      <ahyp:hlinkClr xmlns:ahyp="http://schemas.microsoft.com/office/drawing/2018/hyperlinkcolor" val="tx"/>
                    </a:ext>
                  </a:extLst>
                </a:hlinkClick>
              </a:rPr>
              <a:t>https://www.who.int/publications/i/item/9789241548731</a:t>
            </a:r>
            <a:r>
              <a:rPr lang="en-US" sz="1600" dirty="0">
                <a:solidFill>
                  <a:schemeClr val="bg1"/>
                </a:solidFill>
              </a:rPr>
              <a:t>  </a:t>
            </a:r>
            <a:endParaRPr sz="1600" dirty="0">
              <a:solidFill>
                <a:schemeClr val="bg1"/>
              </a:solidFill>
              <a:cs typeface="Poppins"/>
            </a:endParaRPr>
          </a:p>
          <a:p>
            <a:pPr marL="457200" lvl="0" indent="-355600" algn="l" rtl="0">
              <a:lnSpc>
                <a:spcPct val="90000"/>
              </a:lnSpc>
              <a:spcBef>
                <a:spcPts val="0"/>
              </a:spcBef>
              <a:spcAft>
                <a:spcPts val="0"/>
              </a:spcAft>
              <a:buClr>
                <a:srgbClr val="212121"/>
              </a:buClr>
              <a:buSzPts val="2000"/>
              <a:buChar char="•"/>
            </a:pPr>
            <a:r>
              <a:rPr lang="en-US" sz="1600" dirty="0">
                <a:solidFill>
                  <a:schemeClr val="bg1"/>
                </a:solidFill>
              </a:rPr>
              <a:t>ACOG Committee Opinion: Opioid Use and Opioid Use Disorder in Pregnancy: </a:t>
            </a:r>
            <a:r>
              <a:rPr lang="en-US" sz="1600" u="sng" dirty="0">
                <a:solidFill>
                  <a:schemeClr val="bg1"/>
                </a:solidFill>
                <a:hlinkClick r:id="rId5">
                  <a:extLst>
                    <a:ext uri="{A12FA001-AC4F-418D-AE19-62706E023703}">
                      <ahyp:hlinkClr xmlns:ahyp="http://schemas.microsoft.com/office/drawing/2018/hyperlinkcolor" val="tx"/>
                    </a:ext>
                  </a:extLst>
                </a:hlinkClick>
              </a:rPr>
              <a:t>https://www.acog.org/clinical/clinical-guidance/committee-opinion/articles/2017/08/opioid-use-and-opioid-use-disorder-in-pregnancy</a:t>
            </a:r>
            <a:r>
              <a:rPr lang="en-US" sz="1600" dirty="0">
                <a:solidFill>
                  <a:schemeClr val="bg1"/>
                </a:solidFill>
              </a:rPr>
              <a:t> </a:t>
            </a:r>
            <a:endParaRPr sz="1600" dirty="0">
              <a:solidFill>
                <a:schemeClr val="bg1"/>
              </a:solidFill>
              <a:cs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dirty="0"/>
              <a:t>Resources </a:t>
            </a:r>
            <a:endParaRPr dirty="0"/>
          </a:p>
        </p:txBody>
      </p:sp>
      <p:sp>
        <p:nvSpPr>
          <p:cNvPr id="2" name="Chart Placeholder 1">
            <a:extLst>
              <a:ext uri="{FF2B5EF4-FFF2-40B4-BE49-F238E27FC236}">
                <a16:creationId xmlns:a16="http://schemas.microsoft.com/office/drawing/2014/main" id="{108C3755-98B0-5D23-97E0-DBC1AD402F82}"/>
              </a:ext>
            </a:extLst>
          </p:cNvPr>
          <p:cNvSpPr>
            <a:spLocks noGrp="1"/>
          </p:cNvSpPr>
          <p:nvPr>
            <p:ph type="chart" idx="4294967295"/>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600" dirty="0"/>
              <a:t>Learning Objectives:</a:t>
            </a:r>
            <a:endParaRPr sz="3600" dirty="0"/>
          </a:p>
        </p:txBody>
      </p:sp>
      <p:sp>
        <p:nvSpPr>
          <p:cNvPr id="116" name="Google Shape;116;p17"/>
          <p:cNvSpPr txBox="1">
            <a:spLocks noGrp="1"/>
          </p:cNvSpPr>
          <p:nvPr>
            <p:ph type="body" idx="1"/>
          </p:nvPr>
        </p:nvSpPr>
        <p:spPr>
          <a:xfrm>
            <a:off x="322133" y="3543609"/>
            <a:ext cx="7886700" cy="1018861"/>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dirty="0"/>
              <a:t>Understand the prevalence and risk factors of substance use disorders in the perinatal period with a focus on alcohol and opioid use</a:t>
            </a:r>
            <a:endParaRPr dirty="0"/>
          </a:p>
          <a:p>
            <a:pPr marL="457200" lvl="0" indent="-349250" algn="l" rtl="0">
              <a:lnSpc>
                <a:spcPct val="100000"/>
              </a:lnSpc>
              <a:spcBef>
                <a:spcPts val="0"/>
              </a:spcBef>
              <a:spcAft>
                <a:spcPts val="0"/>
              </a:spcAft>
              <a:buSzPts val="1900"/>
              <a:buChar char="•"/>
            </a:pPr>
            <a:r>
              <a:rPr lang="en-US" dirty="0"/>
              <a:t>Discuss the effects of substance use disorders on pregnancies and offspring, including biological and psychiatric impacts.</a:t>
            </a:r>
            <a:endParaRPr dirty="0"/>
          </a:p>
          <a:p>
            <a:pPr marL="457200" lvl="0" indent="-349250" algn="l" rtl="0">
              <a:lnSpc>
                <a:spcPct val="100000"/>
              </a:lnSpc>
              <a:spcBef>
                <a:spcPts val="0"/>
              </a:spcBef>
              <a:spcAft>
                <a:spcPts val="0"/>
              </a:spcAft>
              <a:buSzPts val="1900"/>
              <a:buChar char="•"/>
            </a:pPr>
            <a:r>
              <a:rPr lang="en-US" dirty="0"/>
              <a:t>Understand evidence-based treatments for substance use disorders and prevention strategies for relapse.</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523301" y="1022283"/>
            <a:ext cx="7886700" cy="27946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600" dirty="0"/>
              <a:t>Outline:</a:t>
            </a:r>
            <a:endParaRPr sz="3600" dirty="0"/>
          </a:p>
        </p:txBody>
      </p:sp>
      <p:sp>
        <p:nvSpPr>
          <p:cNvPr id="124" name="Google Shape;124;p18"/>
          <p:cNvSpPr txBox="1">
            <a:spLocks noGrp="1"/>
          </p:cNvSpPr>
          <p:nvPr>
            <p:ph type="body" idx="1"/>
          </p:nvPr>
        </p:nvSpPr>
        <p:spPr>
          <a:xfrm>
            <a:off x="523301" y="2798056"/>
            <a:ext cx="7886700" cy="1018861"/>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Font typeface="Calibri"/>
              <a:buChar char="•"/>
            </a:pPr>
            <a:r>
              <a:rPr lang="en-US" dirty="0"/>
              <a:t>Introduction </a:t>
            </a:r>
            <a:endParaRPr dirty="0">
              <a:cs typeface="Poppins"/>
            </a:endParaRPr>
          </a:p>
          <a:p>
            <a:pPr marL="457200" lvl="0" indent="-349250" algn="l" rtl="0">
              <a:lnSpc>
                <a:spcPct val="100000"/>
              </a:lnSpc>
              <a:spcBef>
                <a:spcPts val="0"/>
              </a:spcBef>
              <a:spcAft>
                <a:spcPts val="0"/>
              </a:spcAft>
              <a:buSzPts val="1900"/>
              <a:buFont typeface="Calibri"/>
              <a:buChar char="•"/>
            </a:pPr>
            <a:r>
              <a:rPr lang="en-US" dirty="0"/>
              <a:t>Epidemiology:  rates/incidence, risk factors and screening </a:t>
            </a:r>
            <a:endParaRPr dirty="0"/>
          </a:p>
          <a:p>
            <a:pPr marL="457200" lvl="0" indent="-349250" algn="l" rtl="0">
              <a:lnSpc>
                <a:spcPct val="100000"/>
              </a:lnSpc>
              <a:spcBef>
                <a:spcPts val="0"/>
              </a:spcBef>
              <a:spcAft>
                <a:spcPts val="0"/>
              </a:spcAft>
              <a:buSzPts val="1900"/>
              <a:buFont typeface="Calibri"/>
              <a:buChar char="•"/>
            </a:pPr>
            <a:r>
              <a:rPr lang="en-US" dirty="0"/>
              <a:t>Diagnostic Criteria</a:t>
            </a:r>
            <a:endParaRPr dirty="0">
              <a:cs typeface="Poppins"/>
            </a:endParaRPr>
          </a:p>
          <a:p>
            <a:pPr marL="457200" lvl="0" indent="-342900" algn="l" rtl="0">
              <a:lnSpc>
                <a:spcPct val="100000"/>
              </a:lnSpc>
              <a:spcBef>
                <a:spcPts val="0"/>
              </a:spcBef>
              <a:spcAft>
                <a:spcPts val="0"/>
              </a:spcAft>
              <a:buSzPts val="1800"/>
              <a:buChar char="•"/>
            </a:pPr>
            <a:r>
              <a:rPr lang="en-US" dirty="0"/>
              <a:t>Clinical Features: clinical presentation and course/prognosis      </a:t>
            </a:r>
            <a:endParaRPr dirty="0"/>
          </a:p>
          <a:p>
            <a:pPr marL="457200" lvl="0" indent="-349250" algn="l" rtl="0">
              <a:lnSpc>
                <a:spcPct val="100000"/>
              </a:lnSpc>
              <a:spcBef>
                <a:spcPts val="0"/>
              </a:spcBef>
              <a:spcAft>
                <a:spcPts val="0"/>
              </a:spcAft>
              <a:buSzPts val="1900"/>
              <a:buFont typeface="Calibri"/>
              <a:buChar char="•"/>
            </a:pPr>
            <a:r>
              <a:rPr lang="en-US" dirty="0"/>
              <a:t>Differential Diagnosis and Assessment </a:t>
            </a:r>
            <a:endParaRPr dirty="0">
              <a:cs typeface="Poppins"/>
            </a:endParaRPr>
          </a:p>
          <a:p>
            <a:pPr marL="457200" lvl="0" indent="-349250" algn="l" rtl="0">
              <a:lnSpc>
                <a:spcPct val="100000"/>
              </a:lnSpc>
              <a:spcBef>
                <a:spcPts val="0"/>
              </a:spcBef>
              <a:spcAft>
                <a:spcPts val="0"/>
              </a:spcAft>
              <a:buSzPts val="1900"/>
              <a:buFont typeface="Calibri"/>
              <a:buChar char="•"/>
            </a:pPr>
            <a:r>
              <a:rPr lang="en-US" dirty="0"/>
              <a:t>Pathophysiology </a:t>
            </a:r>
            <a:endParaRPr dirty="0">
              <a:cs typeface="Poppins"/>
            </a:endParaRPr>
          </a:p>
          <a:p>
            <a:pPr marL="457200" lvl="0" indent="-342900" algn="l" rtl="0">
              <a:lnSpc>
                <a:spcPct val="100000"/>
              </a:lnSpc>
              <a:spcBef>
                <a:spcPts val="0"/>
              </a:spcBef>
              <a:spcAft>
                <a:spcPts val="0"/>
              </a:spcAft>
              <a:buSzPts val="1800"/>
              <a:buChar char="•"/>
            </a:pPr>
            <a:r>
              <a:rPr lang="en-US" dirty="0"/>
              <a:t>Treatment: psychopharmacology and non-pharmacology     </a:t>
            </a:r>
            <a:endParaRPr dirty="0"/>
          </a:p>
          <a:p>
            <a:pPr marL="457200" lvl="0" indent="-349250" algn="l" rtl="0">
              <a:lnSpc>
                <a:spcPct val="100000"/>
              </a:lnSpc>
              <a:spcBef>
                <a:spcPts val="0"/>
              </a:spcBef>
              <a:spcAft>
                <a:spcPts val="0"/>
              </a:spcAft>
              <a:buSzPts val="1900"/>
              <a:buFont typeface="Calibri"/>
              <a:buChar char="•"/>
            </a:pPr>
            <a:r>
              <a:rPr lang="en-US" dirty="0"/>
              <a:t>Key Clinical Points</a:t>
            </a:r>
            <a:endParaRPr dirty="0">
              <a:cs typeface="Poppins"/>
            </a:endParaRPr>
          </a:p>
          <a:p>
            <a:pPr marL="457200" lvl="0" indent="-349250" algn="l" rtl="0">
              <a:lnSpc>
                <a:spcPct val="100000"/>
              </a:lnSpc>
              <a:spcBef>
                <a:spcPts val="0"/>
              </a:spcBef>
              <a:spcAft>
                <a:spcPts val="0"/>
              </a:spcAft>
              <a:buSzPts val="1900"/>
              <a:buFont typeface="Calibri"/>
              <a:buChar char="•"/>
            </a:pPr>
            <a:r>
              <a:rPr lang="en-US" dirty="0"/>
              <a:t>Conclusion</a:t>
            </a:r>
            <a:endParaRPr dirty="0"/>
          </a:p>
          <a:p>
            <a:pPr marL="0" lvl="0" indent="0" algn="l" rtl="0">
              <a:lnSpc>
                <a:spcPct val="100000"/>
              </a:lnSpc>
              <a:spcBef>
                <a:spcPts val="0"/>
              </a:spcBef>
              <a:spcAft>
                <a:spcPts val="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9"/>
          <p:cNvPicPr preferRelativeResize="0"/>
          <p:nvPr/>
        </p:nvPicPr>
        <p:blipFill>
          <a:blip r:embed="rId3">
            <a:alphaModFix/>
          </a:blip>
          <a:stretch>
            <a:fillRect/>
          </a:stretch>
        </p:blipFill>
        <p:spPr>
          <a:xfrm>
            <a:off x="5777449" y="3298361"/>
            <a:ext cx="1414466" cy="1579748"/>
          </a:xfrm>
          <a:prstGeom prst="rect">
            <a:avLst/>
          </a:prstGeom>
          <a:noFill/>
          <a:ln>
            <a:noFill/>
          </a:ln>
        </p:spPr>
      </p:pic>
      <p:sp>
        <p:nvSpPr>
          <p:cNvPr id="132" name="Google Shape;132;p1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dirty="0"/>
              <a:t>Introduction:</a:t>
            </a:r>
            <a:endParaRPr dirty="0"/>
          </a:p>
        </p:txBody>
      </p:sp>
      <p:sp>
        <p:nvSpPr>
          <p:cNvPr id="133" name="Google Shape;133;p19"/>
          <p:cNvSpPr txBox="1">
            <a:spLocks noGrp="1"/>
          </p:cNvSpPr>
          <p:nvPr>
            <p:ph idx="4294967295"/>
          </p:nvPr>
        </p:nvSpPr>
        <p:spPr>
          <a:xfrm>
            <a:off x="173737" y="1615313"/>
            <a:ext cx="8275320" cy="3771900"/>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Char char="•"/>
            </a:pPr>
            <a:r>
              <a:rPr lang="en-US" sz="1800" dirty="0">
                <a:solidFill>
                  <a:schemeClr val="bg1"/>
                </a:solidFill>
              </a:rPr>
              <a:t>Substance use is common among reproductive-aged women</a:t>
            </a:r>
            <a:endParaRPr sz="1800" dirty="0">
              <a:solidFill>
                <a:schemeClr val="bg1"/>
              </a:solidFill>
              <a:cs typeface="Poppins"/>
            </a:endParaRPr>
          </a:p>
          <a:p>
            <a:pPr marL="457200" lvl="0" indent="0" algn="l" rtl="0">
              <a:lnSpc>
                <a:spcPct val="100000"/>
              </a:lnSpc>
              <a:spcBef>
                <a:spcPts val="0"/>
              </a:spcBef>
              <a:spcAft>
                <a:spcPts val="0"/>
              </a:spcAft>
              <a:buNone/>
            </a:pPr>
            <a:endParaRPr sz="1800" dirty="0">
              <a:solidFill>
                <a:schemeClr val="bg1"/>
              </a:solidFill>
              <a:cs typeface="Poppins"/>
            </a:endParaRPr>
          </a:p>
          <a:p>
            <a:pPr marL="457200" lvl="0" indent="-342900" algn="l" rtl="0">
              <a:lnSpc>
                <a:spcPct val="100000"/>
              </a:lnSpc>
              <a:spcBef>
                <a:spcPts val="0"/>
              </a:spcBef>
              <a:spcAft>
                <a:spcPts val="0"/>
              </a:spcAft>
              <a:buSzPts val="1800"/>
              <a:buChar char="•"/>
            </a:pPr>
            <a:r>
              <a:rPr lang="en-US" sz="1800" dirty="0">
                <a:solidFill>
                  <a:schemeClr val="bg1"/>
                </a:solidFill>
              </a:rPr>
              <a:t>Concerns of substance use in pregnancy </a:t>
            </a:r>
            <a:endParaRPr sz="1800" dirty="0">
              <a:solidFill>
                <a:schemeClr val="bg1"/>
              </a:solidFill>
              <a:cs typeface="Poppins"/>
            </a:endParaRPr>
          </a:p>
          <a:p>
            <a:pPr marL="914400" lvl="1" indent="-342900" algn="l" rtl="0">
              <a:lnSpc>
                <a:spcPct val="100000"/>
              </a:lnSpc>
              <a:spcBef>
                <a:spcPts val="0"/>
              </a:spcBef>
              <a:spcAft>
                <a:spcPts val="0"/>
              </a:spcAft>
              <a:buSzPts val="1800"/>
              <a:buChar char="•"/>
            </a:pPr>
            <a:r>
              <a:rPr lang="en-US" dirty="0">
                <a:solidFill>
                  <a:schemeClr val="bg1"/>
                </a:solidFill>
              </a:rPr>
              <a:t>Potential teratogenicity of substances </a:t>
            </a:r>
            <a:endParaRPr dirty="0">
              <a:solidFill>
                <a:schemeClr val="bg1"/>
              </a:solidFill>
              <a:cs typeface="Poppins"/>
            </a:endParaRPr>
          </a:p>
          <a:p>
            <a:pPr marL="914400" lvl="1" indent="-342900" algn="l" rtl="0">
              <a:lnSpc>
                <a:spcPct val="100000"/>
              </a:lnSpc>
              <a:spcBef>
                <a:spcPts val="0"/>
              </a:spcBef>
              <a:spcAft>
                <a:spcPts val="0"/>
              </a:spcAft>
              <a:buSzPts val="1800"/>
              <a:buChar char="•"/>
            </a:pPr>
            <a:r>
              <a:rPr lang="en-US" dirty="0">
                <a:solidFill>
                  <a:schemeClr val="bg1"/>
                </a:solidFill>
              </a:rPr>
              <a:t>Risk of maternal withdrawal symptoms with cessation of use </a:t>
            </a:r>
            <a:endParaRPr dirty="0">
              <a:solidFill>
                <a:schemeClr val="bg1"/>
              </a:solidFill>
              <a:cs typeface="Poppins"/>
            </a:endParaRPr>
          </a:p>
          <a:p>
            <a:pPr marL="914400" lvl="1" indent="-342900" algn="l" rtl="0">
              <a:lnSpc>
                <a:spcPct val="100000"/>
              </a:lnSpc>
              <a:spcBef>
                <a:spcPts val="0"/>
              </a:spcBef>
              <a:spcAft>
                <a:spcPts val="0"/>
              </a:spcAft>
              <a:buSzPts val="1800"/>
              <a:buChar char="•"/>
            </a:pPr>
            <a:r>
              <a:rPr lang="en-US" dirty="0">
                <a:solidFill>
                  <a:schemeClr val="bg1"/>
                </a:solidFill>
              </a:rPr>
              <a:t>Neonatal withdrawal </a:t>
            </a:r>
            <a:endParaRPr dirty="0">
              <a:solidFill>
                <a:schemeClr val="bg1"/>
              </a:solidFill>
              <a:cs typeface="Poppins"/>
            </a:endParaRPr>
          </a:p>
          <a:p>
            <a:pPr marL="914400" lvl="1" indent="-342900" algn="l" rtl="0">
              <a:lnSpc>
                <a:spcPct val="100000"/>
              </a:lnSpc>
              <a:spcBef>
                <a:spcPts val="0"/>
              </a:spcBef>
              <a:spcAft>
                <a:spcPts val="0"/>
              </a:spcAft>
              <a:buSzPts val="1800"/>
              <a:buChar char="•"/>
            </a:pPr>
            <a:r>
              <a:rPr lang="en-US" dirty="0">
                <a:solidFill>
                  <a:schemeClr val="bg1"/>
                </a:solidFill>
              </a:rPr>
              <a:t>Impact of substance use on parenting</a:t>
            </a:r>
            <a:endParaRPr dirty="0">
              <a:solidFill>
                <a:schemeClr val="bg1"/>
              </a:solidFill>
              <a:cs typeface="Poppins"/>
            </a:endParaRPr>
          </a:p>
          <a:p>
            <a:pPr marL="0" lvl="0" indent="0" algn="l" rtl="0">
              <a:lnSpc>
                <a:spcPct val="100000"/>
              </a:lnSpc>
              <a:spcBef>
                <a:spcPts val="0"/>
              </a:spcBef>
              <a:spcAft>
                <a:spcPts val="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AFFD32-CA95-697C-945B-4BF917563DD2}"/>
              </a:ext>
            </a:extLst>
          </p:cNvPr>
          <p:cNvSpPr/>
          <p:nvPr/>
        </p:nvSpPr>
        <p:spPr>
          <a:xfrm>
            <a:off x="288612" y="1392610"/>
            <a:ext cx="8594956" cy="4192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Google Shape;141;p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Introduction:</a:t>
            </a:r>
            <a:endParaRPr/>
          </a:p>
        </p:txBody>
      </p:sp>
      <p:sp>
        <p:nvSpPr>
          <p:cNvPr id="142" name="Google Shape;142;p20"/>
          <p:cNvSpPr txBox="1">
            <a:spLocks noGrp="1"/>
          </p:cNvSpPr>
          <p:nvPr>
            <p:ph idx="4294967295"/>
          </p:nvPr>
        </p:nvSpPr>
        <p:spPr>
          <a:xfrm>
            <a:off x="402336" y="1383475"/>
            <a:ext cx="7886700" cy="4351337"/>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sz="1600" dirty="0">
              <a:solidFill>
                <a:schemeClr val="bg1"/>
              </a:solidFill>
            </a:endParaRPr>
          </a:p>
          <a:p>
            <a:pPr marL="457200" lvl="0" indent="-342900" algn="l" rtl="0">
              <a:lnSpc>
                <a:spcPct val="100000"/>
              </a:lnSpc>
              <a:spcBef>
                <a:spcPts val="0"/>
              </a:spcBef>
              <a:spcAft>
                <a:spcPts val="0"/>
              </a:spcAft>
              <a:buSzPts val="1800"/>
              <a:buChar char="•"/>
            </a:pPr>
            <a:r>
              <a:rPr lang="en-US" sz="1800" dirty="0">
                <a:solidFill>
                  <a:schemeClr val="bg1"/>
                </a:solidFill>
              </a:rPr>
              <a:t>Barriers to diagnosis and treatment</a:t>
            </a:r>
            <a:endParaRPr sz="1800">
              <a:solidFill>
                <a:schemeClr val="bg1"/>
              </a:solidFill>
              <a:cs typeface="Poppins"/>
            </a:endParaRPr>
          </a:p>
          <a:p>
            <a:pPr marL="914400" lvl="1" indent="-342900" algn="l" rtl="0">
              <a:lnSpc>
                <a:spcPct val="100000"/>
              </a:lnSpc>
              <a:spcBef>
                <a:spcPts val="0"/>
              </a:spcBef>
              <a:spcAft>
                <a:spcPts val="0"/>
              </a:spcAft>
              <a:buSzPts val="1800"/>
              <a:buChar char="•"/>
            </a:pPr>
            <a:r>
              <a:rPr lang="en-US" dirty="0">
                <a:solidFill>
                  <a:schemeClr val="bg1"/>
                </a:solidFill>
              </a:rPr>
              <a:t>Stigma and fear of child protection involvement </a:t>
            </a:r>
            <a:endParaRPr>
              <a:solidFill>
                <a:schemeClr val="bg1"/>
              </a:solidFill>
              <a:cs typeface="Poppins"/>
            </a:endParaRPr>
          </a:p>
          <a:p>
            <a:pPr marL="914400" lvl="1" indent="-342900" algn="l" rtl="0">
              <a:lnSpc>
                <a:spcPct val="100000"/>
              </a:lnSpc>
              <a:spcBef>
                <a:spcPts val="0"/>
              </a:spcBef>
              <a:spcAft>
                <a:spcPts val="0"/>
              </a:spcAft>
              <a:buSzPts val="1800"/>
              <a:buChar char="•"/>
            </a:pPr>
            <a:r>
              <a:rPr lang="en-US" dirty="0">
                <a:solidFill>
                  <a:schemeClr val="bg1"/>
                </a:solidFill>
              </a:rPr>
              <a:t>Lack of provider competence in management of SUD in pregnancy</a:t>
            </a:r>
            <a:endParaRPr>
              <a:solidFill>
                <a:schemeClr val="bg1"/>
              </a:solidFill>
              <a:cs typeface="Poppins"/>
            </a:endParaRPr>
          </a:p>
          <a:p>
            <a:pPr marL="914400" lvl="1" indent="-342900" algn="l" rtl="0">
              <a:lnSpc>
                <a:spcPct val="100000"/>
              </a:lnSpc>
              <a:spcBef>
                <a:spcPts val="0"/>
              </a:spcBef>
              <a:spcAft>
                <a:spcPts val="0"/>
              </a:spcAft>
              <a:buSzPts val="1800"/>
              <a:buChar char="•"/>
            </a:pPr>
            <a:r>
              <a:rPr lang="en-US" dirty="0">
                <a:solidFill>
                  <a:schemeClr val="bg1"/>
                </a:solidFill>
              </a:rPr>
              <a:t>Misinformation about safety of treatment</a:t>
            </a:r>
            <a:endParaRPr>
              <a:solidFill>
                <a:schemeClr val="bg1"/>
              </a:solidFill>
              <a:cs typeface="Poppins"/>
            </a:endParaRPr>
          </a:p>
          <a:p>
            <a:pPr marL="914400" lvl="0" indent="0" algn="l" rtl="0">
              <a:lnSpc>
                <a:spcPct val="100000"/>
              </a:lnSpc>
              <a:spcBef>
                <a:spcPts val="0"/>
              </a:spcBef>
              <a:spcAft>
                <a:spcPts val="0"/>
              </a:spcAft>
              <a:buNone/>
            </a:pPr>
            <a:endParaRPr sz="1800" dirty="0">
              <a:solidFill>
                <a:schemeClr val="bg1"/>
              </a:solidFill>
              <a:cs typeface="Poppins"/>
            </a:endParaRPr>
          </a:p>
          <a:p>
            <a:pPr marL="457200" lvl="0" indent="-342900" algn="l" rtl="0">
              <a:lnSpc>
                <a:spcPct val="100000"/>
              </a:lnSpc>
              <a:spcBef>
                <a:spcPts val="0"/>
              </a:spcBef>
              <a:spcAft>
                <a:spcPts val="0"/>
              </a:spcAft>
              <a:buSzPts val="1800"/>
              <a:buChar char="•"/>
            </a:pPr>
            <a:r>
              <a:rPr lang="en-US" sz="1800" dirty="0">
                <a:solidFill>
                  <a:schemeClr val="bg1"/>
                </a:solidFill>
              </a:rPr>
              <a:t>Recommendations</a:t>
            </a:r>
            <a:endParaRPr sz="1800">
              <a:solidFill>
                <a:schemeClr val="bg1"/>
              </a:solidFill>
              <a:cs typeface="Poppins"/>
            </a:endParaRPr>
          </a:p>
          <a:p>
            <a:pPr marL="914400" lvl="1" indent="-342900" algn="l" rtl="0">
              <a:lnSpc>
                <a:spcPct val="100000"/>
              </a:lnSpc>
              <a:spcBef>
                <a:spcPts val="0"/>
              </a:spcBef>
              <a:spcAft>
                <a:spcPts val="0"/>
              </a:spcAft>
              <a:buSzPts val="1800"/>
              <a:buChar char="•"/>
            </a:pPr>
            <a:r>
              <a:rPr lang="en-US" dirty="0">
                <a:solidFill>
                  <a:schemeClr val="bg1"/>
                </a:solidFill>
              </a:rPr>
              <a:t>Universal screening for substance use in pregnancy using a validated screening tool</a:t>
            </a:r>
            <a:endParaRPr>
              <a:solidFill>
                <a:schemeClr val="bg1"/>
              </a:solidFill>
              <a:cs typeface="Poppins"/>
            </a:endParaRPr>
          </a:p>
          <a:p>
            <a:pPr marL="914400" lvl="1" indent="-342900" algn="l" rtl="0">
              <a:lnSpc>
                <a:spcPct val="100000"/>
              </a:lnSpc>
              <a:spcBef>
                <a:spcPts val="0"/>
              </a:spcBef>
              <a:spcAft>
                <a:spcPts val="0"/>
              </a:spcAft>
              <a:buSzPts val="1800"/>
              <a:buChar char="•"/>
            </a:pPr>
            <a:r>
              <a:rPr lang="en-US" dirty="0">
                <a:solidFill>
                  <a:schemeClr val="bg1"/>
                </a:solidFill>
              </a:rPr>
              <a:t>Integrated care models → individuals receive both prenatal care and addiction treatment by an interdisciplinary team </a:t>
            </a:r>
            <a:endParaRPr>
              <a:solidFill>
                <a:schemeClr val="bg1"/>
              </a:solidFill>
              <a:cs typeface="Poppins"/>
            </a:endParaRPr>
          </a:p>
          <a:p>
            <a:pPr marL="914400" lvl="1" indent="-342900" algn="l" rtl="0">
              <a:lnSpc>
                <a:spcPct val="100000"/>
              </a:lnSpc>
              <a:spcBef>
                <a:spcPts val="0"/>
              </a:spcBef>
              <a:spcAft>
                <a:spcPts val="0"/>
              </a:spcAft>
              <a:buSzPts val="1800"/>
              <a:buChar char="•"/>
            </a:pPr>
            <a:r>
              <a:rPr lang="en-US" dirty="0">
                <a:solidFill>
                  <a:schemeClr val="bg1"/>
                </a:solidFill>
              </a:rPr>
              <a:t>Trauma-informed approach with wraparound supports for social determinants of health needs</a:t>
            </a:r>
            <a:endParaRPr dirty="0">
              <a:solidFill>
                <a:schemeClr val="bg1"/>
              </a:solidFill>
              <a:cs typeface="Poppins"/>
            </a:endParaRPr>
          </a:p>
          <a:p>
            <a:pPr marL="0" lvl="0" indent="0" algn="l" rtl="0">
              <a:lnSpc>
                <a:spcPct val="100000"/>
              </a:lnSpc>
              <a:spcBef>
                <a:spcPts val="0"/>
              </a:spcBef>
              <a:spcAft>
                <a:spcPts val="0"/>
              </a:spcAft>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E42FE00-CCFD-FAC0-60D9-803D9C3DBA1D}"/>
              </a:ext>
            </a:extLst>
          </p:cNvPr>
          <p:cNvSpPr/>
          <p:nvPr/>
        </p:nvSpPr>
        <p:spPr>
          <a:xfrm>
            <a:off x="288612" y="1581453"/>
            <a:ext cx="8585017" cy="38046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Google Shape;149;p21"/>
          <p:cNvSpPr txBox="1">
            <a:spLocks noGrp="1"/>
          </p:cNvSpPr>
          <p:nvPr>
            <p:ph type="title"/>
          </p:nvPr>
        </p:nvSpPr>
        <p:spPr>
          <a:xfrm>
            <a:off x="628652" y="539815"/>
            <a:ext cx="7886700" cy="1027385"/>
          </a:xfrm>
          <a:prstGeom prst="rect">
            <a:avLst/>
          </a:prstGeom>
          <a:noFill/>
          <a:ln>
            <a:noFill/>
          </a:ln>
        </p:spPr>
        <p:txBody>
          <a:bodyPr spcFirstLastPara="1" wrap="square" lIns="91425" tIns="45700" rIns="91425" bIns="45700" anchor="ctr" anchorCtr="0">
            <a:noAutofit/>
          </a:bodyPr>
          <a:lstStyle/>
          <a:p>
            <a:pPr>
              <a:buClr>
                <a:schemeClr val="dk1"/>
              </a:buClr>
              <a:buSzPts val="3300"/>
              <a:buFont typeface="Calibri"/>
            </a:pPr>
            <a:r>
              <a:rPr lang="en-US" dirty="0"/>
              <a:t>Epidemiology:</a:t>
            </a:r>
            <a:br>
              <a:rPr lang="en-US" dirty="0"/>
            </a:br>
            <a:r>
              <a:rPr lang="en-US" dirty="0"/>
              <a:t>incidence and risk factors</a:t>
            </a:r>
            <a:endParaRPr/>
          </a:p>
        </p:txBody>
      </p:sp>
      <p:sp>
        <p:nvSpPr>
          <p:cNvPr id="150" name="Google Shape;150;p21"/>
          <p:cNvSpPr txBox="1">
            <a:spLocks noGrp="1"/>
          </p:cNvSpPr>
          <p:nvPr>
            <p:ph idx="4294967295"/>
          </p:nvPr>
        </p:nvSpPr>
        <p:spPr>
          <a:xfrm>
            <a:off x="295432" y="1886202"/>
            <a:ext cx="8576188" cy="4182373"/>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600" dirty="0">
                <a:solidFill>
                  <a:schemeClr val="bg1"/>
                </a:solidFill>
              </a:rPr>
              <a:t>Risk factors for substance use in pregnancy include:</a:t>
            </a:r>
            <a:endParaRPr sz="160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Age less than 25</a:t>
            </a:r>
            <a:endParaRPr sz="1600">
              <a:solidFill>
                <a:schemeClr val="bg1"/>
              </a:solidFill>
              <a:cs typeface="Poppins"/>
            </a:endParaRPr>
          </a:p>
          <a:p>
            <a:pPr marL="1371600" lvl="2" indent="-342900" algn="l" rtl="0">
              <a:lnSpc>
                <a:spcPct val="100000"/>
              </a:lnSpc>
              <a:spcBef>
                <a:spcPts val="0"/>
              </a:spcBef>
              <a:spcAft>
                <a:spcPts val="0"/>
              </a:spcAft>
              <a:buSzPts val="1800"/>
              <a:buChar char="•"/>
            </a:pPr>
            <a:r>
              <a:rPr lang="en-US" sz="1600" dirty="0">
                <a:solidFill>
                  <a:schemeClr val="bg1"/>
                </a:solidFill>
              </a:rPr>
              <a:t>Highest usage is between 18-29 (also peak reproductive years)</a:t>
            </a:r>
            <a:endParaRPr sz="160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History of childhood trauma</a:t>
            </a:r>
            <a:endParaRPr sz="160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Co-occurring psychiatric disorders (up to 40% of cases)</a:t>
            </a:r>
            <a:endParaRPr sz="160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Family history of substance use disorder</a:t>
            </a:r>
            <a:endParaRPr sz="160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Intimate partner violence</a:t>
            </a:r>
            <a:endParaRPr sz="160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Low education level or socioeconomic status</a:t>
            </a:r>
            <a:endParaRPr sz="1600">
              <a:solidFill>
                <a:schemeClr val="bg1"/>
              </a:solidFill>
              <a:cs typeface="Poppins"/>
            </a:endParaRPr>
          </a:p>
          <a:p>
            <a:pPr marL="914400" lvl="1" indent="-342900" algn="l" rtl="0">
              <a:lnSpc>
                <a:spcPct val="100000"/>
              </a:lnSpc>
              <a:spcBef>
                <a:spcPts val="0"/>
              </a:spcBef>
              <a:spcAft>
                <a:spcPts val="0"/>
              </a:spcAft>
              <a:buSzPts val="1800"/>
              <a:buChar char="•"/>
            </a:pPr>
            <a:r>
              <a:rPr lang="en-US" sz="1600" dirty="0">
                <a:solidFill>
                  <a:schemeClr val="bg1"/>
                </a:solidFill>
              </a:rPr>
              <a:t>Polysubstance use prior to pregnancy (up to 50% of cases)</a:t>
            </a:r>
            <a:endParaRPr sz="1600">
              <a:solidFill>
                <a:schemeClr val="bg1"/>
              </a:solidFill>
              <a:cs typeface="Poppins"/>
            </a:endParaRPr>
          </a:p>
          <a:p>
            <a:pPr marL="1371600" lvl="2" indent="-342900" algn="l" rtl="0">
              <a:lnSpc>
                <a:spcPct val="100000"/>
              </a:lnSpc>
              <a:spcBef>
                <a:spcPts val="0"/>
              </a:spcBef>
              <a:spcAft>
                <a:spcPts val="0"/>
              </a:spcAft>
              <a:buSzPts val="1800"/>
              <a:buChar char="•"/>
            </a:pPr>
            <a:r>
              <a:rPr lang="en-US" sz="1600" dirty="0">
                <a:solidFill>
                  <a:schemeClr val="bg1"/>
                </a:solidFill>
              </a:rPr>
              <a:t>Most common</a:t>
            </a:r>
            <a:endParaRPr sz="1600">
              <a:solidFill>
                <a:schemeClr val="bg1"/>
              </a:solidFill>
              <a:cs typeface="Poppins"/>
            </a:endParaRPr>
          </a:p>
          <a:p>
            <a:pPr marL="1828800" lvl="3" indent="-342900" algn="l" rtl="0">
              <a:lnSpc>
                <a:spcPct val="100000"/>
              </a:lnSpc>
              <a:spcBef>
                <a:spcPts val="0"/>
              </a:spcBef>
              <a:spcAft>
                <a:spcPts val="0"/>
              </a:spcAft>
              <a:buSzPts val="1800"/>
              <a:buChar char="•"/>
            </a:pPr>
            <a:r>
              <a:rPr lang="en-US" sz="1600" dirty="0">
                <a:solidFill>
                  <a:schemeClr val="bg1"/>
                </a:solidFill>
              </a:rPr>
              <a:t>Alcohol</a:t>
            </a:r>
            <a:endParaRPr sz="1600">
              <a:solidFill>
                <a:schemeClr val="bg1"/>
              </a:solidFill>
              <a:cs typeface="Poppins"/>
            </a:endParaRPr>
          </a:p>
          <a:p>
            <a:pPr marL="1828800" lvl="3" indent="-342900" algn="l" rtl="0">
              <a:lnSpc>
                <a:spcPct val="100000"/>
              </a:lnSpc>
              <a:spcBef>
                <a:spcPts val="0"/>
              </a:spcBef>
              <a:spcAft>
                <a:spcPts val="0"/>
              </a:spcAft>
              <a:buSzPts val="1800"/>
              <a:buChar char="•"/>
            </a:pPr>
            <a:r>
              <a:rPr lang="en-US" sz="1600" dirty="0">
                <a:solidFill>
                  <a:schemeClr val="bg1"/>
                </a:solidFill>
              </a:rPr>
              <a:t>Tobacco</a:t>
            </a:r>
            <a:endParaRPr sz="1600">
              <a:solidFill>
                <a:schemeClr val="bg1"/>
              </a:solidFill>
              <a:cs typeface="Poppins"/>
            </a:endParaRPr>
          </a:p>
          <a:p>
            <a:pPr marL="1828800" lvl="3" indent="-342900" algn="l" rtl="0">
              <a:lnSpc>
                <a:spcPct val="100000"/>
              </a:lnSpc>
              <a:spcBef>
                <a:spcPts val="0"/>
              </a:spcBef>
              <a:spcAft>
                <a:spcPts val="0"/>
              </a:spcAft>
              <a:buSzPts val="1800"/>
              <a:buChar char="•"/>
            </a:pPr>
            <a:r>
              <a:rPr lang="en-US" sz="1600" dirty="0">
                <a:solidFill>
                  <a:schemeClr val="bg1"/>
                </a:solidFill>
              </a:rPr>
              <a:t>Cannabis→ has increased significantly in recent years</a:t>
            </a:r>
            <a:endParaRPr sz="1600" dirty="0">
              <a:solidFill>
                <a:schemeClr val="bg1"/>
              </a:solidFill>
              <a:cs typeface="Poppins"/>
            </a:endParaRPr>
          </a:p>
          <a:p>
            <a:pPr marL="0" lvl="0" indent="0" algn="l" rtl="0">
              <a:lnSpc>
                <a:spcPct val="100000"/>
              </a:lnSpc>
              <a:spcBef>
                <a:spcPts val="0"/>
              </a:spcBef>
              <a:spcAft>
                <a:spcPts val="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2"/>
          <p:cNvSpPr txBox="1">
            <a:spLocks noGrp="1"/>
          </p:cNvSpPr>
          <p:nvPr>
            <p:ph type="title"/>
          </p:nvPr>
        </p:nvSpPr>
        <p:spPr>
          <a:xfrm>
            <a:off x="629838" y="457201"/>
            <a:ext cx="6082576" cy="5302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sz="3600" dirty="0"/>
              <a:t>Epidemiology: screening</a:t>
            </a:r>
            <a:endParaRPr sz="3600" dirty="0"/>
          </a:p>
        </p:txBody>
      </p:sp>
      <p:sp>
        <p:nvSpPr>
          <p:cNvPr id="158" name="Google Shape;158;p22"/>
          <p:cNvSpPr txBox="1">
            <a:spLocks noGrp="1"/>
          </p:cNvSpPr>
          <p:nvPr>
            <p:ph idx="1"/>
          </p:nvPr>
        </p:nvSpPr>
        <p:spPr>
          <a:xfrm>
            <a:off x="627462" y="1124712"/>
            <a:ext cx="7886700" cy="512064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800" dirty="0">
                <a:solidFill>
                  <a:schemeClr val="bg1"/>
                </a:solidFill>
              </a:rPr>
              <a:t>Universal screening for substance use is recommended for all pregnant individuals</a:t>
            </a:r>
            <a:endParaRPr sz="1800" dirty="0">
              <a:solidFill>
                <a:schemeClr val="bg1"/>
              </a:solidFill>
              <a:cs typeface="Poppins"/>
            </a:endParaRPr>
          </a:p>
          <a:p>
            <a:pPr marL="914400" lvl="1" indent="-342900" algn="l" rtl="0">
              <a:lnSpc>
                <a:spcPct val="100000"/>
              </a:lnSpc>
              <a:spcBef>
                <a:spcPts val="0"/>
              </a:spcBef>
              <a:spcAft>
                <a:spcPts val="0"/>
              </a:spcAft>
              <a:buSzPts val="1800"/>
              <a:buChar char="•"/>
            </a:pPr>
            <a:r>
              <a:rPr lang="en-US" sz="1800" dirty="0">
                <a:solidFill>
                  <a:schemeClr val="bg1"/>
                </a:solidFill>
              </a:rPr>
              <a:t>Validated instruments include:</a:t>
            </a:r>
            <a:endParaRPr sz="1800" dirty="0">
              <a:solidFill>
                <a:schemeClr val="bg1"/>
              </a:solidFill>
              <a:cs typeface="Poppins"/>
            </a:endParaRPr>
          </a:p>
          <a:p>
            <a:pPr marL="1371600" lvl="2" indent="-342900" algn="l" rtl="0">
              <a:lnSpc>
                <a:spcPct val="100000"/>
              </a:lnSpc>
              <a:spcBef>
                <a:spcPts val="0"/>
              </a:spcBef>
              <a:spcAft>
                <a:spcPts val="0"/>
              </a:spcAft>
              <a:buSzPts val="1800"/>
              <a:buChar char="•"/>
            </a:pPr>
            <a:r>
              <a:rPr lang="en-US" dirty="0">
                <a:solidFill>
                  <a:schemeClr val="bg1"/>
                </a:solidFill>
              </a:rPr>
              <a:t>4 P’s (parents, partners, past use, present use)</a:t>
            </a:r>
            <a:endParaRPr dirty="0">
              <a:solidFill>
                <a:schemeClr val="bg1"/>
              </a:solidFill>
              <a:cs typeface="Poppins"/>
            </a:endParaRPr>
          </a:p>
          <a:p>
            <a:pPr marL="1371600" lvl="2" indent="-342900" algn="l" rtl="0">
              <a:lnSpc>
                <a:spcPct val="100000"/>
              </a:lnSpc>
              <a:spcBef>
                <a:spcPts val="0"/>
              </a:spcBef>
              <a:spcAft>
                <a:spcPts val="0"/>
              </a:spcAft>
              <a:buSzPts val="1800"/>
              <a:buChar char="•"/>
            </a:pPr>
            <a:r>
              <a:rPr lang="en-US" dirty="0">
                <a:solidFill>
                  <a:schemeClr val="bg1"/>
                </a:solidFill>
              </a:rPr>
              <a:t>Substance Use Risk Profile- Pregnancy</a:t>
            </a:r>
            <a:endParaRPr dirty="0">
              <a:solidFill>
                <a:schemeClr val="bg1"/>
              </a:solidFill>
              <a:cs typeface="Poppins"/>
            </a:endParaRPr>
          </a:p>
          <a:p>
            <a:pPr marL="1371600" lvl="2" indent="-342900" algn="l" rtl="0">
              <a:lnSpc>
                <a:spcPct val="100000"/>
              </a:lnSpc>
              <a:spcBef>
                <a:spcPts val="0"/>
              </a:spcBef>
              <a:spcAft>
                <a:spcPts val="0"/>
              </a:spcAft>
              <a:buSzPts val="1800"/>
              <a:buChar char="•"/>
            </a:pPr>
            <a:r>
              <a:rPr lang="en-US" dirty="0">
                <a:solidFill>
                  <a:schemeClr val="bg1"/>
                </a:solidFill>
              </a:rPr>
              <a:t>T-ACE</a:t>
            </a:r>
            <a:endParaRPr dirty="0">
              <a:solidFill>
                <a:schemeClr val="bg1"/>
              </a:solidFill>
              <a:cs typeface="Poppins"/>
            </a:endParaRPr>
          </a:p>
          <a:p>
            <a:pPr marL="1371600" lvl="2" indent="-342900" algn="l" rtl="0">
              <a:lnSpc>
                <a:spcPct val="100000"/>
              </a:lnSpc>
              <a:spcBef>
                <a:spcPts val="0"/>
              </a:spcBef>
              <a:spcAft>
                <a:spcPts val="0"/>
              </a:spcAft>
              <a:buSzPts val="1800"/>
              <a:buChar char="•"/>
            </a:pPr>
            <a:r>
              <a:rPr lang="en-US" dirty="0">
                <a:solidFill>
                  <a:schemeClr val="bg1"/>
                </a:solidFill>
              </a:rPr>
              <a:t>Other screening tools designed for general medical settings (AUDIT-C, DAST, NIDA quick screen, etc.) may also be appropriate</a:t>
            </a:r>
            <a:endParaRPr dirty="0">
              <a:solidFill>
                <a:schemeClr val="bg1"/>
              </a:solidFill>
              <a:cs typeface="Poppins"/>
            </a:endParaRPr>
          </a:p>
          <a:p>
            <a:pPr marL="4572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endParaRPr dirty="0"/>
          </a:p>
        </p:txBody>
      </p:sp>
      <p:pic>
        <p:nvPicPr>
          <p:cNvPr id="160" name="Google Shape;160;p22"/>
          <p:cNvPicPr preferRelativeResize="0"/>
          <p:nvPr/>
        </p:nvPicPr>
        <p:blipFill>
          <a:blip r:embed="rId3">
            <a:alphaModFix/>
          </a:blip>
          <a:stretch>
            <a:fillRect/>
          </a:stretch>
        </p:blipFill>
        <p:spPr>
          <a:xfrm>
            <a:off x="4542440" y="3837170"/>
            <a:ext cx="3970450" cy="1621798"/>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9df821b-cdae-4676-ab6f-974a3e2a1363">
      <Terms xmlns="http://schemas.microsoft.com/office/infopath/2007/PartnerControls"/>
    </lcf76f155ced4ddcb4097134ff3c332f>
    <TaxCatchAll xmlns="d6da865a-5e2a-4015-9842-f46022b000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E013863F57804C8639B351CA8B05DE" ma:contentTypeVersion="12" ma:contentTypeDescription="Create a new document." ma:contentTypeScope="" ma:versionID="a3f82e1ee063a054f6d91c4ddbeb0c13">
  <xsd:schema xmlns:xsd="http://www.w3.org/2001/XMLSchema" xmlns:xs="http://www.w3.org/2001/XMLSchema" xmlns:p="http://schemas.microsoft.com/office/2006/metadata/properties" xmlns:ns2="e9df821b-cdae-4676-ab6f-974a3e2a1363" xmlns:ns3="d6da865a-5e2a-4015-9842-f46022b000a0" targetNamespace="http://schemas.microsoft.com/office/2006/metadata/properties" ma:root="true" ma:fieldsID="5ac300a51e894ff5a97b5d71c9057e8d" ns2:_="" ns3:_="">
    <xsd:import namespace="e9df821b-cdae-4676-ab6f-974a3e2a1363"/>
    <xsd:import namespace="d6da865a-5e2a-4015-9842-f46022b000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f821b-cdae-4676-ab6f-974a3e2a13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2d6aeb-2130-4a19-b464-59cdf858f26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da865a-5e2a-4015-9842-f46022b000a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36b9b76-9b77-4af0-9162-05950d632347}" ma:internalName="TaxCatchAll" ma:showField="CatchAllData" ma:web="d6da865a-5e2a-4015-9842-f46022b000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3989B0-10BE-4FEC-9740-4F01BEB87782}">
  <ds:schemaRefs>
    <ds:schemaRef ds:uri="http://schemas.microsoft.com/office/2006/metadata/properties"/>
    <ds:schemaRef ds:uri="http://schemas.microsoft.com/office/infopath/2007/PartnerControls"/>
    <ds:schemaRef ds:uri="e9df821b-cdae-4676-ab6f-974a3e2a1363"/>
    <ds:schemaRef ds:uri="d6da865a-5e2a-4015-9842-f46022b000a0"/>
  </ds:schemaRefs>
</ds:datastoreItem>
</file>

<file path=customXml/itemProps2.xml><?xml version="1.0" encoding="utf-8"?>
<ds:datastoreItem xmlns:ds="http://schemas.openxmlformats.org/officeDocument/2006/customXml" ds:itemID="{2C342AD0-3277-4CAA-86CB-A21B939405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f821b-cdae-4676-ab6f-974a3e2a1363"/>
    <ds:schemaRef ds:uri="d6da865a-5e2a-4015-9842-f46022b000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E6012E-AAF4-4CD1-9837-0ABA39098E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TotalTime>
  <Words>3547</Words>
  <Application>Microsoft Office PowerPoint</Application>
  <PresentationFormat>On-screen Show (4:3)</PresentationFormat>
  <Paragraphs>415</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Nunito</vt:lpstr>
      <vt:lpstr>Poppins</vt:lpstr>
      <vt:lpstr>1_Office Theme</vt:lpstr>
      <vt:lpstr>Management of Alcohol, Opioid, and other Substance Use During Pregnancy</vt:lpstr>
      <vt:lpstr>Disclosures/Disclaimers/Acknowledgments</vt:lpstr>
      <vt:lpstr> How to use this material</vt:lpstr>
      <vt:lpstr>Learning Objectives:</vt:lpstr>
      <vt:lpstr>Outline:</vt:lpstr>
      <vt:lpstr>Introduction:</vt:lpstr>
      <vt:lpstr>Introduction:</vt:lpstr>
      <vt:lpstr>Epidemiology: incidence and risk factors</vt:lpstr>
      <vt:lpstr>Epidemiology: screening</vt:lpstr>
      <vt:lpstr>Epidemiology: screening</vt:lpstr>
      <vt:lpstr>DSM-5 Diagnostic Criteria (same for all substances) </vt:lpstr>
      <vt:lpstr>Diagnostic Criteria:</vt:lpstr>
      <vt:lpstr>Clinical Features: clinical presentation and course/prognosis</vt:lpstr>
      <vt:lpstr>Differential Diagnosis and Assessment:</vt:lpstr>
      <vt:lpstr>Pathophysiology: Alcohol</vt:lpstr>
      <vt:lpstr>Pathophysiology: Tobacco</vt:lpstr>
      <vt:lpstr>Pathophysiology: Tobacco</vt:lpstr>
      <vt:lpstr>Pathophysiology: Cannabis</vt:lpstr>
      <vt:lpstr>Pathophysiology: Opioids</vt:lpstr>
      <vt:lpstr>Pathophysiology: Opioids</vt:lpstr>
      <vt:lpstr>Pathophysiology: Stimulant Drugs of Abuse</vt:lpstr>
      <vt:lpstr>Treatment: non-pharmacologic</vt:lpstr>
      <vt:lpstr>Treatment: pharmacologic </vt:lpstr>
      <vt:lpstr>Treatment: pharmacologic: Alcohol</vt:lpstr>
      <vt:lpstr>Treatment: pharmacologic: Tobacco</vt:lpstr>
      <vt:lpstr>Treatment: pharmacologic: Cannabis</vt:lpstr>
      <vt:lpstr>Treatment: pharmacologic: Opioids</vt:lpstr>
      <vt:lpstr>Treatment: pharmacologic: Opioids (continued)</vt:lpstr>
      <vt:lpstr>Buprenorphine Pharmacology</vt:lpstr>
      <vt:lpstr>Buprenorphine Tips</vt:lpstr>
      <vt:lpstr>Treatment: Pharmacologic: Stimulants (cocaine, methamphetamines)</vt:lpstr>
      <vt:lpstr>Special Considerations</vt:lpstr>
      <vt:lpstr>Special Considerations</vt:lpstr>
      <vt:lpstr>Helpful Resources</vt:lpstr>
      <vt:lpstr>Key Clinical Points:</vt:lpstr>
      <vt:lpstr>Conclusion:</vt:lpstr>
      <vt:lpstr>Key references </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Amanda Brahlek</dc:creator>
  <cp:lastModifiedBy>Amanda Brahlek</cp:lastModifiedBy>
  <cp:revision>121</cp:revision>
  <dcterms:modified xsi:type="dcterms:W3CDTF">2026-05-01T21:33:05Z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0x0101007AE013863F57804C8639B351CA8B05DE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{"FileActivityType":"9","FileActivityTimeStamp":"2026-01-09T18:30:27.677Z","FileActivityUsersOnPage":[{"DisplayName":"Macy Akers","Id":"makers@parthenonmgmt.com"}],"FileActivityNavigationId":null}</vt:lpwstr>
  </property>
  <property fmtid="{D5CDD505-2E9C-101B-9397-08002B2CF9AE}" pid="8" name="TriggerFlowInfo">
    <vt:lpwstr/>
  </property>
</Properties>
</file>