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embeddedFontLst>
    <p:embeddedFont>
      <p:font typeface="Nunito" pitchFamily="2" charset="0"/>
      <p:regular r:id="rId37"/>
      <p:bold r:id="rId38"/>
      <p:italic r:id="rId39"/>
      <p:boldItalic r:id="rId40"/>
    </p:embeddedFont>
    <p:embeddedFont>
      <p:font typeface="Poppins" panose="00000500000000000000" pitchFamily="2" charset="0"/>
      <p:regular r:id="rId41"/>
      <p:bold r:id="rId42"/>
      <p: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lhaLuGF5CFlxBjsjZdG66X3GHe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CRP Intensiv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941502-795C-42A1-AC9F-4DF3A76C83B4}">
  <a:tblStyle styleId="{17941502-795C-42A1-AC9F-4DF3A76C83B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07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9-24T21:18:24.187" idx="1">
    <p:pos x="396" y="41"/>
    <p:text>see notes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re_h6K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uicidesafetyplan.com/wp-content/uploads/2024/12/Stanley-Brown-Safety-Plan-05-02-2024.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uicidesafetyplan.com/wp-content/uploads/2024/12/Stanley-Brown-Safety-Plan-05-02-2024.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MLB: perhaps the title should be perinatal and maternal loss</a:t>
            </a:r>
            <a:endParaRPr/>
          </a:p>
        </p:txBody>
      </p:sp>
      <p:sp>
        <p:nvSpPr>
          <p:cNvPr id="90" name="Google Shape;9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9f8b5ec2fb_2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39f8b5ec2fb_2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a:t>A meta-analysis of 29 international studies following pregnancy loss (Shetty et al 2025) confirmed prior studies that perinatal loss increases the risk of depression (RR 2.14) and anxiety disorders (RR =1.27) when compared to controls. While less research has focused on PTSD after pregnancy loss, one epidemiologically based study of 609 women (Gold et al 2016) found that bereaved mothers were 7x more likely to report symptoms consistent with PTSD than non-bereaved women at 9 months after a loss. Gestational age has been associated with increased rates of depression and anxiety, but some patients may be profoundly impacted by early losses. Miscarriage and ectopic pregnancy have been associated with increased reports of anxiety, depressive symptoms and posttraumatic stress (Farren et al. 2020). Black women have been found to suffer perinatal loss at disproportionate levels and have double the risk of depression after a loss compared to non-Black women as assessed by the Center for Epidemiology Studies-Depression scale (Shorter et al 2020).</a:t>
            </a:r>
            <a:endParaRPr sz="1600"/>
          </a:p>
        </p:txBody>
      </p:sp>
      <p:sp>
        <p:nvSpPr>
          <p:cNvPr id="157" name="Google Shape;157;g39f8b5ec2fb_2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9f8b5ec2fb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39f8b5ec2fb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US" sz="1600"/>
              <a:t>A comprehensive study of claims data in Florida from 2005-2014 compared ED and inpatient psychiatric admissions for 8812 women who experienced stillbirth &gt;23 weeks to &gt;1 million women who experienced live birth. After excluding women with pre-existing psychiatric morbidity and adjusting for maternal age, race, insurance type, income quartile, mode of delivery, severe intrapartum maternal morbidity, and medical comorbidities, they identified significant increased risk of multiple psychiatric conditions, suicide attempts, and substance use during the year after a stillbirth.</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Clr>
                <a:schemeClr val="dk1"/>
              </a:buClr>
              <a:buSzPts val="1100"/>
              <a:buFont typeface="Arial"/>
              <a:buNone/>
            </a:pPr>
            <a:r>
              <a:rPr lang="en-US" sz="1600"/>
              <a:t>Lewkowitz, 2019</a:t>
            </a:r>
            <a:endParaRPr sz="1600"/>
          </a:p>
          <a:p>
            <a:pPr marL="0" lvl="0" indent="0" algn="l" rtl="0">
              <a:lnSpc>
                <a:spcPct val="90000"/>
              </a:lnSpc>
              <a:spcBef>
                <a:spcPts val="0"/>
              </a:spcBef>
              <a:spcAft>
                <a:spcPts val="0"/>
              </a:spcAft>
              <a:buNone/>
            </a:pPr>
            <a:endParaRPr sz="1600"/>
          </a:p>
        </p:txBody>
      </p:sp>
      <p:sp>
        <p:nvSpPr>
          <p:cNvPr id="165" name="Google Shape;165;g39f8b5ec2fb_2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9f8b5ec2fb_2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9f8b5ec2fb_2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39f8b5ec2fb_2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91a0a8b62a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91a0a8b62a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391a0a8b62a_0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91a0a8b62a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91a0a8b62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a:t>There are various recommendations in obstetric literature for sharing a fetal loss diagnosis and for delivery management. While recommendations can be mixed, the overall considerations include patient-centered care to assist in shared decision making. This includes asking about seeing/holding a stillborn/fetus, taking photos, and providing mementos. As above, the early phase of grief includes shock and numbness, so providing patients with referrals, follow-up, and written information that they can reference later is beneficial. This may include local loss groups, online resources such as Postpartum Support International (www. postpartum.net), and the national maternal mental health hotline.</a:t>
            </a:r>
            <a:endParaRPr sz="1600"/>
          </a:p>
          <a:p>
            <a:pPr marL="0" lvl="0" indent="0" algn="l" rtl="0">
              <a:spcBef>
                <a:spcPts val="0"/>
              </a:spcBef>
              <a:spcAft>
                <a:spcPts val="0"/>
              </a:spcAft>
              <a:buNone/>
            </a:pPr>
            <a:endParaRPr/>
          </a:p>
        </p:txBody>
      </p:sp>
      <p:sp>
        <p:nvSpPr>
          <p:cNvPr id="193" name="Google Shape;193;g391a0a8b62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91a0a8b62a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91a0a8b62a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a:t>Table 4 (Principles of Bereavement Care) in Obstetric Care Consensus No. 10 on Management of Stillbirth elaborates on several of the recommendations listed above.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As above, the early phase of grief includes shock and numbness, so providing patients with referrals, follow-up, and information that they can reference later is beneficial. This may include local loss groups, online resources such as Postpartum Support International (www.postpartum.net), and the national maternal mental health</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solidFill>
                <a:srgbClr val="212121"/>
              </a:solidFill>
              <a:highlight>
                <a:srgbClr val="FFFFFF"/>
              </a:highlight>
              <a:latin typeface="Roboto"/>
              <a:ea typeface="Roboto"/>
              <a:cs typeface="Roboto"/>
              <a:sym typeface="Roboto"/>
            </a:endParaRPr>
          </a:p>
          <a:p>
            <a:pPr marL="0" lvl="0" indent="0" algn="l" rtl="0">
              <a:spcBef>
                <a:spcPts val="0"/>
              </a:spcBef>
              <a:spcAft>
                <a:spcPts val="0"/>
              </a:spcAft>
              <a:buNone/>
            </a:pPr>
            <a:endParaRPr sz="1600">
              <a:solidFill>
                <a:srgbClr val="212121"/>
              </a:solidFill>
              <a:highlight>
                <a:srgbClr val="FFFFFF"/>
              </a:highlight>
              <a:latin typeface="Roboto"/>
              <a:ea typeface="Roboto"/>
              <a:cs typeface="Roboto"/>
              <a:sym typeface="Roboto"/>
            </a:endParaRPr>
          </a:p>
          <a:p>
            <a:pPr marL="0" lvl="0" indent="0" algn="l" rtl="0">
              <a:spcBef>
                <a:spcPts val="0"/>
              </a:spcBef>
              <a:spcAft>
                <a:spcPts val="0"/>
              </a:spcAft>
              <a:buNone/>
            </a:pPr>
            <a:r>
              <a:rPr lang="en-US" sz="1600">
                <a:solidFill>
                  <a:srgbClr val="212121"/>
                </a:solidFill>
                <a:highlight>
                  <a:srgbClr val="FFFFFF"/>
                </a:highlight>
                <a:latin typeface="Roboto"/>
                <a:ea typeface="Roboto"/>
                <a:cs typeface="Roboto"/>
                <a:sym typeface="Roboto"/>
              </a:rPr>
              <a:t>Heazell AEP, Siassakos D, Blencowe H, Burden C, Bhutta ZA, Cacciatore J, Dang N, Das J, Flenady V, Gold KJ, Mensah OK, Millum J, Nuzum D, O'Donoghue K, Redshaw M, Rizvi A, Roberts T, Toyin Saraki HE, Storey C, Wojcieszek AM, Downe S; Lancet Ending Preventable Stillbirths Series study group; Lancet Ending Preventable Stillbirths investigator group. Stillbirths: economic and psychosocial consequences. Lancet. 2016 Feb 6;387(10018):604-616. doi: 10.1016/S0140-6736(15)00836-3. Epub 2016 Jan 19. PMID: 26794073.</a:t>
            </a:r>
            <a:endParaRPr sz="1600">
              <a:solidFill>
                <a:srgbClr val="212121"/>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
        <p:nvSpPr>
          <p:cNvPr id="200" name="Google Shape;200;g391a0a8b62a_0_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91a0a8b62a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91a0a8b62a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post-loss check in can serve as an opportunity to review what happened, to ask question, and to encourage referral for therapy or psychiatric care if necessary.</a:t>
            </a:r>
            <a:endParaRPr/>
          </a:p>
        </p:txBody>
      </p:sp>
      <p:sp>
        <p:nvSpPr>
          <p:cNvPr id="207" name="Google Shape;207;g391a0a8b62a_0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9f8b5ec2fb_2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9f8b5ec2fb_2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Patients have a wide variety of responses to loss, from extreme distress to ambivalence and even relief. It is best to start these conversations in an open-ended way without assuming how the patient may be responding. Ask the patient to share what they want to about the loss. Mirror the language that the patient uses when discussing the loss; if they named the baby, use that name. Check in with the patient about their level of distress during these conversations to avoid re-traumatizing the patient in the post-loss period. Ask about acute stress responses (sleep, appetite, flashbacks, nightmares, hypervigilance, self-blame) and suicidal thoughts. Keep in mind that while we do not want to pathologize normal grief, grief and mental illness can coexist in patients after a loss. Identifying comorbid mental illness is critical as untreated mental illness can impair progress through grief and decrease functioning of the patient (Riddle 2024).</a:t>
            </a:r>
            <a:endParaRPr/>
          </a:p>
        </p:txBody>
      </p:sp>
      <p:sp>
        <p:nvSpPr>
          <p:cNvPr id="214" name="Google Shape;214;g39f8b5ec2fb_2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9f8b5ec2fb_2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9f8b5ec2fb_2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Riddle 2024</a:t>
            </a:r>
            <a:endParaRPr/>
          </a:p>
        </p:txBody>
      </p:sp>
      <p:sp>
        <p:nvSpPr>
          <p:cNvPr id="221" name="Google Shape;221;g39f8b5ec2fb_2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9f8b5ec2fb_2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9f8b5ec2fb_2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Diagnosis is not always easy following perinatal loss. Several helpful screening tools are listed here, though none are perfect to differentiate normal grief from illness. Risk factors for mental illness after perinatal loss include history of mental illness, experience of stillbirth or infertility, younger age, history of trauma/abuse, marital discord, and being single. If the EPDS is used, please be aware that the standard form includes instructions in which the first sentence is “Since you are either pregnant or have recently had a baby, we want to know how you feel.” Patients often complete these scales before meeting the clinician and for patients dealing with loss, this language may impact trust and treatment. It may be beneficial to produce a version of the scale that does not include this language for use with patients after loss. In addition to screening, the most comprehensive approach includes frequent appointments with patients, assessment of patient functioning, safety planning, and engaging the patient’s support system in care after loss. (Riddle 2024)</a:t>
            </a:r>
            <a:endParaRPr/>
          </a:p>
        </p:txBody>
      </p:sp>
      <p:sp>
        <p:nvSpPr>
          <p:cNvPr id="228" name="Google Shape;228;g39f8b5ec2fb_2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48e78f5d44_1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48e78f5d44_1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148e78f5d44_1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9f8b5ec2fb_2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9f8b5ec2fb_2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Stanley-Brown-Safety-Plan-05-02-2024.pdf</a:t>
            </a:r>
            <a:endParaRPr/>
          </a:p>
          <a:p>
            <a:pPr marL="0" lvl="0" indent="0" algn="l" rtl="0">
              <a:spcBef>
                <a:spcPts val="0"/>
              </a:spcBef>
              <a:spcAft>
                <a:spcPts val="0"/>
              </a:spcAft>
              <a:buNone/>
            </a:pPr>
            <a:r>
              <a:rPr lang="en-US"/>
              <a:t>Several studies show an increase in the risk of traumatic death and suicide after the loss of a child, particularly immediately after the loss. The mean annual suicide rate in the year after a miscarriage is 18.1 out of 100,000, compared to 5.9 out of 100,000 following live birth (Hvidtjorn 2016) and aOR of presentation to an ER for a suicide attempt in the year after a stillbirth compared to livebirth was 3.16 (Lewkowitz 2019). Mothers who lose a child may describe ambivalence about their own mortality. Suicide can serve multiple purposes, including release from the pain of loss or reunion with the deceased child. Additional risk factors include a prior history of suicide attempts, prior suicidal ideation, nonsuicidal self-harm, history of physical or sexual abuse, family history of psychiatric illness or suicide, and history of witnessing suicide or suicidal behavior. Engagement with a support system and obligations to children at home can both be protective factors. It is critical to ask patients about thoughts of self-harm as well as plan and intent. If there is a safety concern, getting collateral from a close support can be very helpful. Engaging a patient and their support person in safety planning to decrease access to lethal means (firearms, medications) may also be helpful.</a:t>
            </a:r>
            <a:endParaRPr/>
          </a:p>
        </p:txBody>
      </p:sp>
      <p:sp>
        <p:nvSpPr>
          <p:cNvPr id="243" name="Google Shape;243;g39f8b5ec2fb_2_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91a0a8b62a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91a0a8b62a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Stanley-Brown-Safety-Plan-05-02-2024.pdf</a:t>
            </a:r>
            <a:endParaRPr/>
          </a:p>
          <a:p>
            <a:pPr marL="0" lvl="0" indent="0" algn="l" rtl="0">
              <a:spcBef>
                <a:spcPts val="0"/>
              </a:spcBef>
              <a:spcAft>
                <a:spcPts val="0"/>
              </a:spcAft>
              <a:buClr>
                <a:schemeClr val="dk1"/>
              </a:buClr>
              <a:buSzPts val="1100"/>
              <a:buFont typeface="Arial"/>
              <a:buNone/>
            </a:pPr>
            <a:r>
              <a:rPr lang="en-US"/>
              <a:t>Several studies show an increase in the risk of traumatic death and suicide after the loss of a child, particularly immediately after the loss. The mean annual suicide rate in the year after a miscarriage is 18.1 out of 100,000, compared to 5.9 out of 100,000 following live birth (Hvidtjorn 2016) and aOR of presentation to an ER for a suicide attempt in the year after a stillbirth compared to livebirth was 3.16 (Lewkowitz 2019). Mothers who lose a child may describe ambivalence about their own mortality. Suicide can serve multiple purposes, including release from the pain of loss or reunion with the deceased child. Additional risk factors include a prior history of suicide attempts, prior suicidal ideation, nonsuicidal self-harm, history of physical or sexual abuse, family history of psychiatric illness or suicide, and history of witnessing suicide or suicidal behavior. Engagement with a support system and obligations to children at home can both be protective factors. It is critical to ask patients about thoughts of self-harm as well as plan and intent. If there is a safety concern, getting collateral from a close support can be very helpful. Engaging a patient and their support person in safety planning to decrease access to lethal means (firearms, medications) may also be helpful.</a:t>
            </a:r>
            <a:endParaRPr/>
          </a:p>
        </p:txBody>
      </p:sp>
      <p:sp>
        <p:nvSpPr>
          <p:cNvPr id="250" name="Google Shape;250;g391a0a8b62a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91a0a8b62a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91a0a8b62a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a:t>Psychoeducation about grief can reduce symptoms of grief, anxiety and depression after a loss (Shaohua and Shorey 2021). There is some evidence that grief related to perinatal loss peaks around 6 months, but this may not be the experience of every patient after a loss. Common analogies for grief (riding waves, ball-in-the-box) may be helpful for explaining how grief can change from day to day. It can be helpful to share with patients that the end point of grieving is not to forget or accept their loss, but to integrate this experience so that they can carry the memory while continuing to live fully. Given the increased risk for mental illness and suicidal ideation after a loss, it is helpful to provide prospective guidance about how to monitor for the development of a mental illness that may warrant medical treatment and discuss a safety plan should suicidal thoughts develop. (Riddle 2024)</a:t>
            </a:r>
            <a:endParaRPr sz="1600"/>
          </a:p>
        </p:txBody>
      </p:sp>
      <p:sp>
        <p:nvSpPr>
          <p:cNvPr id="257" name="Google Shape;257;g391a0a8b62a_0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91a0a8b62a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91a0a8b62a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a:t>Grief after a perinatal loss is normal and very common. Compared to other losses, perinatal loss leads to complicated grief (persistent, intense mourning that fails to improve over time) more frequently. In part, this may be because many parents experience disenfranchised grief - the feeling that loss of a pregnancy is not openly acknowledged or socially supported in the same way as other deaths. Many parents may experience self-blame or guilt, and it can be challenging to navigate pregnancy losses that have no determined cause. (Bhat and Byatt 2016).</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There are a few different metaphors for grief that can be helpful and finding one that you can use will serve you. Some examples include the Ball in a Box metaphor, waves on a beach, etc. </a:t>
            </a:r>
            <a:endParaRPr sz="1600"/>
          </a:p>
        </p:txBody>
      </p:sp>
      <p:sp>
        <p:nvSpPr>
          <p:cNvPr id="264" name="Google Shape;264;g391a0a8b62a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48e78f5d44_1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148e78f5d44_1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a:t>There are currently no published psychopharmacology treatment studies for psychiatric conditions associated with perinatal loss. One cross-sectional survey of 235 bereaved parents who experienced perinatal/neonatal death found that 37.4% were prescribed psychotropic medication at some point in the year following their loss (Lacasse and Cacciatore 2014). Until further studies are available to guide best practice, it is recommended to treat any underlying mental illness. Treatment decisions should include consideration that patients often become pregnant again, so risk-risk discussions about untreated illness in pregnancy and medication in pregnancy are important. Patients should be empowered to understand that medications are a tool to allow for effective grieving rather than a way to numb their grief (Riddle 2024).</a:t>
            </a:r>
            <a:endParaRPr sz="1600"/>
          </a:p>
          <a:p>
            <a:pPr marL="0" lvl="0" indent="0" algn="l" rtl="0">
              <a:lnSpc>
                <a:spcPct val="100000"/>
              </a:lnSpc>
              <a:spcBef>
                <a:spcPts val="0"/>
              </a:spcBef>
              <a:spcAft>
                <a:spcPts val="0"/>
              </a:spcAft>
              <a:buSzPts val="1400"/>
              <a:buNone/>
            </a:pPr>
            <a:endParaRPr/>
          </a:p>
        </p:txBody>
      </p:sp>
      <p:sp>
        <p:nvSpPr>
          <p:cNvPr id="271" name="Google Shape;271;g148e78f5d44_1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48e78f5d44_1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148e78f5d44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a:t>While there is limited research on applications of therapy to perinatal loss, there are transdiagnostic psychotherapies which show evidence of benefit for general grief and psychological disorders. CBT, ACT and IPT are all evidence-based options. CBT may be particularly helpful for patients with cognitive distortions (frequent self-blame in absence of known causality, beliefs about failure and weakness, high intensity worry). ACT provides explicit focus on normalizing the experience of painful life events and living in accord with one’s values while experiencing pain/grief, and may help defuse painful thoughts/emotions that are not distorted but still highly distressing. IPT may be helpful for patients for whom relationships with individuals in their support system have grown more challenging or strained after a loss. Family members can also experience clinically significant distress after a perinatal loss and assessment and treatment should be recommended (Riddle 2024).</a:t>
            </a:r>
            <a:endParaRPr sz="1600"/>
          </a:p>
          <a:p>
            <a:pPr marL="0" lvl="0" indent="0" algn="l" rtl="0">
              <a:lnSpc>
                <a:spcPct val="100000"/>
              </a:lnSpc>
              <a:spcBef>
                <a:spcPts val="0"/>
              </a:spcBef>
              <a:spcAft>
                <a:spcPts val="0"/>
              </a:spcAft>
              <a:buClr>
                <a:schemeClr val="dk1"/>
              </a:buClr>
              <a:buSzPts val="1100"/>
              <a:buFont typeface="Arial"/>
              <a:buNone/>
            </a:pPr>
            <a:r>
              <a:rPr lang="en-US" sz="1600"/>
              <a:t>While online communities are common resources for patients, it is important to assess whether participation in these communities are helping or worsening symptoms after a loss. Many of these groups are unmoderated and some patients find that exposure to information or needs in the online community can be harmful rather than helpful. It may be helpful to empower patients to set boundaries around their use of such communities and leave groups that are unhelpful (Riddle 2024).</a:t>
            </a:r>
            <a:endParaRPr/>
          </a:p>
        </p:txBody>
      </p:sp>
      <p:sp>
        <p:nvSpPr>
          <p:cNvPr id="279" name="Google Shape;279;g148e78f5d44_1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a98a1e9a2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a:t>It can be challenging to find the right words to say when supporting patients after a perinatal loss. Provider distress in settings in which they cannot help in the way their role traditionally allows them to can sometimes lead providers to make comments that attempt to rationalize losses or minimize distress, while unintentionally diminishing the patient’s experience. </a:t>
            </a:r>
            <a:endParaRPr sz="1600"/>
          </a:p>
        </p:txBody>
      </p:sp>
      <p:sp>
        <p:nvSpPr>
          <p:cNvPr id="286" name="Google Shape;286;gfa98a1e9a2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9f8b5ec2fb_2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a:t>Don’t forget that the patient is not the only person who may be struggling after a loss. Partners, living children, and other family members can also be deeply impacted. Consider involving partners in discussions after loss and inquire about how children are doing. Patients may benefit from resources regarding how to talk about loss with their social supports and how to tailor discussions for children of different ages.</a:t>
            </a:r>
            <a:endParaRPr sz="1600"/>
          </a:p>
          <a:p>
            <a:pPr marL="0" lvl="0" indent="0" algn="l" rtl="0">
              <a:lnSpc>
                <a:spcPct val="100000"/>
              </a:lnSpc>
              <a:spcBef>
                <a:spcPts val="0"/>
              </a:spcBef>
              <a:spcAft>
                <a:spcPts val="0"/>
              </a:spcAft>
              <a:buSzPts val="1400"/>
              <a:buNone/>
            </a:pPr>
            <a:r>
              <a:rPr lang="en-US" sz="1600"/>
              <a:t>Caring for patients who experience a pregnancy loss can be very hard; even for professionals who have cared for patients with perinatal losses in the past, individual reactions to a loss can be unpredictable and surprising. Health professionals are in the “helping” profession, and the feeling of being unable to help may bring up difficult emotions. Remember that you don’t need to be unemotional to be professional. Debriefs and peer supervision may be helpful, in addition to accessing external supports if needed.</a:t>
            </a:r>
            <a:endParaRPr sz="1600"/>
          </a:p>
        </p:txBody>
      </p:sp>
      <p:sp>
        <p:nvSpPr>
          <p:cNvPr id="293" name="Google Shape;293;g39f8b5ec2fb_2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48e78f5d44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148e78f5d44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a:t>There is an association between perinatal loss and depression and anxiety in subsequent pregnancies (Hunter et al. 2017, Gravensteen et al. 2018). During pregnancy, anxiety may rise around the gestational age at which a previous loss occurred. After a live birth, symptoms can persist up to 6-18 months (Gravensteen et al. 2018). The risk of depression and anxiety in a subsequent pregnancy may be increased by perceived low levels of support or inter-pregnancy interval of &lt;12 months (Armstrong, Hutti and Myers 2009).</a:t>
            </a:r>
            <a:endParaRPr/>
          </a:p>
        </p:txBody>
      </p:sp>
      <p:sp>
        <p:nvSpPr>
          <p:cNvPr id="301" name="Google Shape;301;g148e78f5d44_1_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9f8b5ec2fb_2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9f8b5ec2fb_2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39f8b5ec2fb_2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d26b1cb985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d26b1cb985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3d26b1cb985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b4bf4ead8b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b4bf4ead8b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g3b4bf4ead8b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65e489fe0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d65e489fe0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a98a1e9a2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fa98a1e9a2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91a0a8b62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91a0a8b62a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391a0a8b62a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91a0a8b62a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91a0a8b62a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391a0a8b62a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a98a1e9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1600"/>
              <a:t>As OBs, you have extensive experience in perinatal loss and are often the first clinician that patients encounter during or after a loss. Both biologically and psychologically, perinatal loss can include all of the experiences above – terminations, infertility with loss, ectopic pregnancies – patients can experience all of them with varying levels of grief and, in a subset, vulnerability to mental illness. While the data shows worse outcomes in later term loss (and recurrent loss), the experience of any type of loss on an individual level can be profound – some patients handle a 34w loss OK and some struggle tremendously after an 8w loss. The exposure to these losses can make a subset vulnerable to a concurrent episode of mental illness. </a:t>
            </a:r>
            <a:endParaRPr sz="1600"/>
          </a:p>
        </p:txBody>
      </p:sp>
      <p:sp>
        <p:nvSpPr>
          <p:cNvPr id="134" name="Google Shape;134;gfa98a1e9a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9f8b5ec2fb_2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a:t>The experience of unexplained loss is difficult for the human mind and can produce increased anxiety and self-blame (e.g. search for what they did or why their body is to blame) in an effort to create a logical conclusion. </a:t>
            </a:r>
            <a:endParaRPr sz="1600"/>
          </a:p>
          <a:p>
            <a:pPr marL="0" lvl="0" indent="0" algn="l" rtl="0">
              <a:spcBef>
                <a:spcPts val="0"/>
              </a:spcBef>
              <a:spcAft>
                <a:spcPts val="0"/>
              </a:spcAft>
              <a:buClr>
                <a:schemeClr val="dk1"/>
              </a:buClr>
              <a:buSzPts val="1100"/>
              <a:buFont typeface="Arial"/>
              <a:buNone/>
            </a:pPr>
            <a:endParaRPr sz="1600"/>
          </a:p>
          <a:p>
            <a:pPr marL="0" lvl="0" indent="0" algn="l" rtl="0">
              <a:lnSpc>
                <a:spcPct val="100000"/>
              </a:lnSpc>
              <a:spcBef>
                <a:spcPts val="0"/>
              </a:spcBef>
              <a:spcAft>
                <a:spcPts val="0"/>
              </a:spcAft>
              <a:buClr>
                <a:schemeClr val="dk1"/>
              </a:buClr>
              <a:buSzPts val="1100"/>
              <a:buFont typeface="Arial"/>
              <a:buNone/>
            </a:pPr>
            <a:r>
              <a:rPr lang="en-US" sz="1600"/>
              <a:t>While there are known disparities in perinatal loss (Sullivan 2025; MacDorman and Gregory 2015; Muglu et al. 2019; Mukherjee et al. 2013), they are also important in psychiatry as these same groups often have more stigma and less access to mental health services. In addition, adverse childhood experiences, previous traumatic birth or loss, prior medical or sexual trauma and discriminatory or inequitable care are risk factors for experience of trauma during pregnancy and childbirth (Granner and Seng 2021).</a:t>
            </a:r>
            <a:endParaRPr sz="1600"/>
          </a:p>
          <a:p>
            <a:pPr marL="457200" lvl="0" indent="0" algn="l" rtl="0">
              <a:lnSpc>
                <a:spcPct val="90000"/>
              </a:lnSpc>
              <a:spcBef>
                <a:spcPts val="0"/>
              </a:spcBef>
              <a:spcAft>
                <a:spcPts val="0"/>
              </a:spcAft>
              <a:buClr>
                <a:schemeClr val="dk1"/>
              </a:buClr>
              <a:buSzPts val="1100"/>
              <a:buFont typeface="Arial"/>
              <a:buNone/>
            </a:pPr>
            <a:endParaRPr sz="1600"/>
          </a:p>
        </p:txBody>
      </p:sp>
      <p:sp>
        <p:nvSpPr>
          <p:cNvPr id="141" name="Google Shape;141;g39f8b5ec2fb_2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48e78f5d44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148e78f5d44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a:t>Despite the prevalence of pregnancy loss, there is limited research examining the psychiatric sequelae of perinatal loss. There are few studies that have used clinical evaluation of mental illness following perinatal loss. Instead, most studies rely on self-report or retrospective data. </a:t>
            </a:r>
            <a:endParaRPr sz="1600"/>
          </a:p>
        </p:txBody>
      </p:sp>
      <p:sp>
        <p:nvSpPr>
          <p:cNvPr id="149" name="Google Shape;149;g148e78f5d44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D889-5632-76DC-3F11-D2729F005F99}"/>
              </a:ext>
            </a:extLst>
          </p:cNvPr>
          <p:cNvSpPr txBox="1">
            <a:spLocks noGrp="1"/>
          </p:cNvSpPr>
          <p:nvPr>
            <p:ph type="ctrTitle"/>
          </p:nvPr>
        </p:nvSpPr>
        <p:spPr>
          <a:xfrm>
            <a:off x="160017" y="2011680"/>
            <a:ext cx="5166357" cy="1564638"/>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Title Placeholder </a:t>
            </a:r>
          </a:p>
        </p:txBody>
      </p:sp>
      <p:sp>
        <p:nvSpPr>
          <p:cNvPr id="3" name="Subtitle 2">
            <a:extLst>
              <a:ext uri="{FF2B5EF4-FFF2-40B4-BE49-F238E27FC236}">
                <a16:creationId xmlns:a16="http://schemas.microsoft.com/office/drawing/2014/main" id="{C3144AC2-D7B9-BE5F-693E-0734898F01D9}"/>
              </a:ext>
            </a:extLst>
          </p:cNvPr>
          <p:cNvSpPr txBox="1">
            <a:spLocks noGrp="1"/>
          </p:cNvSpPr>
          <p:nvPr>
            <p:ph type="subTitle" idx="1"/>
          </p:nvPr>
        </p:nvSpPr>
        <p:spPr>
          <a:xfrm>
            <a:off x="160017" y="5222239"/>
            <a:ext cx="5166357" cy="492761"/>
          </a:xfrm>
        </p:spPr>
        <p:txBody>
          <a:bodyPr/>
          <a:lstStyle>
            <a:lvl1pPr marL="0" indent="0">
              <a:buNone/>
              <a:defRPr sz="1800">
                <a:solidFill>
                  <a:srgbClr val="FFFFFF"/>
                </a:solidFill>
              </a:defRPr>
            </a:lvl1pPr>
          </a:lstStyle>
          <a:p>
            <a:pPr lvl="0"/>
            <a:r>
              <a:rPr lang="en-US"/>
              <a:t>Add subtitle here</a:t>
            </a:r>
          </a:p>
        </p:txBody>
      </p:sp>
      <p:sp>
        <p:nvSpPr>
          <p:cNvPr id="4" name="Date Placeholder 3">
            <a:extLst>
              <a:ext uri="{FF2B5EF4-FFF2-40B4-BE49-F238E27FC236}">
                <a16:creationId xmlns:a16="http://schemas.microsoft.com/office/drawing/2014/main" id="{F4F98978-33B9-A80E-92F5-9B3C44F97AB7}"/>
              </a:ext>
            </a:extLst>
          </p:cNvPr>
          <p:cNvSpPr txBox="1">
            <a:spLocks noGrp="1"/>
          </p:cNvSpPr>
          <p:nvPr>
            <p:ph type="dt" sz="half" idx="7"/>
          </p:nvPr>
        </p:nvSpPr>
        <p:spPr/>
        <p:txBody>
          <a:bodyPr/>
          <a:lstStyle>
            <a:lvl1pPr>
              <a:defRPr/>
            </a:lvl1pPr>
          </a:lstStyle>
          <a:p>
            <a:pPr>
              <a:buClrTx/>
            </a:pPr>
            <a:fld id="{3A8CA19C-354C-49A7-A320-3DB332EB3EBA}"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1469487F-955B-DB8A-A68B-9CFD1318E781}"/>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1EF91B84-54CC-F0A3-FFE5-8B8AA604D174}"/>
              </a:ext>
            </a:extLst>
          </p:cNvPr>
          <p:cNvSpPr txBox="1">
            <a:spLocks noGrp="1"/>
          </p:cNvSpPr>
          <p:nvPr>
            <p:ph type="sldNum" sz="quarter" idx="8"/>
          </p:nvPr>
        </p:nvSpPr>
        <p:spPr/>
        <p:txBody>
          <a:bodyPr/>
          <a:lstStyle>
            <a:lvl1pPr>
              <a:defRPr/>
            </a:lvl1pPr>
          </a:lstStyle>
          <a:p>
            <a:pPr>
              <a:buClrTx/>
            </a:pPr>
            <a:fld id="{74A7A336-417F-4F8C-A8FF-8AEBDBB5A868}"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E9F9FA63-ADF8-6EEF-515B-38C50E2325B4}"/>
              </a:ext>
            </a:extLst>
          </p:cNvPr>
          <p:cNvPicPr>
            <a:picLocks noChangeAspect="1"/>
          </p:cNvPicPr>
          <p:nvPr userDrawn="1"/>
        </p:nvPicPr>
        <p:blipFill>
          <a:blip r:embed="rId3"/>
          <a:stretch>
            <a:fillRect/>
          </a:stretch>
        </p:blipFill>
        <p:spPr>
          <a:xfrm>
            <a:off x="0" y="5775588"/>
            <a:ext cx="9144000" cy="832104"/>
          </a:xfrm>
          <a:prstGeom prst="rect">
            <a:avLst/>
          </a:prstGeom>
        </p:spPr>
      </p:pic>
    </p:spTree>
    <p:extLst>
      <p:ext uri="{BB962C8B-B14F-4D97-AF65-F5344CB8AC3E}">
        <p14:creationId xmlns:p14="http://schemas.microsoft.com/office/powerpoint/2010/main" val="77413149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f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CB9-80B4-4464-C602-1D794A0C5BC0}"/>
              </a:ext>
            </a:extLst>
          </p:cNvPr>
          <p:cNvSpPr txBox="1">
            <a:spLocks noGrp="1"/>
          </p:cNvSpPr>
          <p:nvPr>
            <p:ph type="title"/>
          </p:nvPr>
        </p:nvSpPr>
        <p:spPr>
          <a:xfrm>
            <a:off x="628653" y="500058"/>
            <a:ext cx="5246369"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276CEEC-B8AD-458D-A303-476E84307920}"/>
              </a:ext>
            </a:extLst>
          </p:cNvPr>
          <p:cNvSpPr txBox="1">
            <a:spLocks noGrp="1"/>
          </p:cNvSpPr>
          <p:nvPr>
            <p:ph type="dt" sz="half" idx="7"/>
          </p:nvPr>
        </p:nvSpPr>
        <p:spPr/>
        <p:txBody>
          <a:bodyPr/>
          <a:lstStyle>
            <a:lvl1pPr>
              <a:defRPr/>
            </a:lvl1pPr>
          </a:lstStyle>
          <a:p>
            <a:pPr>
              <a:buClrTx/>
            </a:pPr>
            <a:fld id="{CB85F0B4-432D-4248-AF40-3BCBE01F3602}"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D2064780-37C4-BB3E-43C6-906AC96072E9}"/>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ABF0F594-A319-D0C7-A7B9-E4A4E9E951B1}"/>
              </a:ext>
            </a:extLst>
          </p:cNvPr>
          <p:cNvSpPr txBox="1">
            <a:spLocks noGrp="1"/>
          </p:cNvSpPr>
          <p:nvPr>
            <p:ph type="sldNum" sz="quarter" idx="8"/>
          </p:nvPr>
        </p:nvSpPr>
        <p:spPr/>
        <p:txBody>
          <a:bodyPr/>
          <a:lstStyle>
            <a:lvl1pPr>
              <a:defRPr/>
            </a:lvl1pPr>
          </a:lstStyle>
          <a:p>
            <a:pPr>
              <a:buClrTx/>
            </a:pPr>
            <a:fld id="{BCCA48C2-D9F6-4282-9010-81D066A4148D}"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99E9B2A7-B9E5-88C8-004D-10C7605B5097}"/>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9FF4F23-AC99-8350-6FB3-BB231310BFD0}"/>
              </a:ext>
            </a:extLst>
          </p:cNvPr>
          <p:cNvPicPr>
            <a:picLocks noChangeAspect="1"/>
          </p:cNvPicPr>
          <p:nvPr userDrawn="1"/>
        </p:nvPicPr>
        <p:blipFill>
          <a:blip r:embed="rId3"/>
          <a:stretch>
            <a:fillRect/>
          </a:stretch>
        </p:blipFill>
        <p:spPr>
          <a:xfrm>
            <a:off x="0" y="5673093"/>
            <a:ext cx="9144000" cy="832104"/>
          </a:xfrm>
          <a:prstGeom prst="rect">
            <a:avLst/>
          </a:prstGeom>
        </p:spPr>
      </p:pic>
    </p:spTree>
    <p:extLst>
      <p:ext uri="{BB962C8B-B14F-4D97-AF65-F5344CB8AC3E}">
        <p14:creationId xmlns:p14="http://schemas.microsoft.com/office/powerpoint/2010/main" val="330763774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Slide ">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364F-6479-0D3A-76C5-C591A18ADDA2}"/>
              </a:ext>
            </a:extLst>
          </p:cNvPr>
          <p:cNvSpPr txBox="1">
            <a:spLocks noGrp="1"/>
          </p:cNvSpPr>
          <p:nvPr>
            <p:ph type="title"/>
          </p:nvPr>
        </p:nvSpPr>
        <p:spPr>
          <a:xfrm>
            <a:off x="629838" y="457201"/>
            <a:ext cx="2949180" cy="530223"/>
          </a:xfrm>
        </p:spPr>
        <p:txBody>
          <a:bodyPr anchor="b"/>
          <a:lstStyle>
            <a:lvl1pPr>
              <a:defRPr sz="2400">
                <a:solidFill>
                  <a:srgbClr val="FFFFFF"/>
                </a:solidFill>
              </a:defRPr>
            </a:lvl1pPr>
          </a:lstStyle>
          <a:p>
            <a:pPr lvl="0"/>
            <a:r>
              <a:rPr lang="en-US"/>
              <a:t>Insert Title Here</a:t>
            </a:r>
          </a:p>
        </p:txBody>
      </p:sp>
      <p:sp>
        <p:nvSpPr>
          <p:cNvPr id="3" name="Content Placeholder 2">
            <a:extLst>
              <a:ext uri="{FF2B5EF4-FFF2-40B4-BE49-F238E27FC236}">
                <a16:creationId xmlns:a16="http://schemas.microsoft.com/office/drawing/2014/main" id="{049C7220-756D-04AE-DAA9-F0437E3BA056}"/>
              </a:ext>
            </a:extLst>
          </p:cNvPr>
          <p:cNvSpPr txBox="1">
            <a:spLocks noGrp="1"/>
          </p:cNvSpPr>
          <p:nvPr>
            <p:ph idx="1"/>
          </p:nvPr>
        </p:nvSpPr>
        <p:spPr>
          <a:xfrm>
            <a:off x="3887388" y="457200"/>
            <a:ext cx="4629150" cy="5120640"/>
          </a:xfrm>
        </p:spPr>
        <p:txBody>
          <a:bodyPr/>
          <a:lstStyle>
            <a:lvl1pPr>
              <a:defRPr sz="2400">
                <a:solidFill>
                  <a:srgbClr val="FFFFFF"/>
                </a:solidFill>
              </a:defRPr>
            </a:lvl1pPr>
            <a:lvl2pPr>
              <a:defRPr sz="2100">
                <a:solidFill>
                  <a:srgbClr val="B2C8BA"/>
                </a:solidFill>
              </a:defRPr>
            </a:lvl2pPr>
            <a:lvl3pPr>
              <a:defRPr sz="1800">
                <a:solidFill>
                  <a:srgbClr val="FFFFFF"/>
                </a:solidFill>
              </a:defRPr>
            </a:lvl3pPr>
            <a:lvl4pPr>
              <a:defRPr sz="1500">
                <a:solidFill>
                  <a:srgbClr val="205F75"/>
                </a:solidFill>
              </a:defRPr>
            </a:lvl4pPr>
            <a:lvl5pPr>
              <a:defRPr sz="15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059C8-0F87-5D27-46DC-CB814C0B7AC5}"/>
              </a:ext>
            </a:extLst>
          </p:cNvPr>
          <p:cNvSpPr txBox="1">
            <a:spLocks noGrp="1"/>
          </p:cNvSpPr>
          <p:nvPr>
            <p:ph type="body" idx="2"/>
          </p:nvPr>
        </p:nvSpPr>
        <p:spPr>
          <a:xfrm>
            <a:off x="629838" y="1117597"/>
            <a:ext cx="2949180" cy="4460242"/>
          </a:xfrm>
        </p:spPr>
        <p:txBody>
          <a:bodyPr/>
          <a:lstStyle>
            <a:lvl1pPr marL="0" indent="0">
              <a:buNone/>
              <a:defRPr sz="1200">
                <a:solidFill>
                  <a:srgbClr val="FFFFFF"/>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3F1A6AB-8935-4B21-2BCE-2EF0C902AD46}"/>
              </a:ext>
            </a:extLst>
          </p:cNvPr>
          <p:cNvSpPr txBox="1">
            <a:spLocks noGrp="1"/>
          </p:cNvSpPr>
          <p:nvPr>
            <p:ph type="dt" sz="half" idx="7"/>
          </p:nvPr>
        </p:nvSpPr>
        <p:spPr/>
        <p:txBody>
          <a:bodyPr/>
          <a:lstStyle>
            <a:lvl1pPr>
              <a:defRPr/>
            </a:lvl1pPr>
          </a:lstStyle>
          <a:p>
            <a:pPr>
              <a:buClrTx/>
            </a:pPr>
            <a:fld id="{DCFEAB50-2445-4C55-84E8-0649CA1FA684}"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0965B298-0D4C-6BE1-1BB6-4DA14803542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15788681-AA00-971C-9122-23EEF26521A5}"/>
              </a:ext>
            </a:extLst>
          </p:cNvPr>
          <p:cNvSpPr txBox="1">
            <a:spLocks noGrp="1"/>
          </p:cNvSpPr>
          <p:nvPr>
            <p:ph type="sldNum" sz="quarter" idx="8"/>
          </p:nvPr>
        </p:nvSpPr>
        <p:spPr/>
        <p:txBody>
          <a:bodyPr/>
          <a:lstStyle>
            <a:lvl1pPr>
              <a:defRPr/>
            </a:lvl1pPr>
          </a:lstStyle>
          <a:p>
            <a:pPr>
              <a:buClrTx/>
            </a:pPr>
            <a:fld id="{3E8C0C4C-7D1D-4998-9B8A-437B1414F1F9}"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C5E83EE2-6CF4-171F-7C4A-A44135D3A695}"/>
              </a:ext>
            </a:extLst>
          </p:cNvPr>
          <p:cNvPicPr>
            <a:picLocks noChangeAspect="1"/>
          </p:cNvPicPr>
          <p:nvPr userDrawn="1"/>
        </p:nvPicPr>
        <p:blipFill>
          <a:blip r:embed="rId3"/>
          <a:stretch>
            <a:fillRect/>
          </a:stretch>
        </p:blipFill>
        <p:spPr>
          <a:xfrm>
            <a:off x="0" y="5577839"/>
            <a:ext cx="9144000" cy="832104"/>
          </a:xfrm>
          <a:prstGeom prst="rect">
            <a:avLst/>
          </a:prstGeom>
        </p:spPr>
      </p:pic>
    </p:spTree>
    <p:extLst>
      <p:ext uri="{BB962C8B-B14F-4D97-AF65-F5344CB8AC3E}">
        <p14:creationId xmlns:p14="http://schemas.microsoft.com/office/powerpoint/2010/main" val="38325203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igh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AE79-B79F-7803-0A1E-2E4E7CCC4843}"/>
              </a:ext>
            </a:extLst>
          </p:cNvPr>
          <p:cNvSpPr txBox="1">
            <a:spLocks noGrp="1"/>
          </p:cNvSpPr>
          <p:nvPr>
            <p:ph type="title"/>
          </p:nvPr>
        </p:nvSpPr>
        <p:spPr>
          <a:xfrm>
            <a:off x="2895598" y="500058"/>
            <a:ext cx="561974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3E954EBF-A1E7-061A-A578-597FFE26D9F0}"/>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4A95D-EE54-8FD3-3513-8ACED4B2C9FC}"/>
              </a:ext>
            </a:extLst>
          </p:cNvPr>
          <p:cNvSpPr txBox="1">
            <a:spLocks noGrp="1"/>
          </p:cNvSpPr>
          <p:nvPr>
            <p:ph type="dt" sz="half" idx="7"/>
          </p:nvPr>
        </p:nvSpPr>
        <p:spPr/>
        <p:txBody>
          <a:bodyPr/>
          <a:lstStyle>
            <a:lvl1pPr>
              <a:defRPr/>
            </a:lvl1pPr>
          </a:lstStyle>
          <a:p>
            <a:pPr>
              <a:buClrTx/>
            </a:pPr>
            <a:fld id="{BF9A2BB7-64C5-4DFC-AE91-5D001F0E0D6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ABFF247A-6371-E5C2-F67F-224C98F3F8F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02A85B74-51B9-4CA9-1489-317467F57E1C}"/>
              </a:ext>
            </a:extLst>
          </p:cNvPr>
          <p:cNvSpPr txBox="1">
            <a:spLocks noGrp="1"/>
          </p:cNvSpPr>
          <p:nvPr>
            <p:ph type="sldNum" sz="quarter" idx="8"/>
          </p:nvPr>
        </p:nvSpPr>
        <p:spPr/>
        <p:txBody>
          <a:bodyPr/>
          <a:lstStyle>
            <a:lvl1pPr>
              <a:defRPr/>
            </a:lvl1pPr>
          </a:lstStyle>
          <a:p>
            <a:pPr>
              <a:buClrTx/>
            </a:pPr>
            <a:fld id="{ADBF2B93-09B7-44B3-8D6A-1E564E44D5C1}"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5892E34A-68B0-E5A3-6364-EB1A323595F6}"/>
              </a:ext>
            </a:extLst>
          </p:cNvPr>
          <p:cNvPicPr>
            <a:picLocks noChangeAspect="1"/>
          </p:cNvPicPr>
          <p:nvPr userDrawn="1"/>
        </p:nvPicPr>
        <p:blipFill>
          <a:blip r:embed="rId3"/>
          <a:stretch>
            <a:fillRect/>
          </a:stretch>
        </p:blipFill>
        <p:spPr>
          <a:xfrm>
            <a:off x="0" y="5718276"/>
            <a:ext cx="9144000" cy="832104"/>
          </a:xfrm>
          <a:prstGeom prst="rect">
            <a:avLst/>
          </a:prstGeom>
        </p:spPr>
      </p:pic>
    </p:spTree>
    <p:extLst>
      <p:ext uri="{BB962C8B-B14F-4D97-AF65-F5344CB8AC3E}">
        <p14:creationId xmlns:p14="http://schemas.microsoft.com/office/powerpoint/2010/main" val="153914011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Char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2CBC-8636-546C-0EE4-9631C3B187D4}"/>
              </a:ext>
            </a:extLst>
          </p:cNvPr>
          <p:cNvSpPr txBox="1">
            <a:spLocks noGrp="1"/>
          </p:cNvSpPr>
          <p:nvPr>
            <p:ph type="title"/>
          </p:nvPr>
        </p:nvSpPr>
        <p:spPr/>
        <p:txBody>
          <a:bodyPr anchorCtr="1"/>
          <a:lstStyle>
            <a:lvl1pPr algn="ct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5A85ABE0-E571-90B5-D5F6-476C2F01E0A7}"/>
              </a:ext>
            </a:extLst>
          </p:cNvPr>
          <p:cNvSpPr txBox="1">
            <a:spLocks noGrp="1"/>
          </p:cNvSpPr>
          <p:nvPr>
            <p:ph type="dt" sz="half" idx="7"/>
          </p:nvPr>
        </p:nvSpPr>
        <p:spPr/>
        <p:txBody>
          <a:bodyPr/>
          <a:lstStyle>
            <a:lvl1pPr>
              <a:defRPr/>
            </a:lvl1pPr>
          </a:lstStyle>
          <a:p>
            <a:pPr>
              <a:buClrTx/>
            </a:pPr>
            <a:fld id="{8CCE1B0A-18DE-481B-B407-AC5B8E645075}"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1C0D0C64-1EBF-89D9-46BF-12DF6888B8D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3C47CC6C-1C3B-F8B4-A982-92DBAED99757}"/>
              </a:ext>
            </a:extLst>
          </p:cNvPr>
          <p:cNvSpPr txBox="1">
            <a:spLocks noGrp="1"/>
          </p:cNvSpPr>
          <p:nvPr>
            <p:ph type="sldNum" sz="quarter" idx="8"/>
          </p:nvPr>
        </p:nvSpPr>
        <p:spPr/>
        <p:txBody>
          <a:bodyPr/>
          <a:lstStyle>
            <a:lvl1pPr>
              <a:defRPr/>
            </a:lvl1pPr>
          </a:lstStyle>
          <a:p>
            <a:pPr>
              <a:buClrTx/>
            </a:pPr>
            <a:fld id="{705B9323-9FD1-4750-B7CA-A69674A1BDB0}"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CE1492F7-9D5B-A613-BC78-7259D7F4E18C}"/>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35409D1D-69CC-B33F-38D7-80ED16399154}"/>
              </a:ext>
            </a:extLst>
          </p:cNvPr>
          <p:cNvPicPr>
            <a:picLocks noChangeAspect="1"/>
          </p:cNvPicPr>
          <p:nvPr userDrawn="1"/>
        </p:nvPicPr>
        <p:blipFill>
          <a:blip r:embed="rId3"/>
          <a:stretch>
            <a:fillRect/>
          </a:stretch>
        </p:blipFill>
        <p:spPr>
          <a:xfrm>
            <a:off x="0" y="5775588"/>
            <a:ext cx="9144000" cy="832104"/>
          </a:xfrm>
          <a:prstGeom prst="rect">
            <a:avLst/>
          </a:prstGeom>
        </p:spPr>
      </p:pic>
    </p:spTree>
    <p:extLst>
      <p:ext uri="{BB962C8B-B14F-4D97-AF65-F5344CB8AC3E}">
        <p14:creationId xmlns:p14="http://schemas.microsoft.com/office/powerpoint/2010/main" val="33576435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onclusion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46A3-23CF-A134-BFAF-ABE6F3AEF371}"/>
              </a:ext>
            </a:extLst>
          </p:cNvPr>
          <p:cNvSpPr txBox="1">
            <a:spLocks noGrp="1"/>
          </p:cNvSpPr>
          <p:nvPr>
            <p:ph type="title"/>
          </p:nvPr>
        </p:nvSpPr>
        <p:spPr>
          <a:xfrm>
            <a:off x="623885" y="1767836"/>
            <a:ext cx="7886700" cy="2794634"/>
          </a:xfrm>
        </p:spPr>
        <p:txBody>
          <a:bodyPr anchor="b"/>
          <a:lstStyle>
            <a:lvl1pPr>
              <a:defRPr sz="4500"/>
            </a:lvl1pPr>
          </a:lstStyle>
          <a:p>
            <a:pPr lvl="0"/>
            <a:r>
              <a:rPr lang="en-US"/>
              <a:t>Thank you</a:t>
            </a:r>
          </a:p>
        </p:txBody>
      </p:sp>
      <p:sp>
        <p:nvSpPr>
          <p:cNvPr id="3" name="Text Placeholder 2">
            <a:extLst>
              <a:ext uri="{FF2B5EF4-FFF2-40B4-BE49-F238E27FC236}">
                <a16:creationId xmlns:a16="http://schemas.microsoft.com/office/drawing/2014/main" id="{3003304F-0789-AE17-4B6F-FDD806FDA166}"/>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75F2A8DA-80A3-F14C-4A97-3726371C32A8}"/>
              </a:ext>
            </a:extLst>
          </p:cNvPr>
          <p:cNvSpPr txBox="1">
            <a:spLocks noGrp="1"/>
          </p:cNvSpPr>
          <p:nvPr>
            <p:ph type="dt" sz="half" idx="7"/>
          </p:nvPr>
        </p:nvSpPr>
        <p:spPr/>
        <p:txBody>
          <a:bodyPr/>
          <a:lstStyle>
            <a:lvl1pPr>
              <a:defRPr/>
            </a:lvl1pPr>
          </a:lstStyle>
          <a:p>
            <a:pPr>
              <a:buClrTx/>
            </a:pPr>
            <a:fld id="{85B17BD7-93E2-4797-9BB7-A717CD0C8F7C}"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40F99A68-F177-494A-1889-2BFF914314A7}"/>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BE352D9E-08ED-705A-E523-8EAA07E238C5}"/>
              </a:ext>
            </a:extLst>
          </p:cNvPr>
          <p:cNvSpPr txBox="1">
            <a:spLocks noGrp="1"/>
          </p:cNvSpPr>
          <p:nvPr>
            <p:ph type="sldNum" sz="quarter" idx="8"/>
          </p:nvPr>
        </p:nvSpPr>
        <p:spPr/>
        <p:txBody>
          <a:bodyPr/>
          <a:lstStyle>
            <a:lvl1pPr>
              <a:defRPr/>
            </a:lvl1pPr>
          </a:lstStyle>
          <a:p>
            <a:pPr>
              <a:buClrTx/>
            </a:pPr>
            <a:fld id="{2C511F9E-697E-425F-BEED-81368E0963DF}"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63909728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622-D00B-6EAB-205A-11C6097C794D}"/>
              </a:ext>
            </a:extLst>
          </p:cNvPr>
          <p:cNvSpPr txBox="1">
            <a:spLocks noGrp="1"/>
          </p:cNvSpPr>
          <p:nvPr>
            <p:ph type="ctrTitle"/>
          </p:nvPr>
        </p:nvSpPr>
        <p:spPr>
          <a:xfrm>
            <a:off x="160017" y="2565405"/>
            <a:ext cx="5166357" cy="1931825"/>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NCRP Title Placeholder Slide</a:t>
            </a:r>
          </a:p>
        </p:txBody>
      </p:sp>
      <p:sp>
        <p:nvSpPr>
          <p:cNvPr id="3" name="Subtitle 2">
            <a:extLst>
              <a:ext uri="{FF2B5EF4-FFF2-40B4-BE49-F238E27FC236}">
                <a16:creationId xmlns:a16="http://schemas.microsoft.com/office/drawing/2014/main" id="{7C344F87-175B-37F3-9F50-36A61095A9DF}"/>
              </a:ext>
            </a:extLst>
          </p:cNvPr>
          <p:cNvSpPr txBox="1">
            <a:spLocks noGrp="1"/>
          </p:cNvSpPr>
          <p:nvPr>
            <p:ph type="subTitle" idx="1"/>
          </p:nvPr>
        </p:nvSpPr>
        <p:spPr>
          <a:xfrm>
            <a:off x="160017" y="4597403"/>
            <a:ext cx="5166357" cy="1117597"/>
          </a:xfrm>
        </p:spPr>
        <p:txBody>
          <a:bodyPr anchorCtr="1"/>
          <a:lstStyle>
            <a:lvl1pPr marL="0" indent="0" algn="ctr">
              <a:buNone/>
              <a:defRPr sz="1800">
                <a:solidFill>
                  <a:srgbClr val="FFFFFF"/>
                </a:solidFill>
              </a:defRPr>
            </a:lvl1pPr>
          </a:lstStyle>
          <a:p>
            <a:pPr lvl="0"/>
            <a:r>
              <a:rPr lang="en-US"/>
              <a:t>Subtitle placeholder: Insert information here</a:t>
            </a:r>
          </a:p>
        </p:txBody>
      </p:sp>
      <p:sp>
        <p:nvSpPr>
          <p:cNvPr id="4" name="Date Placeholder 3">
            <a:extLst>
              <a:ext uri="{FF2B5EF4-FFF2-40B4-BE49-F238E27FC236}">
                <a16:creationId xmlns:a16="http://schemas.microsoft.com/office/drawing/2014/main" id="{8A3D04D3-23B0-039C-2C91-88E9CAF4F02B}"/>
              </a:ext>
            </a:extLst>
          </p:cNvPr>
          <p:cNvSpPr txBox="1">
            <a:spLocks noGrp="1"/>
          </p:cNvSpPr>
          <p:nvPr>
            <p:ph type="dt" sz="half" idx="7"/>
          </p:nvPr>
        </p:nvSpPr>
        <p:spPr/>
        <p:txBody>
          <a:bodyPr/>
          <a:lstStyle>
            <a:lvl1pPr>
              <a:defRPr/>
            </a:lvl1pPr>
          </a:lstStyle>
          <a:p>
            <a:pPr>
              <a:buClrTx/>
            </a:pPr>
            <a:fld id="{DA8B7C9E-2566-4C45-A3ED-6ECEC65B2240}"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568AAC03-FE9A-6E57-A976-31EAF40314A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ABD253DD-6DD4-02D8-70C0-2C5BDBDEC945}"/>
              </a:ext>
            </a:extLst>
          </p:cNvPr>
          <p:cNvSpPr txBox="1">
            <a:spLocks noGrp="1"/>
          </p:cNvSpPr>
          <p:nvPr>
            <p:ph type="sldNum" sz="quarter" idx="8"/>
          </p:nvPr>
        </p:nvSpPr>
        <p:spPr/>
        <p:txBody>
          <a:bodyPr/>
          <a:lstStyle>
            <a:lvl1pPr>
              <a:defRPr/>
            </a:lvl1pPr>
          </a:lstStyle>
          <a:p>
            <a:pPr>
              <a:buClrTx/>
            </a:pPr>
            <a:fld id="{35BD7675-3267-46B3-A75B-7C0515B94FB6}"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ABD9A240-CBA3-895E-87DE-AE041C042F71}"/>
              </a:ext>
            </a:extLst>
          </p:cNvPr>
          <p:cNvPicPr>
            <a:picLocks noChangeAspect="1"/>
          </p:cNvPicPr>
          <p:nvPr userDrawn="1"/>
        </p:nvPicPr>
        <p:blipFill>
          <a:blip r:embed="rId3"/>
          <a:stretch>
            <a:fillRect/>
          </a:stretch>
        </p:blipFill>
        <p:spPr>
          <a:xfrm>
            <a:off x="0" y="5843331"/>
            <a:ext cx="9144000" cy="832104"/>
          </a:xfrm>
          <a:prstGeom prst="rect">
            <a:avLst/>
          </a:prstGeom>
        </p:spPr>
      </p:pic>
    </p:spTree>
    <p:extLst>
      <p:ext uri="{BB962C8B-B14F-4D97-AF65-F5344CB8AC3E}">
        <p14:creationId xmlns:p14="http://schemas.microsoft.com/office/powerpoint/2010/main" val="139625133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D166-ECC7-0D04-3774-4569DD2DCE53}"/>
              </a:ext>
            </a:extLst>
          </p:cNvPr>
          <p:cNvSpPr txBox="1">
            <a:spLocks noGrp="1"/>
          </p:cNvSpPr>
          <p:nvPr>
            <p:ph type="title"/>
          </p:nvPr>
        </p:nvSpPr>
        <p:spPr>
          <a:xfrm>
            <a:off x="623885" y="1767836"/>
            <a:ext cx="7886700" cy="2794634"/>
          </a:xfrm>
        </p:spPr>
        <p:txBody>
          <a:bodyPr anchor="b"/>
          <a:lstStyle>
            <a:lvl1pPr>
              <a:defRPr sz="4500"/>
            </a:lvl1pPr>
          </a:lstStyle>
          <a:p>
            <a:pPr lvl="0"/>
            <a:r>
              <a:rPr lang="en-US"/>
              <a:t>NCRP Title Placeholder </a:t>
            </a:r>
          </a:p>
        </p:txBody>
      </p:sp>
      <p:sp>
        <p:nvSpPr>
          <p:cNvPr id="3" name="Text Placeholder 2">
            <a:extLst>
              <a:ext uri="{FF2B5EF4-FFF2-40B4-BE49-F238E27FC236}">
                <a16:creationId xmlns:a16="http://schemas.microsoft.com/office/drawing/2014/main" id="{38BD5705-7145-F8F3-B67D-1911BF922B27}"/>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6CB51536-A598-DD57-B8AB-45CD57EAA04C}"/>
              </a:ext>
            </a:extLst>
          </p:cNvPr>
          <p:cNvSpPr txBox="1">
            <a:spLocks noGrp="1"/>
          </p:cNvSpPr>
          <p:nvPr>
            <p:ph type="dt" sz="half" idx="7"/>
          </p:nvPr>
        </p:nvSpPr>
        <p:spPr/>
        <p:txBody>
          <a:bodyPr/>
          <a:lstStyle>
            <a:lvl1pPr>
              <a:defRPr/>
            </a:lvl1pPr>
          </a:lstStyle>
          <a:p>
            <a:pPr>
              <a:buClrTx/>
            </a:pPr>
            <a:fld id="{6933D7D9-0B45-4029-9D4D-9BC26728CD35}"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6301928-3860-0FE4-8F66-83240BF2E17D}"/>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FFC25818-182C-FFBC-E59A-C0EF3701390E}"/>
              </a:ext>
            </a:extLst>
          </p:cNvPr>
          <p:cNvSpPr txBox="1">
            <a:spLocks noGrp="1"/>
          </p:cNvSpPr>
          <p:nvPr>
            <p:ph type="sldNum" sz="quarter" idx="8"/>
          </p:nvPr>
        </p:nvSpPr>
        <p:spPr/>
        <p:txBody>
          <a:bodyPr/>
          <a:lstStyle>
            <a:lvl1pPr>
              <a:defRPr/>
            </a:lvl1pPr>
          </a:lstStyle>
          <a:p>
            <a:pPr>
              <a:buClrTx/>
            </a:pPr>
            <a:fld id="{C1EC7DF8-E45D-407C-AB08-FD7E967F538A}"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72CFD6FD-F986-8FC1-2770-D43A67A65736}"/>
              </a:ext>
            </a:extLst>
          </p:cNvPr>
          <p:cNvPicPr>
            <a:picLocks noChangeAspect="1"/>
          </p:cNvPicPr>
          <p:nvPr userDrawn="1"/>
        </p:nvPicPr>
        <p:blipFill>
          <a:blip r:embed="rId2"/>
          <a:stretch>
            <a:fillRect/>
          </a:stretch>
        </p:blipFill>
        <p:spPr>
          <a:xfrm>
            <a:off x="0" y="5775588"/>
            <a:ext cx="9144000" cy="832104"/>
          </a:xfrm>
          <a:prstGeom prst="rect">
            <a:avLst/>
          </a:prstGeom>
        </p:spPr>
      </p:pic>
    </p:spTree>
    <p:extLst>
      <p:ext uri="{BB962C8B-B14F-4D97-AF65-F5344CB8AC3E}">
        <p14:creationId xmlns:p14="http://schemas.microsoft.com/office/powerpoint/2010/main" val="145289688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0204-8695-8184-A106-5026078C3D5F}"/>
              </a:ext>
            </a:extLst>
          </p:cNvPr>
          <p:cNvSpPr txBox="1">
            <a:spLocks noGrp="1"/>
          </p:cNvSpPr>
          <p:nvPr>
            <p:ph type="title"/>
          </p:nvPr>
        </p:nvSpPr>
        <p:spPr>
          <a:xfrm>
            <a:off x="628653" y="500058"/>
            <a:ext cx="5017772"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6D3A7E1-0753-098F-9F79-7AC1CD1812B1}"/>
              </a:ext>
            </a:extLst>
          </p:cNvPr>
          <p:cNvSpPr txBox="1">
            <a:spLocks noGrp="1"/>
          </p:cNvSpPr>
          <p:nvPr>
            <p:ph type="dt" sz="half" idx="7"/>
          </p:nvPr>
        </p:nvSpPr>
        <p:spPr/>
        <p:txBody>
          <a:bodyPr/>
          <a:lstStyle>
            <a:lvl1pPr>
              <a:defRPr/>
            </a:lvl1pPr>
          </a:lstStyle>
          <a:p>
            <a:pPr>
              <a:buClrTx/>
            </a:pPr>
            <a:fld id="{C06DAC11-1855-4F12-AC13-455061D041A0}"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82AA0FFC-DB9E-B337-F91B-F9A0242B564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244E06C1-050E-9A72-BCAE-AEE2133A7AC4}"/>
              </a:ext>
            </a:extLst>
          </p:cNvPr>
          <p:cNvSpPr txBox="1">
            <a:spLocks noGrp="1"/>
          </p:cNvSpPr>
          <p:nvPr>
            <p:ph type="sldNum" sz="quarter" idx="8"/>
          </p:nvPr>
        </p:nvSpPr>
        <p:spPr/>
        <p:txBody>
          <a:bodyPr/>
          <a:lstStyle>
            <a:lvl1pPr>
              <a:defRPr/>
            </a:lvl1pPr>
          </a:lstStyle>
          <a:p>
            <a:pPr>
              <a:buClrTx/>
            </a:pPr>
            <a:fld id="{07D92B83-0563-48CB-B332-EFC67A13EBBF}"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64BB5D6D-7FCB-8C3E-CD10-B1A5FCAD3749}"/>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7401DD5-B357-6337-816D-5F2DDA2C834D}"/>
              </a:ext>
            </a:extLst>
          </p:cNvPr>
          <p:cNvPicPr>
            <a:picLocks noChangeAspect="1"/>
          </p:cNvPicPr>
          <p:nvPr userDrawn="1"/>
        </p:nvPicPr>
        <p:blipFill>
          <a:blip r:embed="rId3"/>
          <a:stretch>
            <a:fillRect/>
          </a:stretch>
        </p:blipFill>
        <p:spPr>
          <a:xfrm>
            <a:off x="0" y="5673093"/>
            <a:ext cx="9144000" cy="832104"/>
          </a:xfrm>
          <a:prstGeom prst="rect">
            <a:avLst/>
          </a:prstGeom>
        </p:spPr>
      </p:pic>
    </p:spTree>
    <p:extLst>
      <p:ext uri="{BB962C8B-B14F-4D97-AF65-F5344CB8AC3E}">
        <p14:creationId xmlns:p14="http://schemas.microsoft.com/office/powerpoint/2010/main" val="24048316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har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A17E-2225-E050-E6C4-27EB3AC7CB04}"/>
              </a:ext>
            </a:extLst>
          </p:cNvPr>
          <p:cNvSpPr txBox="1">
            <a:spLocks noGrp="1"/>
          </p:cNvSpPr>
          <p:nvPr>
            <p:ph type="title"/>
          </p:nvPr>
        </p:nvSpPr>
        <p:spPr/>
        <p:txBody>
          <a:bodyPr/>
          <a:lstStyle>
            <a:lvl1pP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EF3EA48C-414A-678B-4AC6-5E16AA1021D1}"/>
              </a:ext>
            </a:extLst>
          </p:cNvPr>
          <p:cNvSpPr txBox="1">
            <a:spLocks noGrp="1"/>
          </p:cNvSpPr>
          <p:nvPr>
            <p:ph type="dt" sz="half" idx="7"/>
          </p:nvPr>
        </p:nvSpPr>
        <p:spPr/>
        <p:txBody>
          <a:bodyPr/>
          <a:lstStyle>
            <a:lvl1pPr>
              <a:defRPr/>
            </a:lvl1pPr>
          </a:lstStyle>
          <a:p>
            <a:pPr>
              <a:buClrTx/>
            </a:pPr>
            <a:fld id="{4A1894E5-4098-463B-BDD5-AF4D8F781DDA}"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77D7BB7E-EDFE-FE13-AE31-85D066D7F11A}"/>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6EB2740C-67D7-718F-886A-CD446FF61F52}"/>
              </a:ext>
            </a:extLst>
          </p:cNvPr>
          <p:cNvSpPr txBox="1">
            <a:spLocks noGrp="1"/>
          </p:cNvSpPr>
          <p:nvPr>
            <p:ph type="sldNum" sz="quarter" idx="8"/>
          </p:nvPr>
        </p:nvSpPr>
        <p:spPr/>
        <p:txBody>
          <a:bodyPr/>
          <a:lstStyle>
            <a:lvl1pPr>
              <a:defRPr/>
            </a:lvl1pPr>
          </a:lstStyle>
          <a:p>
            <a:pPr>
              <a:buClrTx/>
            </a:pPr>
            <a:fld id="{87A3D061-60ED-4C5F-85EE-C37472EF7DB8}"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00733906-600C-A4E3-5A7A-84754EACEC48}"/>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12C9C825-B371-1BF4-484A-F2D31E1D8086}"/>
              </a:ext>
            </a:extLst>
          </p:cNvPr>
          <p:cNvPicPr>
            <a:picLocks noChangeAspect="1"/>
          </p:cNvPicPr>
          <p:nvPr userDrawn="1"/>
        </p:nvPicPr>
        <p:blipFill>
          <a:blip r:embed="rId3"/>
          <a:stretch>
            <a:fillRect/>
          </a:stretch>
        </p:blipFill>
        <p:spPr>
          <a:xfrm>
            <a:off x="5394" y="5689597"/>
            <a:ext cx="9144000" cy="832104"/>
          </a:xfrm>
          <a:prstGeom prst="rect">
            <a:avLst/>
          </a:prstGeom>
        </p:spPr>
      </p:pic>
    </p:spTree>
    <p:extLst>
      <p:ext uri="{BB962C8B-B14F-4D97-AF65-F5344CB8AC3E}">
        <p14:creationId xmlns:p14="http://schemas.microsoft.com/office/powerpoint/2010/main" val="28389399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ion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D4BC-5FBD-3B0D-256B-E8298C99E320}"/>
              </a:ext>
            </a:extLst>
          </p:cNvPr>
          <p:cNvSpPr txBox="1">
            <a:spLocks noGrp="1"/>
          </p:cNvSpPr>
          <p:nvPr>
            <p:ph type="title"/>
          </p:nvPr>
        </p:nvSpPr>
        <p:spPr>
          <a:xfrm>
            <a:off x="629838" y="365130"/>
            <a:ext cx="7886700" cy="1325559"/>
          </a:xfrm>
        </p:spPr>
        <p:txBody>
          <a:bodyPr/>
          <a:lstStyle>
            <a:lvl1pPr>
              <a:defRPr>
                <a:solidFill>
                  <a:srgbClr val="FFFFFF"/>
                </a:solidFill>
              </a:defRPr>
            </a:lvl1pPr>
          </a:lstStyle>
          <a:p>
            <a:pPr lvl="0"/>
            <a:r>
              <a:rPr lang="en-US"/>
              <a:t>Insert Some Title Here</a:t>
            </a:r>
          </a:p>
        </p:txBody>
      </p:sp>
      <p:sp>
        <p:nvSpPr>
          <p:cNvPr id="3" name="Text Placeholder 2">
            <a:extLst>
              <a:ext uri="{FF2B5EF4-FFF2-40B4-BE49-F238E27FC236}">
                <a16:creationId xmlns:a16="http://schemas.microsoft.com/office/drawing/2014/main" id="{F257D2B8-C0AC-5ADA-B638-176032520654}"/>
              </a:ext>
            </a:extLst>
          </p:cNvPr>
          <p:cNvSpPr txBox="1">
            <a:spLocks noGrp="1"/>
          </p:cNvSpPr>
          <p:nvPr>
            <p:ph type="body" idx="1"/>
          </p:nvPr>
        </p:nvSpPr>
        <p:spPr>
          <a:xfrm>
            <a:off x="629838" y="1681160"/>
            <a:ext cx="3868337" cy="823910"/>
          </a:xfrm>
        </p:spPr>
        <p:txBody>
          <a:bodyPr anchor="b"/>
          <a:lstStyle>
            <a:lvl1pPr marL="0" indent="0">
              <a:buNone/>
              <a:defRPr sz="1800" b="1">
                <a:solidFill>
                  <a:srgbClr val="012B4A"/>
                </a:solidFill>
              </a:defRPr>
            </a:lvl1pPr>
          </a:lstStyle>
          <a:p>
            <a:pPr lvl="0"/>
            <a:r>
              <a:rPr lang="en-US"/>
              <a:t>Column Text Here</a:t>
            </a:r>
          </a:p>
        </p:txBody>
      </p:sp>
      <p:sp>
        <p:nvSpPr>
          <p:cNvPr id="4" name="Content Placeholder 3">
            <a:extLst>
              <a:ext uri="{FF2B5EF4-FFF2-40B4-BE49-F238E27FC236}">
                <a16:creationId xmlns:a16="http://schemas.microsoft.com/office/drawing/2014/main" id="{D4181E5F-26A5-C1F8-1A5A-4093BB6A1610}"/>
              </a:ext>
            </a:extLst>
          </p:cNvPr>
          <p:cNvSpPr txBox="1">
            <a:spLocks noGrp="1"/>
          </p:cNvSpPr>
          <p:nvPr>
            <p:ph idx="2"/>
          </p:nvPr>
        </p:nvSpPr>
        <p:spPr>
          <a:xfrm>
            <a:off x="629838" y="2505072"/>
            <a:ext cx="3868337"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0F2B3-2D2B-E559-1D48-CE947F9E4A76}"/>
              </a:ext>
            </a:extLst>
          </p:cNvPr>
          <p:cNvSpPr txBox="1">
            <a:spLocks noGrp="1"/>
          </p:cNvSpPr>
          <p:nvPr>
            <p:ph type="body" idx="3"/>
          </p:nvPr>
        </p:nvSpPr>
        <p:spPr>
          <a:xfrm>
            <a:off x="4629150" y="1681160"/>
            <a:ext cx="3887388" cy="823910"/>
          </a:xfrm>
        </p:spPr>
        <p:txBody>
          <a:bodyPr anchor="b"/>
          <a:lstStyle>
            <a:lvl1pPr marL="0" indent="0">
              <a:buNone/>
              <a:defRPr sz="1800" b="1">
                <a:solidFill>
                  <a:srgbClr val="012B4A"/>
                </a:solidFill>
              </a:defRPr>
            </a:lvl1pPr>
          </a:lstStyle>
          <a:p>
            <a:pPr lvl="0"/>
            <a:r>
              <a:rPr lang="en-US"/>
              <a:t>Column Text Here</a:t>
            </a:r>
          </a:p>
        </p:txBody>
      </p:sp>
      <p:sp>
        <p:nvSpPr>
          <p:cNvPr id="6" name="Content Placeholder 5">
            <a:extLst>
              <a:ext uri="{FF2B5EF4-FFF2-40B4-BE49-F238E27FC236}">
                <a16:creationId xmlns:a16="http://schemas.microsoft.com/office/drawing/2014/main" id="{3D944C50-F12B-5B94-D57D-C1BA796A5739}"/>
              </a:ext>
            </a:extLst>
          </p:cNvPr>
          <p:cNvSpPr txBox="1">
            <a:spLocks noGrp="1"/>
          </p:cNvSpPr>
          <p:nvPr>
            <p:ph idx="4"/>
          </p:nvPr>
        </p:nvSpPr>
        <p:spPr>
          <a:xfrm>
            <a:off x="4629150" y="2505072"/>
            <a:ext cx="3887388"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35686-CD1F-A2B7-5206-F2362FCABFF8}"/>
              </a:ext>
            </a:extLst>
          </p:cNvPr>
          <p:cNvSpPr txBox="1">
            <a:spLocks noGrp="1"/>
          </p:cNvSpPr>
          <p:nvPr>
            <p:ph type="dt" sz="half" idx="7"/>
          </p:nvPr>
        </p:nvSpPr>
        <p:spPr/>
        <p:txBody>
          <a:bodyPr/>
          <a:lstStyle>
            <a:lvl1pPr>
              <a:defRPr/>
            </a:lvl1pPr>
          </a:lstStyle>
          <a:p>
            <a:pPr>
              <a:buClrTx/>
            </a:pPr>
            <a:fld id="{76F290F7-2345-46C7-90C5-BE1EF6EB5618}" type="datetime1">
              <a:rPr lang="en-US" smtClean="0">
                <a:ea typeface="+mn-ea"/>
                <a:cs typeface="+mn-cs"/>
              </a:rPr>
              <a:pPr>
                <a:buClrTx/>
              </a:pPr>
              <a:t>5/1/2026</a:t>
            </a:fld>
            <a:endParaRPr lang="en-US">
              <a:ea typeface="+mn-ea"/>
              <a:cs typeface="+mn-cs"/>
            </a:endParaRPr>
          </a:p>
        </p:txBody>
      </p:sp>
      <p:sp>
        <p:nvSpPr>
          <p:cNvPr id="8" name="Footer Placeholder 7">
            <a:extLst>
              <a:ext uri="{FF2B5EF4-FFF2-40B4-BE49-F238E27FC236}">
                <a16:creationId xmlns:a16="http://schemas.microsoft.com/office/drawing/2014/main" id="{0776C68D-E090-5DAB-17DD-EF61EE480D6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9" name="Slide Number Placeholder 8">
            <a:extLst>
              <a:ext uri="{FF2B5EF4-FFF2-40B4-BE49-F238E27FC236}">
                <a16:creationId xmlns:a16="http://schemas.microsoft.com/office/drawing/2014/main" id="{4BB75123-4A20-A777-0795-EC52A119EF1A}"/>
              </a:ext>
            </a:extLst>
          </p:cNvPr>
          <p:cNvSpPr txBox="1">
            <a:spLocks noGrp="1"/>
          </p:cNvSpPr>
          <p:nvPr>
            <p:ph type="sldNum" sz="quarter" idx="8"/>
          </p:nvPr>
        </p:nvSpPr>
        <p:spPr/>
        <p:txBody>
          <a:bodyPr/>
          <a:lstStyle>
            <a:lvl1pPr>
              <a:defRPr/>
            </a:lvl1pPr>
          </a:lstStyle>
          <a:p>
            <a:pPr>
              <a:buClrTx/>
            </a:pPr>
            <a:fld id="{F198F8CB-AB99-489A-9E5B-DFB565D4AE2C}" type="slidenum">
              <a:rPr lang="en-US" smtClean="0">
                <a:ea typeface="+mn-ea"/>
                <a:cs typeface="+mn-cs"/>
              </a:rPr>
              <a:pPr>
                <a:buClrTx/>
              </a:pPr>
              <a:t>‹#›</a:t>
            </a:fld>
            <a:endParaRPr lang="en-US">
              <a:ea typeface="+mn-ea"/>
              <a:cs typeface="+mn-cs"/>
            </a:endParaRPr>
          </a:p>
        </p:txBody>
      </p:sp>
      <p:pic>
        <p:nvPicPr>
          <p:cNvPr id="10" name="Picture 9">
            <a:extLst>
              <a:ext uri="{FF2B5EF4-FFF2-40B4-BE49-F238E27FC236}">
                <a16:creationId xmlns:a16="http://schemas.microsoft.com/office/drawing/2014/main" id="{3E8F9D28-3E76-82A2-078C-385A9F2BE49A}"/>
              </a:ext>
            </a:extLst>
          </p:cNvPr>
          <p:cNvPicPr>
            <a:picLocks noChangeAspect="1"/>
          </p:cNvPicPr>
          <p:nvPr userDrawn="1"/>
        </p:nvPicPr>
        <p:blipFill>
          <a:blip r:embed="rId3"/>
          <a:stretch>
            <a:fillRect/>
          </a:stretch>
        </p:blipFill>
        <p:spPr>
          <a:xfrm>
            <a:off x="0" y="5574305"/>
            <a:ext cx="9144000" cy="832104"/>
          </a:xfrm>
          <a:prstGeom prst="rect">
            <a:avLst/>
          </a:prstGeom>
        </p:spPr>
      </p:pic>
    </p:spTree>
    <p:extLst>
      <p:ext uri="{BB962C8B-B14F-4D97-AF65-F5344CB8AC3E}">
        <p14:creationId xmlns:p14="http://schemas.microsoft.com/office/powerpoint/2010/main" val="125386210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igh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56F3-D8B1-BC08-0552-D2403992B6C9}"/>
              </a:ext>
            </a:extLst>
          </p:cNvPr>
          <p:cNvSpPr txBox="1">
            <a:spLocks noGrp="1"/>
          </p:cNvSpPr>
          <p:nvPr>
            <p:ph type="title"/>
          </p:nvPr>
        </p:nvSpPr>
        <p:spPr>
          <a:xfrm>
            <a:off x="2758438" y="500058"/>
            <a:ext cx="575690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628E72C6-1E33-306A-9561-E145A6AA15FC}"/>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69352-5F49-4CF0-EF4F-B9EB2A48B586}"/>
              </a:ext>
            </a:extLst>
          </p:cNvPr>
          <p:cNvSpPr txBox="1">
            <a:spLocks noGrp="1"/>
          </p:cNvSpPr>
          <p:nvPr>
            <p:ph type="dt" sz="half" idx="7"/>
          </p:nvPr>
        </p:nvSpPr>
        <p:spPr/>
        <p:txBody>
          <a:bodyPr/>
          <a:lstStyle>
            <a:lvl1pPr>
              <a:defRPr/>
            </a:lvl1pPr>
          </a:lstStyle>
          <a:p>
            <a:pPr>
              <a:buClrTx/>
            </a:pPr>
            <a:fld id="{01BA71A9-86E5-4B86-8879-2C995AA1174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4C12927-9F00-6221-97E4-658B047F950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2C1A486D-694D-8636-B023-D21C7768B098}"/>
              </a:ext>
            </a:extLst>
          </p:cNvPr>
          <p:cNvSpPr txBox="1">
            <a:spLocks noGrp="1"/>
          </p:cNvSpPr>
          <p:nvPr>
            <p:ph type="sldNum" sz="quarter" idx="8"/>
          </p:nvPr>
        </p:nvSpPr>
        <p:spPr/>
        <p:txBody>
          <a:bodyPr/>
          <a:lstStyle>
            <a:lvl1pPr>
              <a:defRPr/>
            </a:lvl1pPr>
          </a:lstStyle>
          <a:p>
            <a:pPr>
              <a:buClrTx/>
            </a:pPr>
            <a:fld id="{C10BE343-BDD3-440C-85C7-C41C0BD3968D}"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14950B33-815A-7BCE-ED2D-3F4E3D8074A1}"/>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160944058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mparision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FF44-244A-0B7E-2351-8BC01DB363DC}"/>
              </a:ext>
            </a:extLst>
          </p:cNvPr>
          <p:cNvSpPr txBox="1">
            <a:spLocks noGrp="1"/>
          </p:cNvSpPr>
          <p:nvPr>
            <p:ph type="title"/>
          </p:nvPr>
        </p:nvSpPr>
        <p:spPr/>
        <p:txBody>
          <a:bodyPr anchorCtr="1"/>
          <a:lstStyle>
            <a:lvl1pPr algn="ctr">
              <a:defRPr>
                <a:solidFill>
                  <a:srgbClr val="FFFFFF"/>
                </a:solidFill>
              </a:defRPr>
            </a:lvl1pPr>
          </a:lstStyle>
          <a:p>
            <a:pPr lvl="0"/>
            <a:r>
              <a:rPr lang="en-US"/>
              <a:t>Insert Some Title Here</a:t>
            </a:r>
          </a:p>
        </p:txBody>
      </p:sp>
      <p:sp>
        <p:nvSpPr>
          <p:cNvPr id="3" name="Content Placeholder 2">
            <a:extLst>
              <a:ext uri="{FF2B5EF4-FFF2-40B4-BE49-F238E27FC236}">
                <a16:creationId xmlns:a16="http://schemas.microsoft.com/office/drawing/2014/main" id="{A86C1742-110C-D11A-E09F-69260B323519}"/>
              </a:ext>
            </a:extLst>
          </p:cNvPr>
          <p:cNvSpPr txBox="1">
            <a:spLocks noGrp="1"/>
          </p:cNvSpPr>
          <p:nvPr>
            <p:ph idx="1"/>
          </p:nvPr>
        </p:nvSpPr>
        <p:spPr>
          <a:xfrm>
            <a:off x="628653"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D7596-E25D-5FFB-D454-AE4C89DF8D0F}"/>
              </a:ext>
            </a:extLst>
          </p:cNvPr>
          <p:cNvSpPr txBox="1">
            <a:spLocks noGrp="1"/>
          </p:cNvSpPr>
          <p:nvPr>
            <p:ph idx="2"/>
          </p:nvPr>
        </p:nvSpPr>
        <p:spPr>
          <a:xfrm>
            <a:off x="4629151"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305C8-505E-5C6E-BEBB-E7897DFF902E}"/>
              </a:ext>
            </a:extLst>
          </p:cNvPr>
          <p:cNvSpPr txBox="1">
            <a:spLocks noGrp="1"/>
          </p:cNvSpPr>
          <p:nvPr>
            <p:ph type="dt" sz="half" idx="7"/>
          </p:nvPr>
        </p:nvSpPr>
        <p:spPr/>
        <p:txBody>
          <a:bodyPr/>
          <a:lstStyle>
            <a:lvl1pPr>
              <a:defRPr/>
            </a:lvl1pPr>
          </a:lstStyle>
          <a:p>
            <a:pPr>
              <a:buClrTx/>
            </a:pPr>
            <a:fld id="{75CD7760-5725-46B9-B576-4C7FDA71F6C7}"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6E9A035A-D633-3CC8-3642-14FDFE3CD04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A9F8E9C4-0F27-F1CA-414C-23ECD47A635F}"/>
              </a:ext>
            </a:extLst>
          </p:cNvPr>
          <p:cNvSpPr txBox="1">
            <a:spLocks noGrp="1"/>
          </p:cNvSpPr>
          <p:nvPr>
            <p:ph type="sldNum" sz="quarter" idx="8"/>
          </p:nvPr>
        </p:nvSpPr>
        <p:spPr/>
        <p:txBody>
          <a:bodyPr/>
          <a:lstStyle>
            <a:lvl1pPr>
              <a:defRPr/>
            </a:lvl1pPr>
          </a:lstStyle>
          <a:p>
            <a:pPr>
              <a:buClrTx/>
            </a:pPr>
            <a:fld id="{90144858-AB08-4665-9F93-37CFEA595A8F}"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9AAFC21F-C71B-5CB4-A13E-8770220B6764}"/>
              </a:ext>
            </a:extLst>
          </p:cNvPr>
          <p:cNvPicPr>
            <a:picLocks noChangeAspect="1"/>
          </p:cNvPicPr>
          <p:nvPr userDrawn="1"/>
        </p:nvPicPr>
        <p:blipFill>
          <a:blip r:embed="rId3"/>
          <a:stretch>
            <a:fillRect/>
          </a:stretch>
        </p:blipFill>
        <p:spPr>
          <a:xfrm>
            <a:off x="0" y="5660767"/>
            <a:ext cx="9144000" cy="832104"/>
          </a:xfrm>
          <a:prstGeom prst="rect">
            <a:avLst/>
          </a:prstGeom>
        </p:spPr>
      </p:pic>
    </p:spTree>
    <p:extLst>
      <p:ext uri="{BB962C8B-B14F-4D97-AF65-F5344CB8AC3E}">
        <p14:creationId xmlns:p14="http://schemas.microsoft.com/office/powerpoint/2010/main" val="246330244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Only Slide">
    <p:bg>
      <p:bgPr>
        <a:blipFill>
          <a:blip r:embed="rId2"/>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47ACD-E817-B216-EE7E-2112AEF92529}"/>
              </a:ext>
            </a:extLst>
          </p:cNvPr>
          <p:cNvSpPr txBox="1">
            <a:spLocks noGrp="1"/>
          </p:cNvSpPr>
          <p:nvPr>
            <p:ph type="dt" sz="half" idx="7"/>
          </p:nvPr>
        </p:nvSpPr>
        <p:spPr/>
        <p:txBody>
          <a:bodyPr/>
          <a:lstStyle>
            <a:lvl1pPr>
              <a:defRPr/>
            </a:lvl1pPr>
          </a:lstStyle>
          <a:p>
            <a:pPr>
              <a:buClrTx/>
            </a:pPr>
            <a:fld id="{80963EA7-2035-4516-8E3E-9D7815BD4842}" type="datetime1">
              <a:rPr lang="en-US" smtClean="0">
                <a:ea typeface="+mn-ea"/>
                <a:cs typeface="+mn-cs"/>
              </a:rPr>
              <a:pPr>
                <a:buClrTx/>
              </a:pPr>
              <a:t>5/1/2026</a:t>
            </a:fld>
            <a:endParaRPr lang="en-US">
              <a:ea typeface="+mn-ea"/>
              <a:cs typeface="+mn-cs"/>
            </a:endParaRPr>
          </a:p>
        </p:txBody>
      </p:sp>
      <p:sp>
        <p:nvSpPr>
          <p:cNvPr id="3" name="Footer Placeholder 2">
            <a:extLst>
              <a:ext uri="{FF2B5EF4-FFF2-40B4-BE49-F238E27FC236}">
                <a16:creationId xmlns:a16="http://schemas.microsoft.com/office/drawing/2014/main" id="{833E585F-0D8A-1740-6B6F-DB3647AD6D4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4" name="Slide Number Placeholder 3">
            <a:extLst>
              <a:ext uri="{FF2B5EF4-FFF2-40B4-BE49-F238E27FC236}">
                <a16:creationId xmlns:a16="http://schemas.microsoft.com/office/drawing/2014/main" id="{3525D143-BE3E-90C8-A954-FDBAA2F42BC3}"/>
              </a:ext>
            </a:extLst>
          </p:cNvPr>
          <p:cNvSpPr txBox="1">
            <a:spLocks noGrp="1"/>
          </p:cNvSpPr>
          <p:nvPr>
            <p:ph type="sldNum" sz="quarter" idx="8"/>
          </p:nvPr>
        </p:nvSpPr>
        <p:spPr/>
        <p:txBody>
          <a:bodyPr/>
          <a:lstStyle>
            <a:lvl1pPr>
              <a:defRPr/>
            </a:lvl1pPr>
          </a:lstStyle>
          <a:p>
            <a:pPr>
              <a:buClrTx/>
            </a:pPr>
            <a:fld id="{F803507D-98AA-49C5-AF3C-32BEF39D19F0}" type="slidenum">
              <a:rPr lang="en-US" smtClean="0">
                <a:ea typeface="+mn-ea"/>
                <a:cs typeface="+mn-cs"/>
              </a:rPr>
              <a:pPr>
                <a:buClrTx/>
              </a:pPr>
              <a:t>‹#›</a:t>
            </a:fld>
            <a:endParaRPr lang="en-US">
              <a:ea typeface="+mn-ea"/>
              <a:cs typeface="+mn-cs"/>
            </a:endParaRPr>
          </a:p>
        </p:txBody>
      </p:sp>
      <p:sp>
        <p:nvSpPr>
          <p:cNvPr id="5" name="Content Placeholder 5">
            <a:extLst>
              <a:ext uri="{FF2B5EF4-FFF2-40B4-BE49-F238E27FC236}">
                <a16:creationId xmlns:a16="http://schemas.microsoft.com/office/drawing/2014/main" id="{53C52A04-8102-306E-D205-87B08B154550}"/>
              </a:ext>
            </a:extLst>
          </p:cNvPr>
          <p:cNvSpPr txBox="1">
            <a:spLocks noGrp="1"/>
          </p:cNvSpPr>
          <p:nvPr>
            <p:ph idx="4294967295"/>
          </p:nvPr>
        </p:nvSpPr>
        <p:spPr>
          <a:xfrm>
            <a:off x="289558" y="386077"/>
            <a:ext cx="8549642" cy="51304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72581F5-60FD-CF1F-75B5-5A458FA05B5C}"/>
              </a:ext>
            </a:extLst>
          </p:cNvPr>
          <p:cNvPicPr>
            <a:picLocks noChangeAspect="1"/>
          </p:cNvPicPr>
          <p:nvPr userDrawn="1"/>
        </p:nvPicPr>
        <p:blipFill>
          <a:blip r:embed="rId3"/>
          <a:stretch>
            <a:fillRect/>
          </a:stretch>
        </p:blipFill>
        <p:spPr>
          <a:xfrm>
            <a:off x="0" y="5746834"/>
            <a:ext cx="9144000" cy="832104"/>
          </a:xfrm>
          <a:prstGeom prst="rect">
            <a:avLst/>
          </a:prstGeom>
        </p:spPr>
      </p:pic>
    </p:spTree>
    <p:extLst>
      <p:ext uri="{BB962C8B-B14F-4D97-AF65-F5344CB8AC3E}">
        <p14:creationId xmlns:p14="http://schemas.microsoft.com/office/powerpoint/2010/main" val="336933244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6"/>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B6F3A-3CCC-938A-91C3-DC2C6562A647}"/>
              </a:ext>
            </a:extLst>
          </p:cNvPr>
          <p:cNvSpPr txBox="1">
            <a:spLocks noGrp="1"/>
          </p:cNvSpPr>
          <p:nvPr>
            <p:ph type="title"/>
          </p:nvPr>
        </p:nvSpPr>
        <p:spPr>
          <a:xfrm>
            <a:off x="628652" y="500058"/>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E07DA1F1-3077-88C8-130F-B8BA04A9EBE0}"/>
              </a:ext>
            </a:extLst>
          </p:cNvPr>
          <p:cNvSpPr txBox="1">
            <a:spLocks noGrp="1"/>
          </p:cNvSpPr>
          <p:nvPr>
            <p:ph type="body" idx="1"/>
          </p:nvPr>
        </p:nvSpPr>
        <p:spPr>
          <a:xfrm>
            <a:off x="628652"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F7D68-FB87-9F91-30A0-F37B543FFEFE}"/>
              </a:ext>
            </a:extLst>
          </p:cNvPr>
          <p:cNvSpPr txBox="1">
            <a:spLocks noGrp="1"/>
          </p:cNvSpPr>
          <p:nvPr>
            <p:ph type="dt" sz="half" idx="2"/>
          </p:nvPr>
        </p:nvSpPr>
        <p:spPr>
          <a:xfrm>
            <a:off x="6286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endParaRPr lang="en-US">
              <a:ea typeface="+mn-ea"/>
              <a:cs typeface="+mn-cs"/>
            </a:endParaRPr>
          </a:p>
        </p:txBody>
      </p:sp>
      <p:sp>
        <p:nvSpPr>
          <p:cNvPr id="5" name="Footer Placeholder 4">
            <a:extLst>
              <a:ext uri="{FF2B5EF4-FFF2-40B4-BE49-F238E27FC236}">
                <a16:creationId xmlns:a16="http://schemas.microsoft.com/office/drawing/2014/main" id="{AB9A8DDE-E58A-EEC5-7FB2-0108B57C27CF}"/>
              </a:ext>
            </a:extLst>
          </p:cNvPr>
          <p:cNvSpPr txBox="1">
            <a:spLocks noGrp="1"/>
          </p:cNvSpPr>
          <p:nvPr>
            <p:ph type="ftr" sz="quarter" idx="3"/>
          </p:nvPr>
        </p:nvSpPr>
        <p:spPr>
          <a:xfrm>
            <a:off x="3028952" y="6492871"/>
            <a:ext cx="30861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r>
              <a:rPr lang="en-US">
                <a:ea typeface="+mn-ea"/>
                <a:cs typeface="+mn-cs"/>
              </a:rPr>
              <a:t>ncrptraining.org</a:t>
            </a:r>
          </a:p>
        </p:txBody>
      </p:sp>
      <p:sp>
        <p:nvSpPr>
          <p:cNvPr id="6" name="Slide Number Placeholder 5">
            <a:extLst>
              <a:ext uri="{FF2B5EF4-FFF2-40B4-BE49-F238E27FC236}">
                <a16:creationId xmlns:a16="http://schemas.microsoft.com/office/drawing/2014/main" id="{A6BD5A7A-35AF-60BA-28D6-E8BE6CC9124A}"/>
              </a:ext>
            </a:extLst>
          </p:cNvPr>
          <p:cNvSpPr txBox="1">
            <a:spLocks noGrp="1"/>
          </p:cNvSpPr>
          <p:nvPr>
            <p:ph type="sldNum" sz="quarter" idx="4"/>
          </p:nvPr>
        </p:nvSpPr>
        <p:spPr>
          <a:xfrm>
            <a:off x="64579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fld id="{B821FF50-3FB8-4ECE-B110-9A3D9995E3EC}"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16067467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marL="0" marR="0" lvl="0" indent="0" algn="l" defTabSz="685800" rtl="0" fontAlgn="auto" hangingPunct="1">
        <a:lnSpc>
          <a:spcPct val="90000"/>
        </a:lnSpc>
        <a:spcBef>
          <a:spcPts val="0"/>
        </a:spcBef>
        <a:spcAft>
          <a:spcPts val="0"/>
        </a:spcAft>
        <a:buNone/>
        <a:tabLst/>
        <a:defRPr lang="en-US" sz="3300" b="1" i="0" u="none" strike="noStrike" kern="1200" cap="none" spc="0" baseline="0">
          <a:solidFill>
            <a:srgbClr val="2A2B2E"/>
          </a:solidFill>
          <a:uFillTx/>
          <a:latin typeface="Nunito"/>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suicidesafetyplan.com/wp-content/uploads/2024/12/Stanley-Brown-Safety-Plan-05-02-2024.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www.miscarriageassociation.org.uk" TargetMode="External"/><Relationship Id="rId3" Type="http://schemas.openxmlformats.org/officeDocument/2006/relationships/image" Target="../media/image16.png"/><Relationship Id="rId7" Type="http://schemas.openxmlformats.org/officeDocument/2006/relationships/hyperlink" Target="https://www.stillbirthalliance.org"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nationalshare.org" TargetMode="External"/><Relationship Id="rId5" Type="http://schemas.openxmlformats.org/officeDocument/2006/relationships/hyperlink" Target="https://rtzhope.org" TargetMode="External"/><Relationship Id="rId4" Type="http://schemas.openxmlformats.org/officeDocument/2006/relationships/hyperlink" Target="https://www.marchofdimes.org/index.aspx"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blackmamasmatter.org" TargetMode="External"/><Relationship Id="rId3" Type="http://schemas.openxmlformats.org/officeDocument/2006/relationships/image" Target="../media/image16.png"/><Relationship Id="rId7" Type="http://schemas.openxmlformats.org/officeDocument/2006/relationships/hyperlink" Target="http://facesofloss.blogspot.com"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s://starlegacyfoundation.org" TargetMode="External"/><Relationship Id="rId5" Type="http://schemas.openxmlformats.org/officeDocument/2006/relationships/hyperlink" Target="https://deardougy.libsyn.com" TargetMode="External"/><Relationship Id="rId4" Type="http://schemas.openxmlformats.org/officeDocument/2006/relationships/hyperlink" Target="https://www.compassionatefriends.org" TargetMode="External"/><Relationship Id="rId9" Type="http://schemas.openxmlformats.org/officeDocument/2006/relationships/hyperlink" Target="https://grievingdads.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4500"/>
              <a:buFont typeface="Calibri"/>
              <a:buNone/>
            </a:pPr>
            <a:r>
              <a:rPr lang="en-US"/>
              <a:t>Perinatal Loss and Maternal Mental Health</a:t>
            </a:r>
            <a:endParaRPr/>
          </a:p>
        </p:txBody>
      </p:sp>
      <p:sp>
        <p:nvSpPr>
          <p:cNvPr id="93" name="Google Shape;93;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1800"/>
              <a:buNone/>
            </a:pPr>
            <a:r>
              <a:rPr lang="en-US" dirty="0"/>
              <a:t>Julia N. Riddle, MD</a:t>
            </a:r>
            <a:endParaRPr dirty="0"/>
          </a:p>
          <a:p>
            <a:pPr marL="0" lvl="0" indent="0" algn="ctr" rtl="0">
              <a:spcBef>
                <a:spcPts val="0"/>
              </a:spcBef>
              <a:spcAft>
                <a:spcPts val="0"/>
              </a:spcAft>
              <a:buClr>
                <a:schemeClr val="dk1"/>
              </a:buClr>
              <a:buSzPts val="1800"/>
              <a:buNone/>
            </a:pPr>
            <a:r>
              <a:rPr lang="en-US" dirty="0"/>
              <a:t>Britt Devore, MD </a:t>
            </a:r>
            <a:endParaRPr dirty="0"/>
          </a:p>
          <a:p>
            <a:pPr marL="0" lvl="0" indent="0" algn="ctr" rtl="0">
              <a:lnSpc>
                <a:spcPct val="90000"/>
              </a:lnSpc>
              <a:spcBef>
                <a:spcPts val="0"/>
              </a:spcBef>
              <a:spcAft>
                <a:spcPts val="0"/>
              </a:spcAft>
              <a:buClr>
                <a:schemeClr val="dk1"/>
              </a:buClr>
              <a:buSzPts val="1800"/>
              <a:buNone/>
            </a:pPr>
            <a:endParaRPr dirty="0"/>
          </a:p>
          <a:p>
            <a:pPr marL="0" lvl="0" indent="0" algn="ctr" rtl="0">
              <a:lnSpc>
                <a:spcPct val="90000"/>
              </a:lnSpc>
              <a:spcBef>
                <a:spcPts val="0"/>
              </a:spcBef>
              <a:spcAft>
                <a:spcPts val="0"/>
              </a:spcAft>
              <a:buClr>
                <a:schemeClr val="dk1"/>
              </a:buClr>
              <a:buSzPts val="1800"/>
              <a:buNone/>
            </a:pPr>
            <a:endParaRPr dirty="0"/>
          </a:p>
          <a:p>
            <a:pPr marL="0" lvl="0" indent="0" algn="ctr" rtl="0">
              <a:lnSpc>
                <a:spcPct val="90000"/>
              </a:lnSpc>
              <a:spcBef>
                <a:spcPts val="750"/>
              </a:spcBef>
              <a:spcAft>
                <a:spcPts val="0"/>
              </a:spcAft>
              <a:buClr>
                <a:schemeClr val="dk1"/>
              </a:buClr>
              <a:buSzPts val="18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9f8b5ec2fb_2_3"/>
          <p:cNvSpPr txBox="1">
            <a:spLocks noGrp="1"/>
          </p:cNvSpPr>
          <p:nvPr>
            <p:ph type="title"/>
          </p:nvPr>
        </p:nvSpPr>
        <p:spPr>
          <a:xfrm>
            <a:off x="3828286" y="500068"/>
            <a:ext cx="5756906"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Epidemiology: Perinatal Loss &amp; Mental Health</a:t>
            </a:r>
            <a:endParaRPr dirty="0"/>
          </a:p>
        </p:txBody>
      </p:sp>
      <p:sp>
        <p:nvSpPr>
          <p:cNvPr id="160" name="Google Shape;160;g39f8b5ec2fb_2_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57200" lvl="0" indent="-374650" algn="l" rtl="0">
              <a:spcBef>
                <a:spcPts val="750"/>
              </a:spcBef>
              <a:spcAft>
                <a:spcPts val="0"/>
              </a:spcAft>
              <a:buSzPts val="2300"/>
              <a:buChar char="•"/>
            </a:pPr>
            <a:r>
              <a:rPr lang="en-US" sz="1400" dirty="0"/>
              <a:t>Perinatal loss increases the risk of depression (RR = 2.14) and anxiety disorders (RR = 1.27) when compared to controls</a:t>
            </a:r>
            <a:endParaRPr sz="1400" dirty="0"/>
          </a:p>
          <a:p>
            <a:pPr marL="457200" lvl="0" indent="-374650" algn="l" rtl="0">
              <a:spcBef>
                <a:spcPts val="0"/>
              </a:spcBef>
              <a:spcAft>
                <a:spcPts val="0"/>
              </a:spcAft>
              <a:buSzPts val="2300"/>
              <a:buChar char="•"/>
            </a:pPr>
            <a:r>
              <a:rPr lang="en-US" sz="1400" dirty="0"/>
              <a:t>Bereaved mothers are 7x more likely to develop symptoms consistent with PTSD than non-bereaved mothers</a:t>
            </a:r>
            <a:endParaRPr sz="1400" dirty="0"/>
          </a:p>
          <a:p>
            <a:pPr marL="457200" lvl="0" indent="-374650" algn="l" rtl="0">
              <a:spcBef>
                <a:spcPts val="0"/>
              </a:spcBef>
              <a:spcAft>
                <a:spcPts val="0"/>
              </a:spcAft>
              <a:buSzPts val="2300"/>
              <a:buChar char="•"/>
            </a:pPr>
            <a:r>
              <a:rPr lang="en-US" sz="1400" dirty="0"/>
              <a:t>Gestational age associated with increased rates of depression and anxiety.</a:t>
            </a:r>
            <a:endParaRPr sz="1400" dirty="0"/>
          </a:p>
          <a:p>
            <a:pPr marL="457200" lvl="0" indent="-387350" algn="l" rtl="0">
              <a:spcBef>
                <a:spcPts val="750"/>
              </a:spcBef>
              <a:spcAft>
                <a:spcPts val="0"/>
              </a:spcAft>
              <a:buSzPts val="2500"/>
              <a:buChar char="•"/>
            </a:pPr>
            <a:r>
              <a:rPr lang="en-US" sz="1400" dirty="0"/>
              <a:t>Miscarriage and ectopic pregnancy demonstrated cross-sectional rates of post-traumatic stress up to 29%, anxious symptoms up to 24%, and depressive symptoms up to 11%.</a:t>
            </a:r>
            <a:endParaRPr sz="1600" dirty="0"/>
          </a:p>
          <a:p>
            <a:pPr marL="457200" lvl="0" indent="-374650" algn="l" rtl="0">
              <a:spcBef>
                <a:spcPts val="0"/>
              </a:spcBef>
              <a:spcAft>
                <a:spcPts val="0"/>
              </a:spcAft>
              <a:buSzPts val="2300"/>
              <a:buChar char="•"/>
            </a:pPr>
            <a:r>
              <a:rPr lang="en-US" sz="1400" dirty="0"/>
              <a:t>Black women have double the risk of depression after perinatal loss compared to non-Black women</a:t>
            </a:r>
            <a:endParaRPr sz="1400" dirty="0"/>
          </a:p>
          <a:p>
            <a:pPr marL="0" lvl="0" indent="0" algn="l" rtl="0">
              <a:lnSpc>
                <a:spcPct val="90000"/>
              </a:lnSpc>
              <a:spcBef>
                <a:spcPts val="750"/>
              </a:spcBef>
              <a:spcAft>
                <a:spcPts val="0"/>
              </a:spcAft>
              <a:buNone/>
            </a:pPr>
            <a:endParaRPr sz="1400" dirty="0"/>
          </a:p>
          <a:p>
            <a:pPr marL="0" lvl="0" indent="0" algn="l" rtl="0">
              <a:spcBef>
                <a:spcPts val="750"/>
              </a:spcBef>
              <a:spcAft>
                <a:spcPts val="0"/>
              </a:spcAft>
              <a:buNone/>
            </a:pPr>
            <a:endParaRPr sz="1600" dirty="0"/>
          </a:p>
        </p:txBody>
      </p:sp>
      <p:pic>
        <p:nvPicPr>
          <p:cNvPr id="161" name="Google Shape;161;g39f8b5ec2fb_2_3"/>
          <p:cNvPicPr preferRelativeResize="0"/>
          <p:nvPr/>
        </p:nvPicPr>
        <p:blipFill rotWithShape="1">
          <a:blip r:embed="rId3">
            <a:alphaModFix/>
          </a:blip>
          <a:srcRect t="30633" b="33730"/>
          <a:stretch/>
        </p:blipFill>
        <p:spPr>
          <a:xfrm>
            <a:off x="5847080" y="5853546"/>
            <a:ext cx="3296919" cy="939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9" name="Google Shape;169;g39f8b5ec2fb_2_18"/>
          <p:cNvSpPr txBox="1">
            <a:spLocks noGrp="1"/>
          </p:cNvSpPr>
          <p:nvPr>
            <p:ph type="title"/>
          </p:nvPr>
        </p:nvSpPr>
        <p:spPr>
          <a:xfrm>
            <a:off x="3691126" y="500068"/>
            <a:ext cx="5756906"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2400" dirty="0"/>
              <a:t>Epidemiology: </a:t>
            </a:r>
            <a:br>
              <a:rPr lang="en-US" sz="2400" dirty="0"/>
            </a:br>
            <a:r>
              <a:rPr lang="en-US" sz="2400" dirty="0"/>
              <a:t>Perinatal Loss &amp; Mental Health</a:t>
            </a:r>
            <a:endParaRPr sz="2400" dirty="0"/>
          </a:p>
        </p:txBody>
      </p:sp>
      <p:sp>
        <p:nvSpPr>
          <p:cNvPr id="167" name="Google Shape;167;g39f8b5ec2fb_2_18"/>
          <p:cNvSpPr txBox="1">
            <a:spLocks noGrp="1"/>
          </p:cNvSpPr>
          <p:nvPr>
            <p:ph idx="1"/>
          </p:nvPr>
        </p:nvSpPr>
        <p:spPr>
          <a:xfrm>
            <a:off x="3909061" y="1679323"/>
            <a:ext cx="4606292" cy="37725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US" sz="1400" dirty="0"/>
              <a:t>One comprehensive study from claims data in Florida following stillbirth (&gt;23w) found significant increased risk of presentations to the hospital for psychiatric concerns. </a:t>
            </a:r>
            <a:endParaRPr sz="1200" dirty="0"/>
          </a:p>
          <a:p>
            <a:pPr marL="457200" lvl="0" indent="-381000" algn="l" rtl="0">
              <a:lnSpc>
                <a:spcPct val="100000"/>
              </a:lnSpc>
              <a:spcBef>
                <a:spcPts val="750"/>
              </a:spcBef>
              <a:spcAft>
                <a:spcPts val="0"/>
              </a:spcAft>
              <a:buSzPts val="2400"/>
              <a:buChar char="•"/>
            </a:pPr>
            <a:r>
              <a:rPr lang="en-US" sz="1200" dirty="0" err="1"/>
              <a:t>aOR</a:t>
            </a:r>
            <a:r>
              <a:rPr lang="en-US" sz="1200" dirty="0"/>
              <a:t> for ED or Inpatient Psychiatric Admission within a year of loss between stillborn singletons versus liveborn singletons were as follows:</a:t>
            </a:r>
            <a:endParaRPr sz="1200" dirty="0"/>
          </a:p>
          <a:p>
            <a:pPr marL="1371600" lvl="2" indent="-381000" algn="l" rtl="0">
              <a:lnSpc>
                <a:spcPct val="100000"/>
              </a:lnSpc>
              <a:spcBef>
                <a:spcPts val="0"/>
              </a:spcBef>
              <a:spcAft>
                <a:spcPts val="0"/>
              </a:spcAft>
              <a:buSzPts val="2400"/>
              <a:buChar char="•"/>
            </a:pPr>
            <a:r>
              <a:rPr lang="en-US" sz="1200" dirty="0"/>
              <a:t>3.16 for suicide attempt, </a:t>
            </a:r>
            <a:endParaRPr sz="1200" dirty="0"/>
          </a:p>
          <a:p>
            <a:pPr marL="1371600" lvl="2" indent="-381000" algn="l" rtl="0">
              <a:lnSpc>
                <a:spcPct val="100000"/>
              </a:lnSpc>
              <a:spcBef>
                <a:spcPts val="0"/>
              </a:spcBef>
              <a:spcAft>
                <a:spcPts val="0"/>
              </a:spcAft>
              <a:buSzPts val="2400"/>
              <a:buChar char="•"/>
            </a:pPr>
            <a:r>
              <a:rPr lang="en-US" sz="1200" dirty="0"/>
              <a:t>2.75 of depression, </a:t>
            </a:r>
            <a:endParaRPr sz="1200" dirty="0"/>
          </a:p>
          <a:p>
            <a:pPr marL="1371600" lvl="2" indent="-381000" algn="l" rtl="0">
              <a:lnSpc>
                <a:spcPct val="100000"/>
              </a:lnSpc>
              <a:spcBef>
                <a:spcPts val="0"/>
              </a:spcBef>
              <a:spcAft>
                <a:spcPts val="0"/>
              </a:spcAft>
              <a:buSzPts val="2400"/>
              <a:buChar char="•"/>
            </a:pPr>
            <a:r>
              <a:rPr lang="en-US" sz="1200" dirty="0"/>
              <a:t>2.29 for anxiety,</a:t>
            </a:r>
            <a:endParaRPr sz="1200" dirty="0"/>
          </a:p>
          <a:p>
            <a:pPr marL="1371600" lvl="2" indent="-381000" algn="l" rtl="0">
              <a:lnSpc>
                <a:spcPct val="100000"/>
              </a:lnSpc>
              <a:spcBef>
                <a:spcPts val="0"/>
              </a:spcBef>
              <a:spcAft>
                <a:spcPts val="0"/>
              </a:spcAft>
              <a:buSzPts val="2400"/>
              <a:buChar char="•"/>
            </a:pPr>
            <a:r>
              <a:rPr lang="en-US" sz="1200" dirty="0"/>
              <a:t>2.27 for psychosis, </a:t>
            </a:r>
            <a:endParaRPr sz="1200" dirty="0"/>
          </a:p>
          <a:p>
            <a:pPr marL="1371600" lvl="2" indent="-381000" algn="l" rtl="0">
              <a:lnSpc>
                <a:spcPct val="100000"/>
              </a:lnSpc>
              <a:spcBef>
                <a:spcPts val="0"/>
              </a:spcBef>
              <a:spcAft>
                <a:spcPts val="0"/>
              </a:spcAft>
              <a:buSzPts val="2400"/>
              <a:buChar char="•"/>
            </a:pPr>
            <a:r>
              <a:rPr lang="en-US" sz="1200" dirty="0"/>
              <a:t>4.36 PTSD, </a:t>
            </a:r>
            <a:endParaRPr sz="1200" dirty="0"/>
          </a:p>
          <a:p>
            <a:pPr marL="1371600" lvl="2" indent="-381000" algn="l" rtl="0">
              <a:lnSpc>
                <a:spcPct val="100000"/>
              </a:lnSpc>
              <a:spcBef>
                <a:spcPts val="0"/>
              </a:spcBef>
              <a:spcAft>
                <a:spcPts val="0"/>
              </a:spcAft>
              <a:buSzPts val="2400"/>
              <a:buChar char="•"/>
            </a:pPr>
            <a:r>
              <a:rPr lang="en-US" sz="1200" dirty="0"/>
              <a:t>1.66 acute stress reaction,</a:t>
            </a:r>
            <a:endParaRPr sz="1200" dirty="0"/>
          </a:p>
          <a:p>
            <a:pPr marL="1371600" lvl="2" indent="-381000" algn="l" rtl="0">
              <a:lnSpc>
                <a:spcPct val="100000"/>
              </a:lnSpc>
              <a:spcBef>
                <a:spcPts val="0"/>
              </a:spcBef>
              <a:spcAft>
                <a:spcPts val="0"/>
              </a:spcAft>
              <a:buSzPts val="2400"/>
              <a:buChar char="•"/>
            </a:pPr>
            <a:r>
              <a:rPr lang="en-US" sz="1200" dirty="0"/>
              <a:t>4.15 adjustment disorders, </a:t>
            </a:r>
            <a:endParaRPr sz="1200" dirty="0"/>
          </a:p>
          <a:p>
            <a:pPr marL="1371600" lvl="2" indent="-381000" algn="l" rtl="0">
              <a:lnSpc>
                <a:spcPct val="100000"/>
              </a:lnSpc>
              <a:spcBef>
                <a:spcPts val="0"/>
              </a:spcBef>
              <a:spcAft>
                <a:spcPts val="0"/>
              </a:spcAft>
              <a:buSzPts val="2400"/>
              <a:buChar char="•"/>
            </a:pPr>
            <a:r>
              <a:rPr lang="en-US" sz="1200" dirty="0"/>
              <a:t>2.53 for drugs use/dependence,</a:t>
            </a:r>
            <a:endParaRPr sz="1200" dirty="0"/>
          </a:p>
          <a:p>
            <a:pPr marL="1371600" lvl="2" indent="-381000" algn="l" rtl="0">
              <a:lnSpc>
                <a:spcPct val="100000"/>
              </a:lnSpc>
              <a:spcBef>
                <a:spcPts val="0"/>
              </a:spcBef>
              <a:spcAft>
                <a:spcPts val="0"/>
              </a:spcAft>
              <a:buSzPts val="2400"/>
              <a:buChar char="•"/>
            </a:pPr>
            <a:r>
              <a:rPr lang="en-US" sz="1200" dirty="0"/>
              <a:t>2.69 for alcohol use/dependence. </a:t>
            </a:r>
            <a:endParaRPr sz="1200" dirty="0"/>
          </a:p>
        </p:txBody>
      </p:sp>
      <p:pic>
        <p:nvPicPr>
          <p:cNvPr id="168" name="Google Shape;168;g39f8b5ec2fb_2_18"/>
          <p:cNvPicPr preferRelativeResize="0"/>
          <p:nvPr/>
        </p:nvPicPr>
        <p:blipFill rotWithShape="1">
          <a:blip r:embed="rId3">
            <a:alphaModFix/>
          </a:blip>
          <a:srcRect t="30633" b="33730"/>
          <a:stretch/>
        </p:blipFill>
        <p:spPr>
          <a:xfrm>
            <a:off x="5847080" y="5853546"/>
            <a:ext cx="3296919" cy="939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9f8b5ec2fb_2_41"/>
          <p:cNvSpPr txBox="1">
            <a:spLocks noGrp="1"/>
          </p:cNvSpPr>
          <p:nvPr>
            <p:ph type="title"/>
          </p:nvPr>
        </p:nvSpPr>
        <p:spPr>
          <a:xfrm>
            <a:off x="432213" y="488149"/>
            <a:ext cx="8062915" cy="665635"/>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2800" dirty="0"/>
              <a:t>Take Home Messages from Lewkowitz Study, 2019</a:t>
            </a:r>
            <a:endParaRPr sz="2800" dirty="0"/>
          </a:p>
        </p:txBody>
      </p:sp>
      <p:sp>
        <p:nvSpPr>
          <p:cNvPr id="176" name="Google Shape;176;g39f8b5ec2fb_2_41"/>
          <p:cNvSpPr txBox="1"/>
          <p:nvPr/>
        </p:nvSpPr>
        <p:spPr>
          <a:xfrm>
            <a:off x="432213" y="1176719"/>
            <a:ext cx="2768100" cy="1385400"/>
          </a:xfrm>
          <a:prstGeom prst="rect">
            <a:avLst/>
          </a:prstGeom>
          <a:solidFill>
            <a:schemeClr val="accent1">
              <a:lumMod val="75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bg1"/>
                </a:solidFill>
                <a:latin typeface="Calibri"/>
                <a:ea typeface="Calibri"/>
                <a:cs typeface="Calibri"/>
                <a:sym typeface="Calibri"/>
              </a:rPr>
              <a:t>4% stillbirth</a:t>
            </a:r>
            <a:r>
              <a:rPr lang="en-US" sz="2100" dirty="0">
                <a:solidFill>
                  <a:schemeClr val="bg1"/>
                </a:solidFill>
                <a:latin typeface="Calibri"/>
                <a:ea typeface="Calibri"/>
                <a:cs typeface="Calibri"/>
                <a:sym typeface="Calibri"/>
              </a:rPr>
              <a:t> </a:t>
            </a:r>
            <a:endParaRPr sz="2100" dirty="0">
              <a:solidFill>
                <a:schemeClr val="bg1"/>
              </a:solidFill>
              <a:latin typeface="Calibri"/>
              <a:ea typeface="Calibri"/>
              <a:cs typeface="Calibri"/>
              <a:sym typeface="Calibri"/>
            </a:endParaRPr>
          </a:p>
          <a:p>
            <a:pPr marL="0" lvl="0" indent="0" algn="ctr" rtl="0">
              <a:spcBef>
                <a:spcPts val="0"/>
              </a:spcBef>
              <a:spcAft>
                <a:spcPts val="0"/>
              </a:spcAft>
              <a:buNone/>
            </a:pPr>
            <a:r>
              <a:rPr lang="en-US" sz="1900" dirty="0">
                <a:solidFill>
                  <a:schemeClr val="bg1"/>
                </a:solidFill>
                <a:latin typeface="Calibri"/>
                <a:ea typeface="Calibri"/>
                <a:cs typeface="Calibri"/>
                <a:sym typeface="Calibri"/>
              </a:rPr>
              <a:t>vs 1.6% live birth</a:t>
            </a:r>
            <a:endParaRPr sz="1900" dirty="0">
              <a:solidFill>
                <a:schemeClr val="bg1"/>
              </a:solidFill>
              <a:latin typeface="Calibri"/>
              <a:ea typeface="Calibri"/>
              <a:cs typeface="Calibri"/>
              <a:sym typeface="Calibri"/>
            </a:endParaRPr>
          </a:p>
          <a:p>
            <a:pPr marL="0" lvl="0" indent="0" algn="ctr" rtl="0">
              <a:spcBef>
                <a:spcPts val="0"/>
              </a:spcBef>
              <a:spcAft>
                <a:spcPts val="0"/>
              </a:spcAft>
              <a:buNone/>
            </a:pPr>
            <a:r>
              <a:rPr lang="en-US" sz="1900" dirty="0">
                <a:solidFill>
                  <a:schemeClr val="bg1"/>
                </a:solidFill>
                <a:latin typeface="Calibri"/>
                <a:ea typeface="Calibri"/>
                <a:cs typeface="Calibri"/>
                <a:sym typeface="Calibri"/>
              </a:rPr>
              <a:t>have ED visit/Admission</a:t>
            </a:r>
            <a:endParaRPr sz="1900" dirty="0">
              <a:solidFill>
                <a:schemeClr val="bg1"/>
              </a:solidFill>
              <a:latin typeface="Calibri"/>
              <a:ea typeface="Calibri"/>
              <a:cs typeface="Calibri"/>
              <a:sym typeface="Calibri"/>
            </a:endParaRPr>
          </a:p>
          <a:p>
            <a:pPr marL="0" lvl="0" indent="0" algn="ctr" rtl="0">
              <a:spcBef>
                <a:spcPts val="0"/>
              </a:spcBef>
              <a:spcAft>
                <a:spcPts val="0"/>
              </a:spcAft>
              <a:buNone/>
            </a:pPr>
            <a:endParaRPr sz="1900" dirty="0">
              <a:solidFill>
                <a:schemeClr val="bg1"/>
              </a:solidFill>
              <a:latin typeface="Calibri"/>
              <a:ea typeface="Calibri"/>
              <a:cs typeface="Calibri"/>
              <a:sym typeface="Calibri"/>
            </a:endParaRPr>
          </a:p>
        </p:txBody>
      </p:sp>
      <p:sp>
        <p:nvSpPr>
          <p:cNvPr id="177" name="Google Shape;177;g39f8b5ec2fb_2_41"/>
          <p:cNvSpPr txBox="1"/>
          <p:nvPr/>
        </p:nvSpPr>
        <p:spPr>
          <a:xfrm>
            <a:off x="432213" y="3073819"/>
            <a:ext cx="2768100" cy="831300"/>
          </a:xfrm>
          <a:prstGeom prst="rect">
            <a:avLst/>
          </a:prstGeom>
          <a:solidFill>
            <a:schemeClr val="accent1">
              <a:lumMod val="75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solidFill>
                  <a:schemeClr val="bg1"/>
                </a:solidFill>
                <a:latin typeface="Calibri"/>
                <a:ea typeface="Calibri"/>
                <a:cs typeface="Calibri"/>
                <a:sym typeface="Calibri"/>
              </a:rPr>
              <a:t>Depression and anxiety were most common</a:t>
            </a:r>
            <a:endParaRPr sz="2100">
              <a:solidFill>
                <a:schemeClr val="bg1"/>
              </a:solidFill>
              <a:latin typeface="Calibri"/>
              <a:ea typeface="Calibri"/>
              <a:cs typeface="Calibri"/>
              <a:sym typeface="Calibri"/>
            </a:endParaRPr>
          </a:p>
        </p:txBody>
      </p:sp>
      <p:sp>
        <p:nvSpPr>
          <p:cNvPr id="178" name="Google Shape;178;g39f8b5ec2fb_2_41"/>
          <p:cNvSpPr txBox="1"/>
          <p:nvPr/>
        </p:nvSpPr>
        <p:spPr>
          <a:xfrm>
            <a:off x="3502513" y="1176719"/>
            <a:ext cx="2567100" cy="1385400"/>
          </a:xfrm>
          <a:prstGeom prst="rect">
            <a:avLst/>
          </a:prstGeom>
          <a:solidFill>
            <a:schemeClr val="accent1">
              <a:lumMod val="75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bg1"/>
                </a:solidFill>
                <a:latin typeface="Calibri"/>
                <a:ea typeface="Calibri"/>
                <a:cs typeface="Calibri"/>
                <a:sym typeface="Calibri"/>
              </a:rPr>
              <a:t>2.5x</a:t>
            </a:r>
            <a:endParaRPr sz="2100">
              <a:solidFill>
                <a:schemeClr val="bg1"/>
              </a:solidFill>
              <a:latin typeface="Calibri"/>
              <a:ea typeface="Calibri"/>
              <a:cs typeface="Calibri"/>
              <a:sym typeface="Calibri"/>
            </a:endParaRPr>
          </a:p>
          <a:p>
            <a:pPr marL="0" lvl="0" indent="0" algn="ctr" rtl="0">
              <a:spcBef>
                <a:spcPts val="0"/>
              </a:spcBef>
              <a:spcAft>
                <a:spcPts val="0"/>
              </a:spcAft>
              <a:buNone/>
            </a:pPr>
            <a:r>
              <a:rPr lang="en-US" sz="1900">
                <a:solidFill>
                  <a:schemeClr val="bg1"/>
                </a:solidFill>
                <a:latin typeface="Calibri"/>
                <a:ea typeface="Calibri"/>
                <a:cs typeface="Calibri"/>
                <a:sym typeface="Calibri"/>
              </a:rPr>
              <a:t>Increased risk of ED/Admission for psychiatric reason</a:t>
            </a:r>
            <a:endParaRPr sz="1900">
              <a:solidFill>
                <a:schemeClr val="bg1"/>
              </a:solidFill>
              <a:latin typeface="Calibri"/>
              <a:ea typeface="Calibri"/>
              <a:cs typeface="Calibri"/>
              <a:sym typeface="Calibri"/>
            </a:endParaRPr>
          </a:p>
        </p:txBody>
      </p:sp>
      <p:sp>
        <p:nvSpPr>
          <p:cNvPr id="179" name="Google Shape;179;g39f8b5ec2fb_2_41"/>
          <p:cNvSpPr txBox="1"/>
          <p:nvPr/>
        </p:nvSpPr>
        <p:spPr>
          <a:xfrm>
            <a:off x="6371813" y="1176719"/>
            <a:ext cx="2462100" cy="1385400"/>
          </a:xfrm>
          <a:prstGeom prst="rect">
            <a:avLst/>
          </a:prstGeom>
          <a:solidFill>
            <a:schemeClr val="accent1">
              <a:lumMod val="75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solidFill>
                  <a:schemeClr val="bg1"/>
                </a:solidFill>
                <a:latin typeface="Calibri"/>
                <a:ea typeface="Calibri"/>
                <a:cs typeface="Calibri"/>
                <a:sym typeface="Calibri"/>
              </a:rPr>
              <a:t>Nearly </a:t>
            </a:r>
            <a:r>
              <a:rPr lang="en-US" sz="2100" b="1">
                <a:solidFill>
                  <a:schemeClr val="bg1"/>
                </a:solidFill>
                <a:latin typeface="Calibri"/>
                <a:ea typeface="Calibri"/>
                <a:cs typeface="Calibri"/>
                <a:sym typeface="Calibri"/>
              </a:rPr>
              <a:t>3x</a:t>
            </a:r>
            <a:endParaRPr sz="2100">
              <a:solidFill>
                <a:schemeClr val="bg1"/>
              </a:solidFill>
              <a:latin typeface="Calibri"/>
              <a:ea typeface="Calibri"/>
              <a:cs typeface="Calibri"/>
              <a:sym typeface="Calibri"/>
            </a:endParaRPr>
          </a:p>
          <a:p>
            <a:pPr marL="0" lvl="0" indent="0" algn="ctr" rtl="0">
              <a:spcBef>
                <a:spcPts val="0"/>
              </a:spcBef>
              <a:spcAft>
                <a:spcPts val="0"/>
              </a:spcAft>
              <a:buNone/>
            </a:pPr>
            <a:r>
              <a:rPr lang="en-US" sz="1900">
                <a:solidFill>
                  <a:schemeClr val="bg1"/>
                </a:solidFill>
                <a:latin typeface="Calibri"/>
                <a:ea typeface="Calibri"/>
                <a:cs typeface="Calibri"/>
                <a:sym typeface="Calibri"/>
              </a:rPr>
              <a:t>increased risk for hospital admission after stillbirth</a:t>
            </a:r>
            <a:endParaRPr sz="2100">
              <a:solidFill>
                <a:schemeClr val="bg1"/>
              </a:solidFill>
              <a:latin typeface="Calibri"/>
              <a:ea typeface="Calibri"/>
              <a:cs typeface="Calibri"/>
              <a:sym typeface="Calibri"/>
            </a:endParaRPr>
          </a:p>
        </p:txBody>
      </p:sp>
      <p:sp>
        <p:nvSpPr>
          <p:cNvPr id="180" name="Google Shape;180;g39f8b5ec2fb_2_41"/>
          <p:cNvSpPr txBox="1"/>
          <p:nvPr/>
        </p:nvSpPr>
        <p:spPr>
          <a:xfrm>
            <a:off x="3502511" y="3073819"/>
            <a:ext cx="2567100" cy="1154400"/>
          </a:xfrm>
          <a:prstGeom prst="rect">
            <a:avLst/>
          </a:prstGeom>
          <a:solidFill>
            <a:schemeClr val="accent1">
              <a:lumMod val="75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solidFill>
                  <a:schemeClr val="bg1"/>
                </a:solidFill>
                <a:latin typeface="Calibri"/>
                <a:ea typeface="Calibri"/>
                <a:cs typeface="Calibri"/>
                <a:sym typeface="Calibri"/>
              </a:rPr>
              <a:t>Highest risk in </a:t>
            </a:r>
            <a:r>
              <a:rPr lang="en-US" sz="2100" b="1">
                <a:solidFill>
                  <a:schemeClr val="bg1"/>
                </a:solidFill>
                <a:latin typeface="Calibri"/>
                <a:ea typeface="Calibri"/>
                <a:cs typeface="Calibri"/>
                <a:sym typeface="Calibri"/>
              </a:rPr>
              <a:t>first four months</a:t>
            </a:r>
            <a:r>
              <a:rPr lang="en-US" sz="2100">
                <a:solidFill>
                  <a:schemeClr val="bg1"/>
                </a:solidFill>
                <a:latin typeface="Calibri"/>
                <a:ea typeface="Calibri"/>
                <a:cs typeface="Calibri"/>
                <a:sym typeface="Calibri"/>
              </a:rPr>
              <a:t> after stillbirth (aHR 3.26)</a:t>
            </a:r>
            <a:endParaRPr sz="2100">
              <a:solidFill>
                <a:schemeClr val="bg1"/>
              </a:solidFill>
              <a:latin typeface="Calibri"/>
              <a:ea typeface="Calibri"/>
              <a:cs typeface="Calibri"/>
              <a:sym typeface="Calibri"/>
            </a:endParaRPr>
          </a:p>
        </p:txBody>
      </p:sp>
      <p:sp>
        <p:nvSpPr>
          <p:cNvPr id="181" name="Google Shape;181;g39f8b5ec2fb_2_41"/>
          <p:cNvSpPr txBox="1"/>
          <p:nvPr/>
        </p:nvSpPr>
        <p:spPr>
          <a:xfrm>
            <a:off x="6371813" y="3073819"/>
            <a:ext cx="2462100" cy="1108200"/>
          </a:xfrm>
          <a:prstGeom prst="rect">
            <a:avLst/>
          </a:prstGeom>
          <a:solidFill>
            <a:schemeClr val="accent1">
              <a:lumMod val="75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bg1"/>
                </a:solidFill>
                <a:latin typeface="Calibri"/>
                <a:ea typeface="Calibri"/>
                <a:cs typeface="Calibri"/>
                <a:sym typeface="Calibri"/>
              </a:rPr>
              <a:t>Risk remains elevated in post-loss months 4-12 (aHR 2.42)</a:t>
            </a:r>
            <a:endParaRPr sz="2000">
              <a:solidFill>
                <a:schemeClr val="bg1"/>
              </a:solidFill>
              <a:latin typeface="Calibri"/>
              <a:ea typeface="Calibri"/>
              <a:cs typeface="Calibri"/>
              <a:sym typeface="Calibri"/>
            </a:endParaRPr>
          </a:p>
        </p:txBody>
      </p:sp>
      <p:sp>
        <p:nvSpPr>
          <p:cNvPr id="182" name="Google Shape;182;g39f8b5ec2fb_2_41"/>
          <p:cNvSpPr txBox="1"/>
          <p:nvPr/>
        </p:nvSpPr>
        <p:spPr>
          <a:xfrm>
            <a:off x="2161188" y="4416819"/>
            <a:ext cx="5569200" cy="1154400"/>
          </a:xfrm>
          <a:prstGeom prst="rect">
            <a:avLst/>
          </a:prstGeom>
          <a:solidFill>
            <a:schemeClr val="accent1">
              <a:lumMod val="75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dirty="0">
                <a:solidFill>
                  <a:schemeClr val="bg1"/>
                </a:solidFill>
                <a:latin typeface="Calibri"/>
                <a:ea typeface="Calibri"/>
                <a:cs typeface="Calibri"/>
                <a:sym typeface="Calibri"/>
              </a:rPr>
              <a:t>Supports prior study findings: 4x risk of depressive symptomatology and 7x risk of PTSD compared to live birth mothers (Gold 2016)</a:t>
            </a:r>
            <a:endParaRPr sz="2100" dirty="0">
              <a:solidFill>
                <a:schemeClr val="bg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91a0a8b62a_0_26"/>
          <p:cNvSpPr txBox="1">
            <a:spLocks noGrp="1"/>
          </p:cNvSpPr>
          <p:nvPr>
            <p:ph type="title"/>
          </p:nvPr>
        </p:nvSpPr>
        <p:spPr>
          <a:xfrm>
            <a:off x="3773422" y="500068"/>
            <a:ext cx="5756906"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Case: </a:t>
            </a:r>
            <a:r>
              <a:rPr lang="en-US" sz="2100" dirty="0"/>
              <a:t>Marlee is a 36F, Black, non-Hispanic, G5P1122 at 23w gestation w/ chest pain and bilateral LE edema.</a:t>
            </a:r>
            <a:endParaRPr dirty="0"/>
          </a:p>
        </p:txBody>
      </p:sp>
      <p:sp>
        <p:nvSpPr>
          <p:cNvPr id="189" name="Google Shape;189;g391a0a8b62a_0_26"/>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sz="1600" dirty="0"/>
              <a:t>Marlee is admitted to the hospital and initially observed for pre-eclampsia. Because she is in a state with more restrictive care laws, the team share with her that they are concerned about the progression of </a:t>
            </a:r>
            <a:r>
              <a:rPr lang="en-US" sz="1600" dirty="0" err="1"/>
              <a:t>preE</a:t>
            </a:r>
            <a:r>
              <a:rPr lang="en-US" sz="1600" dirty="0"/>
              <a:t>. Things escalate quickly and it is determined that her life is in danger without moving toward induction of labor. </a:t>
            </a:r>
            <a:endParaRPr sz="1600" dirty="0"/>
          </a:p>
          <a:p>
            <a:pPr marL="0" lvl="0" indent="0" algn="l" rtl="0">
              <a:spcBef>
                <a:spcPts val="750"/>
              </a:spcBef>
              <a:spcAft>
                <a:spcPts val="0"/>
              </a:spcAft>
              <a:buNone/>
            </a:pPr>
            <a:endParaRPr sz="1600" dirty="0"/>
          </a:p>
          <a:p>
            <a:pPr marL="0" lvl="0" indent="0" algn="l" rtl="0">
              <a:spcBef>
                <a:spcPts val="750"/>
              </a:spcBef>
              <a:spcAft>
                <a:spcPts val="0"/>
              </a:spcAft>
              <a:buNone/>
            </a:pPr>
            <a:r>
              <a:rPr lang="en-US" sz="1600" dirty="0"/>
              <a:t>What are the best ways the team can mitigate trauma and potential distress at this point in care?</a:t>
            </a:r>
            <a:endParaRPr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91a0a8b62a_0_32"/>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Inpatient/Immediate Care</a:t>
            </a:r>
            <a:endParaRPr/>
          </a:p>
        </p:txBody>
      </p:sp>
      <p:sp>
        <p:nvSpPr>
          <p:cNvPr id="196" name="Google Shape;196;g391a0a8b62a_0_32"/>
          <p:cNvSpPr txBox="1">
            <a:spLocks noGrp="1"/>
          </p:cNvSpPr>
          <p:nvPr>
            <p:ph idx="1"/>
          </p:nvPr>
        </p:nvSpPr>
        <p:spPr>
          <a:xfrm>
            <a:off x="3909052" y="1825617"/>
            <a:ext cx="4606292" cy="3772530"/>
          </a:xfrm>
          <a:prstGeom prst="rect">
            <a:avLst/>
          </a:prstGeom>
        </p:spPr>
        <p:txBody>
          <a:bodyPr spcFirstLastPara="1" wrap="square" lIns="91425" tIns="45700" rIns="91425" bIns="45700" anchor="t" anchorCtr="0">
            <a:normAutofit fontScale="92500" lnSpcReduction="20000"/>
          </a:bodyPr>
          <a:lstStyle/>
          <a:p>
            <a:pPr marL="285750">
              <a:lnSpc>
                <a:spcPct val="100000"/>
              </a:lnSpc>
              <a:buSzPct val="99000"/>
              <a:buFont typeface="Arial" panose="020B0604020202020204" pitchFamily="34" charset="0"/>
              <a:buChar char="•"/>
            </a:pPr>
            <a:r>
              <a:rPr lang="en-US" sz="1100" dirty="0"/>
              <a:t>The data remains mixed on how to discuss potential or confirmed fetal loss, though overall recommendations include patient-centered care to assist in shared decision making. </a:t>
            </a:r>
            <a:endParaRPr sz="1100" dirty="0"/>
          </a:p>
          <a:p>
            <a:pPr>
              <a:lnSpc>
                <a:spcPct val="100000"/>
              </a:lnSpc>
              <a:buSzPct val="99000"/>
              <a:buFont typeface="Arial" panose="020B0604020202020204" pitchFamily="34" charset="0"/>
              <a:buChar char="•"/>
            </a:pPr>
            <a:endParaRPr sz="1100" dirty="0"/>
          </a:p>
          <a:p>
            <a:pPr marL="285750">
              <a:lnSpc>
                <a:spcPct val="100000"/>
              </a:lnSpc>
              <a:buSzPct val="99000"/>
              <a:buFont typeface="Arial" panose="020B0604020202020204" pitchFamily="34" charset="0"/>
              <a:buChar char="•"/>
            </a:pPr>
            <a:r>
              <a:rPr lang="en-US" sz="1100" dirty="0"/>
              <a:t>The earliest phases of grief include shock and numbness, so many patient may not be able to formulate questions and request for needs. </a:t>
            </a:r>
            <a:endParaRPr sz="1100" dirty="0"/>
          </a:p>
          <a:p>
            <a:pPr>
              <a:lnSpc>
                <a:spcPct val="100000"/>
              </a:lnSpc>
              <a:buSzPct val="99000"/>
              <a:buFont typeface="Arial" panose="020B0604020202020204" pitchFamily="34" charset="0"/>
              <a:buChar char="•"/>
            </a:pPr>
            <a:endParaRPr sz="1100" dirty="0"/>
          </a:p>
          <a:p>
            <a:pPr marL="285750">
              <a:lnSpc>
                <a:spcPct val="100000"/>
              </a:lnSpc>
              <a:buSzPct val="99000"/>
              <a:buFont typeface="Arial" panose="020B0604020202020204" pitchFamily="34" charset="0"/>
              <a:buChar char="•"/>
            </a:pPr>
            <a:r>
              <a:rPr lang="en-US" sz="1100" dirty="0"/>
              <a:t>Early referral to local loss groups, online resources, and national maternal mental health hotlines are critical including:</a:t>
            </a:r>
            <a:endParaRPr sz="1100" dirty="0"/>
          </a:p>
          <a:p>
            <a:pPr>
              <a:lnSpc>
                <a:spcPct val="100000"/>
              </a:lnSpc>
              <a:buSzPct val="99000"/>
              <a:buFont typeface="Arial" panose="020B0604020202020204" pitchFamily="34" charset="0"/>
              <a:buChar char="•"/>
            </a:pPr>
            <a:endParaRPr sz="1100" dirty="0"/>
          </a:p>
          <a:p>
            <a:pPr marL="723900" lvl="1">
              <a:lnSpc>
                <a:spcPct val="100000"/>
              </a:lnSpc>
              <a:buSzPct val="99000"/>
              <a:buFont typeface="Arial" panose="020B0604020202020204" pitchFamily="34" charset="0"/>
              <a:buChar char="•"/>
            </a:pPr>
            <a:r>
              <a:rPr lang="en-US" sz="1100" b="1" dirty="0"/>
              <a:t>National Maternal Mental Health Hotline (1-833-852-6262)</a:t>
            </a:r>
            <a:endParaRPr sz="1100" b="1" dirty="0"/>
          </a:p>
          <a:p>
            <a:pPr marL="1181100" lvl="2">
              <a:lnSpc>
                <a:spcPct val="100000"/>
              </a:lnSpc>
              <a:spcBef>
                <a:spcPts val="0"/>
              </a:spcBef>
              <a:buSzPct val="99000"/>
              <a:buFont typeface="Arial" panose="020B0604020202020204" pitchFamily="34" charset="0"/>
              <a:buChar char="•"/>
            </a:pPr>
            <a:r>
              <a:rPr lang="en-US" sz="1000" dirty="0"/>
              <a:t>24/7 support with reproductive mental health focus</a:t>
            </a:r>
            <a:endParaRPr sz="1000" dirty="0"/>
          </a:p>
          <a:p>
            <a:pPr>
              <a:lnSpc>
                <a:spcPct val="100000"/>
              </a:lnSpc>
              <a:buSzPct val="99000"/>
              <a:buFont typeface="Arial" panose="020B0604020202020204" pitchFamily="34" charset="0"/>
              <a:buChar char="•"/>
            </a:pPr>
            <a:endParaRPr sz="1100" b="1" dirty="0"/>
          </a:p>
          <a:p>
            <a:pPr marL="723900" lvl="1">
              <a:lnSpc>
                <a:spcPct val="100000"/>
              </a:lnSpc>
              <a:buSzPct val="99000"/>
              <a:buFont typeface="Arial" panose="020B0604020202020204" pitchFamily="34" charset="0"/>
              <a:buChar char="•"/>
            </a:pPr>
            <a:r>
              <a:rPr lang="en-US" sz="1100" b="1" dirty="0"/>
              <a:t>Postpartum Support International Warmline (1-800-944-4773)</a:t>
            </a:r>
          </a:p>
          <a:p>
            <a:pPr marL="723900" lvl="1">
              <a:lnSpc>
                <a:spcPct val="100000"/>
              </a:lnSpc>
              <a:buSzPct val="99000"/>
              <a:buFont typeface="Arial" panose="020B0604020202020204" pitchFamily="34" charset="0"/>
              <a:buChar char="•"/>
            </a:pPr>
            <a:endParaRPr sz="1100" b="1" dirty="0"/>
          </a:p>
          <a:p>
            <a:pPr marL="1181100" lvl="2">
              <a:lnSpc>
                <a:spcPct val="100000"/>
              </a:lnSpc>
              <a:spcBef>
                <a:spcPts val="0"/>
              </a:spcBef>
              <a:buSzPct val="99000"/>
              <a:buFont typeface="Arial" panose="020B0604020202020204" pitchFamily="34" charset="0"/>
              <a:buChar char="•"/>
            </a:pPr>
            <a:r>
              <a:rPr lang="en-US" sz="1000" dirty="0"/>
              <a:t>Assists patients with finding basic information, support and local resources</a:t>
            </a:r>
            <a:endParaRPr sz="1000" dirty="0"/>
          </a:p>
          <a:p>
            <a:pPr marL="1181100" lvl="2">
              <a:lnSpc>
                <a:spcPct val="100000"/>
              </a:lnSpc>
              <a:spcBef>
                <a:spcPts val="0"/>
              </a:spcBef>
              <a:buSzPct val="99000"/>
              <a:buFont typeface="Arial" panose="020B0604020202020204" pitchFamily="34" charset="0"/>
              <a:buChar char="•"/>
            </a:pPr>
            <a:r>
              <a:rPr lang="en-US" sz="1000" dirty="0"/>
              <a:t>Business hours 8am-11pm EST; NOT a crisis hotline for emergencies</a:t>
            </a:r>
            <a:endParaRPr sz="1000" dirty="0"/>
          </a:p>
          <a:p>
            <a:pPr marL="628650">
              <a:lnSpc>
                <a:spcPct val="100000"/>
              </a:lnSpc>
              <a:spcBef>
                <a:spcPts val="200"/>
              </a:spcBef>
              <a:spcAft>
                <a:spcPts val="400"/>
              </a:spcAft>
            </a:pPr>
            <a:endParaRPr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91a0a8b62a_0_70"/>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Inpatient/Immediate Care</a:t>
            </a:r>
            <a:endParaRPr/>
          </a:p>
        </p:txBody>
      </p:sp>
      <p:sp>
        <p:nvSpPr>
          <p:cNvPr id="203" name="Google Shape;203;g391a0a8b62a_0_70"/>
          <p:cNvSpPr txBox="1">
            <a:spLocks noGrp="1"/>
          </p:cNvSpPr>
          <p:nvPr>
            <p:ph idx="1"/>
          </p:nvPr>
        </p:nvSpPr>
        <p:spPr>
          <a:xfrm>
            <a:off x="3982213" y="1624459"/>
            <a:ext cx="4606292" cy="3772530"/>
          </a:xfrm>
          <a:prstGeom prst="rect">
            <a:avLst/>
          </a:prstGeom>
        </p:spPr>
        <p:txBody>
          <a:bodyPr spcFirstLastPara="1" wrap="square" lIns="91425" tIns="45700" rIns="91425" bIns="45700" anchor="t" anchorCtr="0">
            <a:normAutofit fontScale="85000" lnSpcReduction="20000"/>
          </a:bodyPr>
          <a:lstStyle/>
          <a:p>
            <a:pPr marL="0" lvl="0" indent="0" algn="l" rtl="0">
              <a:lnSpc>
                <a:spcPct val="100000"/>
              </a:lnSpc>
              <a:spcBef>
                <a:spcPts val="1200"/>
              </a:spcBef>
              <a:spcAft>
                <a:spcPts val="0"/>
              </a:spcAft>
              <a:buNone/>
            </a:pPr>
            <a:r>
              <a:rPr lang="en-US" sz="1600" dirty="0">
                <a:solidFill>
                  <a:srgbClr val="000000"/>
                </a:solidFill>
                <a:latin typeface="Arial"/>
                <a:ea typeface="Arial"/>
                <a:cs typeface="Arial"/>
                <a:sym typeface="Arial"/>
              </a:rPr>
              <a:t>Research in obstetrical journals focuses on:</a:t>
            </a:r>
            <a:endParaRPr sz="1600" dirty="0">
              <a:solidFill>
                <a:srgbClr val="000000"/>
              </a:solidFill>
              <a:latin typeface="Arial"/>
              <a:ea typeface="Arial"/>
              <a:cs typeface="Arial"/>
              <a:sym typeface="Arial"/>
            </a:endParaRPr>
          </a:p>
          <a:p>
            <a:pPr marL="400050" indent="-285750">
              <a:lnSpc>
                <a:spcPct val="120000"/>
              </a:lnSpc>
              <a:spcBef>
                <a:spcPts val="200"/>
              </a:spcBef>
              <a:buClr>
                <a:srgbClr val="000000"/>
              </a:buClr>
              <a:buSzPts val="1800"/>
            </a:pPr>
            <a:r>
              <a:rPr lang="en-US" sz="1400" dirty="0">
                <a:solidFill>
                  <a:srgbClr val="000000"/>
                </a:solidFill>
                <a:latin typeface="Arial"/>
                <a:ea typeface="Arial"/>
                <a:cs typeface="Arial"/>
                <a:sym typeface="Arial"/>
              </a:rPr>
              <a:t>Clear communication of results</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solidFill>
                  <a:srgbClr val="000000"/>
                </a:solidFill>
                <a:latin typeface="Arial"/>
                <a:ea typeface="Arial"/>
                <a:cs typeface="Arial"/>
                <a:sym typeface="Arial"/>
              </a:rPr>
              <a:t>Recognition of parenthood</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latin typeface="Arial"/>
                <a:ea typeface="Arial"/>
                <a:cs typeface="Arial"/>
                <a:sym typeface="Arial"/>
              </a:rPr>
              <a:t>Inquire from patient how they’d like to refer to the loss (</a:t>
            </a:r>
            <a:r>
              <a:rPr lang="en-US" sz="1400" dirty="0" err="1">
                <a:latin typeface="Arial"/>
                <a:ea typeface="Arial"/>
                <a:cs typeface="Arial"/>
                <a:sym typeface="Arial"/>
              </a:rPr>
              <a:t>ie</a:t>
            </a:r>
            <a:r>
              <a:rPr lang="en-US" sz="1400" dirty="0">
                <a:latin typeface="Arial"/>
                <a:ea typeface="Arial"/>
                <a:cs typeface="Arial"/>
                <a:sym typeface="Arial"/>
              </a:rPr>
              <a:t>. by naming the loss)</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solidFill>
                  <a:srgbClr val="000000"/>
                </a:solidFill>
                <a:latin typeface="Arial"/>
                <a:ea typeface="Arial"/>
                <a:cs typeface="Arial"/>
                <a:sym typeface="Arial"/>
              </a:rPr>
              <a:t>Empowering parents in decision making</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solidFill>
                  <a:srgbClr val="000000"/>
                </a:solidFill>
                <a:latin typeface="Arial"/>
                <a:ea typeface="Arial"/>
                <a:cs typeface="Arial"/>
                <a:sym typeface="Arial"/>
              </a:rPr>
              <a:t>If applicable, offer time with the stillborn/fetus/newborn (or not)</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solidFill>
                  <a:srgbClr val="000000"/>
                </a:solidFill>
                <a:latin typeface="Arial"/>
                <a:ea typeface="Arial"/>
                <a:cs typeface="Arial"/>
                <a:sym typeface="Arial"/>
              </a:rPr>
              <a:t>Mementos</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solidFill>
                  <a:srgbClr val="000000"/>
                </a:solidFill>
                <a:latin typeface="Arial"/>
                <a:ea typeface="Arial"/>
                <a:cs typeface="Arial"/>
                <a:sym typeface="Arial"/>
              </a:rPr>
              <a:t>Offering chaplain services</a:t>
            </a:r>
            <a:endParaRPr sz="1400" dirty="0">
              <a:solidFill>
                <a:srgbClr val="000000"/>
              </a:solidFill>
              <a:latin typeface="Arial"/>
              <a:ea typeface="Arial"/>
              <a:cs typeface="Arial"/>
              <a:sym typeface="Arial"/>
            </a:endParaRPr>
          </a:p>
          <a:p>
            <a:pPr marL="400050" indent="-285750">
              <a:lnSpc>
                <a:spcPct val="120000"/>
              </a:lnSpc>
              <a:spcBef>
                <a:spcPts val="0"/>
              </a:spcBef>
              <a:buClr>
                <a:schemeClr val="dk1"/>
              </a:buClr>
              <a:buSzPts val="1800"/>
            </a:pPr>
            <a:r>
              <a:rPr lang="en-US" sz="1400" dirty="0">
                <a:latin typeface="Arial"/>
                <a:ea typeface="Arial"/>
                <a:cs typeface="Arial"/>
                <a:sym typeface="Arial"/>
              </a:rPr>
              <a:t>If inpatient, try rooming patient outside of the postpartum area</a:t>
            </a:r>
            <a:endParaRPr sz="1400" dirty="0">
              <a:latin typeface="Arial"/>
              <a:ea typeface="Arial"/>
              <a:cs typeface="Arial"/>
              <a:sym typeface="Arial"/>
            </a:endParaRPr>
          </a:p>
          <a:p>
            <a:pPr marL="400050" indent="-285750">
              <a:lnSpc>
                <a:spcPct val="120000"/>
              </a:lnSpc>
              <a:spcBef>
                <a:spcPts val="0"/>
              </a:spcBef>
              <a:buClr>
                <a:schemeClr val="dk1"/>
              </a:buClr>
              <a:buSzPts val="1800"/>
            </a:pPr>
            <a:r>
              <a:rPr lang="en-US" sz="1400" dirty="0">
                <a:latin typeface="Arial"/>
                <a:ea typeface="Arial"/>
                <a:cs typeface="Arial"/>
                <a:sym typeface="Arial"/>
              </a:rPr>
              <a:t>Make staff aware (</a:t>
            </a:r>
            <a:r>
              <a:rPr lang="en-US" sz="1400" dirty="0" err="1">
                <a:latin typeface="Arial"/>
                <a:ea typeface="Arial"/>
                <a:cs typeface="Arial"/>
                <a:sym typeface="Arial"/>
              </a:rPr>
              <a:t>ie</a:t>
            </a:r>
            <a:r>
              <a:rPr lang="en-US" sz="1400" dirty="0">
                <a:latin typeface="Arial"/>
                <a:ea typeface="Arial"/>
                <a:cs typeface="Arial"/>
                <a:sym typeface="Arial"/>
              </a:rPr>
              <a:t>. facilities staff)</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solidFill>
                  <a:srgbClr val="000000"/>
                </a:solidFill>
                <a:latin typeface="Arial"/>
                <a:ea typeface="Arial"/>
                <a:cs typeface="Arial"/>
                <a:sym typeface="Arial"/>
              </a:rPr>
              <a:t>Providing resources</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solidFill>
                  <a:srgbClr val="000000"/>
                </a:solidFill>
                <a:latin typeface="Arial"/>
                <a:ea typeface="Arial"/>
                <a:cs typeface="Arial"/>
                <a:sym typeface="Arial"/>
              </a:rPr>
              <a:t>Close obstetrical follow-up to discuss questions about the process</a:t>
            </a:r>
            <a:endParaRPr sz="1400" dirty="0">
              <a:solidFill>
                <a:srgbClr val="000000"/>
              </a:solidFill>
              <a:latin typeface="Arial"/>
              <a:ea typeface="Arial"/>
              <a:cs typeface="Arial"/>
              <a:sym typeface="Arial"/>
            </a:endParaRPr>
          </a:p>
          <a:p>
            <a:pPr marL="400050" indent="-285750">
              <a:lnSpc>
                <a:spcPct val="120000"/>
              </a:lnSpc>
              <a:spcBef>
                <a:spcPts val="0"/>
              </a:spcBef>
              <a:buClr>
                <a:srgbClr val="000000"/>
              </a:buClr>
              <a:buSzPts val="1800"/>
            </a:pPr>
            <a:r>
              <a:rPr lang="en-US" sz="1400" dirty="0">
                <a:solidFill>
                  <a:srgbClr val="000000"/>
                </a:solidFill>
                <a:latin typeface="Arial"/>
                <a:ea typeface="Arial"/>
                <a:cs typeface="Arial"/>
                <a:sym typeface="Arial"/>
              </a:rPr>
              <a:t>Referral for psychological care</a:t>
            </a:r>
            <a:endParaRPr sz="1400" dirty="0">
              <a:solidFill>
                <a:srgbClr val="000000"/>
              </a:solidFill>
              <a:latin typeface="Arial"/>
              <a:ea typeface="Arial"/>
              <a:cs typeface="Arial"/>
              <a:sym typeface="Arial"/>
            </a:endParaRPr>
          </a:p>
          <a:p>
            <a:pPr marL="730250" lvl="1">
              <a:lnSpc>
                <a:spcPct val="120000"/>
              </a:lnSpc>
              <a:spcBef>
                <a:spcPts val="0"/>
              </a:spcBef>
              <a:buClr>
                <a:srgbClr val="000000"/>
              </a:buClr>
              <a:buSzPts val="2000"/>
            </a:pPr>
            <a:r>
              <a:rPr lang="en-US" sz="1400" dirty="0">
                <a:solidFill>
                  <a:srgbClr val="000000"/>
                </a:solidFill>
                <a:latin typeface="Arial"/>
                <a:ea typeface="Arial"/>
                <a:cs typeface="Arial"/>
                <a:sym typeface="Arial"/>
              </a:rPr>
              <a:t>Maintain a resource guide!</a:t>
            </a:r>
            <a:endParaRPr sz="2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91a0a8b62a_0_39"/>
          <p:cNvSpPr txBox="1">
            <a:spLocks noGrp="1"/>
          </p:cNvSpPr>
          <p:nvPr>
            <p:ph type="title"/>
          </p:nvPr>
        </p:nvSpPr>
        <p:spPr>
          <a:xfrm>
            <a:off x="4146805" y="509202"/>
            <a:ext cx="5756906"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Case</a:t>
            </a:r>
            <a:endParaRPr dirty="0"/>
          </a:p>
        </p:txBody>
      </p:sp>
      <p:sp>
        <p:nvSpPr>
          <p:cNvPr id="210" name="Google Shape;210;g391a0a8b62a_0_39"/>
          <p:cNvSpPr txBox="1">
            <a:spLocks noGrp="1"/>
          </p:cNvSpPr>
          <p:nvPr>
            <p:ph idx="1"/>
          </p:nvPr>
        </p:nvSpPr>
        <p:spPr>
          <a:xfrm>
            <a:off x="4146805" y="1542735"/>
            <a:ext cx="4606292" cy="377253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sz="1800" dirty="0"/>
              <a:t>Marlee returns for her postpartum appointment 2 weeks. While she answers questions about her physical healing, she remains tearful and withdrawn during the rest of the appointment. </a:t>
            </a:r>
            <a:endParaRPr sz="1800" dirty="0"/>
          </a:p>
          <a:p>
            <a:pPr marL="0" lvl="0" indent="0" algn="l" rtl="0">
              <a:spcBef>
                <a:spcPts val="750"/>
              </a:spcBef>
              <a:spcAft>
                <a:spcPts val="0"/>
              </a:spcAft>
              <a:buNone/>
            </a:pPr>
            <a:endParaRPr sz="1800" dirty="0"/>
          </a:p>
          <a:p>
            <a:pPr marL="0" lvl="0" indent="0" algn="l" rtl="0">
              <a:spcBef>
                <a:spcPts val="750"/>
              </a:spcBef>
              <a:spcAft>
                <a:spcPts val="0"/>
              </a:spcAft>
              <a:buNone/>
            </a:pPr>
            <a:r>
              <a:rPr lang="en-US" sz="1800" dirty="0"/>
              <a:t>You are concerned. What are some ways to best handle this appointment and to consider next steps?</a:t>
            </a:r>
            <a:endParaRPr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9f8b5ec2fb_2_33"/>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Fundamental Principles of Care following Loss</a:t>
            </a:r>
            <a:endParaRPr/>
          </a:p>
        </p:txBody>
      </p:sp>
      <p:sp>
        <p:nvSpPr>
          <p:cNvPr id="217" name="Google Shape;217;g39f8b5ec2fb_2_33"/>
          <p:cNvSpPr txBox="1">
            <a:spLocks noGrp="1"/>
          </p:cNvSpPr>
          <p:nvPr>
            <p:ph idx="1"/>
          </p:nvPr>
        </p:nvSpPr>
        <p:spPr>
          <a:prstGeom prst="rect">
            <a:avLst/>
          </a:prstGeom>
        </p:spPr>
        <p:txBody>
          <a:bodyPr spcFirstLastPara="1" wrap="square" lIns="91425" tIns="45700" rIns="91425" bIns="45700" anchor="t" anchorCtr="0">
            <a:normAutofit/>
          </a:bodyPr>
          <a:lstStyle/>
          <a:p>
            <a:pPr marL="457200" lvl="0" indent="-342900" algn="l" rtl="0">
              <a:spcBef>
                <a:spcPts val="750"/>
              </a:spcBef>
              <a:spcAft>
                <a:spcPts val="0"/>
              </a:spcAft>
              <a:buSzPts val="1800"/>
              <a:buFont typeface="Arial" panose="020B0604020202020204" pitchFamily="34" charset="0"/>
              <a:buChar char="•"/>
            </a:pPr>
            <a:r>
              <a:rPr lang="en-US" sz="1400" dirty="0"/>
              <a:t>When assessing for mental illness, it’s not a question of Grief OR illness, it’s Grief AND illness</a:t>
            </a:r>
          </a:p>
          <a:p>
            <a:pPr marL="114300" lvl="0" indent="0" algn="l" rtl="0">
              <a:spcBef>
                <a:spcPts val="750"/>
              </a:spcBef>
              <a:spcAft>
                <a:spcPts val="0"/>
              </a:spcAft>
              <a:buSzPts val="1800"/>
              <a:buNone/>
            </a:pPr>
            <a:endParaRPr sz="1400" dirty="0"/>
          </a:p>
          <a:p>
            <a:pPr marL="914400" lvl="1" indent="-342900" algn="l" rtl="0">
              <a:spcBef>
                <a:spcPts val="0"/>
              </a:spcBef>
              <a:spcAft>
                <a:spcPts val="0"/>
              </a:spcAft>
              <a:buSzPts val="1800"/>
              <a:buFont typeface="Arial" panose="020B0604020202020204" pitchFamily="34" charset="0"/>
              <a:buChar char="•"/>
            </a:pPr>
            <a:r>
              <a:rPr lang="en-US" sz="1200" dirty="0"/>
              <a:t>While not wanting to pathologize normal grief, the skill is in assessing for comorbid mental illness that may impair progress through grief and functioning for patient</a:t>
            </a:r>
            <a:endParaRPr sz="1200" dirty="0"/>
          </a:p>
          <a:p>
            <a:pPr marL="1200150" lvl="0" indent="-285750" algn="l" rtl="0">
              <a:spcBef>
                <a:spcPts val="750"/>
              </a:spcBef>
              <a:spcAft>
                <a:spcPts val="0"/>
              </a:spcAft>
              <a:buFont typeface="Arial" panose="020B0604020202020204" pitchFamily="34" charset="0"/>
              <a:buChar char="•"/>
            </a:pPr>
            <a:endParaRPr sz="1400" dirty="0"/>
          </a:p>
          <a:p>
            <a:pPr marL="457200" lvl="0" indent="-342900" algn="l" rtl="0">
              <a:spcBef>
                <a:spcPts val="750"/>
              </a:spcBef>
              <a:spcAft>
                <a:spcPts val="0"/>
              </a:spcAft>
              <a:buSzPts val="1800"/>
              <a:buFont typeface="Arial" panose="020B0604020202020204" pitchFamily="34" charset="0"/>
              <a:buChar char="•"/>
            </a:pPr>
            <a:r>
              <a:rPr lang="en-US" sz="1400" dirty="0"/>
              <a:t>Myriad responses – not always bad – some patients may find relief</a:t>
            </a:r>
            <a:endParaRPr sz="1400" dirty="0"/>
          </a:p>
          <a:p>
            <a:pPr marL="742950" lvl="0" indent="-285750" algn="l" rtl="0">
              <a:spcBef>
                <a:spcPts val="750"/>
              </a:spcBef>
              <a:spcAft>
                <a:spcPts val="0"/>
              </a:spcAft>
              <a:buFont typeface="Arial" panose="020B0604020202020204" pitchFamily="34" charset="0"/>
              <a:buChar char="•"/>
            </a:pPr>
            <a:r>
              <a:rPr lang="en-US" sz="1400" dirty="0"/>
              <a:t> </a:t>
            </a:r>
            <a:endParaRPr sz="1400" dirty="0"/>
          </a:p>
          <a:p>
            <a:pPr marL="457200" lvl="0" indent="-342900" algn="l" rtl="0">
              <a:spcBef>
                <a:spcPts val="750"/>
              </a:spcBef>
              <a:spcAft>
                <a:spcPts val="0"/>
              </a:spcAft>
              <a:buSzPts val="1800"/>
              <a:buFont typeface="Arial" panose="020B0604020202020204" pitchFamily="34" charset="0"/>
              <a:buChar char="•"/>
            </a:pPr>
            <a:r>
              <a:rPr lang="en-US" sz="1400" dirty="0"/>
              <a:t>Using the language of the patient – if they name the pregnancy/baby, ask them and use that name </a:t>
            </a:r>
            <a:endParaRPr sz="1400" dirty="0"/>
          </a:p>
          <a:p>
            <a:pPr marL="742950" lvl="0" indent="-285750" algn="l" rtl="0">
              <a:spcBef>
                <a:spcPts val="750"/>
              </a:spcBef>
              <a:spcAft>
                <a:spcPts val="0"/>
              </a:spcAft>
              <a:buFont typeface="Arial" panose="020B0604020202020204" pitchFamily="34" charset="0"/>
              <a:buChar char="•"/>
            </a:pPr>
            <a:endParaRPr sz="1400" dirty="0"/>
          </a:p>
          <a:p>
            <a:pPr lvl="0" algn="l" rtl="0">
              <a:spcBef>
                <a:spcPts val="750"/>
              </a:spcBef>
              <a:spcAft>
                <a:spcPts val="0"/>
              </a:spcAft>
              <a:buFont typeface="Arial" panose="020B0604020202020204" pitchFamily="34" charset="0"/>
              <a:buChar char="•"/>
            </a:pPr>
            <a:endParaRPr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9f8b5ec2fb_2_57"/>
          <p:cNvSpPr txBox="1">
            <a:spLocks noGrp="1"/>
          </p:cNvSpPr>
          <p:nvPr>
            <p:ph type="title"/>
          </p:nvPr>
        </p:nvSpPr>
        <p:spPr>
          <a:xfrm>
            <a:off x="431861" y="121916"/>
            <a:ext cx="7886700" cy="1018861"/>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In Care: Building Rapport </a:t>
            </a:r>
            <a:endParaRPr dirty="0"/>
          </a:p>
        </p:txBody>
      </p:sp>
      <p:sp>
        <p:nvSpPr>
          <p:cNvPr id="2" name="Text Placeholder 1">
            <a:extLst>
              <a:ext uri="{FF2B5EF4-FFF2-40B4-BE49-F238E27FC236}">
                <a16:creationId xmlns:a16="http://schemas.microsoft.com/office/drawing/2014/main" id="{78E686C6-A53C-6C2E-1C3B-E387C3FC6591}"/>
              </a:ext>
            </a:extLst>
          </p:cNvPr>
          <p:cNvSpPr>
            <a:spLocks noGrp="1"/>
          </p:cNvSpPr>
          <p:nvPr>
            <p:ph type="body" idx="1"/>
          </p:nvPr>
        </p:nvSpPr>
        <p:spPr/>
        <p:txBody>
          <a:bodyPr/>
          <a:lstStyle/>
          <a:p>
            <a:endParaRPr lang="en-US"/>
          </a:p>
        </p:txBody>
      </p:sp>
      <p:graphicFrame>
        <p:nvGraphicFramePr>
          <p:cNvPr id="224" name="Google Shape;224;g39f8b5ec2fb_2_57"/>
          <p:cNvGraphicFramePr/>
          <p:nvPr>
            <p:extLst>
              <p:ext uri="{D42A27DB-BD31-4B8C-83A1-F6EECF244321}">
                <p14:modId xmlns:p14="http://schemas.microsoft.com/office/powerpoint/2010/main" val="2568736050"/>
              </p:ext>
            </p:extLst>
          </p:nvPr>
        </p:nvGraphicFramePr>
        <p:xfrm>
          <a:off x="307753" y="1031003"/>
          <a:ext cx="8653367" cy="4688640"/>
        </p:xfrm>
        <a:graphic>
          <a:graphicData uri="http://schemas.openxmlformats.org/drawingml/2006/table">
            <a:tbl>
              <a:tblPr>
                <a:noFill/>
                <a:tableStyleId>{17941502-795C-42A1-AC9F-4DF3A76C83B4}</a:tableStyleId>
              </a:tblPr>
              <a:tblGrid>
                <a:gridCol w="3456256">
                  <a:extLst>
                    <a:ext uri="{9D8B030D-6E8A-4147-A177-3AD203B41FA5}">
                      <a16:colId xmlns:a16="http://schemas.microsoft.com/office/drawing/2014/main" val="20000"/>
                    </a:ext>
                  </a:extLst>
                </a:gridCol>
                <a:gridCol w="5197111">
                  <a:extLst>
                    <a:ext uri="{9D8B030D-6E8A-4147-A177-3AD203B41FA5}">
                      <a16:colId xmlns:a16="http://schemas.microsoft.com/office/drawing/2014/main" val="20001"/>
                    </a:ext>
                  </a:extLst>
                </a:gridCol>
              </a:tblGrid>
              <a:tr h="338190">
                <a:tc>
                  <a:txBody>
                    <a:bodyPr/>
                    <a:lstStyle/>
                    <a:p>
                      <a:pPr marL="0" lvl="0" indent="0" algn="l" rtl="0">
                        <a:spcBef>
                          <a:spcPts val="0"/>
                        </a:spcBef>
                        <a:spcAft>
                          <a:spcPts val="0"/>
                        </a:spcAft>
                        <a:buNone/>
                      </a:pPr>
                      <a:r>
                        <a:rPr lang="en-US" sz="1300" b="1" dirty="0"/>
                        <a:t>Pearl/Pitfall</a:t>
                      </a:r>
                      <a:endParaRPr sz="1300" b="1" dirty="0"/>
                    </a:p>
                  </a:txBody>
                  <a:tcPr marL="91425" marR="91425" marT="91425" marB="91425">
                    <a:solidFill>
                      <a:srgbClr val="A4C2F4"/>
                    </a:solidFill>
                  </a:tcPr>
                </a:tc>
                <a:tc>
                  <a:txBody>
                    <a:bodyPr/>
                    <a:lstStyle/>
                    <a:p>
                      <a:pPr marL="0" lvl="0" indent="0" algn="l" rtl="0">
                        <a:spcBef>
                          <a:spcPts val="0"/>
                        </a:spcBef>
                        <a:spcAft>
                          <a:spcPts val="0"/>
                        </a:spcAft>
                        <a:buNone/>
                      </a:pPr>
                      <a:r>
                        <a:rPr lang="en-US" sz="1300" b="1"/>
                        <a:t>Description</a:t>
                      </a:r>
                      <a:endParaRPr sz="1300" b="1"/>
                    </a:p>
                  </a:txBody>
                  <a:tcPr marL="91425" marR="91425" marT="91425" marB="91425">
                    <a:solidFill>
                      <a:srgbClr val="A4C2F4"/>
                    </a:solidFill>
                  </a:tcPr>
                </a:tc>
                <a:extLst>
                  <a:ext uri="{0D108BD9-81ED-4DB2-BD59-A6C34878D82A}">
                    <a16:rowId xmlns:a16="http://schemas.microsoft.com/office/drawing/2014/main" val="10000"/>
                  </a:ext>
                </a:extLst>
              </a:tr>
              <a:tr h="531455">
                <a:tc>
                  <a:txBody>
                    <a:bodyPr/>
                    <a:lstStyle/>
                    <a:p>
                      <a:pPr marL="0" lvl="0" indent="0" algn="l" rtl="0">
                        <a:spcBef>
                          <a:spcPts val="0"/>
                        </a:spcBef>
                        <a:spcAft>
                          <a:spcPts val="0"/>
                        </a:spcAft>
                        <a:buNone/>
                      </a:pPr>
                      <a:r>
                        <a:rPr lang="en-US" sz="1300"/>
                        <a:t>Language related to the loss</a:t>
                      </a:r>
                      <a:endParaRPr sz="1300"/>
                    </a:p>
                  </a:txBody>
                  <a:tcPr marL="91425" marR="91425" marT="91425" marB="91425"/>
                </a:tc>
                <a:tc>
                  <a:txBody>
                    <a:bodyPr/>
                    <a:lstStyle/>
                    <a:p>
                      <a:pPr marL="0" lvl="0" indent="0" algn="l" rtl="0">
                        <a:spcBef>
                          <a:spcPts val="0"/>
                        </a:spcBef>
                        <a:spcAft>
                          <a:spcPts val="0"/>
                        </a:spcAft>
                        <a:buNone/>
                      </a:pPr>
                      <a:r>
                        <a:rPr lang="en-US" sz="1300"/>
                        <a:t>Ask patient about preferred term for the loss; not mirroring language can be invalidating</a:t>
                      </a:r>
                      <a:endParaRPr sz="1300"/>
                    </a:p>
                  </a:txBody>
                  <a:tcPr marL="91425" marR="91425" marT="91425" marB="91425"/>
                </a:tc>
                <a:extLst>
                  <a:ext uri="{0D108BD9-81ED-4DB2-BD59-A6C34878D82A}">
                    <a16:rowId xmlns:a16="http://schemas.microsoft.com/office/drawing/2014/main" val="10001"/>
                  </a:ext>
                </a:extLst>
              </a:tr>
              <a:tr h="724720">
                <a:tc>
                  <a:txBody>
                    <a:bodyPr/>
                    <a:lstStyle/>
                    <a:p>
                      <a:pPr marL="0" lvl="0" indent="0" algn="l" rtl="0">
                        <a:spcBef>
                          <a:spcPts val="0"/>
                        </a:spcBef>
                        <a:spcAft>
                          <a:spcPts val="0"/>
                        </a:spcAft>
                        <a:buNone/>
                      </a:pPr>
                      <a:r>
                        <a:rPr lang="en-US" sz="1300"/>
                        <a:t>Validate grief regardless of gestational age at time of loss</a:t>
                      </a:r>
                      <a:endParaRPr sz="1300"/>
                    </a:p>
                  </a:txBody>
                  <a:tcPr marL="91425" marR="91425" marT="91425" marB="91425"/>
                </a:tc>
                <a:tc>
                  <a:txBody>
                    <a:bodyPr/>
                    <a:lstStyle/>
                    <a:p>
                      <a:pPr marL="0" lvl="0" indent="0" algn="l" rtl="0">
                        <a:spcBef>
                          <a:spcPts val="0"/>
                        </a:spcBef>
                        <a:spcAft>
                          <a:spcPts val="0"/>
                        </a:spcAft>
                        <a:buNone/>
                      </a:pPr>
                      <a:r>
                        <a:rPr lang="en-US" sz="1300"/>
                        <a:t>A common error is to minimize grief after early miscarriages; for some women, there was significant attachment in this time</a:t>
                      </a:r>
                      <a:endParaRPr sz="1300"/>
                    </a:p>
                  </a:txBody>
                  <a:tcPr marL="91425" marR="91425" marT="91425" marB="91425"/>
                </a:tc>
                <a:extLst>
                  <a:ext uri="{0D108BD9-81ED-4DB2-BD59-A6C34878D82A}">
                    <a16:rowId xmlns:a16="http://schemas.microsoft.com/office/drawing/2014/main" val="10002"/>
                  </a:ext>
                </a:extLst>
              </a:tr>
              <a:tr h="724720">
                <a:tc>
                  <a:txBody>
                    <a:bodyPr/>
                    <a:lstStyle/>
                    <a:p>
                      <a:pPr marL="0" lvl="0" indent="0" algn="l" rtl="0">
                        <a:spcBef>
                          <a:spcPts val="0"/>
                        </a:spcBef>
                        <a:spcAft>
                          <a:spcPts val="0"/>
                        </a:spcAft>
                        <a:buNone/>
                      </a:pPr>
                      <a:r>
                        <a:rPr lang="en-US" sz="1300"/>
                        <a:t>Allow grief without the need for actionable items</a:t>
                      </a:r>
                      <a:endParaRPr sz="1300"/>
                    </a:p>
                  </a:txBody>
                  <a:tcPr marL="91425" marR="91425" marT="91425" marB="91425"/>
                </a:tc>
                <a:tc>
                  <a:txBody>
                    <a:bodyPr/>
                    <a:lstStyle/>
                    <a:p>
                      <a:pPr marL="0" lvl="0" indent="0" algn="l" rtl="0">
                        <a:spcBef>
                          <a:spcPts val="0"/>
                        </a:spcBef>
                        <a:spcAft>
                          <a:spcPts val="0"/>
                        </a:spcAft>
                        <a:buNone/>
                      </a:pPr>
                      <a:r>
                        <a:rPr lang="en-US" sz="1300" dirty="0"/>
                        <a:t>Help patients understand grief without pathologizing it. Allowing patients to grieve openly can be the primary intervention.</a:t>
                      </a:r>
                      <a:endParaRPr sz="1300" dirty="0"/>
                    </a:p>
                  </a:txBody>
                  <a:tcPr marL="91425" marR="91425" marT="91425" marB="91425"/>
                </a:tc>
                <a:extLst>
                  <a:ext uri="{0D108BD9-81ED-4DB2-BD59-A6C34878D82A}">
                    <a16:rowId xmlns:a16="http://schemas.microsoft.com/office/drawing/2014/main" val="10003"/>
                  </a:ext>
                </a:extLst>
              </a:tr>
              <a:tr h="531455">
                <a:tc>
                  <a:txBody>
                    <a:bodyPr/>
                    <a:lstStyle/>
                    <a:p>
                      <a:pPr marL="0" lvl="0" indent="0" algn="l" rtl="0">
                        <a:spcBef>
                          <a:spcPts val="0"/>
                        </a:spcBef>
                        <a:spcAft>
                          <a:spcPts val="0"/>
                        </a:spcAft>
                        <a:buNone/>
                      </a:pPr>
                      <a:r>
                        <a:rPr lang="en-US" sz="1300"/>
                        <a:t>Take a reproductive history and consider prior losses</a:t>
                      </a:r>
                      <a:endParaRPr sz="1300"/>
                    </a:p>
                  </a:txBody>
                  <a:tcPr marL="91425" marR="91425" marT="91425" marB="91425"/>
                </a:tc>
                <a:tc>
                  <a:txBody>
                    <a:bodyPr/>
                    <a:lstStyle/>
                    <a:p>
                      <a:pPr marL="0" lvl="0" indent="0" algn="l" rtl="0">
                        <a:spcBef>
                          <a:spcPts val="0"/>
                        </a:spcBef>
                        <a:spcAft>
                          <a:spcPts val="0"/>
                        </a:spcAft>
                        <a:buNone/>
                      </a:pPr>
                      <a:r>
                        <a:rPr lang="en-US" sz="1300"/>
                        <a:t>Previous postpartum experiences may clarify post-loss risks; current loss may reignite grief from prior losses</a:t>
                      </a:r>
                      <a:endParaRPr sz="1300"/>
                    </a:p>
                  </a:txBody>
                  <a:tcPr marL="91425" marR="91425" marT="91425" marB="91425"/>
                </a:tc>
                <a:extLst>
                  <a:ext uri="{0D108BD9-81ED-4DB2-BD59-A6C34878D82A}">
                    <a16:rowId xmlns:a16="http://schemas.microsoft.com/office/drawing/2014/main" val="10004"/>
                  </a:ext>
                </a:extLst>
              </a:tr>
              <a:tr h="724720">
                <a:tc>
                  <a:txBody>
                    <a:bodyPr/>
                    <a:lstStyle/>
                    <a:p>
                      <a:pPr marL="0" lvl="0" indent="0" algn="l" rtl="0">
                        <a:spcBef>
                          <a:spcPts val="0"/>
                        </a:spcBef>
                        <a:spcAft>
                          <a:spcPts val="0"/>
                        </a:spcAft>
                        <a:buNone/>
                      </a:pPr>
                      <a:r>
                        <a:rPr lang="en-US" sz="1300" dirty="0"/>
                        <a:t>Consider culture and/or religion</a:t>
                      </a:r>
                      <a:endParaRPr sz="1300" dirty="0"/>
                    </a:p>
                  </a:txBody>
                  <a:tcPr marL="91425" marR="91425" marT="91425" marB="91425"/>
                </a:tc>
                <a:tc>
                  <a:txBody>
                    <a:bodyPr/>
                    <a:lstStyle/>
                    <a:p>
                      <a:pPr marL="0" lvl="0" indent="0" algn="l" rtl="0">
                        <a:spcBef>
                          <a:spcPts val="0"/>
                        </a:spcBef>
                        <a:spcAft>
                          <a:spcPts val="0"/>
                        </a:spcAft>
                        <a:buNone/>
                      </a:pPr>
                      <a:r>
                        <a:rPr lang="en-US" sz="1300" dirty="0"/>
                        <a:t>Familial, ethnic and religious culture can impact feelings of isolation, pressures to ignore grief, opportunities to find meaning</a:t>
                      </a:r>
                      <a:endParaRPr sz="1300" dirty="0"/>
                    </a:p>
                  </a:txBody>
                  <a:tcPr marL="91425" marR="91425" marT="91425" marB="91425"/>
                </a:tc>
                <a:extLst>
                  <a:ext uri="{0D108BD9-81ED-4DB2-BD59-A6C34878D82A}">
                    <a16:rowId xmlns:a16="http://schemas.microsoft.com/office/drawing/2014/main" val="10005"/>
                  </a:ext>
                </a:extLst>
              </a:tr>
              <a:tr h="917984">
                <a:tc>
                  <a:txBody>
                    <a:bodyPr/>
                    <a:lstStyle/>
                    <a:p>
                      <a:pPr marL="0" lvl="0" indent="0" algn="l" rtl="0">
                        <a:spcBef>
                          <a:spcPts val="0"/>
                        </a:spcBef>
                        <a:spcAft>
                          <a:spcPts val="0"/>
                        </a:spcAft>
                        <a:buNone/>
                      </a:pPr>
                      <a:r>
                        <a:rPr lang="en-US" sz="1300"/>
                        <a:t>Do not focus on future pregnancies</a:t>
                      </a:r>
                      <a:endParaRPr sz="1300"/>
                    </a:p>
                  </a:txBody>
                  <a:tcPr marL="91425" marR="91425" marT="91425" marB="91425"/>
                </a:tc>
                <a:tc>
                  <a:txBody>
                    <a:bodyPr/>
                    <a:lstStyle/>
                    <a:p>
                      <a:pPr marL="0" lvl="0" indent="0" algn="l" rtl="0">
                        <a:spcBef>
                          <a:spcPts val="0"/>
                        </a:spcBef>
                        <a:spcAft>
                          <a:spcPts val="0"/>
                        </a:spcAft>
                        <a:buNone/>
                      </a:pPr>
                      <a:r>
                        <a:rPr lang="en-US" sz="1300" dirty="0"/>
                        <a:t>Assuming grief will resolve with subsequent pregnancy is a common pitfall. Providing a space to focus on the recent loss is advised. Allow patients to dictate discussion about future attempts at conception.</a:t>
                      </a:r>
                      <a:endParaRPr sz="1300" dirty="0"/>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9f8b5ec2fb_2_27"/>
          <p:cNvSpPr txBox="1">
            <a:spLocks noGrp="1"/>
          </p:cNvSpPr>
          <p:nvPr>
            <p:ph type="title"/>
          </p:nvPr>
        </p:nvSpPr>
        <p:spPr>
          <a:xfrm>
            <a:off x="4120894" y="523911"/>
            <a:ext cx="5756906"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Screening </a:t>
            </a:r>
            <a:endParaRPr dirty="0"/>
          </a:p>
        </p:txBody>
      </p:sp>
      <p:sp>
        <p:nvSpPr>
          <p:cNvPr id="231" name="Google Shape;231;g39f8b5ec2fb_2_27"/>
          <p:cNvSpPr txBox="1">
            <a:spLocks noGrp="1"/>
          </p:cNvSpPr>
          <p:nvPr>
            <p:ph idx="1"/>
          </p:nvPr>
        </p:nvSpPr>
        <p:spPr>
          <a:xfrm>
            <a:off x="3963924" y="1542735"/>
            <a:ext cx="5033771" cy="3772530"/>
          </a:xfrm>
          <a:prstGeom prst="rect">
            <a:avLst/>
          </a:prstGeom>
        </p:spPr>
        <p:txBody>
          <a:bodyPr spcFirstLastPara="1" wrap="square" lIns="91425" tIns="45700" rIns="91425" bIns="45700" anchor="t" anchorCtr="0">
            <a:noAutofit/>
          </a:bodyPr>
          <a:lstStyle/>
          <a:p>
            <a:pPr>
              <a:lnSpc>
                <a:spcPct val="120000"/>
              </a:lnSpc>
              <a:buSzPct val="90000"/>
            </a:pPr>
            <a:r>
              <a:rPr lang="en-US" sz="1200" dirty="0"/>
              <a:t>Validated in perinatal loss population (but less accessible):</a:t>
            </a:r>
            <a:endParaRPr sz="1200" dirty="0"/>
          </a:p>
          <a:p>
            <a:pPr marL="285750">
              <a:lnSpc>
                <a:spcPct val="120000"/>
              </a:lnSpc>
              <a:buSzPct val="90000"/>
            </a:pPr>
            <a:r>
              <a:rPr lang="en-US" sz="1200" dirty="0"/>
              <a:t>Perinatal Grief Scale</a:t>
            </a:r>
            <a:endParaRPr sz="1200" dirty="0"/>
          </a:p>
          <a:p>
            <a:pPr>
              <a:lnSpc>
                <a:spcPct val="120000"/>
              </a:lnSpc>
              <a:buSzPct val="90000"/>
            </a:pPr>
            <a:r>
              <a:rPr lang="en-US" sz="1200" dirty="0"/>
              <a:t>Not validated in perinatal loss population but helpful:</a:t>
            </a:r>
            <a:endParaRPr sz="1200" dirty="0"/>
          </a:p>
          <a:p>
            <a:pPr marL="285750">
              <a:lnSpc>
                <a:spcPct val="120000"/>
              </a:lnSpc>
              <a:buSzPct val="90000"/>
            </a:pPr>
            <a:r>
              <a:rPr lang="en-US" sz="1200" dirty="0"/>
              <a:t>Generalized Anxiety Disorder (GAD-7) scale</a:t>
            </a:r>
            <a:endParaRPr sz="1200" dirty="0"/>
          </a:p>
          <a:p>
            <a:pPr marL="285750">
              <a:lnSpc>
                <a:spcPct val="120000"/>
              </a:lnSpc>
              <a:spcBef>
                <a:spcPts val="0"/>
              </a:spcBef>
              <a:buSzPct val="90000"/>
            </a:pPr>
            <a:r>
              <a:rPr lang="en-US" sz="1200" dirty="0"/>
              <a:t>Posttraumatic Stress Disorder Checklist for DSM5 (PCL-5)</a:t>
            </a:r>
            <a:endParaRPr sz="1200" dirty="0"/>
          </a:p>
          <a:p>
            <a:pPr marL="285750">
              <a:lnSpc>
                <a:spcPct val="120000"/>
              </a:lnSpc>
              <a:spcBef>
                <a:spcPts val="0"/>
              </a:spcBef>
              <a:buSzPct val="90000"/>
            </a:pPr>
            <a:r>
              <a:rPr lang="en-US" sz="1200" dirty="0"/>
              <a:t>Quick Inventory of Depressive Symptomatology</a:t>
            </a:r>
            <a:endParaRPr sz="1200" dirty="0"/>
          </a:p>
          <a:p>
            <a:pPr marL="285750">
              <a:lnSpc>
                <a:spcPct val="120000"/>
              </a:lnSpc>
              <a:spcBef>
                <a:spcPts val="0"/>
              </a:spcBef>
              <a:buSzPct val="90000"/>
            </a:pPr>
            <a:r>
              <a:rPr lang="en-US" sz="1200" dirty="0"/>
              <a:t>Edinburgh Postnatal Depression Scale (EPDS)</a:t>
            </a:r>
            <a:endParaRPr sz="1200" dirty="0"/>
          </a:p>
          <a:p>
            <a:pPr marL="742950" lvl="1">
              <a:lnSpc>
                <a:spcPct val="120000"/>
              </a:lnSpc>
              <a:spcBef>
                <a:spcPts val="0"/>
              </a:spcBef>
              <a:buSzPct val="90000"/>
            </a:pPr>
            <a:r>
              <a:rPr lang="en-US" sz="1200" dirty="0"/>
              <a:t>See speaker notes on issue with the EPDS prompt</a:t>
            </a:r>
            <a:endParaRPr sz="1200" dirty="0"/>
          </a:p>
          <a:p>
            <a:pPr>
              <a:lnSpc>
                <a:spcPct val="120000"/>
              </a:lnSpc>
              <a:buSzPct val="90000"/>
            </a:pPr>
            <a:r>
              <a:rPr lang="en-US" sz="1200" dirty="0"/>
              <a:t>Screen for use of alcohol and other substances</a:t>
            </a:r>
            <a:endParaRPr sz="1200" dirty="0"/>
          </a:p>
          <a:p>
            <a:pPr marL="285750">
              <a:lnSpc>
                <a:spcPct val="120000"/>
              </a:lnSpc>
              <a:buSzPct val="90000"/>
            </a:pPr>
            <a:r>
              <a:rPr lang="en-US" sz="1200" dirty="0"/>
              <a:t>Alcohol Use Disorders Identification Test–Consumption (AUDIT-C) </a:t>
            </a:r>
            <a:endParaRPr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Disclosures</a:t>
            </a:r>
            <a:r>
              <a:rPr lang="en-US"/>
              <a:t>/Acknowledgments</a:t>
            </a:r>
            <a:endParaRPr/>
          </a:p>
        </p:txBody>
      </p:sp>
      <p:sp>
        <p:nvSpPr>
          <p:cNvPr id="100" name="Google Shape;100;p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300"/>
              <a:buFont typeface="Calibri"/>
              <a:buNone/>
            </a:pPr>
            <a:r>
              <a:rPr lang="en-US"/>
              <a:t>Julia N. Riddle, MD: Advisory board for Cercle. AI.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48e78f5d44_1_60"/>
          <p:cNvSpPr txBox="1">
            <a:spLocks noGrp="1"/>
          </p:cNvSpPr>
          <p:nvPr>
            <p:ph type="title"/>
          </p:nvPr>
        </p:nvSpPr>
        <p:spPr>
          <a:xfrm>
            <a:off x="3699514" y="664981"/>
            <a:ext cx="5756906" cy="1325559"/>
          </a:xfrm>
          <a:prstGeom prst="rect">
            <a:avLst/>
          </a:prstGeom>
          <a:noFill/>
          <a:ln>
            <a:noFill/>
          </a:ln>
        </p:spPr>
        <p:txBody>
          <a:bodyPr spcFirstLastPara="1" wrap="square" lIns="91425" tIns="45700" rIns="91425" bIns="45700" anchor="ctr" anchorCtr="0">
            <a:noAutofit/>
          </a:bodyPr>
          <a:lstStyle/>
          <a:p>
            <a:pPr algn="l">
              <a:buSzPts val="1800"/>
            </a:pPr>
            <a:r>
              <a:rPr lang="en-US" sz="2400" dirty="0"/>
              <a:t>Common mental health conditions related to perinatal loss</a:t>
            </a:r>
          </a:p>
        </p:txBody>
      </p:sp>
      <p:sp>
        <p:nvSpPr>
          <p:cNvPr id="238" name="Google Shape;238;g148e78f5d44_1_60"/>
          <p:cNvSpPr txBox="1">
            <a:spLocks noGrp="1"/>
          </p:cNvSpPr>
          <p:nvPr>
            <p:ph idx="1"/>
          </p:nvPr>
        </p:nvSpPr>
        <p:spPr>
          <a:xfrm>
            <a:off x="4201669" y="1853059"/>
            <a:ext cx="4606292" cy="377253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750"/>
              </a:spcBef>
              <a:spcAft>
                <a:spcPts val="0"/>
              </a:spcAft>
              <a:buSzPts val="2200"/>
              <a:buChar char="•"/>
            </a:pPr>
            <a:r>
              <a:rPr lang="en-US" sz="1600" dirty="0"/>
              <a:t>Grief/complicated grief</a:t>
            </a:r>
            <a:endParaRPr sz="1600" dirty="0"/>
          </a:p>
          <a:p>
            <a:pPr marL="457200" lvl="0" indent="-368300" algn="l" rtl="0">
              <a:lnSpc>
                <a:spcPct val="90000"/>
              </a:lnSpc>
              <a:spcBef>
                <a:spcPts val="750"/>
              </a:spcBef>
              <a:spcAft>
                <a:spcPts val="0"/>
              </a:spcAft>
              <a:buSzPts val="2200"/>
              <a:buChar char="•"/>
            </a:pPr>
            <a:r>
              <a:rPr lang="en-US" sz="1600" dirty="0"/>
              <a:t>Depressive disorders </a:t>
            </a:r>
            <a:endParaRPr sz="1600" dirty="0"/>
          </a:p>
          <a:p>
            <a:pPr marL="457200" lvl="0" indent="-368300" algn="l" rtl="0">
              <a:lnSpc>
                <a:spcPct val="90000"/>
              </a:lnSpc>
              <a:spcBef>
                <a:spcPts val="750"/>
              </a:spcBef>
              <a:spcAft>
                <a:spcPts val="0"/>
              </a:spcAft>
              <a:buSzPts val="2200"/>
              <a:buChar char="•"/>
            </a:pPr>
            <a:r>
              <a:rPr lang="en-US" sz="1600" dirty="0"/>
              <a:t>Anxiety disorders</a:t>
            </a:r>
            <a:endParaRPr sz="1600" dirty="0"/>
          </a:p>
          <a:p>
            <a:pPr marL="457200" lvl="0" indent="-368300" algn="l" rtl="0">
              <a:lnSpc>
                <a:spcPct val="90000"/>
              </a:lnSpc>
              <a:spcBef>
                <a:spcPts val="750"/>
              </a:spcBef>
              <a:spcAft>
                <a:spcPts val="0"/>
              </a:spcAft>
              <a:buSzPts val="2200"/>
              <a:buChar char="•"/>
            </a:pPr>
            <a:r>
              <a:rPr lang="en-US" sz="1600" dirty="0"/>
              <a:t>Acute stress disorder</a:t>
            </a:r>
            <a:endParaRPr sz="1600" dirty="0"/>
          </a:p>
          <a:p>
            <a:pPr marL="457200" lvl="0" indent="-368300" algn="l" rtl="0">
              <a:lnSpc>
                <a:spcPct val="90000"/>
              </a:lnSpc>
              <a:spcBef>
                <a:spcPts val="750"/>
              </a:spcBef>
              <a:spcAft>
                <a:spcPts val="0"/>
              </a:spcAft>
              <a:buSzPts val="2200"/>
              <a:buChar char="•"/>
            </a:pPr>
            <a:r>
              <a:rPr lang="en-US" sz="1600" dirty="0"/>
              <a:t>Post-traumatic stress disorder</a:t>
            </a:r>
            <a:endParaRPr sz="1600" dirty="0"/>
          </a:p>
          <a:p>
            <a:pPr marL="457200" lvl="0" indent="-387350" algn="l" rtl="0">
              <a:lnSpc>
                <a:spcPct val="90000"/>
              </a:lnSpc>
              <a:spcBef>
                <a:spcPts val="750"/>
              </a:spcBef>
              <a:spcAft>
                <a:spcPts val="0"/>
              </a:spcAft>
              <a:buSzPts val="2500"/>
              <a:buChar char="•"/>
            </a:pPr>
            <a:r>
              <a:rPr lang="en-US" sz="1600" dirty="0"/>
              <a:t>Suicidal thoughts </a:t>
            </a:r>
            <a:endParaRPr sz="1600" dirty="0"/>
          </a:p>
          <a:p>
            <a:pPr marL="457200" lvl="0" indent="-387350" algn="l" rtl="0">
              <a:lnSpc>
                <a:spcPct val="90000"/>
              </a:lnSpc>
              <a:spcBef>
                <a:spcPts val="750"/>
              </a:spcBef>
              <a:spcAft>
                <a:spcPts val="0"/>
              </a:spcAft>
              <a:buSzPts val="2500"/>
              <a:buChar char="•"/>
            </a:pPr>
            <a:r>
              <a:rPr lang="en-US" sz="1600" dirty="0"/>
              <a:t>Worsening of other underlying conditions </a:t>
            </a:r>
            <a:endParaRPr sz="1600" dirty="0"/>
          </a:p>
        </p:txBody>
      </p:sp>
      <p:pic>
        <p:nvPicPr>
          <p:cNvPr id="239" name="Google Shape;239;g148e78f5d44_1_60"/>
          <p:cNvPicPr preferRelativeResize="0"/>
          <p:nvPr/>
        </p:nvPicPr>
        <p:blipFill rotWithShape="1">
          <a:blip r:embed="rId3">
            <a:alphaModFix/>
          </a:blip>
          <a:srcRect t="30635" b="33728"/>
          <a:stretch/>
        </p:blipFill>
        <p:spPr>
          <a:xfrm>
            <a:off x="5847080" y="5853546"/>
            <a:ext cx="3296919" cy="939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9f8b5ec2fb_2_65"/>
          <p:cNvSpPr txBox="1">
            <a:spLocks noGrp="1"/>
          </p:cNvSpPr>
          <p:nvPr>
            <p:ph type="title"/>
          </p:nvPr>
        </p:nvSpPr>
        <p:spPr>
          <a:xfrm>
            <a:off x="3813048" y="365125"/>
            <a:ext cx="4702302" cy="978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t>Assessment/Diagnosis: Risk Assessment</a:t>
            </a:r>
            <a:endParaRPr sz="2400" dirty="0"/>
          </a:p>
        </p:txBody>
      </p:sp>
      <p:sp>
        <p:nvSpPr>
          <p:cNvPr id="246" name="Google Shape;246;g39f8b5ec2fb_2_65"/>
          <p:cNvSpPr txBox="1">
            <a:spLocks noGrp="1"/>
          </p:cNvSpPr>
          <p:nvPr>
            <p:ph idx="1"/>
          </p:nvPr>
        </p:nvSpPr>
        <p:spPr>
          <a:xfrm>
            <a:off x="3913632" y="1188200"/>
            <a:ext cx="4702302" cy="4691700"/>
          </a:xfrm>
          <a:prstGeom prst="rect">
            <a:avLst/>
          </a:prstGeom>
        </p:spPr>
        <p:txBody>
          <a:bodyPr spcFirstLastPara="1" wrap="square" lIns="91425" tIns="45700" rIns="91425" bIns="45700" anchor="t" anchorCtr="0">
            <a:noAutofit/>
          </a:bodyPr>
          <a:lstStyle/>
          <a:p>
            <a:pPr>
              <a:lnSpc>
                <a:spcPct val="110000"/>
              </a:lnSpc>
              <a:spcBef>
                <a:spcPts val="1200"/>
              </a:spcBef>
              <a:buClr>
                <a:schemeClr val="dk1"/>
              </a:buClr>
              <a:buSzPct val="120000"/>
            </a:pPr>
            <a:r>
              <a:rPr lang="en-US" sz="1100" dirty="0"/>
              <a:t>Thoughts of suicide/self-harm</a:t>
            </a:r>
            <a:endParaRPr sz="1100" dirty="0"/>
          </a:p>
          <a:p>
            <a:pPr marL="747395">
              <a:lnSpc>
                <a:spcPct val="110000"/>
              </a:lnSpc>
              <a:spcBef>
                <a:spcPts val="200"/>
              </a:spcBef>
              <a:buSzPct val="120000"/>
            </a:pPr>
            <a:r>
              <a:rPr lang="en-US" sz="1050" dirty="0"/>
              <a:t>It is critical to ask about thoughts of self harm along with intent and plan</a:t>
            </a:r>
            <a:endParaRPr sz="1050" dirty="0"/>
          </a:p>
          <a:p>
            <a:pPr marL="747395">
              <a:lnSpc>
                <a:spcPct val="110000"/>
              </a:lnSpc>
              <a:spcBef>
                <a:spcPts val="0"/>
              </a:spcBef>
              <a:buSzPct val="120000"/>
            </a:pPr>
            <a:r>
              <a:rPr lang="en-US" sz="1050" dirty="0"/>
              <a:t>Women often describe “wishing it was me rather than the baby”</a:t>
            </a:r>
            <a:endParaRPr sz="1050" dirty="0"/>
          </a:p>
          <a:p>
            <a:pPr>
              <a:lnSpc>
                <a:spcPct val="110000"/>
              </a:lnSpc>
              <a:spcBef>
                <a:spcPts val="1200"/>
              </a:spcBef>
              <a:buSzPct val="120000"/>
            </a:pPr>
            <a:r>
              <a:rPr lang="en-US" sz="1100" dirty="0"/>
              <a:t>Personal psychiatric history</a:t>
            </a:r>
            <a:endParaRPr sz="1100" dirty="0"/>
          </a:p>
          <a:p>
            <a:pPr marL="736600">
              <a:lnSpc>
                <a:spcPct val="110000"/>
              </a:lnSpc>
              <a:spcBef>
                <a:spcPts val="1200"/>
              </a:spcBef>
              <a:buSzPct val="120000"/>
            </a:pPr>
            <a:r>
              <a:rPr lang="en-US" sz="1100" dirty="0"/>
              <a:t>Prior history of suicide attempts are the #1 predictor of future attempts</a:t>
            </a:r>
            <a:endParaRPr sz="1100" dirty="0"/>
          </a:p>
          <a:p>
            <a:pPr>
              <a:lnSpc>
                <a:spcPct val="110000"/>
              </a:lnSpc>
              <a:spcBef>
                <a:spcPts val="1200"/>
              </a:spcBef>
              <a:buClr>
                <a:schemeClr val="dk1"/>
              </a:buClr>
              <a:buSzPct val="120000"/>
            </a:pPr>
            <a:r>
              <a:rPr lang="en-US" sz="1100" dirty="0"/>
              <a:t> Supports</a:t>
            </a:r>
            <a:endParaRPr sz="1100" dirty="0"/>
          </a:p>
          <a:p>
            <a:pPr marL="736600">
              <a:lnSpc>
                <a:spcPct val="110000"/>
              </a:lnSpc>
              <a:spcBef>
                <a:spcPts val="1200"/>
              </a:spcBef>
              <a:buSzPct val="120000"/>
            </a:pPr>
            <a:r>
              <a:rPr lang="en-US" sz="1100" dirty="0"/>
              <a:t>Empower the patient to consider their support system</a:t>
            </a:r>
            <a:endParaRPr sz="1100" dirty="0"/>
          </a:p>
          <a:p>
            <a:pPr>
              <a:lnSpc>
                <a:spcPct val="110000"/>
              </a:lnSpc>
              <a:spcBef>
                <a:spcPts val="1200"/>
              </a:spcBef>
              <a:buClr>
                <a:schemeClr val="dk1"/>
              </a:buClr>
              <a:buSzPct val="120000"/>
            </a:pPr>
            <a:r>
              <a:rPr lang="en-US" sz="1100" dirty="0"/>
              <a:t> Collateral</a:t>
            </a:r>
            <a:endParaRPr sz="1100" dirty="0"/>
          </a:p>
          <a:p>
            <a:pPr marL="736600">
              <a:lnSpc>
                <a:spcPct val="110000"/>
              </a:lnSpc>
              <a:spcBef>
                <a:spcPts val="1200"/>
              </a:spcBef>
              <a:buSzPct val="120000"/>
            </a:pPr>
            <a:r>
              <a:rPr lang="en-US" sz="1100" dirty="0"/>
              <a:t>If there is a safety concern, reach out to collateral informants (spouse, parent, friend) </a:t>
            </a:r>
            <a:endParaRPr sz="1100" dirty="0"/>
          </a:p>
          <a:p>
            <a:pPr>
              <a:lnSpc>
                <a:spcPct val="110000"/>
              </a:lnSpc>
              <a:spcBef>
                <a:spcPts val="1200"/>
              </a:spcBef>
              <a:buClr>
                <a:schemeClr val="dk1"/>
              </a:buClr>
              <a:buSzPct val="120000"/>
            </a:pPr>
            <a:r>
              <a:rPr lang="en-US" sz="1100" dirty="0"/>
              <a:t> Safety Plan</a:t>
            </a:r>
            <a:endParaRPr sz="1100" dirty="0"/>
          </a:p>
          <a:p>
            <a:pPr marL="736600">
              <a:lnSpc>
                <a:spcPct val="110000"/>
              </a:lnSpc>
              <a:spcBef>
                <a:spcPts val="1200"/>
              </a:spcBef>
              <a:buSzPct val="120000"/>
            </a:pPr>
            <a:r>
              <a:rPr lang="en-US" sz="1100" dirty="0"/>
              <a:t>Consider having the patient complete a </a:t>
            </a:r>
            <a:r>
              <a:rPr lang="en-US" sz="1100" u="sng" dirty="0">
                <a:hlinkClick r:id="rId3"/>
              </a:rPr>
              <a:t>Stanley-Brown Safety Plan</a:t>
            </a:r>
            <a:r>
              <a:rPr lang="en-US" sz="1100" dirty="0"/>
              <a:t> if there is a high concern </a:t>
            </a:r>
            <a:endParaRPr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91a0a8b62a_0_51"/>
          <p:cNvSpPr txBox="1">
            <a:spLocks noGrp="1"/>
          </p:cNvSpPr>
          <p:nvPr>
            <p:ph type="title"/>
          </p:nvPr>
        </p:nvSpPr>
        <p:spPr>
          <a:xfrm>
            <a:off x="3909061" y="500068"/>
            <a:ext cx="5756906"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800" dirty="0"/>
              <a:t>Pathophysiology: Risks and Protective Factors</a:t>
            </a:r>
            <a:endParaRPr sz="2800" dirty="0"/>
          </a:p>
        </p:txBody>
      </p:sp>
      <p:sp>
        <p:nvSpPr>
          <p:cNvPr id="253" name="Google Shape;253;g391a0a8b62a_0_51"/>
          <p:cNvSpPr txBox="1">
            <a:spLocks noGrp="1"/>
          </p:cNvSpPr>
          <p:nvPr>
            <p:ph idx="1"/>
          </p:nvPr>
        </p:nvSpPr>
        <p:spPr>
          <a:xfrm>
            <a:off x="4064509" y="1542735"/>
            <a:ext cx="4606292" cy="3772530"/>
          </a:xfrm>
          <a:prstGeom prst="rect">
            <a:avLst/>
          </a:prstGeom>
        </p:spPr>
        <p:txBody>
          <a:bodyPr spcFirstLastPara="1" wrap="square" lIns="91425" tIns="45700" rIns="91425" bIns="45700" anchor="t" anchorCtr="0">
            <a:normAutofit fontScale="85000" lnSpcReduction="10000"/>
          </a:bodyPr>
          <a:lstStyle/>
          <a:p>
            <a:pPr marL="0" lvl="0" indent="0" algn="l" rtl="0">
              <a:spcBef>
                <a:spcPts val="750"/>
              </a:spcBef>
              <a:spcAft>
                <a:spcPts val="0"/>
              </a:spcAft>
              <a:buClr>
                <a:schemeClr val="dk1"/>
              </a:buClr>
              <a:buSzPts val="1100"/>
              <a:buFont typeface="Arial"/>
              <a:buNone/>
            </a:pPr>
            <a:r>
              <a:rPr lang="en-US" dirty="0"/>
              <a:t>RISK FACTORS</a:t>
            </a:r>
            <a:endParaRPr dirty="0"/>
          </a:p>
          <a:p>
            <a:pPr marL="457200" lvl="0" indent="-342900" algn="l" rtl="0">
              <a:lnSpc>
                <a:spcPct val="130000"/>
              </a:lnSpc>
              <a:spcBef>
                <a:spcPts val="750"/>
              </a:spcBef>
              <a:spcAft>
                <a:spcPts val="0"/>
              </a:spcAft>
              <a:buSzPts val="1800"/>
              <a:buFont typeface="Arial" panose="020B0604020202020204" pitchFamily="34" charset="0"/>
              <a:buChar char="•"/>
            </a:pPr>
            <a:r>
              <a:rPr lang="en-US" sz="1700" b="1" dirty="0"/>
              <a:t>prior suicide attempts (largest risk factor)</a:t>
            </a:r>
            <a:endParaRPr sz="1700" b="1" dirty="0"/>
          </a:p>
          <a:p>
            <a:pPr marL="457200" lvl="0" indent="-342900" algn="l" rtl="0">
              <a:lnSpc>
                <a:spcPct val="130000"/>
              </a:lnSpc>
              <a:spcBef>
                <a:spcPts val="0"/>
              </a:spcBef>
              <a:spcAft>
                <a:spcPts val="0"/>
              </a:spcAft>
              <a:buSzPts val="1800"/>
              <a:buFont typeface="Arial" panose="020B0604020202020204" pitchFamily="34" charset="0"/>
              <a:buChar char="•"/>
            </a:pPr>
            <a:r>
              <a:rPr lang="en-US" sz="1700" dirty="0"/>
              <a:t>prior suicidal ideation</a:t>
            </a:r>
            <a:endParaRPr sz="1700" dirty="0"/>
          </a:p>
          <a:p>
            <a:pPr marL="457200" lvl="0" indent="-342900" algn="l" rtl="0">
              <a:lnSpc>
                <a:spcPct val="130000"/>
              </a:lnSpc>
              <a:spcBef>
                <a:spcPts val="0"/>
              </a:spcBef>
              <a:spcAft>
                <a:spcPts val="0"/>
              </a:spcAft>
              <a:buSzPts val="1800"/>
              <a:buFont typeface="Arial" panose="020B0604020202020204" pitchFamily="34" charset="0"/>
              <a:buChar char="•"/>
            </a:pPr>
            <a:r>
              <a:rPr lang="en-US" sz="1700" dirty="0" err="1"/>
              <a:t>nonsuicidal</a:t>
            </a:r>
            <a:r>
              <a:rPr lang="en-US" sz="1700" dirty="0"/>
              <a:t> self-harm</a:t>
            </a:r>
            <a:endParaRPr sz="1700" dirty="0"/>
          </a:p>
          <a:p>
            <a:pPr marL="457200" lvl="0" indent="-342900" algn="l" rtl="0">
              <a:lnSpc>
                <a:spcPct val="130000"/>
              </a:lnSpc>
              <a:spcBef>
                <a:spcPts val="0"/>
              </a:spcBef>
              <a:spcAft>
                <a:spcPts val="0"/>
              </a:spcAft>
              <a:buSzPts val="1800"/>
              <a:buFont typeface="Arial" panose="020B0604020202020204" pitchFamily="34" charset="0"/>
              <a:buChar char="•"/>
            </a:pPr>
            <a:r>
              <a:rPr lang="en-US" sz="1700" dirty="0"/>
              <a:t>history of physical or sexual abuse</a:t>
            </a:r>
            <a:endParaRPr sz="1700" dirty="0"/>
          </a:p>
          <a:p>
            <a:pPr marL="457200" lvl="0" indent="-342900" algn="l" rtl="0">
              <a:lnSpc>
                <a:spcPct val="130000"/>
              </a:lnSpc>
              <a:spcBef>
                <a:spcPts val="0"/>
              </a:spcBef>
              <a:spcAft>
                <a:spcPts val="0"/>
              </a:spcAft>
              <a:buSzPts val="1800"/>
              <a:buFont typeface="Arial" panose="020B0604020202020204" pitchFamily="34" charset="0"/>
              <a:buChar char="•"/>
            </a:pPr>
            <a:r>
              <a:rPr lang="en-US" sz="1700" dirty="0"/>
              <a:t>family history of psychiatric illness or suicide</a:t>
            </a:r>
            <a:endParaRPr sz="1700" dirty="0"/>
          </a:p>
          <a:p>
            <a:pPr marL="457200" lvl="0" indent="-342900" algn="l" rtl="0">
              <a:lnSpc>
                <a:spcPct val="130000"/>
              </a:lnSpc>
              <a:spcBef>
                <a:spcPts val="0"/>
              </a:spcBef>
              <a:spcAft>
                <a:spcPts val="0"/>
              </a:spcAft>
              <a:buSzPts val="1800"/>
              <a:buFont typeface="Arial" panose="020B0604020202020204" pitchFamily="34" charset="0"/>
              <a:buChar char="•"/>
            </a:pPr>
            <a:r>
              <a:rPr lang="en-US" sz="1700" dirty="0"/>
              <a:t>history of witnessing suicide</a:t>
            </a:r>
            <a:endParaRPr sz="1700" dirty="0"/>
          </a:p>
          <a:p>
            <a:pPr marL="0" lvl="0" indent="0" algn="l" rtl="0">
              <a:spcBef>
                <a:spcPts val="750"/>
              </a:spcBef>
              <a:spcAft>
                <a:spcPts val="0"/>
              </a:spcAft>
              <a:buNone/>
            </a:pPr>
            <a:endParaRPr dirty="0"/>
          </a:p>
          <a:p>
            <a:pPr marL="0" lvl="0" indent="0" algn="l" rtl="0">
              <a:spcBef>
                <a:spcPts val="750"/>
              </a:spcBef>
              <a:spcAft>
                <a:spcPts val="0"/>
              </a:spcAft>
              <a:buClr>
                <a:schemeClr val="dk1"/>
              </a:buClr>
              <a:buSzPts val="1100"/>
              <a:buFont typeface="Arial"/>
              <a:buNone/>
            </a:pPr>
            <a:r>
              <a:rPr lang="en-US" dirty="0"/>
              <a:t>PROTECTIVE FACTORS</a:t>
            </a:r>
            <a:endParaRPr dirty="0"/>
          </a:p>
          <a:p>
            <a:pPr marL="400050" indent="-285750">
              <a:lnSpc>
                <a:spcPct val="140000"/>
              </a:lnSpc>
              <a:buSzPts val="1800"/>
            </a:pPr>
            <a:r>
              <a:rPr lang="en-US" sz="1600" dirty="0"/>
              <a:t>responsibility for other children</a:t>
            </a:r>
            <a:endParaRPr sz="1600" dirty="0"/>
          </a:p>
          <a:p>
            <a:pPr marL="400050" indent="-285750">
              <a:lnSpc>
                <a:spcPct val="140000"/>
              </a:lnSpc>
              <a:spcBef>
                <a:spcPts val="0"/>
              </a:spcBef>
              <a:buSzPts val="1800"/>
            </a:pPr>
            <a:r>
              <a:rPr lang="en-US" sz="1600" dirty="0"/>
              <a:t>sense of support</a:t>
            </a:r>
            <a:endParaRPr sz="1600" dirty="0"/>
          </a:p>
          <a:p>
            <a:pPr marL="400050" indent="-285750">
              <a:lnSpc>
                <a:spcPct val="140000"/>
              </a:lnSpc>
              <a:spcBef>
                <a:spcPts val="0"/>
              </a:spcBef>
              <a:buSzPts val="1800"/>
            </a:pPr>
            <a:r>
              <a:rPr lang="en-US" sz="1600" dirty="0"/>
              <a:t>lack of prior suicide attempts</a:t>
            </a:r>
            <a:endParaRPr sz="1600" dirty="0"/>
          </a:p>
          <a:p>
            <a:pPr marL="0" lvl="0" indent="0" algn="l" rtl="0">
              <a:spcBef>
                <a:spcPts val="750"/>
              </a:spcBef>
              <a:spcAft>
                <a:spcPts val="0"/>
              </a:spcAft>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391a0a8b62a_0_57"/>
          <p:cNvSpPr txBox="1">
            <a:spLocks noGrp="1"/>
          </p:cNvSpPr>
          <p:nvPr>
            <p:ph type="title"/>
          </p:nvPr>
        </p:nvSpPr>
        <p:spPr>
          <a:xfrm>
            <a:off x="4075174" y="500068"/>
            <a:ext cx="5756906"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800" dirty="0"/>
              <a:t>Treatment: </a:t>
            </a:r>
            <a:br>
              <a:rPr lang="en-US" sz="2800" dirty="0"/>
            </a:br>
            <a:r>
              <a:rPr lang="en-US" sz="2800" dirty="0"/>
              <a:t>Psychoeducation &amp; Plan</a:t>
            </a:r>
            <a:endParaRPr sz="2800" dirty="0"/>
          </a:p>
        </p:txBody>
      </p:sp>
      <p:sp>
        <p:nvSpPr>
          <p:cNvPr id="260" name="Google Shape;260;g391a0a8b62a_0_57"/>
          <p:cNvSpPr txBox="1">
            <a:spLocks noGrp="1"/>
          </p:cNvSpPr>
          <p:nvPr>
            <p:ph idx="1"/>
          </p:nvPr>
        </p:nvSpPr>
        <p:spPr>
          <a:xfrm>
            <a:off x="3973069" y="1661035"/>
            <a:ext cx="4606292" cy="3772530"/>
          </a:xfrm>
          <a:prstGeom prst="rect">
            <a:avLst/>
          </a:prstGeom>
        </p:spPr>
        <p:txBody>
          <a:bodyPr spcFirstLastPara="1" wrap="square" lIns="91425" tIns="45700" rIns="91425" bIns="45700" anchor="t" anchorCtr="0">
            <a:normAutofit/>
          </a:bodyPr>
          <a:lstStyle/>
          <a:p>
            <a:pPr marL="457200" lvl="0" indent="-355600" algn="l" rtl="0">
              <a:lnSpc>
                <a:spcPct val="120000"/>
              </a:lnSpc>
              <a:spcBef>
                <a:spcPts val="1200"/>
              </a:spcBef>
              <a:spcAft>
                <a:spcPts val="0"/>
              </a:spcAft>
              <a:buSzPts val="2000"/>
              <a:buChar char="•"/>
            </a:pPr>
            <a:r>
              <a:rPr lang="en-US" sz="1200" dirty="0"/>
              <a:t>Discuss that grief is a normal and a “forever” process, though it does change with time</a:t>
            </a:r>
            <a:endParaRPr sz="1200" dirty="0"/>
          </a:p>
          <a:p>
            <a:pPr marL="457200" lvl="0" indent="-355600" algn="l" rtl="0">
              <a:lnSpc>
                <a:spcPct val="120000"/>
              </a:lnSpc>
              <a:spcBef>
                <a:spcPts val="0"/>
              </a:spcBef>
              <a:spcAft>
                <a:spcPts val="0"/>
              </a:spcAft>
              <a:buSzPts val="2000"/>
              <a:buChar char="•"/>
            </a:pPr>
            <a:r>
              <a:rPr lang="en-US" sz="1200" dirty="0"/>
              <a:t>Provide the structure of 6 months with caveat that this is not one-size fits all</a:t>
            </a:r>
            <a:endParaRPr sz="1200" dirty="0"/>
          </a:p>
          <a:p>
            <a:pPr marL="457200" lvl="0" indent="-355600" algn="l" rtl="0">
              <a:lnSpc>
                <a:spcPct val="120000"/>
              </a:lnSpc>
              <a:spcBef>
                <a:spcPts val="0"/>
              </a:spcBef>
              <a:spcAft>
                <a:spcPts val="0"/>
              </a:spcAft>
              <a:buSzPts val="2000"/>
              <a:buChar char="•"/>
            </a:pPr>
            <a:r>
              <a:rPr lang="en-US" sz="1200" dirty="0"/>
              <a:t>The goal is not to “forget” or “accept” per se – rather it is to integrate and accommodate</a:t>
            </a:r>
            <a:endParaRPr sz="1200" dirty="0"/>
          </a:p>
          <a:p>
            <a:pPr marL="457200" lvl="0" indent="-355600" algn="l" rtl="0">
              <a:lnSpc>
                <a:spcPct val="120000"/>
              </a:lnSpc>
              <a:spcBef>
                <a:spcPts val="0"/>
              </a:spcBef>
              <a:spcAft>
                <a:spcPts val="0"/>
              </a:spcAft>
              <a:buSzPts val="2000"/>
              <a:buChar char="•"/>
            </a:pPr>
            <a:r>
              <a:rPr lang="en-US" sz="1200" dirty="0"/>
              <a:t>Discuss how to monitor for developing a mental illness that may warrant medical treatment (because we can treat it!)</a:t>
            </a:r>
            <a:endParaRPr sz="1200" dirty="0"/>
          </a:p>
          <a:p>
            <a:pPr marL="914400" lvl="1" indent="-342900" algn="l" rtl="0">
              <a:lnSpc>
                <a:spcPct val="120000"/>
              </a:lnSpc>
              <a:spcBef>
                <a:spcPts val="0"/>
              </a:spcBef>
              <a:spcAft>
                <a:spcPts val="0"/>
              </a:spcAft>
              <a:buSzPts val="1800"/>
              <a:buChar char="•"/>
            </a:pPr>
            <a:r>
              <a:rPr lang="en-US" sz="1100" dirty="0"/>
              <a:t>Goal: to allow grief</a:t>
            </a:r>
            <a:endParaRPr sz="1100" dirty="0"/>
          </a:p>
          <a:p>
            <a:pPr marL="914400" lvl="1" indent="-342900" algn="l" rtl="0">
              <a:lnSpc>
                <a:spcPct val="120000"/>
              </a:lnSpc>
              <a:spcBef>
                <a:spcPts val="0"/>
              </a:spcBef>
              <a:spcAft>
                <a:spcPts val="0"/>
              </a:spcAft>
              <a:buSzPts val="1800"/>
              <a:buChar char="•"/>
            </a:pPr>
            <a:r>
              <a:rPr lang="en-US" sz="1100" dirty="0"/>
              <a:t>Refer early if concerned and (hopefully) find a medical provider that you like</a:t>
            </a:r>
            <a:endParaRPr sz="1100" dirty="0"/>
          </a:p>
          <a:p>
            <a:pPr marL="457200" lvl="0" indent="-355600" algn="l" rtl="0">
              <a:lnSpc>
                <a:spcPct val="120000"/>
              </a:lnSpc>
              <a:spcBef>
                <a:spcPts val="0"/>
              </a:spcBef>
              <a:spcAft>
                <a:spcPts val="0"/>
              </a:spcAft>
              <a:buSzPts val="2000"/>
              <a:buChar char="•"/>
            </a:pPr>
            <a:r>
              <a:rPr lang="en-US" sz="1200" dirty="0"/>
              <a:t> Ask the patient what they are hoping for</a:t>
            </a:r>
            <a:endParaRPr sz="1200" dirty="0"/>
          </a:p>
          <a:p>
            <a:pPr marL="457200" lvl="0" indent="-355600" algn="l" rtl="0">
              <a:lnSpc>
                <a:spcPct val="120000"/>
              </a:lnSpc>
              <a:spcBef>
                <a:spcPts val="0"/>
              </a:spcBef>
              <a:spcAft>
                <a:spcPts val="0"/>
              </a:spcAft>
              <a:buSzPts val="2000"/>
              <a:buChar char="•"/>
            </a:pPr>
            <a:r>
              <a:rPr lang="en-US" sz="1200" dirty="0"/>
              <a:t> Discuss a safety plan should suicidal thoughts develop </a:t>
            </a:r>
            <a:endParaRPr sz="1200" dirty="0"/>
          </a:p>
          <a:p>
            <a:pPr marL="0" lvl="0" indent="0" algn="l" rtl="0">
              <a:lnSpc>
                <a:spcPct val="120000"/>
              </a:lnSpc>
              <a:spcBef>
                <a:spcPts val="750"/>
              </a:spcBef>
              <a:spcAft>
                <a:spcPts val="0"/>
              </a:spcAft>
              <a:buNone/>
            </a:pPr>
            <a:endParaRPr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91a0a8b62a_0_45"/>
          <p:cNvSpPr txBox="1">
            <a:spLocks noGrp="1"/>
          </p:cNvSpPr>
          <p:nvPr>
            <p:ph type="title"/>
          </p:nvPr>
        </p:nvSpPr>
        <p:spPr>
          <a:xfrm>
            <a:off x="3782566" y="856674"/>
            <a:ext cx="5756906"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Grief </a:t>
            </a:r>
            <a:endParaRPr dirty="0"/>
          </a:p>
        </p:txBody>
      </p:sp>
      <p:sp>
        <p:nvSpPr>
          <p:cNvPr id="267" name="Google Shape;267;g391a0a8b62a_0_45"/>
          <p:cNvSpPr txBox="1">
            <a:spLocks noGrp="1"/>
          </p:cNvSpPr>
          <p:nvPr>
            <p:ph idx="1"/>
          </p:nvPr>
        </p:nvSpPr>
        <p:spPr>
          <a:prstGeom prst="rect">
            <a:avLst/>
          </a:prstGeom>
        </p:spPr>
        <p:txBody>
          <a:bodyPr spcFirstLastPara="1" wrap="square" lIns="91425" tIns="45700" rIns="91425" bIns="45700" anchor="t" anchorCtr="0">
            <a:normAutofit/>
          </a:bodyPr>
          <a:lstStyle/>
          <a:p>
            <a:pPr>
              <a:spcBef>
                <a:spcPts val="500"/>
              </a:spcBef>
              <a:buClr>
                <a:schemeClr val="dk1"/>
              </a:buClr>
              <a:buSzPts val="1100"/>
            </a:pPr>
            <a:r>
              <a:rPr lang="en-US" sz="1600" dirty="0"/>
              <a:t>Normal and very common</a:t>
            </a:r>
            <a:endParaRPr sz="1600" dirty="0"/>
          </a:p>
          <a:p>
            <a:pPr>
              <a:spcBef>
                <a:spcPts val="500"/>
              </a:spcBef>
              <a:buClr>
                <a:schemeClr val="dk1"/>
              </a:buClr>
              <a:buSzPts val="1100"/>
            </a:pPr>
            <a:r>
              <a:rPr lang="en-US" sz="1600" dirty="0"/>
              <a:t>Still very difficult</a:t>
            </a:r>
            <a:endParaRPr sz="1600" dirty="0"/>
          </a:p>
          <a:p>
            <a:pPr>
              <a:spcBef>
                <a:spcPts val="500"/>
              </a:spcBef>
              <a:buClr>
                <a:schemeClr val="dk1"/>
              </a:buClr>
              <a:buSzPts val="1100"/>
            </a:pPr>
            <a:r>
              <a:rPr lang="en-US" sz="1600" dirty="0"/>
              <a:t>Unknown trajectory</a:t>
            </a:r>
            <a:endParaRPr sz="1600" dirty="0"/>
          </a:p>
          <a:p>
            <a:pPr>
              <a:spcBef>
                <a:spcPts val="500"/>
              </a:spcBef>
              <a:buClr>
                <a:schemeClr val="dk1"/>
              </a:buClr>
              <a:buSzPts val="1100"/>
            </a:pPr>
            <a:r>
              <a:rPr lang="en-US" sz="1600" dirty="0"/>
              <a:t>Population data: 6 months with potential peak at 4 months</a:t>
            </a:r>
            <a:endParaRPr sz="1600" dirty="0"/>
          </a:p>
          <a:p>
            <a:pPr>
              <a:spcBef>
                <a:spcPts val="500"/>
              </a:spcBef>
              <a:buClr>
                <a:schemeClr val="dk1"/>
              </a:buClr>
              <a:buSzPts val="1100"/>
            </a:pPr>
            <a:r>
              <a:rPr lang="en-US" sz="1600" dirty="0"/>
              <a:t>Disenfranchised grief</a:t>
            </a:r>
            <a:endParaRPr sz="1600" dirty="0"/>
          </a:p>
          <a:p>
            <a:pPr>
              <a:spcBef>
                <a:spcPts val="500"/>
              </a:spcBef>
              <a:buClr>
                <a:schemeClr val="dk1"/>
              </a:buClr>
              <a:buSzPts val="1100"/>
            </a:pPr>
            <a:r>
              <a:rPr lang="en-US" sz="1600" dirty="0"/>
              <a:t>Associated with self-blame and guilt</a:t>
            </a:r>
            <a:endParaRPr sz="1600" dirty="0"/>
          </a:p>
          <a:p>
            <a:pPr>
              <a:spcBef>
                <a:spcPts val="500"/>
              </a:spcBef>
              <a:buClr>
                <a:schemeClr val="dk1"/>
              </a:buClr>
              <a:buSzPts val="1100"/>
            </a:pPr>
            <a:r>
              <a:rPr lang="en-US" sz="1600" dirty="0"/>
              <a:t>The unknown </a:t>
            </a:r>
            <a:endParaRPr sz="1600" dirty="0"/>
          </a:p>
          <a:p>
            <a:endParaRPr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48e78f5d44_1_73"/>
          <p:cNvSpPr txBox="1">
            <a:spLocks noGrp="1"/>
          </p:cNvSpPr>
          <p:nvPr>
            <p:ph type="title"/>
          </p:nvPr>
        </p:nvSpPr>
        <p:spPr>
          <a:xfrm>
            <a:off x="4047742" y="354908"/>
            <a:ext cx="5756906"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Treatment </a:t>
            </a:r>
            <a:endParaRPr dirty="0"/>
          </a:p>
        </p:txBody>
      </p:sp>
      <p:sp>
        <p:nvSpPr>
          <p:cNvPr id="274" name="Google Shape;274;g148e78f5d44_1_73"/>
          <p:cNvSpPr txBox="1">
            <a:spLocks noGrp="1"/>
          </p:cNvSpPr>
          <p:nvPr>
            <p:ph idx="1"/>
          </p:nvPr>
        </p:nvSpPr>
        <p:spPr>
          <a:xfrm>
            <a:off x="3909052" y="1542735"/>
            <a:ext cx="4606292" cy="377253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SzPts val="2200"/>
              <a:buChar char="•"/>
            </a:pPr>
            <a:r>
              <a:rPr lang="en-US" sz="1400" dirty="0"/>
              <a:t>No published psychopharmacology treatment studies of psychiatric conditions associated with perinatal loss</a:t>
            </a:r>
            <a:endParaRPr sz="1400" dirty="0"/>
          </a:p>
          <a:p>
            <a:pPr marL="457200" lvl="0" indent="0" algn="l" rtl="0">
              <a:lnSpc>
                <a:spcPct val="100000"/>
              </a:lnSpc>
              <a:spcBef>
                <a:spcPts val="0"/>
              </a:spcBef>
              <a:spcAft>
                <a:spcPts val="0"/>
              </a:spcAft>
              <a:buSzPts val="1800"/>
              <a:buNone/>
            </a:pPr>
            <a:endParaRPr sz="1400" dirty="0"/>
          </a:p>
          <a:p>
            <a:pPr marL="457200" lvl="0" indent="-368300" algn="l" rtl="0">
              <a:lnSpc>
                <a:spcPct val="100000"/>
              </a:lnSpc>
              <a:spcBef>
                <a:spcPts val="0"/>
              </a:spcBef>
              <a:spcAft>
                <a:spcPts val="0"/>
              </a:spcAft>
              <a:buSzPts val="2200"/>
              <a:buChar char="•"/>
            </a:pPr>
            <a:r>
              <a:rPr lang="en-US" sz="1400" dirty="0"/>
              <a:t>However, it is common to be prescribed a medication--usually an antidepressant--in the year following perinatal or neonatal loss</a:t>
            </a:r>
            <a:endParaRPr sz="1400" dirty="0"/>
          </a:p>
          <a:p>
            <a:pPr marL="457200" lvl="0" indent="0" algn="l" rtl="0">
              <a:lnSpc>
                <a:spcPct val="100000"/>
              </a:lnSpc>
              <a:spcBef>
                <a:spcPts val="0"/>
              </a:spcBef>
              <a:spcAft>
                <a:spcPts val="0"/>
              </a:spcAft>
              <a:buNone/>
            </a:pPr>
            <a:endParaRPr sz="1400" dirty="0"/>
          </a:p>
          <a:p>
            <a:pPr marL="457200" lvl="0" indent="-368300" algn="l" rtl="0">
              <a:lnSpc>
                <a:spcPct val="100000"/>
              </a:lnSpc>
              <a:spcBef>
                <a:spcPts val="0"/>
              </a:spcBef>
              <a:spcAft>
                <a:spcPts val="0"/>
              </a:spcAft>
              <a:buSzPts val="2200"/>
              <a:buChar char="•"/>
            </a:pPr>
            <a:r>
              <a:rPr lang="en-US" sz="1400" dirty="0"/>
              <a:t>Until there are further studies on best practices, close monitoring and treating any underlying illness – depression, anxiety, OCD, PTSD – is the mainstay of treatment. This is considered separate (or in parallel) with the grieving process </a:t>
            </a:r>
            <a:endParaRPr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48e78f5d44_1_80"/>
          <p:cNvSpPr txBox="1">
            <a:spLocks noGrp="1"/>
          </p:cNvSpPr>
          <p:nvPr>
            <p:ph type="title"/>
          </p:nvPr>
        </p:nvSpPr>
        <p:spPr>
          <a:xfrm>
            <a:off x="3909061" y="500068"/>
            <a:ext cx="5756906"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Psychotherapy: </a:t>
            </a:r>
            <a:br>
              <a:rPr lang="en-US" dirty="0"/>
            </a:br>
            <a:r>
              <a:rPr lang="en-US" dirty="0"/>
              <a:t>general approach</a:t>
            </a:r>
            <a:endParaRPr dirty="0"/>
          </a:p>
        </p:txBody>
      </p:sp>
      <p:sp>
        <p:nvSpPr>
          <p:cNvPr id="282" name="Google Shape;282;g148e78f5d44_1_80"/>
          <p:cNvSpPr txBox="1">
            <a:spLocks noGrp="1"/>
          </p:cNvSpPr>
          <p:nvPr>
            <p:ph idx="1"/>
          </p:nvPr>
        </p:nvSpPr>
        <p:spPr>
          <a:xfrm>
            <a:off x="3909061" y="1743331"/>
            <a:ext cx="4606292" cy="3772530"/>
          </a:xfrm>
          <a:prstGeom prst="rect">
            <a:avLst/>
          </a:prstGeom>
          <a:noFill/>
          <a:ln>
            <a:noFill/>
          </a:ln>
        </p:spPr>
        <p:txBody>
          <a:bodyPr spcFirstLastPara="1" wrap="square" lIns="91425" tIns="45700" rIns="91425" bIns="45700" anchor="t" anchorCtr="0">
            <a:noAutofit/>
          </a:bodyPr>
          <a:lstStyle/>
          <a:p>
            <a:pPr marL="457200" indent="-355600">
              <a:lnSpc>
                <a:spcPct val="100000"/>
              </a:lnSpc>
              <a:spcBef>
                <a:spcPts val="0"/>
              </a:spcBef>
              <a:buSzPts val="2000"/>
              <a:buFont typeface="Arial" pitchFamily="34"/>
              <a:buChar char="•"/>
            </a:pPr>
            <a:r>
              <a:rPr lang="en-US" sz="1400" dirty="0"/>
              <a:t> Perinatal loss considered a highly personal; grieving patients often feel alone</a:t>
            </a:r>
          </a:p>
          <a:p>
            <a:pPr marL="457200" indent="-355600">
              <a:lnSpc>
                <a:spcPct val="100000"/>
              </a:lnSpc>
              <a:spcBef>
                <a:spcPts val="0"/>
              </a:spcBef>
              <a:buSzPts val="2000"/>
              <a:buFont typeface="Arial" pitchFamily="34"/>
              <a:buChar char="•"/>
            </a:pPr>
            <a:r>
              <a:rPr lang="en-US" sz="1400" dirty="0"/>
              <a:t> Perinatal loss has been called “disenfranchised grief,” a grief that occurs when a loss is not generally recognized by society</a:t>
            </a:r>
          </a:p>
          <a:p>
            <a:pPr marL="457200" indent="-355600">
              <a:lnSpc>
                <a:spcPct val="100000"/>
              </a:lnSpc>
              <a:spcBef>
                <a:spcPts val="0"/>
              </a:spcBef>
              <a:buSzPts val="2000"/>
              <a:buFont typeface="Arial" pitchFamily="34"/>
              <a:buChar char="•"/>
            </a:pPr>
            <a:r>
              <a:rPr lang="en-US" sz="1400" dirty="0"/>
              <a:t> Many psychotherapy modalities studied and applied: </a:t>
            </a:r>
          </a:p>
          <a:p>
            <a:pPr marL="457200" indent="-355600">
              <a:lnSpc>
                <a:spcPct val="100000"/>
              </a:lnSpc>
              <a:spcBef>
                <a:spcPts val="0"/>
              </a:spcBef>
              <a:buSzPts val="2000"/>
              <a:buFont typeface="Arial" pitchFamily="34"/>
              <a:buChar char="•"/>
            </a:pPr>
            <a:r>
              <a:rPr lang="en-US" sz="1400" dirty="0"/>
              <a:t>Interpersonal Therapy (IPT)</a:t>
            </a:r>
          </a:p>
          <a:p>
            <a:pPr marL="457200" indent="-355600">
              <a:lnSpc>
                <a:spcPct val="100000"/>
              </a:lnSpc>
              <a:spcBef>
                <a:spcPts val="0"/>
              </a:spcBef>
              <a:buSzPts val="2000"/>
              <a:buFont typeface="Arial" pitchFamily="34"/>
              <a:buChar char="•"/>
            </a:pPr>
            <a:r>
              <a:rPr lang="en-US" sz="1400" dirty="0"/>
              <a:t>Acceptance and Compassion Therapy (ACT)</a:t>
            </a:r>
          </a:p>
          <a:p>
            <a:pPr marL="457200" indent="-355600">
              <a:lnSpc>
                <a:spcPct val="100000"/>
              </a:lnSpc>
              <a:spcBef>
                <a:spcPts val="0"/>
              </a:spcBef>
              <a:buSzPts val="2000"/>
              <a:buFont typeface="Arial" pitchFamily="34"/>
              <a:buChar char="•"/>
            </a:pPr>
            <a:r>
              <a:rPr lang="en-US" sz="1400" dirty="0"/>
              <a:t>Cognitive Behavioral Therapy (CBT)</a:t>
            </a:r>
          </a:p>
          <a:p>
            <a:pPr marL="457200" indent="-368300">
              <a:lnSpc>
                <a:spcPct val="100000"/>
              </a:lnSpc>
              <a:spcBef>
                <a:spcPts val="0"/>
              </a:spcBef>
              <a:buSzPts val="2200"/>
              <a:buFont typeface="Arial" pitchFamily="34"/>
              <a:buChar char="•"/>
            </a:pPr>
            <a:r>
              <a:rPr lang="en-US" sz="1400" dirty="0"/>
              <a:t>There are many virtual groups, but it is important to assess how a patient responds to groups (i.e.. some may not be vetted and thus can be potentially destabilizing) </a:t>
            </a:r>
          </a:p>
          <a:p>
            <a:pPr marL="0" lvl="0" indent="0" algn="l" rtl="0">
              <a:lnSpc>
                <a:spcPct val="90000"/>
              </a:lnSpc>
              <a:spcBef>
                <a:spcPts val="750"/>
              </a:spcBef>
              <a:spcAft>
                <a:spcPts val="0"/>
              </a:spcAft>
              <a:buSzPts val="1800"/>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fa98a1e9a2_0_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Importance of Language</a:t>
            </a:r>
            <a:endParaRPr/>
          </a:p>
        </p:txBody>
      </p:sp>
      <p:sp>
        <p:nvSpPr>
          <p:cNvPr id="289" name="Google Shape;289;gfa98a1e9a2_0_70"/>
          <p:cNvSpPr txBox="1">
            <a:spLocks noGrp="1"/>
          </p:cNvSpPr>
          <p:nvPr>
            <p:ph idx="1"/>
          </p:nvPr>
        </p:nvSpPr>
        <p:spPr>
          <a:xfrm>
            <a:off x="628650" y="1407750"/>
            <a:ext cx="7784400" cy="43512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SzPts val="1800"/>
              <a:buNone/>
            </a:pPr>
            <a:endParaRPr/>
          </a:p>
          <a:p>
            <a:pPr marL="914400" lvl="0" indent="0" algn="l" rtl="0">
              <a:lnSpc>
                <a:spcPct val="90000"/>
              </a:lnSpc>
              <a:spcBef>
                <a:spcPts val="0"/>
              </a:spcBef>
              <a:spcAft>
                <a:spcPts val="0"/>
              </a:spcAft>
              <a:buSzPts val="1800"/>
              <a:buNone/>
            </a:pPr>
            <a:endParaRPr sz="2700"/>
          </a:p>
          <a:p>
            <a:pPr marL="914400" lvl="1" indent="-400050" algn="l" rtl="0">
              <a:lnSpc>
                <a:spcPct val="90000"/>
              </a:lnSpc>
              <a:spcBef>
                <a:spcPts val="0"/>
              </a:spcBef>
              <a:spcAft>
                <a:spcPts val="0"/>
              </a:spcAft>
              <a:buSzPts val="2700"/>
              <a:buChar char="•"/>
            </a:pPr>
            <a:r>
              <a:rPr lang="en-US" sz="2700"/>
              <a:t>I’m here to listen, </a:t>
            </a:r>
            <a:r>
              <a:rPr lang="en-US" sz="2700" i="1"/>
              <a:t>rather than </a:t>
            </a:r>
            <a:r>
              <a:rPr lang="en-US" sz="2700"/>
              <a:t>It will all be ok </a:t>
            </a:r>
            <a:endParaRPr sz="2700"/>
          </a:p>
          <a:p>
            <a:pPr marL="914400" lvl="0" indent="0" algn="l" rtl="0">
              <a:lnSpc>
                <a:spcPct val="90000"/>
              </a:lnSpc>
              <a:spcBef>
                <a:spcPts val="0"/>
              </a:spcBef>
              <a:spcAft>
                <a:spcPts val="0"/>
              </a:spcAft>
              <a:buNone/>
            </a:pPr>
            <a:endParaRPr sz="2700"/>
          </a:p>
          <a:p>
            <a:pPr marL="914400" lvl="1" indent="-400050" algn="l" rtl="0">
              <a:lnSpc>
                <a:spcPct val="90000"/>
              </a:lnSpc>
              <a:spcBef>
                <a:spcPts val="0"/>
              </a:spcBef>
              <a:spcAft>
                <a:spcPts val="0"/>
              </a:spcAft>
              <a:buSzPts val="2700"/>
              <a:buChar char="•"/>
            </a:pPr>
            <a:r>
              <a:rPr lang="en-US" sz="2700"/>
              <a:t>I wish I could take the pain away, </a:t>
            </a:r>
            <a:r>
              <a:rPr lang="en-US" sz="2700" i="1"/>
              <a:t>rather than </a:t>
            </a:r>
            <a:r>
              <a:rPr lang="en-US" sz="2700"/>
              <a:t>Things happen for a reason </a:t>
            </a:r>
            <a:endParaRPr sz="2700"/>
          </a:p>
          <a:p>
            <a:pPr marL="457200" lvl="0" indent="0" algn="l" rtl="0">
              <a:lnSpc>
                <a:spcPct val="90000"/>
              </a:lnSpc>
              <a:spcBef>
                <a:spcPts val="0"/>
              </a:spcBef>
              <a:spcAft>
                <a:spcPts val="0"/>
              </a:spcAft>
              <a:buSzPts val="18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39f8b5ec2fb_2_99"/>
          <p:cNvSpPr txBox="1">
            <a:spLocks noGrp="1"/>
          </p:cNvSpPr>
          <p:nvPr>
            <p:ph type="title"/>
          </p:nvPr>
        </p:nvSpPr>
        <p:spPr>
          <a:xfrm>
            <a:off x="715450" y="35427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Other Considerations</a:t>
            </a:r>
            <a:endParaRPr/>
          </a:p>
        </p:txBody>
      </p:sp>
      <p:sp>
        <p:nvSpPr>
          <p:cNvPr id="296" name="Google Shape;296;g39f8b5ec2fb_2_99"/>
          <p:cNvSpPr txBox="1">
            <a:spLocks noGrp="1"/>
          </p:cNvSpPr>
          <p:nvPr>
            <p:ph idx="1"/>
          </p:nvPr>
        </p:nvSpPr>
        <p:spPr>
          <a:xfrm>
            <a:off x="477600" y="868254"/>
            <a:ext cx="8188800" cy="43512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SzPts val="1800"/>
              <a:buNone/>
            </a:pPr>
            <a:endParaRPr sz="2000" dirty="0"/>
          </a:p>
          <a:p>
            <a:pPr marL="914400" lvl="0" indent="0" algn="l" rtl="0">
              <a:lnSpc>
                <a:spcPct val="90000"/>
              </a:lnSpc>
              <a:spcBef>
                <a:spcPts val="0"/>
              </a:spcBef>
              <a:spcAft>
                <a:spcPts val="0"/>
              </a:spcAft>
              <a:buSzPts val="1800"/>
              <a:buNone/>
            </a:pPr>
            <a:endParaRPr sz="2400" dirty="0"/>
          </a:p>
          <a:p>
            <a:pPr marL="914400" lvl="1" indent="-400050" algn="l" rtl="0">
              <a:lnSpc>
                <a:spcPct val="90000"/>
              </a:lnSpc>
              <a:spcBef>
                <a:spcPts val="0"/>
              </a:spcBef>
              <a:spcAft>
                <a:spcPts val="0"/>
              </a:spcAft>
              <a:buSzPts val="2700"/>
              <a:buChar char="•"/>
            </a:pPr>
            <a:r>
              <a:rPr lang="en-US" sz="2400" dirty="0"/>
              <a:t>The family unit:</a:t>
            </a:r>
            <a:endParaRPr sz="2400" dirty="0"/>
          </a:p>
          <a:p>
            <a:pPr marL="1371600" lvl="2" indent="-400050" algn="l" rtl="0">
              <a:lnSpc>
                <a:spcPct val="90000"/>
              </a:lnSpc>
              <a:spcBef>
                <a:spcPts val="0"/>
              </a:spcBef>
              <a:spcAft>
                <a:spcPts val="0"/>
              </a:spcAft>
              <a:buSzPts val="2700"/>
              <a:buChar char="•"/>
            </a:pPr>
            <a:r>
              <a:rPr lang="en-US" sz="2400" dirty="0"/>
              <a:t>partner, </a:t>
            </a:r>
            <a:endParaRPr sz="2400" dirty="0"/>
          </a:p>
          <a:p>
            <a:pPr marL="1371600" lvl="2" indent="-400050" algn="l" rtl="0">
              <a:lnSpc>
                <a:spcPct val="90000"/>
              </a:lnSpc>
              <a:spcBef>
                <a:spcPts val="0"/>
              </a:spcBef>
              <a:spcAft>
                <a:spcPts val="0"/>
              </a:spcAft>
              <a:buSzPts val="2700"/>
              <a:buChar char="•"/>
            </a:pPr>
            <a:r>
              <a:rPr lang="en-US" sz="2400" dirty="0"/>
              <a:t>children, </a:t>
            </a:r>
            <a:endParaRPr sz="2400" dirty="0"/>
          </a:p>
          <a:p>
            <a:pPr marL="1371600" lvl="2" indent="-400050" algn="l" rtl="0">
              <a:lnSpc>
                <a:spcPct val="90000"/>
              </a:lnSpc>
              <a:spcBef>
                <a:spcPts val="0"/>
              </a:spcBef>
              <a:spcAft>
                <a:spcPts val="0"/>
              </a:spcAft>
              <a:buSzPts val="2700"/>
              <a:buChar char="•"/>
            </a:pPr>
            <a:r>
              <a:rPr lang="en-US" sz="2400" dirty="0"/>
              <a:t>grandparents</a:t>
            </a:r>
            <a:endParaRPr sz="2400" dirty="0"/>
          </a:p>
          <a:p>
            <a:pPr marL="914400" lvl="1" indent="-400050" algn="l" rtl="0">
              <a:spcBef>
                <a:spcPts val="0"/>
              </a:spcBef>
              <a:spcAft>
                <a:spcPts val="0"/>
              </a:spcAft>
              <a:buSzPts val="2700"/>
              <a:buChar char="•"/>
            </a:pPr>
            <a:r>
              <a:rPr lang="en-US" sz="2400" dirty="0"/>
              <a:t>Return to work parameters </a:t>
            </a:r>
            <a:endParaRPr sz="2400" dirty="0"/>
          </a:p>
          <a:p>
            <a:pPr marL="914400" lvl="1" indent="-400050" algn="l" rtl="0">
              <a:lnSpc>
                <a:spcPct val="90000"/>
              </a:lnSpc>
              <a:spcBef>
                <a:spcPts val="0"/>
              </a:spcBef>
              <a:spcAft>
                <a:spcPts val="0"/>
              </a:spcAft>
              <a:buSzPts val="2700"/>
              <a:buChar char="•"/>
            </a:pPr>
            <a:r>
              <a:rPr lang="en-US" sz="2400" dirty="0"/>
              <a:t>Care for yourself</a:t>
            </a:r>
            <a:endParaRPr sz="2400" dirty="0"/>
          </a:p>
          <a:p>
            <a:pPr marL="1371600" lvl="2" indent="-400050" algn="l" rtl="0">
              <a:lnSpc>
                <a:spcPct val="90000"/>
              </a:lnSpc>
              <a:spcBef>
                <a:spcPts val="0"/>
              </a:spcBef>
              <a:spcAft>
                <a:spcPts val="0"/>
              </a:spcAft>
              <a:buSzPts val="2700"/>
              <a:buChar char="•"/>
            </a:pPr>
            <a:r>
              <a:rPr lang="en-US" sz="2400" dirty="0"/>
              <a:t>Utilize debriefing or mental health service</a:t>
            </a:r>
            <a:endParaRPr sz="2400" dirty="0"/>
          </a:p>
          <a:p>
            <a:pPr marL="457200" lvl="0" indent="0" algn="l" rtl="0">
              <a:lnSpc>
                <a:spcPct val="90000"/>
              </a:lnSpc>
              <a:spcBef>
                <a:spcPts val="0"/>
              </a:spcBef>
              <a:spcAft>
                <a:spcPts val="0"/>
              </a:spcAft>
              <a:buSzPts val="1800"/>
              <a:buNone/>
            </a:pPr>
            <a:endParaRPr sz="2000" dirty="0"/>
          </a:p>
        </p:txBody>
      </p:sp>
      <p:pic>
        <p:nvPicPr>
          <p:cNvPr id="297" name="Google Shape;297;g39f8b5ec2fb_2_99"/>
          <p:cNvPicPr preferRelativeResize="0"/>
          <p:nvPr/>
        </p:nvPicPr>
        <p:blipFill rotWithShape="1">
          <a:blip r:embed="rId3">
            <a:alphaModFix/>
          </a:blip>
          <a:srcRect t="30633" b="33730"/>
          <a:stretch/>
        </p:blipFill>
        <p:spPr>
          <a:xfrm>
            <a:off x="5847080" y="5854032"/>
            <a:ext cx="3296919" cy="939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48e78f5d44_1_66"/>
          <p:cNvSpPr txBox="1">
            <a:spLocks noGrp="1"/>
          </p:cNvSpPr>
          <p:nvPr>
            <p:ph type="title"/>
          </p:nvPr>
        </p:nvSpPr>
        <p:spPr>
          <a:xfrm>
            <a:off x="3764278" y="500068"/>
            <a:ext cx="5756906"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2800" dirty="0"/>
              <a:t>Impact of perinatal loss on subsequent pregnancies</a:t>
            </a:r>
            <a:endParaRPr sz="2800" dirty="0"/>
          </a:p>
        </p:txBody>
      </p:sp>
      <p:sp>
        <p:nvSpPr>
          <p:cNvPr id="304" name="Google Shape;304;g148e78f5d44_1_6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SzPts val="2000"/>
              <a:buChar char="•"/>
            </a:pPr>
            <a:r>
              <a:rPr lang="en-US" sz="1600" dirty="0"/>
              <a:t>Higher prevalence of anxiety (22%) and depression (20%) in patients with a history of stillbirth as compared to patients without it</a:t>
            </a:r>
            <a:endParaRPr sz="1600" dirty="0"/>
          </a:p>
          <a:p>
            <a:pPr marL="457200" lvl="0" indent="0" algn="l" rtl="0">
              <a:lnSpc>
                <a:spcPct val="100000"/>
              </a:lnSpc>
              <a:spcBef>
                <a:spcPts val="0"/>
              </a:spcBef>
              <a:spcAft>
                <a:spcPts val="0"/>
              </a:spcAft>
              <a:buNone/>
            </a:pPr>
            <a:endParaRPr sz="1600" dirty="0"/>
          </a:p>
          <a:p>
            <a:pPr marL="457200" lvl="0" indent="-355600" algn="l" rtl="0">
              <a:lnSpc>
                <a:spcPct val="100000"/>
              </a:lnSpc>
              <a:spcBef>
                <a:spcPts val="0"/>
              </a:spcBef>
              <a:spcAft>
                <a:spcPts val="0"/>
              </a:spcAft>
              <a:buSzPts val="2000"/>
              <a:buChar char="•"/>
            </a:pPr>
            <a:r>
              <a:rPr lang="en-US" sz="1600" dirty="0"/>
              <a:t>Symptoms can persist up to 6 -18 months after the birth of a live infant</a:t>
            </a:r>
            <a:endParaRPr sz="1600" dirty="0"/>
          </a:p>
          <a:p>
            <a:pPr marL="457200" lvl="0" indent="0" algn="l" rtl="0">
              <a:lnSpc>
                <a:spcPct val="100000"/>
              </a:lnSpc>
              <a:spcBef>
                <a:spcPts val="0"/>
              </a:spcBef>
              <a:spcAft>
                <a:spcPts val="0"/>
              </a:spcAft>
              <a:buNone/>
            </a:pPr>
            <a:endParaRPr sz="1600" dirty="0"/>
          </a:p>
          <a:p>
            <a:pPr marL="457200" lvl="0" indent="-355600" algn="l" rtl="0">
              <a:lnSpc>
                <a:spcPct val="100000"/>
              </a:lnSpc>
              <a:spcBef>
                <a:spcPts val="0"/>
              </a:spcBef>
              <a:spcAft>
                <a:spcPts val="0"/>
              </a:spcAft>
              <a:buSzPts val="2000"/>
              <a:buChar char="•"/>
            </a:pPr>
            <a:r>
              <a:rPr lang="en-US" sz="1600" dirty="0"/>
              <a:t>Perceived low levels of support can increase the risk of depression and anxiety in a subsequent pregnancy, as can pregnancy within the first year following the loss </a:t>
            </a:r>
            <a:endParaRPr sz="1600" dirty="0"/>
          </a:p>
          <a:p>
            <a:pPr marL="0" lvl="0" indent="0" algn="l" rtl="0">
              <a:lnSpc>
                <a:spcPct val="90000"/>
              </a:lnSpc>
              <a:spcBef>
                <a:spcPts val="750"/>
              </a:spcBef>
              <a:spcAft>
                <a:spcPts val="0"/>
              </a:spcAft>
              <a:buSzPts val="1800"/>
              <a:buNone/>
            </a:pPr>
            <a:endParaRPr sz="1800" dirty="0"/>
          </a:p>
        </p:txBody>
      </p:sp>
      <p:pic>
        <p:nvPicPr>
          <p:cNvPr id="305" name="Google Shape;305;g148e78f5d44_1_66"/>
          <p:cNvPicPr preferRelativeResize="0"/>
          <p:nvPr/>
        </p:nvPicPr>
        <p:blipFill rotWithShape="1">
          <a:blip r:embed="rId3">
            <a:alphaModFix/>
          </a:blip>
          <a:srcRect t="30635" b="33728"/>
          <a:stretch/>
        </p:blipFill>
        <p:spPr>
          <a:xfrm>
            <a:off x="5847080" y="5853546"/>
            <a:ext cx="3296919" cy="939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 How to use this material</a:t>
            </a:r>
            <a:endParaRPr/>
          </a:p>
        </p:txBody>
      </p:sp>
      <p:sp>
        <p:nvSpPr>
          <p:cNvPr id="108" name="Google Shape;108;p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a:t>Review slides individually or as a self study group.</a:t>
            </a:r>
            <a:endParaRPr/>
          </a:p>
          <a:p>
            <a:pPr marL="171450" lvl="0" indent="-171450" algn="l" rtl="0">
              <a:lnSpc>
                <a:spcPct val="90000"/>
              </a:lnSpc>
              <a:spcBef>
                <a:spcPts val="750"/>
              </a:spcBef>
              <a:spcAft>
                <a:spcPts val="0"/>
              </a:spcAft>
              <a:buClr>
                <a:schemeClr val="dk1"/>
              </a:buClr>
              <a:buSzPts val="2100"/>
              <a:buChar char="•"/>
            </a:pPr>
            <a:r>
              <a:rPr lang="en-US"/>
              <a:t>For questions, go to normal view and read the notes.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9f8b5ec2fb_2_80"/>
          <p:cNvSpPr txBox="1">
            <a:spLocks noGrp="1"/>
          </p:cNvSpPr>
          <p:nvPr>
            <p:ph type="title"/>
          </p:nvPr>
        </p:nvSpPr>
        <p:spPr>
          <a:xfrm>
            <a:off x="3983734" y="597063"/>
            <a:ext cx="5756906"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Key Clinical Points </a:t>
            </a:r>
            <a:endParaRPr dirty="0"/>
          </a:p>
        </p:txBody>
      </p:sp>
      <p:sp>
        <p:nvSpPr>
          <p:cNvPr id="312" name="Google Shape;312;g39f8b5ec2fb_2_80"/>
          <p:cNvSpPr txBox="1">
            <a:spLocks noGrp="1"/>
          </p:cNvSpPr>
          <p:nvPr>
            <p:ph idx="1"/>
          </p:nvPr>
        </p:nvSpPr>
        <p:spPr>
          <a:xfrm>
            <a:off x="3909061" y="1542735"/>
            <a:ext cx="4606292" cy="3772530"/>
          </a:xfrm>
          <a:prstGeom prst="rect">
            <a:avLst/>
          </a:prstGeom>
        </p:spPr>
        <p:txBody>
          <a:bodyPr spcFirstLastPara="1" wrap="square" lIns="91425" tIns="45700" rIns="91425" bIns="45700" anchor="t" anchorCtr="0">
            <a:normAutofit fontScale="85000" lnSpcReduction="10000"/>
          </a:bodyPr>
          <a:lstStyle/>
          <a:p>
            <a:pPr marL="457200" lvl="0" indent="-342900" algn="l" rtl="0">
              <a:lnSpc>
                <a:spcPct val="120000"/>
              </a:lnSpc>
              <a:spcBef>
                <a:spcPts val="750"/>
              </a:spcBef>
              <a:spcAft>
                <a:spcPts val="0"/>
              </a:spcAft>
              <a:buSzPts val="1800"/>
              <a:buChar char="•"/>
            </a:pPr>
            <a:r>
              <a:rPr lang="en-US" sz="1800" dirty="0"/>
              <a:t>Psychiatric illness can arise with grief after loss</a:t>
            </a:r>
            <a:endParaRPr sz="1800" dirty="0"/>
          </a:p>
          <a:p>
            <a:pPr marL="457200" lvl="0" indent="-342900" algn="l" rtl="0">
              <a:lnSpc>
                <a:spcPct val="120000"/>
              </a:lnSpc>
              <a:spcBef>
                <a:spcPts val="0"/>
              </a:spcBef>
              <a:spcAft>
                <a:spcPts val="0"/>
              </a:spcAft>
              <a:buSzPts val="1800"/>
              <a:buChar char="•"/>
            </a:pPr>
            <a:r>
              <a:rPr lang="en-US" sz="1800" dirty="0"/>
              <a:t>Screening and treatment can be difficult</a:t>
            </a:r>
            <a:endParaRPr sz="1800" dirty="0"/>
          </a:p>
          <a:p>
            <a:pPr marL="457200" lvl="0" indent="-342900" algn="l" rtl="0">
              <a:lnSpc>
                <a:spcPct val="120000"/>
              </a:lnSpc>
              <a:spcBef>
                <a:spcPts val="0"/>
              </a:spcBef>
              <a:spcAft>
                <a:spcPts val="0"/>
              </a:spcAft>
              <a:buSzPts val="1800"/>
              <a:buChar char="•"/>
            </a:pPr>
            <a:r>
              <a:rPr lang="en-US" sz="1800" dirty="0"/>
              <a:t>Refer for care – psychiatry and therapy – early (</a:t>
            </a:r>
            <a:r>
              <a:rPr lang="en-US" sz="1800" dirty="0" err="1"/>
              <a:t>ie</a:t>
            </a:r>
            <a:r>
              <a:rPr lang="en-US" sz="1800" dirty="0"/>
              <a:t>. if anomaly noted, if prior losses, high risk of PTL, prior/current psychiatric illness, </a:t>
            </a:r>
            <a:r>
              <a:rPr lang="en-US" sz="1800" dirty="0" err="1"/>
              <a:t>etc</a:t>
            </a:r>
            <a:r>
              <a:rPr lang="en-US" sz="1800" dirty="0"/>
              <a:t>)</a:t>
            </a:r>
            <a:endParaRPr sz="1800" dirty="0"/>
          </a:p>
          <a:p>
            <a:pPr marL="457200" lvl="0" indent="-342900" algn="l" rtl="0">
              <a:lnSpc>
                <a:spcPct val="120000"/>
              </a:lnSpc>
              <a:spcBef>
                <a:spcPts val="0"/>
              </a:spcBef>
              <a:spcAft>
                <a:spcPts val="0"/>
              </a:spcAft>
              <a:buSzPts val="1800"/>
              <a:buChar char="•"/>
            </a:pPr>
            <a:r>
              <a:rPr lang="en-US" sz="1800" dirty="0"/>
              <a:t>Consider language used with patient</a:t>
            </a:r>
            <a:endParaRPr sz="1800" dirty="0"/>
          </a:p>
          <a:p>
            <a:pPr marL="457200" lvl="0" indent="-342900" algn="l" rtl="0">
              <a:lnSpc>
                <a:spcPct val="120000"/>
              </a:lnSpc>
              <a:spcBef>
                <a:spcPts val="0"/>
              </a:spcBef>
              <a:spcAft>
                <a:spcPts val="0"/>
              </a:spcAft>
              <a:buSzPts val="1800"/>
              <a:buChar char="•"/>
            </a:pPr>
            <a:r>
              <a:rPr lang="en-US" sz="1800" dirty="0"/>
              <a:t>Care for yourself as much as possible as the secondary trauma of perinatal loss can uniquely impact OBGYNs</a:t>
            </a:r>
            <a:endParaRPr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Shape 317"/>
        <p:cNvGrpSpPr/>
        <p:nvPr/>
      </p:nvGrpSpPr>
      <p:grpSpPr>
        <a:xfrm>
          <a:off x="0" y="0"/>
          <a:ext cx="0" cy="0"/>
          <a:chOff x="0" y="0"/>
          <a:chExt cx="0" cy="0"/>
        </a:xfrm>
      </p:grpSpPr>
      <p:sp>
        <p:nvSpPr>
          <p:cNvPr id="318" name="Google Shape;318;g3d26b1cb985_1_6"/>
          <p:cNvSpPr txBox="1">
            <a:spLocks noGrp="1"/>
          </p:cNvSpPr>
          <p:nvPr>
            <p:ph type="title"/>
          </p:nvPr>
        </p:nvSpPr>
        <p:spPr>
          <a:xfrm>
            <a:off x="390906" y="391425"/>
            <a:ext cx="7886700" cy="65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References </a:t>
            </a:r>
            <a:endParaRPr dirty="0"/>
          </a:p>
        </p:txBody>
      </p:sp>
      <p:sp>
        <p:nvSpPr>
          <p:cNvPr id="319" name="Google Shape;319;g3d26b1cb985_1_6"/>
          <p:cNvSpPr txBox="1">
            <a:spLocks noGrp="1"/>
          </p:cNvSpPr>
          <p:nvPr>
            <p:ph idx="1"/>
          </p:nvPr>
        </p:nvSpPr>
        <p:spPr>
          <a:xfrm>
            <a:off x="238800" y="1070925"/>
            <a:ext cx="8905200" cy="5066700"/>
          </a:xfrm>
          <a:prstGeom prst="rect">
            <a:avLst/>
          </a:prstGeom>
        </p:spPr>
        <p:txBody>
          <a:bodyPr spcFirstLastPara="1" wrap="square" lIns="91425" tIns="45700" rIns="91425" bIns="45700" anchor="t" anchorCtr="0">
            <a:noAutofit/>
          </a:bodyPr>
          <a:lstStyle/>
          <a:p>
            <a:pPr marL="355600" lvl="0" indent="-228600" algn="l" rtl="0">
              <a:lnSpc>
                <a:spcPct val="120000"/>
              </a:lnSpc>
              <a:spcBef>
                <a:spcPts val="0"/>
              </a:spcBef>
              <a:spcAft>
                <a:spcPts val="0"/>
              </a:spcAft>
              <a:buClr>
                <a:schemeClr val="tx1"/>
              </a:buClr>
              <a:buSzPct val="115000"/>
              <a:buFont typeface="+mj-lt"/>
              <a:buAutoNum type="arabicPeriod"/>
            </a:pPr>
            <a:r>
              <a:rPr lang="en-US" sz="1200" dirty="0">
                <a:solidFill>
                  <a:srgbClr val="1B1B1B"/>
                </a:solidFill>
              </a:rPr>
              <a:t>Bhat A, Byatt N. Infertility and Perinatal Loss: When the Bough Breaks. Curr Psychiatry Rep. 2016 Mar;18(3):31.</a:t>
            </a:r>
            <a:endParaRPr sz="1200" dirty="0"/>
          </a:p>
          <a:p>
            <a:pPr marL="355600" lvl="0" indent="-228600" algn="l" rtl="0">
              <a:lnSpc>
                <a:spcPct val="120000"/>
              </a:lnSpc>
              <a:spcBef>
                <a:spcPts val="0"/>
              </a:spcBef>
              <a:spcAft>
                <a:spcPts val="0"/>
              </a:spcAft>
              <a:buClr>
                <a:schemeClr val="tx1"/>
              </a:buClr>
              <a:buSzPct val="115000"/>
              <a:buFont typeface="+mj-lt"/>
              <a:buAutoNum type="arabicPeriod"/>
            </a:pPr>
            <a:r>
              <a:rPr lang="en-US" sz="1200" dirty="0"/>
              <a:t>Farren J, </a:t>
            </a:r>
            <a:r>
              <a:rPr lang="en-US" sz="1200" dirty="0" err="1"/>
              <a:t>Jalmbrant</a:t>
            </a:r>
            <a:r>
              <a:rPr lang="en-US" sz="1200" dirty="0"/>
              <a:t> M, Falconieri N, Mitchell-Jones N, </a:t>
            </a:r>
            <a:r>
              <a:rPr lang="en-US" sz="1200" dirty="0" err="1"/>
              <a:t>Bobdiwala</a:t>
            </a:r>
            <a:r>
              <a:rPr lang="en-US" sz="1200" dirty="0"/>
              <a:t> S, Al-</a:t>
            </a:r>
            <a:r>
              <a:rPr lang="en-US" sz="1200" dirty="0" err="1"/>
              <a:t>Memar</a:t>
            </a:r>
            <a:r>
              <a:rPr lang="en-US" sz="1200" dirty="0"/>
              <a:t> M, Tapp S, Van </a:t>
            </a:r>
            <a:r>
              <a:rPr lang="en-US" sz="1200" dirty="0" err="1"/>
              <a:t>Calster</a:t>
            </a:r>
            <a:r>
              <a:rPr lang="en-US" sz="1200" dirty="0"/>
              <a:t> B, Wynants L, Timmerman D, Bourne T. Posttraumatic stress, anxiety and depression following miscarriage and ectopic pregnancy: a multicenter, prospective, cohort study. Am J Obstet Gynecol. 2020 Apr;222(4):367.e1-367.e22.</a:t>
            </a:r>
            <a:endParaRPr sz="1200" dirty="0"/>
          </a:p>
          <a:p>
            <a:pPr marL="355600" lvl="0" indent="-228600" algn="l" rtl="0">
              <a:lnSpc>
                <a:spcPct val="120000"/>
              </a:lnSpc>
              <a:spcBef>
                <a:spcPts val="0"/>
              </a:spcBef>
              <a:spcAft>
                <a:spcPts val="0"/>
              </a:spcAft>
              <a:buClr>
                <a:schemeClr val="tx1"/>
              </a:buClr>
              <a:buSzPct val="115000"/>
              <a:buFont typeface="+mj-lt"/>
              <a:buAutoNum type="arabicPeriod"/>
            </a:pPr>
            <a:r>
              <a:rPr lang="en-US" sz="1200" dirty="0"/>
              <a:t>Granner JR, Seng JS. Using theories of posttraumatic stress to inform perinatal care clinical responses to trauma reactions. </a:t>
            </a:r>
            <a:r>
              <a:rPr lang="en-US" sz="1200" dirty="0">
                <a:solidFill>
                  <a:srgbClr val="212121"/>
                </a:solidFill>
              </a:rPr>
              <a:t>J Midwifery </a:t>
            </a:r>
            <a:r>
              <a:rPr lang="en-US" sz="1200" dirty="0" err="1">
                <a:solidFill>
                  <a:srgbClr val="212121"/>
                </a:solidFill>
              </a:rPr>
              <a:t>Womens</a:t>
            </a:r>
            <a:r>
              <a:rPr lang="en-US" sz="1200" dirty="0">
                <a:solidFill>
                  <a:srgbClr val="212121"/>
                </a:solidFill>
              </a:rPr>
              <a:t> Health. 2021 Sep;66(5):567-578.</a:t>
            </a:r>
            <a:endParaRPr sz="1200" dirty="0">
              <a:solidFill>
                <a:srgbClr val="212121"/>
              </a:solidFill>
            </a:endParaRPr>
          </a:p>
          <a:p>
            <a:pPr marL="355600" lvl="0" indent="-228600" algn="l" rtl="0">
              <a:lnSpc>
                <a:spcPct val="120000"/>
              </a:lnSpc>
              <a:spcBef>
                <a:spcPts val="0"/>
              </a:spcBef>
              <a:spcAft>
                <a:spcPts val="0"/>
              </a:spcAft>
              <a:buClr>
                <a:schemeClr val="tx1"/>
              </a:buClr>
              <a:buSzPct val="115000"/>
              <a:buFont typeface="+mj-lt"/>
              <a:buAutoNum type="arabicPeriod"/>
            </a:pPr>
            <a:r>
              <a:rPr lang="en-US" sz="1200" dirty="0" err="1">
                <a:solidFill>
                  <a:srgbClr val="212121"/>
                </a:solidFill>
              </a:rPr>
              <a:t>Gravensteen</a:t>
            </a:r>
            <a:r>
              <a:rPr lang="en-US" sz="1200" dirty="0">
                <a:solidFill>
                  <a:srgbClr val="212121"/>
                </a:solidFill>
              </a:rPr>
              <a:t> IK, Jacobsen EM, </a:t>
            </a:r>
            <a:r>
              <a:rPr lang="en-US" sz="1200" dirty="0" err="1">
                <a:solidFill>
                  <a:srgbClr val="212121"/>
                </a:solidFill>
              </a:rPr>
              <a:t>Sandset</a:t>
            </a:r>
            <a:r>
              <a:rPr lang="en-US" sz="1200" dirty="0">
                <a:solidFill>
                  <a:srgbClr val="212121"/>
                </a:solidFill>
              </a:rPr>
              <a:t> PM, Helgadottir LB, </a:t>
            </a:r>
            <a:r>
              <a:rPr lang="en-US" sz="1200" dirty="0" err="1">
                <a:solidFill>
                  <a:srgbClr val="212121"/>
                </a:solidFill>
              </a:rPr>
              <a:t>Rådestad</a:t>
            </a:r>
            <a:r>
              <a:rPr lang="en-US" sz="1200" dirty="0">
                <a:solidFill>
                  <a:srgbClr val="212121"/>
                </a:solidFill>
              </a:rPr>
              <a:t> I, Sandvik L, Ekeberg Ø. Anxiety, depression and relationship satisfaction in the pregnancy following stillbirth and after the birth of a live-born baby: a prospective study. BMC Pregnancy Childbirth. 2018 Jan 24;18(1):41.</a:t>
            </a:r>
            <a:endParaRPr sz="1200" dirty="0">
              <a:solidFill>
                <a:srgbClr val="212121"/>
              </a:solidFill>
            </a:endParaRPr>
          </a:p>
          <a:p>
            <a:pPr marL="355600" lvl="0" indent="-228600" algn="l" rtl="0">
              <a:lnSpc>
                <a:spcPct val="120000"/>
              </a:lnSpc>
              <a:spcBef>
                <a:spcPts val="0"/>
              </a:spcBef>
              <a:spcAft>
                <a:spcPts val="0"/>
              </a:spcAft>
              <a:buClr>
                <a:schemeClr val="tx1"/>
              </a:buClr>
              <a:buSzPct val="115000"/>
              <a:buFont typeface="+mj-lt"/>
              <a:buAutoNum type="arabicPeriod"/>
            </a:pPr>
            <a:r>
              <a:rPr lang="en-US" sz="1200" dirty="0"/>
              <a:t>Hvidtjørn D, Wu C, Schendel D, Thorlund </a:t>
            </a:r>
            <a:r>
              <a:rPr lang="en-US" sz="1200" dirty="0" err="1"/>
              <a:t>Parner</a:t>
            </a:r>
            <a:r>
              <a:rPr lang="en-US" sz="1200" dirty="0"/>
              <a:t> E, Brink Henriksen T. Mortality in mothers after perinatal loss: a population- based follow-up study. BJOG 2016;.123:393–398. </a:t>
            </a:r>
            <a:endParaRPr sz="1200" dirty="0"/>
          </a:p>
          <a:p>
            <a:pPr marL="355600" lvl="0" indent="-228600" algn="l" rtl="0">
              <a:lnSpc>
                <a:spcPct val="120000"/>
              </a:lnSpc>
              <a:spcBef>
                <a:spcPts val="0"/>
              </a:spcBef>
              <a:spcAft>
                <a:spcPts val="0"/>
              </a:spcAft>
              <a:buClr>
                <a:schemeClr val="tx1"/>
              </a:buClr>
              <a:buSzPct val="115000"/>
              <a:buFont typeface="+mj-lt"/>
              <a:buAutoNum type="arabicPeriod"/>
            </a:pPr>
            <a:r>
              <a:rPr lang="en-US" sz="1200" dirty="0"/>
              <a:t>Lacasse JR, Cacciatore J. Prescribing of psychiatric medication to bereaved parents following perinatal/neonatal death: an observational study. Death Stud. 2014 Jul-Dec;38(6-10):589-96.</a:t>
            </a:r>
            <a:endParaRPr sz="1200" dirty="0"/>
          </a:p>
          <a:p>
            <a:pPr marL="355600" lvl="0" indent="-228600" algn="l" rtl="0">
              <a:lnSpc>
                <a:spcPct val="120000"/>
              </a:lnSpc>
              <a:spcBef>
                <a:spcPts val="0"/>
              </a:spcBef>
              <a:spcAft>
                <a:spcPts val="0"/>
              </a:spcAft>
              <a:buClr>
                <a:schemeClr val="tx1"/>
              </a:buClr>
              <a:buSzPct val="115000"/>
              <a:buFont typeface="+mj-lt"/>
              <a:buAutoNum type="arabicPeriod"/>
            </a:pPr>
            <a:r>
              <a:rPr lang="en-US" sz="1200" dirty="0"/>
              <a:t>Lewkowitz AK, Rosenbloom JI, Keller M, López JD, </a:t>
            </a:r>
            <a:r>
              <a:rPr lang="en-US" sz="1200" dirty="0" err="1"/>
              <a:t>Macones</a:t>
            </a:r>
            <a:r>
              <a:rPr lang="en-US" sz="1200" dirty="0"/>
              <a:t> GA, Olsen MA, Cahill AG. Association between stillbirth ≥23 weeks gestation and acute psychiatric illness within 1 year of delivery. Am J Obstet Gynecol. 2019 Nov;221(5):491.e1-491.e22.</a:t>
            </a:r>
            <a:endParaRPr sz="1200" dirty="0"/>
          </a:p>
          <a:p>
            <a:pPr marL="355600" lvl="0" indent="-228600" algn="l" rtl="0">
              <a:lnSpc>
                <a:spcPct val="120000"/>
              </a:lnSpc>
              <a:spcBef>
                <a:spcPts val="0"/>
              </a:spcBef>
              <a:spcAft>
                <a:spcPts val="0"/>
              </a:spcAft>
              <a:buClr>
                <a:schemeClr val="tx1"/>
              </a:buClr>
              <a:buSzPct val="115000"/>
              <a:buFont typeface="+mj-lt"/>
              <a:buAutoNum type="arabicPeriod"/>
            </a:pPr>
            <a:r>
              <a:rPr lang="en-US" sz="1200" dirty="0" err="1"/>
              <a:t>MacDorman</a:t>
            </a:r>
            <a:r>
              <a:rPr lang="en-US" sz="1200" dirty="0"/>
              <a:t>, MF and Gregory, ECW (2015). Fetal and Perinatal Mortality: United States, 2013. 64(8). </a:t>
            </a:r>
            <a:endParaRPr sz="1200" dirty="0"/>
          </a:p>
          <a:p>
            <a:pPr marL="685800" lvl="0" indent="-228600" algn="l" rtl="0">
              <a:lnSpc>
                <a:spcPct val="120000"/>
              </a:lnSpc>
              <a:spcBef>
                <a:spcPts val="0"/>
              </a:spcBef>
              <a:spcAft>
                <a:spcPts val="0"/>
              </a:spcAft>
              <a:buClr>
                <a:schemeClr val="tx1"/>
              </a:buClr>
              <a:buSzPct val="115000"/>
              <a:buFont typeface="+mj-lt"/>
              <a:buAutoNum type="arabicPeriod"/>
            </a:pPr>
            <a:endParaRPr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3b4bf4ead8b_1_0"/>
          <p:cNvSpPr txBox="1">
            <a:spLocks noGrp="1"/>
          </p:cNvSpPr>
          <p:nvPr>
            <p:ph type="title"/>
          </p:nvPr>
        </p:nvSpPr>
        <p:spPr>
          <a:xfrm>
            <a:off x="628650" y="1"/>
            <a:ext cx="7886700" cy="65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References </a:t>
            </a:r>
            <a:endParaRPr/>
          </a:p>
        </p:txBody>
      </p:sp>
      <p:sp>
        <p:nvSpPr>
          <p:cNvPr id="326" name="Google Shape;326;g3b4bf4ead8b_1_0"/>
          <p:cNvSpPr txBox="1">
            <a:spLocks noGrp="1"/>
          </p:cNvSpPr>
          <p:nvPr>
            <p:ph idx="1"/>
          </p:nvPr>
        </p:nvSpPr>
        <p:spPr>
          <a:xfrm>
            <a:off x="131600" y="657900"/>
            <a:ext cx="8905200" cy="5066700"/>
          </a:xfrm>
          <a:prstGeom prst="rect">
            <a:avLst/>
          </a:prstGeom>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sz="1600">
              <a:highlight>
                <a:srgbClr val="FFFFFF"/>
              </a:highlight>
            </a:endParaRPr>
          </a:p>
          <a:p>
            <a:pPr marL="457200" lvl="0" indent="-330200" algn="l" rtl="0">
              <a:lnSpc>
                <a:spcPct val="100000"/>
              </a:lnSpc>
              <a:spcBef>
                <a:spcPts val="0"/>
              </a:spcBef>
              <a:spcAft>
                <a:spcPts val="0"/>
              </a:spcAft>
              <a:buSzPts val="1600"/>
              <a:buFont typeface="Calibri"/>
              <a:buAutoNum type="arabicPeriod"/>
            </a:pPr>
            <a:r>
              <a:rPr lang="en-US" sz="1600">
                <a:highlight>
                  <a:schemeClr val="lt1"/>
                </a:highlight>
              </a:rPr>
              <a:t>Management of Stillbirth: Obstetric Care Consensus No, 10 Summary. Obstet Gynecol. 2020 Mar;135(3):747-751. doi: 10.1097/AOG.0000000000003720. PMID: 32080046.</a:t>
            </a:r>
            <a:endParaRPr sz="1600">
              <a:highlight>
                <a:schemeClr val="lt1"/>
              </a:highlight>
            </a:endParaRPr>
          </a:p>
          <a:p>
            <a:pPr marL="457200" lvl="0" indent="-330200" algn="l" rtl="0">
              <a:lnSpc>
                <a:spcPct val="100000"/>
              </a:lnSpc>
              <a:spcBef>
                <a:spcPts val="0"/>
              </a:spcBef>
              <a:spcAft>
                <a:spcPts val="0"/>
              </a:spcAft>
              <a:buSzPts val="1600"/>
              <a:buFont typeface="Calibri"/>
              <a:buAutoNum type="arabicPeriod"/>
            </a:pPr>
            <a:r>
              <a:rPr lang="en-US" sz="1600">
                <a:solidFill>
                  <a:srgbClr val="222222"/>
                </a:solidFill>
                <a:highlight>
                  <a:srgbClr val="FFFFFF"/>
                </a:highlight>
              </a:rPr>
              <a:t>Riddle JN, Hopkins T, Yeaton-Massey A, Hellberg S. No baby to bring home: perinatal loss, infertility, and mental illness—overview and recommendations for care. Current Psychiatry Reports. 2023 Nov;25(11):747-57.</a:t>
            </a:r>
            <a:endParaRPr sz="1600">
              <a:solidFill>
                <a:srgbClr val="222222"/>
              </a:solidFill>
              <a:highlight>
                <a:srgbClr val="FFFFFF"/>
              </a:highlight>
            </a:endParaRPr>
          </a:p>
          <a:p>
            <a:pPr marL="457200" lvl="0" indent="-330200" algn="l" rtl="0">
              <a:lnSpc>
                <a:spcPct val="100000"/>
              </a:lnSpc>
              <a:spcBef>
                <a:spcPts val="0"/>
              </a:spcBef>
              <a:spcAft>
                <a:spcPts val="0"/>
              </a:spcAft>
              <a:buClr>
                <a:srgbClr val="222222"/>
              </a:buClr>
              <a:buSzPts val="1600"/>
              <a:buFont typeface="Calibri"/>
              <a:buAutoNum type="arabicPeriod"/>
            </a:pPr>
            <a:r>
              <a:rPr lang="en-US" sz="1600">
                <a:solidFill>
                  <a:srgbClr val="222222"/>
                </a:solidFill>
                <a:highlight>
                  <a:srgbClr val="FFFFFF"/>
                </a:highlight>
              </a:rPr>
              <a:t>Riddle JN, Hopkins T, Gores AM, Nathan MD. Mental Health Care during Pregnancy Loss: Considerations for Assessment and Treatment. Advances in Psychiatry and Behavioral Health. 2024 Sep 1;4(1):125-34.</a:t>
            </a:r>
            <a:endParaRPr sz="1600">
              <a:solidFill>
                <a:srgbClr val="222222"/>
              </a:solidFill>
              <a:highlight>
                <a:srgbClr val="FFFFFF"/>
              </a:highlight>
            </a:endParaRPr>
          </a:p>
          <a:p>
            <a:pPr marL="457200" lvl="0" indent="-330200" algn="l" rtl="0">
              <a:lnSpc>
                <a:spcPct val="100000"/>
              </a:lnSpc>
              <a:spcBef>
                <a:spcPts val="0"/>
              </a:spcBef>
              <a:spcAft>
                <a:spcPts val="0"/>
              </a:spcAft>
              <a:buSzPts val="1600"/>
              <a:buFont typeface="Calibri"/>
              <a:buAutoNum type="arabicPeriod"/>
            </a:pPr>
            <a:r>
              <a:rPr lang="en-US" sz="1600">
                <a:highlight>
                  <a:schemeClr val="lt1"/>
                </a:highlight>
              </a:rPr>
              <a:t>Shaohua L, Shorey S. Psychosocial interventions on psychological outcomes of parents with perinatal loss: A systematic review and meta-analysis. Int J Nurs Stud 2021;117:103871.</a:t>
            </a:r>
            <a:endParaRPr sz="1600">
              <a:highlight>
                <a:schemeClr val="lt1"/>
              </a:highlight>
            </a:endParaRPr>
          </a:p>
          <a:p>
            <a:pPr marL="457200" lvl="0" indent="-330200" algn="l" rtl="0">
              <a:lnSpc>
                <a:spcPct val="100000"/>
              </a:lnSpc>
              <a:spcBef>
                <a:spcPts val="0"/>
              </a:spcBef>
              <a:spcAft>
                <a:spcPts val="0"/>
              </a:spcAft>
              <a:buSzPts val="1600"/>
              <a:buFont typeface="Calibri"/>
              <a:buAutoNum type="arabicPeriod"/>
            </a:pPr>
            <a:r>
              <a:rPr lang="en-US" sz="1600">
                <a:highlight>
                  <a:srgbClr val="FFFFFF"/>
                </a:highlight>
              </a:rPr>
              <a:t>Shetty A, Issac A, Dhiraaj S, Vr V, Thimappa L, Balakrishnan D, Nath B, Sinha S, Singh S, Mishra P, Halemani K. Global prevalence of post-miscarriage anxiety, depression, and stress: a systematic review and meta-analysis. J Glob Health. 2025 Sep 26;15:04245.</a:t>
            </a:r>
            <a:endParaRPr sz="1600">
              <a:highlight>
                <a:srgbClr val="FFFFFF"/>
              </a:highlight>
            </a:endParaRPr>
          </a:p>
          <a:p>
            <a:pPr marL="457200" lvl="0" indent="-330200" algn="l" rtl="0">
              <a:lnSpc>
                <a:spcPct val="100000"/>
              </a:lnSpc>
              <a:spcBef>
                <a:spcPts val="0"/>
              </a:spcBef>
              <a:spcAft>
                <a:spcPts val="0"/>
              </a:spcAft>
              <a:buSzPts val="1600"/>
              <a:buFont typeface="Calibri"/>
              <a:buAutoNum type="arabicPeriod"/>
            </a:pPr>
            <a:r>
              <a:rPr lang="en-US" sz="1600">
                <a:highlight>
                  <a:srgbClr val="FFFFFF"/>
                </a:highlight>
              </a:rPr>
              <a:t>Shorter JM, Koelper N, Sonalkar S, Oquendo MA, Sammel MD, Schreiber CA. Racial Disparities in Mental Health Outcomes Among Women With Early Pregnancy Loss. Obstet Gynecol. 2021 Jan 1;137(1):156-163.</a:t>
            </a:r>
            <a:endParaRPr sz="1600">
              <a:highlight>
                <a:srgbClr val="FFFFFF"/>
              </a:highlight>
            </a:endParaRPr>
          </a:p>
          <a:p>
            <a:pPr marL="457200" lvl="0" indent="-330200" algn="l" rtl="0">
              <a:lnSpc>
                <a:spcPct val="100000"/>
              </a:lnSpc>
              <a:spcBef>
                <a:spcPts val="0"/>
              </a:spcBef>
              <a:spcAft>
                <a:spcPts val="0"/>
              </a:spcAft>
              <a:buSzPts val="1600"/>
              <a:buFont typeface="Calibri"/>
              <a:buAutoNum type="arabicPeriod"/>
            </a:pPr>
            <a:r>
              <a:rPr lang="en-US" sz="1600">
                <a:highlight>
                  <a:srgbClr val="FFFFFF"/>
                </a:highlight>
              </a:rPr>
              <a:t>Sullivan HK, Sinaiko AD, Fox K, Armstrong JC, Clapp MA, Cohen JL. Stillbirths in the United States. JAMA. 2025 Dec 9;334(22):2033-2035.</a:t>
            </a:r>
            <a:endParaRPr sz="1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Shape 330"/>
        <p:cNvGrpSpPr/>
        <p:nvPr/>
      </p:nvGrpSpPr>
      <p:grpSpPr>
        <a:xfrm>
          <a:off x="0" y="0"/>
          <a:ext cx="0" cy="0"/>
          <a:chOff x="0" y="0"/>
          <a:chExt cx="0" cy="0"/>
        </a:xfrm>
      </p:grpSpPr>
      <p:sp>
        <p:nvSpPr>
          <p:cNvPr id="331" name="Google Shape;331;gd65e489fe0_1_6"/>
          <p:cNvSpPr txBox="1">
            <a:spLocks noGrp="1"/>
          </p:cNvSpPr>
          <p:nvPr>
            <p:ph type="title"/>
          </p:nvPr>
        </p:nvSpPr>
        <p:spPr>
          <a:xfrm>
            <a:off x="628650" y="9679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2800" dirty="0"/>
              <a:t>Resources </a:t>
            </a:r>
            <a:endParaRPr sz="2800" dirty="0"/>
          </a:p>
        </p:txBody>
      </p:sp>
      <p:sp>
        <p:nvSpPr>
          <p:cNvPr id="332" name="Google Shape;332;gd65e489fe0_1_6"/>
          <p:cNvSpPr txBox="1">
            <a:spLocks noGrp="1"/>
          </p:cNvSpPr>
          <p:nvPr>
            <p:ph idx="1"/>
          </p:nvPr>
        </p:nvSpPr>
        <p:spPr>
          <a:xfrm>
            <a:off x="628650" y="1163686"/>
            <a:ext cx="7886700" cy="4351200"/>
          </a:xfrm>
          <a:prstGeom prst="rect">
            <a:avLst/>
          </a:prstGeom>
          <a:noFill/>
          <a:ln>
            <a:noFill/>
          </a:ln>
        </p:spPr>
        <p:txBody>
          <a:bodyPr spcFirstLastPara="1" wrap="square" lIns="91425" tIns="45700" rIns="91425" bIns="45700" anchor="t" anchorCtr="0">
            <a:noAutofit/>
          </a:bodyPr>
          <a:lstStyle/>
          <a:p>
            <a:pPr marL="457200" lvl="0" indent="-355600" algn="l" rtl="0">
              <a:lnSpc>
                <a:spcPct val="120000"/>
              </a:lnSpc>
              <a:spcBef>
                <a:spcPts val="0"/>
              </a:spcBef>
              <a:spcAft>
                <a:spcPts val="0"/>
              </a:spcAft>
              <a:buSzPts val="2000"/>
              <a:buChar char="•"/>
            </a:pPr>
            <a:r>
              <a:rPr lang="en-US" sz="1400" u="sng" dirty="0">
                <a:solidFill>
                  <a:schemeClr val="hlink"/>
                </a:solidFill>
                <a:hlinkClick r:id="rId4"/>
              </a:rPr>
              <a:t>March of Dimes</a:t>
            </a:r>
            <a:r>
              <a:rPr lang="en-US" sz="1400" dirty="0"/>
              <a:t>: Dedicated to dealing with grief and perinatal loss</a:t>
            </a:r>
            <a:endParaRPr sz="1400" dirty="0"/>
          </a:p>
          <a:p>
            <a:pPr marL="457200" lvl="0" indent="-355600" algn="l" rtl="0">
              <a:lnSpc>
                <a:spcPct val="120000"/>
              </a:lnSpc>
              <a:spcBef>
                <a:spcPts val="0"/>
              </a:spcBef>
              <a:spcAft>
                <a:spcPts val="0"/>
              </a:spcAft>
              <a:buSzPts val="2000"/>
              <a:buChar char="•"/>
            </a:pPr>
            <a:r>
              <a:rPr lang="en-US" sz="1400" u="sng" dirty="0">
                <a:solidFill>
                  <a:schemeClr val="hlink"/>
                </a:solidFill>
                <a:hlinkClick r:id="rId5"/>
              </a:rPr>
              <a:t>Return to Zero (HOPE)</a:t>
            </a:r>
            <a:r>
              <a:rPr lang="en-US" sz="1400" dirty="0"/>
              <a:t>: Engages with a global community of bereaved parents and their health care providers to improve mental health outcomes while also advancing pregnancy and infant loss awareness.</a:t>
            </a:r>
            <a:endParaRPr sz="1400" dirty="0"/>
          </a:p>
          <a:p>
            <a:pPr marL="457200" lvl="0" indent="-355600" algn="l" rtl="0">
              <a:lnSpc>
                <a:spcPct val="120000"/>
              </a:lnSpc>
              <a:spcBef>
                <a:spcPts val="0"/>
              </a:spcBef>
              <a:spcAft>
                <a:spcPts val="0"/>
              </a:spcAft>
              <a:buSzPts val="2000"/>
              <a:buChar char="•"/>
            </a:pPr>
            <a:r>
              <a:rPr lang="en-US" sz="1400" u="sng" dirty="0">
                <a:solidFill>
                  <a:schemeClr val="hlink"/>
                </a:solidFill>
                <a:hlinkClick r:id="rId6"/>
              </a:rPr>
              <a:t>Share Pregnancy and Infant Loss Support</a:t>
            </a:r>
            <a:r>
              <a:rPr lang="en-US" sz="1400" dirty="0"/>
              <a:t>: Provides information for families and professionals about early pregnancy loss, stillbirths, and neonatal loss</a:t>
            </a:r>
            <a:endParaRPr sz="1400" dirty="0"/>
          </a:p>
          <a:p>
            <a:pPr marL="457200" lvl="0" indent="-355600" algn="l" rtl="0">
              <a:lnSpc>
                <a:spcPct val="120000"/>
              </a:lnSpc>
              <a:spcBef>
                <a:spcPts val="0"/>
              </a:spcBef>
              <a:spcAft>
                <a:spcPts val="0"/>
              </a:spcAft>
              <a:buSzPts val="2000"/>
              <a:buChar char="•"/>
            </a:pPr>
            <a:r>
              <a:rPr lang="en-US" sz="1400" u="sng" dirty="0">
                <a:solidFill>
                  <a:schemeClr val="hlink"/>
                </a:solidFill>
                <a:hlinkClick r:id="rId7"/>
              </a:rPr>
              <a:t>International Stillbirth Alliance</a:t>
            </a:r>
            <a:r>
              <a:rPr lang="en-US" sz="1400" dirty="0"/>
              <a:t>: A coalition of stillbirth awareness groups and organizations that work to promote stillbirth research and awareness. The Alliance provides support resources for parents.</a:t>
            </a:r>
            <a:endParaRPr sz="1400" dirty="0"/>
          </a:p>
          <a:p>
            <a:pPr marL="457200" lvl="0" indent="-355600" algn="l" rtl="0">
              <a:lnSpc>
                <a:spcPct val="120000"/>
              </a:lnSpc>
              <a:spcBef>
                <a:spcPts val="0"/>
              </a:spcBef>
              <a:spcAft>
                <a:spcPts val="0"/>
              </a:spcAft>
              <a:buSzPts val="2000"/>
              <a:buChar char="•"/>
            </a:pPr>
            <a:r>
              <a:rPr lang="en-US" sz="1400" u="sng" dirty="0">
                <a:solidFill>
                  <a:schemeClr val="hlink"/>
                </a:solidFill>
                <a:hlinkClick r:id="rId8"/>
              </a:rPr>
              <a:t>The Miscarriage Association (UK)</a:t>
            </a:r>
            <a:r>
              <a:rPr lang="en-US" sz="1400" dirty="0"/>
              <a:t>: Support group that offers resources for families to cope with </a:t>
            </a:r>
            <a:r>
              <a:rPr lang="en-US" sz="1400" dirty="0" err="1"/>
              <a:t>miscarraiage</a:t>
            </a:r>
            <a:r>
              <a:rPr lang="en-US" sz="1400" dirty="0"/>
              <a:t> and spreads awareness of miscarriage. The Association has a </a:t>
            </a:r>
            <a:r>
              <a:rPr lang="en-US" sz="1400" dirty="0" err="1"/>
              <a:t>ntwork</a:t>
            </a:r>
            <a:r>
              <a:rPr lang="en-US" sz="1400" dirty="0"/>
              <a:t> of support volunteers and provides information to help people better understand miscarriage - including post-miscarriage tests and information on “trying again” after loss. </a:t>
            </a:r>
            <a:endParaRPr sz="1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Shape 337"/>
        <p:cNvGrpSpPr/>
        <p:nvPr/>
      </p:nvGrpSpPr>
      <p:grpSpPr>
        <a:xfrm>
          <a:off x="0" y="0"/>
          <a:ext cx="0" cy="0"/>
          <a:chOff x="0" y="0"/>
          <a:chExt cx="0" cy="0"/>
        </a:xfrm>
      </p:grpSpPr>
      <p:sp>
        <p:nvSpPr>
          <p:cNvPr id="338" name="Google Shape;338;gfa98a1e9a2_0_83"/>
          <p:cNvSpPr txBox="1">
            <a:spLocks noGrp="1"/>
          </p:cNvSpPr>
          <p:nvPr>
            <p:ph type="title"/>
          </p:nvPr>
        </p:nvSpPr>
        <p:spPr>
          <a:xfrm>
            <a:off x="628650" y="9679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Resources </a:t>
            </a:r>
            <a:endParaRPr dirty="0"/>
          </a:p>
        </p:txBody>
      </p:sp>
      <p:sp>
        <p:nvSpPr>
          <p:cNvPr id="339" name="Google Shape;339;gfa98a1e9a2_0_83"/>
          <p:cNvSpPr txBox="1">
            <a:spLocks noGrp="1"/>
          </p:cNvSpPr>
          <p:nvPr>
            <p:ph idx="1"/>
          </p:nvPr>
        </p:nvSpPr>
        <p:spPr>
          <a:xfrm>
            <a:off x="628650" y="1317936"/>
            <a:ext cx="7886700" cy="4351200"/>
          </a:xfrm>
          <a:prstGeom prst="rect">
            <a:avLst/>
          </a:prstGeom>
          <a:noFill/>
          <a:ln>
            <a:noFill/>
          </a:ln>
        </p:spPr>
        <p:txBody>
          <a:bodyPr spcFirstLastPara="1" wrap="square" lIns="91425" tIns="45700" rIns="91425" bIns="45700" anchor="t" anchorCtr="0">
            <a:noAutofit/>
          </a:bodyPr>
          <a:lstStyle/>
          <a:p>
            <a:pPr marL="457200" lvl="0" indent="-355600" algn="l" rtl="0">
              <a:lnSpc>
                <a:spcPct val="120000"/>
              </a:lnSpc>
              <a:spcBef>
                <a:spcPts val="0"/>
              </a:spcBef>
              <a:spcAft>
                <a:spcPts val="0"/>
              </a:spcAft>
              <a:buSzPts val="2000"/>
              <a:buChar char="•"/>
            </a:pPr>
            <a:r>
              <a:rPr lang="en-US" sz="1600" u="sng" dirty="0">
                <a:solidFill>
                  <a:schemeClr val="hlink"/>
                </a:solidFill>
                <a:hlinkClick r:id="rId4"/>
              </a:rPr>
              <a:t>The Compassionate Friends</a:t>
            </a:r>
            <a:r>
              <a:rPr lang="en-US" sz="1600" dirty="0"/>
              <a:t>: Though not exclusively focused on pregnancy loss, the Friends provides support for families who are grieving the death of a child.</a:t>
            </a:r>
            <a:endParaRPr sz="1600" dirty="0"/>
          </a:p>
          <a:p>
            <a:pPr marL="457200" lvl="0" indent="-355600" algn="l" rtl="0">
              <a:lnSpc>
                <a:spcPct val="120000"/>
              </a:lnSpc>
              <a:spcBef>
                <a:spcPts val="0"/>
              </a:spcBef>
              <a:spcAft>
                <a:spcPts val="0"/>
              </a:spcAft>
              <a:buSzPts val="2000"/>
              <a:buChar char="•"/>
            </a:pPr>
            <a:r>
              <a:rPr lang="en-US" sz="1600" u="sng" dirty="0">
                <a:solidFill>
                  <a:schemeClr val="hlink"/>
                </a:solidFill>
                <a:hlinkClick r:id="rId5"/>
              </a:rPr>
              <a:t>Grief Out Loud</a:t>
            </a:r>
            <a:r>
              <a:rPr lang="en-US" sz="1600" dirty="0"/>
              <a:t>: Offers online support for grieving families affected by pregnancy loss, stillbirth, or infant loss. </a:t>
            </a:r>
            <a:endParaRPr sz="1600" dirty="0"/>
          </a:p>
          <a:p>
            <a:pPr marL="457200" lvl="0" indent="-355600" algn="l" rtl="0">
              <a:lnSpc>
                <a:spcPct val="120000"/>
              </a:lnSpc>
              <a:spcBef>
                <a:spcPts val="0"/>
              </a:spcBef>
              <a:spcAft>
                <a:spcPts val="0"/>
              </a:spcAft>
              <a:buSzPts val="2000"/>
              <a:buChar char="•"/>
            </a:pPr>
            <a:r>
              <a:rPr lang="en-US" sz="1600" u="sng" dirty="0">
                <a:solidFill>
                  <a:schemeClr val="hlink"/>
                </a:solidFill>
                <a:hlinkClick r:id="rId6"/>
              </a:rPr>
              <a:t>Star Legacy Foundation</a:t>
            </a:r>
            <a:r>
              <a:rPr lang="en-US" sz="1600" dirty="0"/>
              <a:t>: Supports research, education, and advocacy regarding pregnancy loss and neonatal death. The Foundation has counselors who are available 24/7.</a:t>
            </a:r>
            <a:endParaRPr sz="1600" dirty="0"/>
          </a:p>
          <a:p>
            <a:pPr marL="457200" lvl="0" indent="-355600" algn="l" rtl="0">
              <a:lnSpc>
                <a:spcPct val="120000"/>
              </a:lnSpc>
              <a:spcBef>
                <a:spcPts val="0"/>
              </a:spcBef>
              <a:spcAft>
                <a:spcPts val="0"/>
              </a:spcAft>
              <a:buSzPts val="2000"/>
              <a:buChar char="•"/>
            </a:pPr>
            <a:r>
              <a:rPr lang="en-US" sz="1600" u="sng" dirty="0">
                <a:solidFill>
                  <a:schemeClr val="hlink"/>
                </a:solidFill>
                <a:hlinkClick r:id="rId7"/>
              </a:rPr>
              <a:t>Faces of Loss, Faces of Hope</a:t>
            </a:r>
            <a:r>
              <a:rPr lang="en-US" sz="1600" dirty="0"/>
              <a:t>: A place to share your story with others who understand.</a:t>
            </a:r>
            <a:endParaRPr sz="1600" dirty="0"/>
          </a:p>
          <a:p>
            <a:pPr marL="457200" lvl="0" indent="-355600" algn="l" rtl="0">
              <a:lnSpc>
                <a:spcPct val="120000"/>
              </a:lnSpc>
              <a:spcBef>
                <a:spcPts val="0"/>
              </a:spcBef>
              <a:spcAft>
                <a:spcPts val="0"/>
              </a:spcAft>
              <a:buSzPts val="2000"/>
              <a:buChar char="•"/>
            </a:pPr>
            <a:r>
              <a:rPr lang="en-US" sz="1600" u="sng" dirty="0">
                <a:solidFill>
                  <a:schemeClr val="hlink"/>
                </a:solidFill>
                <a:hlinkClick r:id="rId8"/>
              </a:rPr>
              <a:t>Black Mamas Matter Alliance</a:t>
            </a:r>
            <a:r>
              <a:rPr lang="en-US" sz="1600" dirty="0"/>
              <a:t>: An advocacy organization focused on improving the health and well-being of Black women through research, policy, and cultural shifts.</a:t>
            </a:r>
            <a:endParaRPr sz="1600" dirty="0"/>
          </a:p>
          <a:p>
            <a:pPr marL="457200" lvl="0" indent="-355600" algn="l" rtl="0">
              <a:lnSpc>
                <a:spcPct val="120000"/>
              </a:lnSpc>
              <a:spcBef>
                <a:spcPts val="0"/>
              </a:spcBef>
              <a:spcAft>
                <a:spcPts val="0"/>
              </a:spcAft>
              <a:buSzPts val="2000"/>
              <a:buChar char="•"/>
            </a:pPr>
            <a:r>
              <a:rPr lang="en-US" sz="1600" u="sng" dirty="0">
                <a:solidFill>
                  <a:schemeClr val="hlink"/>
                </a:solidFill>
                <a:hlinkClick r:id="rId9"/>
              </a:rPr>
              <a:t>Grieving Dads - To the Brink and Back</a:t>
            </a:r>
            <a:r>
              <a:rPr lang="en-US" sz="1600" dirty="0"/>
              <a:t>: A forum for dads to connect. </a:t>
            </a:r>
            <a:endParaRPr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Learning Objectives:</a:t>
            </a:r>
            <a:endParaRPr/>
          </a:p>
        </p:txBody>
      </p:sp>
      <p:sp>
        <p:nvSpPr>
          <p:cNvPr id="116" name="Google Shape;116;p4"/>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20000"/>
          </a:bodyPr>
          <a:lstStyle/>
          <a:p>
            <a:pPr marL="457200" lvl="0" indent="-380484" algn="l" rtl="0">
              <a:lnSpc>
                <a:spcPct val="100000"/>
              </a:lnSpc>
              <a:spcBef>
                <a:spcPts val="1600"/>
              </a:spcBef>
              <a:spcAft>
                <a:spcPts val="0"/>
              </a:spcAft>
              <a:buSzPts val="2392"/>
              <a:buFont typeface="Calibri"/>
              <a:buChar char="•"/>
            </a:pPr>
            <a:r>
              <a:rPr lang="en-US" sz="2200" dirty="0"/>
              <a:t>Develop an understanding of the mental health impact of perinatal loss</a:t>
            </a:r>
            <a:endParaRPr sz="2200" dirty="0"/>
          </a:p>
          <a:p>
            <a:pPr marL="457200" lvl="0" indent="-368300" algn="l" rtl="0">
              <a:lnSpc>
                <a:spcPct val="100000"/>
              </a:lnSpc>
              <a:spcBef>
                <a:spcPts val="1600"/>
              </a:spcBef>
              <a:spcAft>
                <a:spcPts val="0"/>
              </a:spcAft>
              <a:buSzPts val="2200"/>
              <a:buFont typeface="Calibri"/>
              <a:buChar char="•"/>
            </a:pPr>
            <a:r>
              <a:rPr lang="en-US" sz="2200" dirty="0"/>
              <a:t>Discuss the clinical approach to mental health impact of the patient with perinatal loss </a:t>
            </a:r>
            <a:endParaRPr sz="2200" dirty="0"/>
          </a:p>
          <a:p>
            <a:pPr marL="457200" lvl="0" indent="-368300" algn="l" rtl="0">
              <a:lnSpc>
                <a:spcPct val="100000"/>
              </a:lnSpc>
              <a:spcBef>
                <a:spcPts val="1600"/>
              </a:spcBef>
              <a:spcAft>
                <a:spcPts val="0"/>
              </a:spcAft>
              <a:buSzPts val="2200"/>
              <a:buFont typeface="Calibri"/>
              <a:buChar char="•"/>
            </a:pPr>
            <a:r>
              <a:rPr lang="en-US" sz="2200" dirty="0"/>
              <a:t>Appreciate unique factors in the management of perinatal loss as it relates to normal grief, anxiety, depression and other acute psychiatric presentations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91a0a8b62a_0_16"/>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Outline</a:t>
            </a:r>
            <a:endParaRPr/>
          </a:p>
        </p:txBody>
      </p:sp>
      <p:sp>
        <p:nvSpPr>
          <p:cNvPr id="124" name="Google Shape;124;g391a0a8b62a_0_16"/>
          <p:cNvSpPr txBox="1">
            <a:spLocks noGrp="1"/>
          </p:cNvSpPr>
          <p:nvPr>
            <p:ph idx="1"/>
          </p:nvPr>
        </p:nvSpPr>
        <p:spPr>
          <a:prstGeom prst="rect">
            <a:avLst/>
          </a:prstGeom>
        </p:spPr>
        <p:txBody>
          <a:bodyPr spcFirstLastPara="1" wrap="square" lIns="91425" tIns="45700" rIns="91425" bIns="45700" anchor="t" anchorCtr="0">
            <a:normAutofit/>
          </a:bodyPr>
          <a:lstStyle/>
          <a:p>
            <a:pPr marL="457200" lvl="0" indent="-342900" algn="l" rtl="0">
              <a:spcBef>
                <a:spcPts val="750"/>
              </a:spcBef>
              <a:spcAft>
                <a:spcPts val="0"/>
              </a:spcAft>
              <a:buSzPts val="1800"/>
              <a:buChar char="•"/>
            </a:pPr>
            <a:r>
              <a:rPr lang="en-US"/>
              <a:t>Introduction/Overview </a:t>
            </a:r>
            <a:endParaRPr/>
          </a:p>
          <a:p>
            <a:pPr marL="457200" lvl="0" indent="-342900" algn="l" rtl="0">
              <a:spcBef>
                <a:spcPts val="0"/>
              </a:spcBef>
              <a:spcAft>
                <a:spcPts val="0"/>
              </a:spcAft>
              <a:buSzPts val="1800"/>
              <a:buChar char="•"/>
            </a:pPr>
            <a:r>
              <a:rPr lang="en-US"/>
              <a:t>Epidemiology</a:t>
            </a:r>
            <a:endParaRPr/>
          </a:p>
          <a:p>
            <a:pPr marL="457200" lvl="0" indent="-342900" algn="l" rtl="0">
              <a:spcBef>
                <a:spcPts val="0"/>
              </a:spcBef>
              <a:spcAft>
                <a:spcPts val="0"/>
              </a:spcAft>
              <a:buSzPts val="1800"/>
              <a:buChar char="•"/>
            </a:pPr>
            <a:r>
              <a:rPr lang="en-US"/>
              <a:t>Inpatient and Outpatient approaches</a:t>
            </a:r>
            <a:endParaRPr/>
          </a:p>
          <a:p>
            <a:pPr marL="457200" lvl="0" indent="-342900" algn="l" rtl="0">
              <a:spcBef>
                <a:spcPts val="0"/>
              </a:spcBef>
              <a:spcAft>
                <a:spcPts val="0"/>
              </a:spcAft>
              <a:buSzPts val="1800"/>
              <a:buChar char="•"/>
            </a:pPr>
            <a:r>
              <a:rPr lang="en-US"/>
              <a:t>Screening</a:t>
            </a:r>
            <a:endParaRPr/>
          </a:p>
          <a:p>
            <a:pPr marL="457200" lvl="0" indent="-342900" algn="l" rtl="0">
              <a:spcBef>
                <a:spcPts val="0"/>
              </a:spcBef>
              <a:spcAft>
                <a:spcPts val="0"/>
              </a:spcAft>
              <a:buSzPts val="1800"/>
              <a:buChar char="•"/>
            </a:pPr>
            <a:r>
              <a:rPr lang="en-US"/>
              <a:t>Diagnosis/Clinical Features</a:t>
            </a:r>
            <a:endParaRPr/>
          </a:p>
          <a:p>
            <a:pPr marL="457200" lvl="0" indent="-342900" algn="l" rtl="0">
              <a:spcBef>
                <a:spcPts val="0"/>
              </a:spcBef>
              <a:spcAft>
                <a:spcPts val="0"/>
              </a:spcAft>
              <a:buSzPts val="1800"/>
              <a:buChar char="•"/>
            </a:pPr>
            <a:r>
              <a:rPr lang="en-US"/>
              <a:t>Pathophysiology</a:t>
            </a:r>
            <a:endParaRPr/>
          </a:p>
          <a:p>
            <a:pPr marL="457200" lvl="0" indent="-342900" algn="l" rtl="0">
              <a:spcBef>
                <a:spcPts val="0"/>
              </a:spcBef>
              <a:spcAft>
                <a:spcPts val="0"/>
              </a:spcAft>
              <a:buSzPts val="1800"/>
              <a:buChar char="•"/>
            </a:pPr>
            <a:r>
              <a:rPr lang="en-US"/>
              <a:t>Treatment Considerations</a:t>
            </a:r>
            <a:endParaRPr/>
          </a:p>
          <a:p>
            <a:pPr marL="457200" lvl="0" indent="-342900" algn="l" rtl="0">
              <a:spcBef>
                <a:spcPts val="0"/>
              </a:spcBef>
              <a:spcAft>
                <a:spcPts val="0"/>
              </a:spcAft>
              <a:buSzPts val="1800"/>
              <a:buChar char="•"/>
            </a:pPr>
            <a:r>
              <a:rPr lang="en-US"/>
              <a:t>Key Clinical Points</a:t>
            </a:r>
            <a:endParaRPr/>
          </a:p>
          <a:p>
            <a:pPr marL="457200" lvl="0" indent="-342900" algn="l" rtl="0">
              <a:spcBef>
                <a:spcPts val="0"/>
              </a:spcBef>
              <a:spcAft>
                <a:spcPts val="0"/>
              </a:spcAft>
              <a:buSzPts val="1800"/>
              <a:buChar char="•"/>
            </a:pPr>
            <a:r>
              <a:rPr lang="en-US"/>
              <a:t>References</a:t>
            </a:r>
            <a:endParaRPr/>
          </a:p>
          <a:p>
            <a:pPr marL="457200" lvl="0" indent="-342900" algn="l" rtl="0">
              <a:spcBef>
                <a:spcPts val="0"/>
              </a:spcBef>
              <a:spcAft>
                <a:spcPts val="0"/>
              </a:spcAft>
              <a:buSzPts val="1800"/>
              <a:buChar char="•"/>
            </a:pPr>
            <a:r>
              <a:rPr lang="en-US"/>
              <a:t>Resources</a:t>
            </a:r>
            <a:endParaRPr/>
          </a:p>
          <a:p>
            <a:pPr marL="457200" lvl="0" indent="0" algn="l" rtl="0">
              <a:spcBef>
                <a:spcPts val="75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391a0a8b62a_0_10"/>
          <p:cNvSpPr txBox="1">
            <a:spLocks noGrp="1"/>
          </p:cNvSpPr>
          <p:nvPr>
            <p:ph type="title"/>
          </p:nvPr>
        </p:nvSpPr>
        <p:spPr>
          <a:xfrm>
            <a:off x="3983734" y="545778"/>
            <a:ext cx="5756906"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Case</a:t>
            </a:r>
            <a:endParaRPr dirty="0"/>
          </a:p>
        </p:txBody>
      </p:sp>
      <p:sp>
        <p:nvSpPr>
          <p:cNvPr id="131" name="Google Shape;131;g391a0a8b62a_0_10"/>
          <p:cNvSpPr txBox="1">
            <a:spLocks noGrp="1"/>
          </p:cNvSpPr>
          <p:nvPr>
            <p:ph idx="1"/>
          </p:nvPr>
        </p:nvSpPr>
        <p:spPr>
          <a:xfrm>
            <a:off x="3983734" y="1542735"/>
            <a:ext cx="4606292" cy="3772530"/>
          </a:xfrm>
          <a:prstGeom prst="rect">
            <a:avLst/>
          </a:prstGeom>
        </p:spPr>
        <p:txBody>
          <a:bodyPr spcFirstLastPara="1" wrap="square" lIns="91425" tIns="45700" rIns="91425" bIns="45700" anchor="t" anchorCtr="0">
            <a:normAutofit/>
          </a:bodyPr>
          <a:lstStyle/>
          <a:p>
            <a:pPr marL="0" lvl="0" indent="0" algn="l" rtl="0">
              <a:lnSpc>
                <a:spcPct val="100000"/>
              </a:lnSpc>
              <a:spcBef>
                <a:spcPts val="750"/>
              </a:spcBef>
              <a:spcAft>
                <a:spcPts val="0"/>
              </a:spcAft>
              <a:buNone/>
            </a:pPr>
            <a:r>
              <a:rPr lang="en-US" sz="1400" dirty="0"/>
              <a:t>Marlee is a 36F, Black, non-Hispanic, G5P1122 at 24w gestation who presents to the hospital with chest pain and bilateral LE edema.  </a:t>
            </a:r>
            <a:endParaRPr sz="1400" dirty="0"/>
          </a:p>
          <a:p>
            <a:pPr marL="0" lvl="0" indent="0" algn="l" rtl="0">
              <a:lnSpc>
                <a:spcPct val="100000"/>
              </a:lnSpc>
              <a:spcBef>
                <a:spcPts val="750"/>
              </a:spcBef>
              <a:spcAft>
                <a:spcPts val="0"/>
              </a:spcAft>
              <a:buNone/>
            </a:pPr>
            <a:endParaRPr sz="1400" dirty="0"/>
          </a:p>
          <a:p>
            <a:pPr marL="0" lvl="0" indent="0" algn="l" rtl="0">
              <a:lnSpc>
                <a:spcPct val="100000"/>
              </a:lnSpc>
              <a:spcBef>
                <a:spcPts val="750"/>
              </a:spcBef>
              <a:spcAft>
                <a:spcPts val="0"/>
              </a:spcAft>
              <a:buNone/>
            </a:pPr>
            <a:r>
              <a:rPr lang="en-US" sz="1400" dirty="0"/>
              <a:t>Social work notes she is married, works in a daycare, has two young children, and experienced pre-eclampsia in a prior pregnancy leading to preterm labor and NICU stay for newborn, ultimately discharged and now healthy and thriving. She also experienced a miscarriage and pursued D&amp;E after genetic findings at 14 weeks. She has been in therapy on and off, never on medications. </a:t>
            </a:r>
            <a:endParaRPr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fa98a1e9a2_0_0"/>
          <p:cNvSpPr txBox="1">
            <a:spLocks noGrp="1"/>
          </p:cNvSpPr>
          <p:nvPr>
            <p:ph type="title"/>
          </p:nvPr>
        </p:nvSpPr>
        <p:spPr>
          <a:xfrm>
            <a:off x="3745990" y="372130"/>
            <a:ext cx="5013962"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endParaRPr sz="2800" dirty="0"/>
          </a:p>
          <a:p>
            <a:pPr marL="0" lvl="0" indent="0" algn="l" rtl="0">
              <a:lnSpc>
                <a:spcPct val="90000"/>
              </a:lnSpc>
              <a:spcBef>
                <a:spcPts val="0"/>
              </a:spcBef>
              <a:spcAft>
                <a:spcPts val="0"/>
              </a:spcAft>
              <a:buClr>
                <a:schemeClr val="dk1"/>
              </a:buClr>
              <a:buSzPts val="3300"/>
              <a:buFont typeface="Calibri"/>
              <a:buNone/>
            </a:pPr>
            <a:r>
              <a:rPr lang="en-US" sz="2800" dirty="0"/>
              <a:t>Perinatal Loss: Definition:</a:t>
            </a:r>
            <a:br>
              <a:rPr lang="en-US" sz="2800" dirty="0"/>
            </a:br>
            <a:r>
              <a:rPr lang="en-US" sz="2800" dirty="0"/>
              <a:t>Not one thing</a:t>
            </a:r>
            <a:endParaRPr sz="2800" dirty="0"/>
          </a:p>
        </p:txBody>
      </p:sp>
      <p:sp>
        <p:nvSpPr>
          <p:cNvPr id="137" name="Google Shape;137;gfa98a1e9a2_0_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1600" dirty="0"/>
              <a:t>Either the non-voluntary end of pregnancy or death of the infant from conception until twenty-eight days postpartum, including: </a:t>
            </a:r>
            <a:endParaRPr sz="1600" dirty="0"/>
          </a:p>
          <a:p>
            <a:pPr marL="457200" lvl="0" indent="0" algn="l" rtl="0">
              <a:lnSpc>
                <a:spcPct val="90000"/>
              </a:lnSpc>
              <a:spcBef>
                <a:spcPts val="0"/>
              </a:spcBef>
              <a:spcAft>
                <a:spcPts val="0"/>
              </a:spcAft>
              <a:buSzPts val="1800"/>
              <a:buNone/>
            </a:pPr>
            <a:endParaRPr sz="16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Miscarriage/Spontaneous abortion</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Ectopic pregnancy</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Stillbirth/Intrauterine Fetal Demise </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Neonatal death</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Termination for medical reasons</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Infertility (+ all the treatments)</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Recurrent Loss</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Fetal anomalies</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Maternal morbidity/mortality</a:t>
            </a:r>
            <a:endParaRPr sz="1400" dirty="0"/>
          </a:p>
          <a:p>
            <a:pPr marL="469900" lvl="0" indent="0" algn="l" rtl="0">
              <a:lnSpc>
                <a:spcPct val="115000"/>
              </a:lnSpc>
              <a:spcBef>
                <a:spcPts val="200"/>
              </a:spcBef>
              <a:spcAft>
                <a:spcPts val="0"/>
              </a:spcAft>
              <a:buClr>
                <a:schemeClr val="dk1"/>
              </a:buClr>
              <a:buSzPts val="1100"/>
              <a:buFont typeface="Arial"/>
              <a:buNone/>
            </a:pPr>
            <a:r>
              <a:rPr lang="en-US" sz="1400" dirty="0">
                <a:solidFill>
                  <a:srgbClr val="E48312"/>
                </a:solidFill>
                <a:latin typeface="Arial"/>
                <a:ea typeface="Arial"/>
                <a:cs typeface="Arial"/>
                <a:sym typeface="Arial"/>
              </a:rPr>
              <a:t>•</a:t>
            </a:r>
            <a:r>
              <a:rPr lang="en-US" sz="1400" dirty="0"/>
              <a:t>Abortion </a:t>
            </a:r>
            <a:endParaRPr sz="1400" dirty="0"/>
          </a:p>
          <a:p>
            <a:pPr marL="0" lvl="0" indent="0" algn="l" rtl="0">
              <a:lnSpc>
                <a:spcPct val="90000"/>
              </a:lnSpc>
              <a:spcBef>
                <a:spcPts val="0"/>
              </a:spcBef>
              <a:spcAft>
                <a:spcPts val="0"/>
              </a:spcAft>
              <a:buSzPts val="1800"/>
              <a:buNone/>
            </a:pPr>
            <a:endParaRPr sz="1600" dirty="0"/>
          </a:p>
          <a:p>
            <a:pPr marL="0" lvl="0" indent="0" algn="l" rtl="0">
              <a:lnSpc>
                <a:spcPct val="90000"/>
              </a:lnSpc>
              <a:spcBef>
                <a:spcPts val="0"/>
              </a:spcBef>
              <a:spcAft>
                <a:spcPts val="0"/>
              </a:spcAft>
              <a:buSzPts val="1800"/>
              <a:buNone/>
            </a:pPr>
            <a:endParaRPr sz="1800" dirty="0"/>
          </a:p>
          <a:p>
            <a:pPr marL="457200" lvl="0" indent="0" algn="l" rtl="0">
              <a:lnSpc>
                <a:spcPct val="90000"/>
              </a:lnSpc>
              <a:spcBef>
                <a:spcPts val="0"/>
              </a:spcBef>
              <a:spcAft>
                <a:spcPts val="0"/>
              </a:spcAft>
              <a:buSzPts val="1800"/>
              <a:buNone/>
            </a:pPr>
            <a:endParaRPr sz="1600" dirty="0"/>
          </a:p>
          <a:p>
            <a:pPr marL="0" lvl="0" indent="0" algn="l" rtl="0">
              <a:lnSpc>
                <a:spcPct val="90000"/>
              </a:lnSpc>
              <a:spcBef>
                <a:spcPts val="0"/>
              </a:spcBef>
              <a:spcAft>
                <a:spcPts val="0"/>
              </a:spcAft>
              <a:buSzPts val="1800"/>
              <a:buNone/>
            </a:pPr>
            <a:endParaRPr sz="1600" dirty="0"/>
          </a:p>
        </p:txBody>
      </p:sp>
      <p:pic>
        <p:nvPicPr>
          <p:cNvPr id="138" name="Google Shape;138;gfa98a1e9a2_0_0"/>
          <p:cNvPicPr preferRelativeResize="0"/>
          <p:nvPr/>
        </p:nvPicPr>
        <p:blipFill rotWithShape="1">
          <a:blip r:embed="rId3">
            <a:alphaModFix/>
          </a:blip>
          <a:srcRect t="30635" b="33728"/>
          <a:stretch/>
        </p:blipFill>
        <p:spPr>
          <a:xfrm>
            <a:off x="5847080" y="5854032"/>
            <a:ext cx="3296919" cy="939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39f8b5ec2fb_2_86"/>
          <p:cNvSpPr txBox="1">
            <a:spLocks noGrp="1"/>
          </p:cNvSpPr>
          <p:nvPr>
            <p:ph type="title"/>
          </p:nvPr>
        </p:nvSpPr>
        <p:spPr>
          <a:xfrm>
            <a:off x="3909061" y="500068"/>
            <a:ext cx="5756906"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Perinatal Loss: Unique Factors to consider</a:t>
            </a:r>
            <a:endParaRPr dirty="0"/>
          </a:p>
        </p:txBody>
      </p:sp>
      <p:sp>
        <p:nvSpPr>
          <p:cNvPr id="144" name="Google Shape;144;g39f8b5ec2fb_2_8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sz="1600" dirty="0"/>
              <a:t>Causes are often unknown</a:t>
            </a:r>
            <a:endParaRPr sz="1600" dirty="0"/>
          </a:p>
          <a:p>
            <a:pPr marL="457200" lvl="0" indent="0" algn="l" rtl="0">
              <a:lnSpc>
                <a:spcPct val="90000"/>
              </a:lnSpc>
              <a:spcBef>
                <a:spcPts val="0"/>
              </a:spcBef>
              <a:spcAft>
                <a:spcPts val="0"/>
              </a:spcAft>
              <a:buNone/>
            </a:pPr>
            <a:endParaRPr sz="1600" dirty="0"/>
          </a:p>
          <a:p>
            <a:pPr marL="457200" lvl="0" indent="-342900" algn="l" rtl="0">
              <a:lnSpc>
                <a:spcPct val="90000"/>
              </a:lnSpc>
              <a:spcBef>
                <a:spcPts val="0"/>
              </a:spcBef>
              <a:spcAft>
                <a:spcPts val="0"/>
              </a:spcAft>
              <a:buSzPts val="1800"/>
              <a:buChar char="•"/>
            </a:pPr>
            <a:r>
              <a:rPr lang="en-US" sz="1600" dirty="0"/>
              <a:t>Stillbirth: higher rates in Black women &amp; lower income women</a:t>
            </a:r>
            <a:endParaRPr sz="1600" dirty="0"/>
          </a:p>
          <a:p>
            <a:pPr marL="457200" lvl="0" indent="0" algn="l" rtl="0">
              <a:lnSpc>
                <a:spcPct val="90000"/>
              </a:lnSpc>
              <a:spcBef>
                <a:spcPts val="0"/>
              </a:spcBef>
              <a:spcAft>
                <a:spcPts val="0"/>
              </a:spcAft>
              <a:buNone/>
            </a:pPr>
            <a:r>
              <a:rPr lang="en-US" sz="1600" dirty="0"/>
              <a:t> </a:t>
            </a:r>
            <a:endParaRPr sz="1600" dirty="0"/>
          </a:p>
          <a:p>
            <a:pPr marL="457200" lvl="0" indent="-355600" algn="l" rtl="0">
              <a:lnSpc>
                <a:spcPct val="90000"/>
              </a:lnSpc>
              <a:spcBef>
                <a:spcPts val="0"/>
              </a:spcBef>
              <a:spcAft>
                <a:spcPts val="0"/>
              </a:spcAft>
              <a:buSzPts val="2000"/>
              <a:buChar char="•"/>
            </a:pPr>
            <a:r>
              <a:rPr lang="en-US" sz="1600" dirty="0"/>
              <a:t>Non-Hispanic Black women more likely to experience miscarriage, IUFD and infant death</a:t>
            </a:r>
            <a:endParaRPr sz="1600" dirty="0"/>
          </a:p>
          <a:p>
            <a:pPr marL="457200" lvl="0" indent="0" algn="l" rtl="0">
              <a:lnSpc>
                <a:spcPct val="90000"/>
              </a:lnSpc>
              <a:spcBef>
                <a:spcPts val="0"/>
              </a:spcBef>
              <a:spcAft>
                <a:spcPts val="0"/>
              </a:spcAft>
              <a:buNone/>
            </a:pPr>
            <a:r>
              <a:rPr lang="en-US" sz="1600" dirty="0"/>
              <a:t> </a:t>
            </a:r>
            <a:endParaRPr sz="1600" dirty="0"/>
          </a:p>
          <a:p>
            <a:pPr marL="457200" lvl="0" indent="-355600" algn="l" rtl="0">
              <a:lnSpc>
                <a:spcPct val="90000"/>
              </a:lnSpc>
              <a:spcBef>
                <a:spcPts val="0"/>
              </a:spcBef>
              <a:spcAft>
                <a:spcPts val="0"/>
              </a:spcAft>
              <a:buSzPts val="2000"/>
              <a:buChar char="•"/>
            </a:pPr>
            <a:r>
              <a:rPr lang="en-US" sz="1600" dirty="0"/>
              <a:t>In urgent situations (</a:t>
            </a:r>
            <a:r>
              <a:rPr lang="en-US" sz="1600" dirty="0" err="1"/>
              <a:t>ie</a:t>
            </a:r>
            <a:r>
              <a:rPr lang="en-US" sz="1600" dirty="0"/>
              <a:t>. pre-eclampsia), the patient's own medical literacy and history of trauma can dictate a lot of their experience of choice and agency</a:t>
            </a:r>
            <a:endParaRPr sz="1600" dirty="0"/>
          </a:p>
        </p:txBody>
      </p:sp>
      <p:pic>
        <p:nvPicPr>
          <p:cNvPr id="145" name="Google Shape;145;g39f8b5ec2fb_2_86"/>
          <p:cNvPicPr preferRelativeResize="0"/>
          <p:nvPr/>
        </p:nvPicPr>
        <p:blipFill rotWithShape="1">
          <a:blip r:embed="rId3">
            <a:alphaModFix/>
          </a:blip>
          <a:srcRect t="30633" b="33730"/>
          <a:stretch/>
        </p:blipFill>
        <p:spPr>
          <a:xfrm>
            <a:off x="5847080" y="5854032"/>
            <a:ext cx="3296919" cy="939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48e78f5d44_1_6"/>
          <p:cNvSpPr txBox="1">
            <a:spLocks noGrp="1"/>
          </p:cNvSpPr>
          <p:nvPr>
            <p:ph type="title"/>
          </p:nvPr>
        </p:nvSpPr>
        <p:spPr>
          <a:xfrm>
            <a:off x="2804158" y="597063"/>
            <a:ext cx="6550154"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Perinatal Loss &amp; Mental Health</a:t>
            </a:r>
            <a:endParaRPr sz="3200" dirty="0"/>
          </a:p>
        </p:txBody>
      </p:sp>
      <p:sp>
        <p:nvSpPr>
          <p:cNvPr id="152" name="Google Shape;152;g148e78f5d44_1_6"/>
          <p:cNvSpPr txBox="1">
            <a:spLocks noGrp="1"/>
          </p:cNvSpPr>
          <p:nvPr>
            <p:ph idx="1"/>
          </p:nvPr>
        </p:nvSpPr>
        <p:spPr>
          <a:xfrm>
            <a:off x="3927349" y="1715899"/>
            <a:ext cx="4606292" cy="377253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750"/>
              </a:spcBef>
              <a:spcAft>
                <a:spcPts val="0"/>
              </a:spcAft>
              <a:buSzPts val="2400"/>
              <a:buChar char="•"/>
            </a:pPr>
            <a:r>
              <a:rPr lang="en-US" sz="1400" dirty="0"/>
              <a:t>Experience of loss is common (25% of all pregnancies)</a:t>
            </a:r>
            <a:endParaRPr sz="1400" dirty="0"/>
          </a:p>
          <a:p>
            <a:pPr marL="457200" lvl="0" indent="-381000" algn="l" rtl="0">
              <a:lnSpc>
                <a:spcPct val="90000"/>
              </a:lnSpc>
              <a:spcBef>
                <a:spcPts val="750"/>
              </a:spcBef>
              <a:spcAft>
                <a:spcPts val="0"/>
              </a:spcAft>
              <a:buSzPts val="2400"/>
              <a:buChar char="•"/>
            </a:pPr>
            <a:r>
              <a:rPr lang="en-US" sz="1400" dirty="0"/>
              <a:t>Can be highly distressing </a:t>
            </a:r>
            <a:endParaRPr sz="1400" dirty="0"/>
          </a:p>
          <a:p>
            <a:pPr marL="457200" lvl="0" indent="-381000" algn="l" rtl="0">
              <a:lnSpc>
                <a:spcPct val="90000"/>
              </a:lnSpc>
              <a:spcBef>
                <a:spcPts val="750"/>
              </a:spcBef>
              <a:spcAft>
                <a:spcPts val="0"/>
              </a:spcAft>
              <a:buSzPts val="2400"/>
              <a:buChar char="•"/>
            </a:pPr>
            <a:r>
              <a:rPr lang="en-US" sz="1400" dirty="0"/>
              <a:t>Can be associated with significant psychiatric sequelae</a:t>
            </a:r>
            <a:endParaRPr sz="1400" dirty="0"/>
          </a:p>
          <a:p>
            <a:pPr marL="457200" lvl="0" indent="-400050" algn="l" rtl="0">
              <a:spcBef>
                <a:spcPts val="750"/>
              </a:spcBef>
              <a:spcAft>
                <a:spcPts val="0"/>
              </a:spcAft>
              <a:buSzPts val="2700"/>
              <a:buChar char="•"/>
            </a:pPr>
            <a:r>
              <a:rPr lang="en-US" sz="1400" dirty="0"/>
              <a:t>Not robustly studied or funded for mental health outcomes, though called upon often </a:t>
            </a:r>
            <a:r>
              <a:rPr lang="en-US" sz="1400" dirty="0" err="1"/>
              <a:t>often</a:t>
            </a:r>
            <a:r>
              <a:rPr lang="en-US" sz="1400" dirty="0"/>
              <a:t> as a priority for care </a:t>
            </a:r>
            <a:r>
              <a:rPr lang="en-US" sz="1200" dirty="0"/>
              <a:t>(Lancet 2021 </a:t>
            </a:r>
            <a:r>
              <a:rPr lang="en-US" sz="1200" dirty="0" err="1"/>
              <a:t>miscarrage</a:t>
            </a:r>
            <a:r>
              <a:rPr lang="en-US" sz="1200" dirty="0"/>
              <a:t> series &amp; Stillbirth paper series)</a:t>
            </a:r>
            <a:endParaRPr sz="1200" dirty="0"/>
          </a:p>
          <a:p>
            <a:pPr marL="1371600" lvl="2" indent="-368300" algn="l" rtl="0">
              <a:lnSpc>
                <a:spcPct val="115000"/>
              </a:lnSpc>
              <a:spcBef>
                <a:spcPts val="0"/>
              </a:spcBef>
              <a:spcAft>
                <a:spcPts val="0"/>
              </a:spcAft>
              <a:buSzPts val="2200"/>
              <a:buChar char="•"/>
            </a:pPr>
            <a:r>
              <a:rPr lang="en-US" sz="1200" dirty="0"/>
              <a:t>Retrospective</a:t>
            </a:r>
            <a:endParaRPr sz="1200" dirty="0"/>
          </a:p>
          <a:p>
            <a:pPr marL="1371600" lvl="2" indent="-368300" algn="l" rtl="0">
              <a:lnSpc>
                <a:spcPct val="115000"/>
              </a:lnSpc>
              <a:spcBef>
                <a:spcPts val="0"/>
              </a:spcBef>
              <a:spcAft>
                <a:spcPts val="0"/>
              </a:spcAft>
              <a:buSzPts val="2200"/>
              <a:buChar char="•"/>
            </a:pPr>
            <a:r>
              <a:rPr lang="en-US" sz="1200" dirty="0"/>
              <a:t>Single time-point</a:t>
            </a:r>
            <a:endParaRPr sz="1200" dirty="0"/>
          </a:p>
          <a:p>
            <a:pPr marL="1371600" lvl="2" indent="-368300" algn="l" rtl="0">
              <a:lnSpc>
                <a:spcPct val="115000"/>
              </a:lnSpc>
              <a:spcBef>
                <a:spcPts val="0"/>
              </a:spcBef>
              <a:spcAft>
                <a:spcPts val="0"/>
              </a:spcAft>
              <a:buSzPts val="2200"/>
              <a:buChar char="•"/>
            </a:pPr>
            <a:r>
              <a:rPr lang="en-US" sz="1200" dirty="0"/>
              <a:t>Self-reported</a:t>
            </a:r>
            <a:endParaRPr sz="1200" dirty="0"/>
          </a:p>
          <a:p>
            <a:pPr marL="1371600" lvl="2" indent="-368300" algn="l" rtl="0">
              <a:lnSpc>
                <a:spcPct val="115000"/>
              </a:lnSpc>
              <a:spcBef>
                <a:spcPts val="0"/>
              </a:spcBef>
              <a:spcAft>
                <a:spcPts val="0"/>
              </a:spcAft>
              <a:buSzPts val="2200"/>
              <a:buChar char="•"/>
            </a:pPr>
            <a:r>
              <a:rPr lang="en-US" sz="1200" dirty="0"/>
              <a:t>Scale based only, often a single scale</a:t>
            </a:r>
            <a:endParaRPr sz="1200" dirty="0"/>
          </a:p>
          <a:p>
            <a:pPr marL="1371600" lvl="2" indent="-368300" algn="l" rtl="0">
              <a:lnSpc>
                <a:spcPct val="115000"/>
              </a:lnSpc>
              <a:spcBef>
                <a:spcPts val="0"/>
              </a:spcBef>
              <a:spcAft>
                <a:spcPts val="0"/>
              </a:spcAft>
              <a:buSzPts val="2200"/>
              <a:buChar char="•"/>
            </a:pPr>
            <a:r>
              <a:rPr lang="en-US" sz="1200" dirty="0"/>
              <a:t>Not comprehensive.</a:t>
            </a:r>
            <a:endParaRPr sz="1200" dirty="0"/>
          </a:p>
          <a:p>
            <a:pPr marL="1371600" lvl="2" indent="-368300" algn="l" rtl="0">
              <a:lnSpc>
                <a:spcPct val="115000"/>
              </a:lnSpc>
              <a:spcBef>
                <a:spcPts val="0"/>
              </a:spcBef>
              <a:spcAft>
                <a:spcPts val="0"/>
              </a:spcAft>
              <a:buSzPts val="2200"/>
              <a:buChar char="•"/>
            </a:pPr>
            <a:r>
              <a:rPr lang="en-US" sz="1200" dirty="0"/>
              <a:t>Variable timing</a:t>
            </a:r>
            <a:endParaRPr sz="1200" dirty="0"/>
          </a:p>
          <a:p>
            <a:pPr marL="0" lvl="0" indent="0" algn="l" rtl="0">
              <a:spcBef>
                <a:spcPts val="750"/>
              </a:spcBef>
              <a:spcAft>
                <a:spcPts val="0"/>
              </a:spcAft>
              <a:buNone/>
            </a:pPr>
            <a:endParaRPr sz="1600" dirty="0"/>
          </a:p>
        </p:txBody>
      </p:sp>
      <p:pic>
        <p:nvPicPr>
          <p:cNvPr id="153" name="Google Shape;153;g148e78f5d44_1_6"/>
          <p:cNvPicPr preferRelativeResize="0"/>
          <p:nvPr/>
        </p:nvPicPr>
        <p:blipFill rotWithShape="1">
          <a:blip r:embed="rId3">
            <a:alphaModFix/>
          </a:blip>
          <a:srcRect t="30635" b="33728"/>
          <a:stretch/>
        </p:blipFill>
        <p:spPr>
          <a:xfrm>
            <a:off x="5847080" y="5853546"/>
            <a:ext cx="3296919" cy="939800"/>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5880</Words>
  <Application>Microsoft Office PowerPoint</Application>
  <PresentationFormat>On-screen Show (4:3)</PresentationFormat>
  <Paragraphs>351</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vt:lpstr>
      <vt:lpstr>Nunito</vt:lpstr>
      <vt:lpstr>Arial</vt:lpstr>
      <vt:lpstr>Roboto</vt:lpstr>
      <vt:lpstr>Poppins</vt:lpstr>
      <vt:lpstr>1_Office Theme</vt:lpstr>
      <vt:lpstr>Perinatal Loss and Maternal Mental Health</vt:lpstr>
      <vt:lpstr>Disclosures/Acknowledgments</vt:lpstr>
      <vt:lpstr> How to use this material</vt:lpstr>
      <vt:lpstr>Learning Objectives:</vt:lpstr>
      <vt:lpstr>Outline</vt:lpstr>
      <vt:lpstr>Case</vt:lpstr>
      <vt:lpstr> Perinatal Loss: Definition: Not one thing</vt:lpstr>
      <vt:lpstr>Perinatal Loss: Unique Factors to consider</vt:lpstr>
      <vt:lpstr>Perinatal Loss &amp; Mental Health</vt:lpstr>
      <vt:lpstr>Epidemiology: Perinatal Loss &amp; Mental Health</vt:lpstr>
      <vt:lpstr>Epidemiology:  Perinatal Loss &amp; Mental Health</vt:lpstr>
      <vt:lpstr>Take Home Messages from Lewkowitz Study, 2019</vt:lpstr>
      <vt:lpstr>Case: Marlee is a 36F, Black, non-Hispanic, G5P1122 at 23w gestation w/ chest pain and bilateral LE edema.</vt:lpstr>
      <vt:lpstr>Inpatient/Immediate Care</vt:lpstr>
      <vt:lpstr>Inpatient/Immediate Care</vt:lpstr>
      <vt:lpstr>Case</vt:lpstr>
      <vt:lpstr>Fundamental Principles of Care following Loss</vt:lpstr>
      <vt:lpstr>In Care: Building Rapport </vt:lpstr>
      <vt:lpstr>Screening </vt:lpstr>
      <vt:lpstr>Common mental health conditions related to perinatal loss</vt:lpstr>
      <vt:lpstr>Assessment/Diagnosis: Risk Assessment</vt:lpstr>
      <vt:lpstr>Pathophysiology: Risks and Protective Factors</vt:lpstr>
      <vt:lpstr>Treatment:  Psychoeducation &amp; Plan</vt:lpstr>
      <vt:lpstr>Grief </vt:lpstr>
      <vt:lpstr>Treatment </vt:lpstr>
      <vt:lpstr>Psychotherapy:  general approach</vt:lpstr>
      <vt:lpstr>Importance of Language</vt:lpstr>
      <vt:lpstr>Other Considerations</vt:lpstr>
      <vt:lpstr>Impact of perinatal loss on subsequent pregnancies</vt:lpstr>
      <vt:lpstr>Key Clinical Points </vt:lpstr>
      <vt:lpstr>References </vt:lpstr>
      <vt:lpstr>References </vt:lpstr>
      <vt:lpstr>Resources </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julia.frank</dc:creator>
  <cp:lastModifiedBy>Amanda Brahlek</cp:lastModifiedBy>
  <cp:revision>1</cp:revision>
  <dcterms:created xsi:type="dcterms:W3CDTF">2018-04-23T18:57:46Z</dcterms:created>
  <dcterms:modified xsi:type="dcterms:W3CDTF">2026-05-01T21:29:09Z</dcterms:modified>
</cp:coreProperties>
</file>