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omments/comment1.xml" ContentType="application/vnd.openxmlformats-officedocument.presentationml.comments+xml"/>
  <Override PartName="/ppt/notesSlides/notesSlide6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4"/>
  </p:sldMasterIdLst>
  <p:notesMasterIdLst>
    <p:notesMasterId r:id="rId6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g1a6TBILdqMLPaO0DxGfaCITsGN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en Osborn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B4A"/>
    <a:srgbClr val="B2C8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8EA466-5BED-B6F3-D615-DBD60C2A53C8}" v="15" dt="2026-03-04T18:33:24.468"/>
  </p1510:revLst>
</p1510:revInfo>
</file>

<file path=ppt/tableStyles.xml><?xml version="1.0" encoding="utf-8"?>
<a:tblStyleLst xmlns:a="http://schemas.openxmlformats.org/drawingml/2006/main" def="{A9B374B2-487F-4065-9179-1ACC514DFFF6}">
  <a:tblStyle styleId="{A9B374B2-487F-4065-9179-1ACC514DFFF6}"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C80F5363-00AE-4411-BC3E-EACF0EB75D43}"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80" y="3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customschemas.google.com/relationships/presentationmetadata" Target="meta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12-10T18:23:23.425" idx="1">
    <p:pos x="396" y="1008"/>
    <p:text>Add the following to references:
https://pubmed.ncbi.nlm.nih.gov/35513261/
https://www.ajog.org/article/S0002-9378(23)00713-5/fulltext
https://www.sciencedirect.com/science/article/pii/S2666577825000127?via%3Dihub</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t8u_cUA"/>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cog.org/clinical/clinical-guidance/committee-opinio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d.docs.live.net/pubmed/?term=Cook%20N%5BAuthor%5D&amp;cauthor=true&amp;cauthor_uid=28777972"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d.docs.live.net/pubmed/?term=Horsch%20A%5BAuthor%5D&amp;cauthor=true&amp;cauthor_uid=28777972" TargetMode="External"/><Relationship Id="rId4" Type="http://schemas.openxmlformats.org/officeDocument/2006/relationships/hyperlink" Target="https://d.docs.live.net/pubmed/?term=Ayers%20S%5BAuthor%5D&amp;cauthor=true&amp;cauthor_uid=28777972"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amhsa.gov/trauma-violenc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 name="Google Shape;9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000">
                <a:solidFill>
                  <a:srgbClr val="222222"/>
                </a:solidFill>
                <a:highlight>
                  <a:srgbClr val="FFFFFF"/>
                </a:highlight>
              </a:rPr>
              <a:t>While some women can come into pregnancy having experienced trauma earlier in life, others may develop a trauma or stressor-related disorder as a result of delivery itself.</a:t>
            </a:r>
            <a:endParaRPr sz="1000">
              <a:solidFill>
                <a:srgbClr val="222222"/>
              </a:solidFill>
              <a:highlight>
                <a:srgbClr val="FFFFFF"/>
              </a:highlight>
            </a:endParaRPr>
          </a:p>
          <a:p>
            <a:pPr marL="457200" marR="0" lvl="0" indent="-228600" algn="l" rtl="0">
              <a:lnSpc>
                <a:spcPct val="100000"/>
              </a:lnSpc>
              <a:spcBef>
                <a:spcPts val="0"/>
              </a:spcBef>
              <a:spcAft>
                <a:spcPts val="0"/>
              </a:spcAft>
              <a:buSzPts val="1400"/>
              <a:buNone/>
            </a:pPr>
            <a:r>
              <a:rPr lang="en-US" sz="1000">
                <a:solidFill>
                  <a:srgbClr val="222222"/>
                </a:solidFill>
                <a:highlight>
                  <a:srgbClr val="FFFFFF"/>
                </a:highlight>
              </a:rPr>
              <a:t>Daugirdaitė, Viltė, Olga van den Akker, and Satvinder Purewal. "Posttraumatic stress and posttraumatic stress disorder after termination of pregnancy and reproductive loss: a systematic review." </a:t>
            </a:r>
            <a:r>
              <a:rPr lang="en-US" sz="1000" i="1">
                <a:solidFill>
                  <a:srgbClr val="222222"/>
                </a:solidFill>
                <a:highlight>
                  <a:srgbClr val="FFFFFF"/>
                </a:highlight>
              </a:rPr>
              <a:t>Journal of pregnancy</a:t>
            </a:r>
            <a:r>
              <a:rPr lang="en-US" sz="1000">
                <a:solidFill>
                  <a:srgbClr val="222222"/>
                </a:solidFill>
                <a:highlight>
                  <a:srgbClr val="FFFFFF"/>
                </a:highlight>
              </a:rPr>
              <a:t> 2015 (2015).</a:t>
            </a:r>
            <a:endParaRPr sz="1000">
              <a:solidFill>
                <a:srgbClr val="222222"/>
              </a:solidFill>
              <a:highlight>
                <a:srgbClr val="FFFFFF"/>
              </a:highlight>
            </a:endParaRPr>
          </a:p>
          <a:p>
            <a:pPr marL="457200" marR="0" lvl="0" indent="-228600" algn="l" rtl="0">
              <a:lnSpc>
                <a:spcPct val="100000"/>
              </a:lnSpc>
              <a:spcBef>
                <a:spcPts val="0"/>
              </a:spcBef>
              <a:spcAft>
                <a:spcPts val="0"/>
              </a:spcAft>
              <a:buSzPts val="1400"/>
              <a:buNone/>
            </a:pPr>
            <a:endParaRPr sz="1000">
              <a:solidFill>
                <a:srgbClr val="222222"/>
              </a:solidFill>
              <a:highlight>
                <a:srgbClr val="FFFFFF"/>
              </a:highlight>
            </a:endParaRPr>
          </a:p>
          <a:p>
            <a:pPr marL="0" lvl="0" indent="0" algn="l" rtl="0">
              <a:spcBef>
                <a:spcPts val="0"/>
              </a:spcBef>
              <a:spcAft>
                <a:spcPts val="0"/>
              </a:spcAft>
              <a:buSzPts val="1400"/>
              <a:buNone/>
            </a:pPr>
            <a:r>
              <a:rPr lang="en-US"/>
              <a:t>For the OB: this is a really important point for the OB.  How a patient copes with a present trauma is informed by a past history of trauma </a:t>
            </a:r>
            <a:endParaRPr/>
          </a:p>
          <a:p>
            <a:pPr marL="0" lvl="0" indent="0" algn="l" rtl="0">
              <a:spcBef>
                <a:spcPts val="0"/>
              </a:spcBef>
              <a:spcAft>
                <a:spcPts val="0"/>
              </a:spcAft>
              <a:buClr>
                <a:schemeClr val="dk1"/>
              </a:buClr>
              <a:buSzPts val="1400"/>
              <a:buFont typeface="Arial"/>
              <a:buNone/>
            </a:pPr>
            <a:endParaRPr/>
          </a:p>
          <a:p>
            <a:pPr marL="457200" marR="0" lvl="0" indent="-228600" algn="l" rtl="0">
              <a:lnSpc>
                <a:spcPct val="100000"/>
              </a:lnSpc>
              <a:spcBef>
                <a:spcPts val="0"/>
              </a:spcBef>
              <a:spcAft>
                <a:spcPts val="0"/>
              </a:spcAft>
              <a:buSzPts val="1400"/>
              <a:buNone/>
            </a:pPr>
            <a:endParaRPr sz="1000">
              <a:solidFill>
                <a:srgbClr val="222222"/>
              </a:solidFill>
              <a:highlight>
                <a:srgbClr val="FFFFFF"/>
              </a:highlight>
            </a:endParaRPr>
          </a:p>
          <a:p>
            <a:pPr marL="457200" marR="0" lvl="0" indent="-228600" algn="l" rtl="0">
              <a:lnSpc>
                <a:spcPct val="100000"/>
              </a:lnSpc>
              <a:spcBef>
                <a:spcPts val="0"/>
              </a:spcBef>
              <a:spcAft>
                <a:spcPts val="0"/>
              </a:spcAft>
              <a:buSzPts val="1400"/>
              <a:buNone/>
            </a:pPr>
            <a:r>
              <a:rPr lang="en-US" sz="1000">
                <a:solidFill>
                  <a:srgbClr val="222222"/>
                </a:solidFill>
                <a:highlight>
                  <a:srgbClr val="FFFFFF"/>
                </a:highlight>
              </a:rPr>
              <a:t>Haagen, Joris FG, et al. "PTSD after childbirth: A predictive ethological model for symptom development." </a:t>
            </a:r>
            <a:r>
              <a:rPr lang="en-US" sz="1000" i="1">
                <a:solidFill>
                  <a:srgbClr val="222222"/>
                </a:solidFill>
                <a:highlight>
                  <a:srgbClr val="FFFFFF"/>
                </a:highlight>
              </a:rPr>
              <a:t>Journal of Affective Disorders</a:t>
            </a:r>
            <a:r>
              <a:rPr lang="en-US" sz="1000">
                <a:solidFill>
                  <a:srgbClr val="222222"/>
                </a:solidFill>
                <a:highlight>
                  <a:srgbClr val="FFFFFF"/>
                </a:highlight>
              </a:rPr>
              <a:t> 185 (2015): 135-143.</a:t>
            </a:r>
            <a:endParaRPr sz="1000">
              <a:solidFill>
                <a:srgbClr val="222222"/>
              </a:solidFill>
              <a:highlight>
                <a:srgbClr val="FFFFFF"/>
              </a:highlight>
            </a:endParaRPr>
          </a:p>
          <a:p>
            <a:pPr marL="457200" marR="0" lvl="0" indent="-228600" algn="l" rtl="0">
              <a:lnSpc>
                <a:spcPct val="100000"/>
              </a:lnSpc>
              <a:spcBef>
                <a:spcPts val="0"/>
              </a:spcBef>
              <a:spcAft>
                <a:spcPts val="0"/>
              </a:spcAft>
              <a:buSzPts val="1400"/>
              <a:buNone/>
            </a:pPr>
            <a:endParaRPr sz="1000">
              <a:solidFill>
                <a:srgbClr val="222222"/>
              </a:solidFill>
              <a:highlight>
                <a:srgbClr val="FFFFFF"/>
              </a:highlight>
            </a:endParaRPr>
          </a:p>
          <a:p>
            <a:pPr marL="457200" marR="0" lvl="0" indent="-228600" algn="l" rtl="0">
              <a:lnSpc>
                <a:spcPct val="100000"/>
              </a:lnSpc>
              <a:spcBef>
                <a:spcPts val="0"/>
              </a:spcBef>
              <a:spcAft>
                <a:spcPts val="0"/>
              </a:spcAft>
              <a:buSzPts val="1400"/>
              <a:buNone/>
            </a:pPr>
            <a:r>
              <a:rPr lang="en-US" sz="1000">
                <a:solidFill>
                  <a:srgbClr val="222222"/>
                </a:solidFill>
                <a:highlight>
                  <a:srgbClr val="FFFFFF"/>
                </a:highlight>
              </a:rPr>
              <a:t>Vignato, Julie, et al. "Correlates of perinatal post-traumatic stress among culturally diverse women with depressive symptomatology." </a:t>
            </a:r>
            <a:r>
              <a:rPr lang="en-US" sz="1000" i="1">
                <a:solidFill>
                  <a:srgbClr val="222222"/>
                </a:solidFill>
                <a:highlight>
                  <a:srgbClr val="FFFFFF"/>
                </a:highlight>
              </a:rPr>
              <a:t>Issues in mental health nursing</a:t>
            </a:r>
            <a:r>
              <a:rPr lang="en-US" sz="1000">
                <a:solidFill>
                  <a:srgbClr val="222222"/>
                </a:solidFill>
                <a:highlight>
                  <a:srgbClr val="FFFFFF"/>
                </a:highlight>
              </a:rPr>
              <a:t> 39.10 (2018): 840-849.</a:t>
            </a:r>
            <a:endParaRPr sz="1000">
              <a:solidFill>
                <a:srgbClr val="222222"/>
              </a:solidFill>
              <a:highlight>
                <a:srgbClr val="FFFFFF"/>
              </a:highlight>
            </a:endParaRPr>
          </a:p>
          <a:p>
            <a:pPr marL="457200" marR="0" lvl="0" indent="-228600" algn="l" rtl="0">
              <a:lnSpc>
                <a:spcPct val="100000"/>
              </a:lnSpc>
              <a:spcBef>
                <a:spcPts val="0"/>
              </a:spcBef>
              <a:spcAft>
                <a:spcPts val="0"/>
              </a:spcAft>
              <a:buSzPts val="1400"/>
              <a:buNone/>
            </a:pPr>
            <a:endParaRPr sz="1000">
              <a:solidFill>
                <a:srgbClr val="222222"/>
              </a:solidFill>
              <a:highlight>
                <a:srgbClr val="FFFFFF"/>
              </a:highlight>
              <a:latin typeface="Arial"/>
              <a:ea typeface="Arial"/>
              <a:cs typeface="Arial"/>
              <a:sym typeface="Arial"/>
            </a:endParaRPr>
          </a:p>
        </p:txBody>
      </p:sp>
      <p:sp>
        <p:nvSpPr>
          <p:cNvPr id="159" name="Google Shape;159;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Screening is NOT enough, but you won’t know if you don’t ask</a:t>
            </a:r>
            <a:endParaRPr/>
          </a:p>
          <a:p>
            <a:pPr marL="0" lvl="0" indent="0" algn="l" rtl="0">
              <a:lnSpc>
                <a:spcPct val="100000"/>
              </a:lnSpc>
              <a:spcBef>
                <a:spcPts val="0"/>
              </a:spcBef>
              <a:spcAft>
                <a:spcPts val="0"/>
              </a:spcAft>
              <a:buSzPts val="1400"/>
              <a:buNone/>
            </a:pPr>
            <a:endParaRPr/>
          </a:p>
        </p:txBody>
      </p:sp>
      <p:sp>
        <p:nvSpPr>
          <p:cNvPr id="166" name="Google Shape;16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a:t>Arkins B, Begley C, Higgins A. Measures for screening for intimate partner violence: a systematic review. Journal of psychiatric and mental health nursing. 2016 Apr;23(3-4):217-35.</a:t>
            </a:r>
            <a:endParaRPr sz="1000"/>
          </a:p>
          <a:p>
            <a:pPr marL="0" lvl="0" indent="0" algn="l" rtl="0">
              <a:lnSpc>
                <a:spcPct val="100000"/>
              </a:lnSpc>
              <a:spcBef>
                <a:spcPts val="0"/>
              </a:spcBef>
              <a:spcAft>
                <a:spcPts val="0"/>
              </a:spcAft>
              <a:buSzPts val="1400"/>
              <a:buNone/>
            </a:pPr>
            <a:r>
              <a:rPr lang="en-US" sz="1000"/>
              <a:t>ACOG Committee Opinion 518:  Intimate Partner Violence.  </a:t>
            </a:r>
            <a:r>
              <a:rPr lang="en-US" sz="1000" u="sng">
                <a:solidFill>
                  <a:schemeClr val="hlink"/>
                </a:solidFill>
                <a:hlinkClick r:id="rId3"/>
              </a:rPr>
              <a:t>https://www.acog.org/clinical/clinical-guidance/committee-opinion</a:t>
            </a:r>
            <a:r>
              <a:rPr lang="en-US" sz="1000"/>
              <a:t>.  2012 Feb, Reaffirmed 2019.  </a:t>
            </a:r>
            <a:endParaRPr sz="1000"/>
          </a:p>
          <a:p>
            <a:pPr marL="0" lvl="0" indent="0" algn="l" rtl="0">
              <a:lnSpc>
                <a:spcPct val="100000"/>
              </a:lnSpc>
              <a:spcBef>
                <a:spcPts val="0"/>
              </a:spcBef>
              <a:spcAft>
                <a:spcPts val="0"/>
              </a:spcAft>
              <a:buSzPts val="1400"/>
              <a:buNone/>
            </a:pPr>
            <a:endParaRPr sz="1000"/>
          </a:p>
          <a:p>
            <a:pPr marL="0" lvl="0" indent="0" algn="l" rtl="0">
              <a:lnSpc>
                <a:spcPct val="100000"/>
              </a:lnSpc>
              <a:spcBef>
                <a:spcPts val="0"/>
              </a:spcBef>
              <a:spcAft>
                <a:spcPts val="0"/>
              </a:spcAft>
              <a:buSzPts val="1400"/>
              <a:buNone/>
            </a:pPr>
            <a:r>
              <a:rPr lang="en-US" sz="1000"/>
              <a:t>Chen PH, Rovi S, Washington J, Jacobs A, Vega M, Pan KY, Johnson MS. Randomized comparison of 3 methods to screen for domestic violence in family practice. The Annals of Family</a:t>
            </a:r>
            <a:endParaRPr sz="1000"/>
          </a:p>
          <a:p>
            <a:pPr marL="0" lvl="0" indent="0" algn="l" rtl="0">
              <a:lnSpc>
                <a:spcPct val="100000"/>
              </a:lnSpc>
              <a:spcBef>
                <a:spcPts val="0"/>
              </a:spcBef>
              <a:spcAft>
                <a:spcPts val="0"/>
              </a:spcAft>
              <a:buSzPts val="1400"/>
              <a:buNone/>
            </a:pPr>
            <a:r>
              <a:rPr lang="en-US" sz="1000"/>
              <a:t>Medicine. 2007 Sep 1;5(5):430-5.</a:t>
            </a:r>
            <a:endParaRPr/>
          </a:p>
        </p:txBody>
      </p:sp>
      <p:sp>
        <p:nvSpPr>
          <p:cNvPr id="173" name="Google Shape;173;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a:solidFill>
                  <a:srgbClr val="222222"/>
                </a:solidFill>
                <a:highlight>
                  <a:srgbClr val="FFFFFF"/>
                </a:highlight>
              </a:rPr>
              <a:t>Ayers, Susan, Daniel B. Wright, and Alexandra Thornton. "Development of a measure of postpartum PTSD: the city birth trauma scale." </a:t>
            </a:r>
            <a:r>
              <a:rPr lang="en-US" sz="1000" i="1">
                <a:solidFill>
                  <a:srgbClr val="222222"/>
                </a:solidFill>
                <a:highlight>
                  <a:srgbClr val="FFFFFF"/>
                </a:highlight>
              </a:rPr>
              <a:t>Frontiers in psychiatry</a:t>
            </a:r>
            <a:r>
              <a:rPr lang="en-US" sz="1000">
                <a:solidFill>
                  <a:srgbClr val="222222"/>
                </a:solidFill>
                <a:highlight>
                  <a:srgbClr val="FFFFFF"/>
                </a:highlight>
              </a:rPr>
              <a:t> (2018): 409.</a:t>
            </a:r>
            <a:endParaRPr/>
          </a:p>
        </p:txBody>
      </p:sp>
      <p:sp>
        <p:nvSpPr>
          <p:cNvPr id="180" name="Google Shape;180;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1" u="none" strike="noStrike" cap="none">
                <a:solidFill>
                  <a:schemeClr val="dk1"/>
                </a:solidFill>
                <a:latin typeface="Calibri"/>
                <a:ea typeface="Calibri"/>
                <a:cs typeface="Calibri"/>
                <a:sym typeface="Calibri"/>
              </a:rPr>
              <a:t>Diagnostic and Statistical Manual of Mental Disorders : DSM-5.</a:t>
            </a:r>
            <a:r>
              <a:rPr lang="en-US" sz="1200" b="0" i="0" u="none" strike="noStrike" cap="none">
                <a:solidFill>
                  <a:schemeClr val="dk1"/>
                </a:solidFill>
                <a:latin typeface="Calibri"/>
                <a:ea typeface="Calibri"/>
                <a:cs typeface="Calibri"/>
                <a:sym typeface="Calibri"/>
              </a:rPr>
              <a:t> Fifth edition. Arlington, VA: American Psychiatric Association, 2013. Print.</a:t>
            </a:r>
            <a:endParaRPr/>
          </a:p>
        </p:txBody>
      </p:sp>
      <p:sp>
        <p:nvSpPr>
          <p:cNvPr id="188" name="Google Shape;188;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139700" algn="l" rtl="0">
              <a:lnSpc>
                <a:spcPct val="100000"/>
              </a:lnSpc>
              <a:spcBef>
                <a:spcPts val="0"/>
              </a:spcBef>
              <a:spcAft>
                <a:spcPts val="0"/>
              </a:spcAft>
              <a:buSzPts val="1400"/>
              <a:buFont typeface="Arial"/>
              <a:buNone/>
            </a:pPr>
            <a:endParaRPr sz="1200" b="0" i="0" u="none" strike="noStrike" cap="none">
              <a:solidFill>
                <a:schemeClr val="dk1"/>
              </a:solidFill>
              <a:latin typeface="Calibri"/>
              <a:ea typeface="Calibri"/>
              <a:cs typeface="Calibri"/>
              <a:sym typeface="Calibri"/>
            </a:endParaRPr>
          </a:p>
          <a:p>
            <a:pPr marL="228600" marR="0" lvl="0" indent="0" algn="l" rtl="0">
              <a:lnSpc>
                <a:spcPct val="100000"/>
              </a:lnSpc>
              <a:spcBef>
                <a:spcPts val="0"/>
              </a:spcBef>
              <a:spcAft>
                <a:spcPts val="0"/>
              </a:spcAft>
              <a:buClr>
                <a:srgbClr val="000000"/>
              </a:buClr>
              <a:buSzPts val="1400"/>
              <a:buFont typeface="Arial"/>
              <a:buNone/>
            </a:pPr>
            <a:r>
              <a:rPr lang="en-US" sz="1200" b="0" i="1" u="none" strike="noStrike" cap="none">
                <a:solidFill>
                  <a:schemeClr val="dk1"/>
                </a:solidFill>
                <a:latin typeface="Calibri"/>
                <a:ea typeface="Calibri"/>
                <a:cs typeface="Calibri"/>
                <a:sym typeface="Calibri"/>
              </a:rPr>
              <a:t>Diagnostic and Statistical Manual of Mental Disorders : DSM-5.</a:t>
            </a:r>
            <a:r>
              <a:rPr lang="en-US" sz="1200" b="0" i="0" u="none" strike="noStrike" cap="none">
                <a:solidFill>
                  <a:schemeClr val="dk1"/>
                </a:solidFill>
                <a:latin typeface="Calibri"/>
                <a:ea typeface="Calibri"/>
                <a:cs typeface="Calibri"/>
                <a:sym typeface="Calibri"/>
              </a:rPr>
              <a:t> Fifth edition. Arlington, VA: American Psychiatric Association, 2013. Print.</a:t>
            </a:r>
            <a:endParaRPr sz="1200" b="0" i="0" u="none" strike="noStrike" cap="none">
              <a:solidFill>
                <a:schemeClr val="dk1"/>
              </a:solidFill>
              <a:latin typeface="Calibri"/>
              <a:ea typeface="Calibri"/>
              <a:cs typeface="Calibri"/>
              <a:sym typeface="Calibri"/>
            </a:endParaRPr>
          </a:p>
          <a:p>
            <a:pPr marL="228600" marR="0" lvl="0" indent="0" algn="l" rtl="0">
              <a:lnSpc>
                <a:spcPct val="100000"/>
              </a:lnSpc>
              <a:spcBef>
                <a:spcPts val="0"/>
              </a:spcBef>
              <a:spcAft>
                <a:spcPts val="0"/>
              </a:spcAft>
              <a:buClr>
                <a:srgbClr val="000000"/>
              </a:buClr>
              <a:buSzPts val="1400"/>
              <a:buFont typeface="Arial"/>
              <a:buNone/>
            </a:pPr>
            <a:endParaRPr/>
          </a:p>
          <a:p>
            <a:pPr marL="317500" lvl="0" indent="0" algn="l" rtl="0">
              <a:lnSpc>
                <a:spcPct val="100000"/>
              </a:lnSpc>
              <a:spcBef>
                <a:spcPts val="0"/>
              </a:spcBef>
              <a:spcAft>
                <a:spcPts val="0"/>
              </a:spcAft>
              <a:buSzPts val="1400"/>
              <a:buFont typeface="Arial"/>
              <a:buNone/>
            </a:pPr>
            <a:endParaRPr/>
          </a:p>
        </p:txBody>
      </p:sp>
      <p:sp>
        <p:nvSpPr>
          <p:cNvPr id="196" name="Google Shape;196;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1"/>
              <a:t>Intrusion</a:t>
            </a:r>
            <a:endParaRPr i="1"/>
          </a:p>
          <a:p>
            <a:pPr marL="0" lvl="0" indent="0" algn="l" rtl="0">
              <a:spcBef>
                <a:spcPts val="0"/>
              </a:spcBef>
              <a:spcAft>
                <a:spcPts val="0"/>
              </a:spcAft>
              <a:buNone/>
            </a:pPr>
            <a:r>
              <a:rPr lang="en-US" i="1"/>
              <a:t>Presence of dissociation, including flashbacks</a:t>
            </a:r>
            <a:endParaRPr i="1"/>
          </a:p>
          <a:p>
            <a:pPr marL="0" lvl="0" indent="0" algn="l" rtl="0">
              <a:spcBef>
                <a:spcPts val="0"/>
              </a:spcBef>
              <a:spcAft>
                <a:spcPts val="0"/>
              </a:spcAft>
              <a:buNone/>
            </a:pPr>
            <a:r>
              <a:rPr lang="en-US" i="1"/>
              <a:t>Nightmares</a:t>
            </a:r>
            <a:endParaRPr i="1"/>
          </a:p>
          <a:p>
            <a:pPr marL="0" lvl="0" indent="0" algn="l" rtl="0">
              <a:spcBef>
                <a:spcPts val="0"/>
              </a:spcBef>
              <a:spcAft>
                <a:spcPts val="0"/>
              </a:spcAft>
              <a:buNone/>
            </a:pPr>
            <a:r>
              <a:rPr lang="en-US" i="1"/>
              <a:t>Unexpected and recurring images and memories of the traumatic event</a:t>
            </a:r>
            <a:endParaRPr i="1"/>
          </a:p>
          <a:p>
            <a:pPr marL="0" lvl="0" indent="0" algn="l" rtl="0">
              <a:spcBef>
                <a:spcPts val="0"/>
              </a:spcBef>
              <a:spcAft>
                <a:spcPts val="0"/>
              </a:spcAft>
              <a:buNone/>
            </a:pPr>
            <a:r>
              <a:rPr lang="en-US" i="1"/>
              <a:t>Avoidance</a:t>
            </a:r>
            <a:endParaRPr i="1"/>
          </a:p>
          <a:p>
            <a:pPr marL="0" lvl="0" indent="0" algn="l" rtl="0">
              <a:spcBef>
                <a:spcPts val="0"/>
              </a:spcBef>
              <a:spcAft>
                <a:spcPts val="0"/>
              </a:spcAft>
              <a:buNone/>
            </a:pPr>
            <a:r>
              <a:rPr lang="en-US" i="1"/>
              <a:t>Avoidance of thoughts, people, feelings, places of physical sensations that are reminders of trauma</a:t>
            </a:r>
            <a:endParaRPr i="1"/>
          </a:p>
          <a:p>
            <a:pPr marL="0" lvl="0" indent="0" algn="l" rtl="0">
              <a:spcBef>
                <a:spcPts val="0"/>
              </a:spcBef>
              <a:spcAft>
                <a:spcPts val="0"/>
              </a:spcAft>
              <a:buNone/>
            </a:pPr>
            <a:r>
              <a:rPr lang="en-US" i="1"/>
              <a:t>Negative alteration in cognition or mood</a:t>
            </a:r>
            <a:endParaRPr i="1"/>
          </a:p>
          <a:p>
            <a:pPr marL="0" lvl="0" indent="0" algn="l" rtl="0">
              <a:spcBef>
                <a:spcPts val="0"/>
              </a:spcBef>
              <a:spcAft>
                <a:spcPts val="0"/>
              </a:spcAft>
              <a:buNone/>
            </a:pPr>
            <a:r>
              <a:rPr lang="en-US" i="1"/>
              <a:t>Elevated negative evaluations of self or the world</a:t>
            </a:r>
            <a:endParaRPr i="1"/>
          </a:p>
          <a:p>
            <a:pPr marL="0" lvl="0" indent="0" algn="l" rtl="0">
              <a:spcBef>
                <a:spcPts val="0"/>
              </a:spcBef>
              <a:spcAft>
                <a:spcPts val="0"/>
              </a:spcAft>
              <a:buNone/>
            </a:pPr>
            <a:r>
              <a:rPr lang="en-US" i="1"/>
              <a:t>Inability to remember important aspects of the trauma</a:t>
            </a:r>
            <a:endParaRPr i="1"/>
          </a:p>
          <a:p>
            <a:pPr marL="0" lvl="0" indent="0" algn="l" rtl="0">
              <a:spcBef>
                <a:spcPts val="0"/>
              </a:spcBef>
              <a:spcAft>
                <a:spcPts val="0"/>
              </a:spcAft>
              <a:buNone/>
            </a:pPr>
            <a:r>
              <a:rPr lang="en-US" i="1"/>
              <a:t>Persistent negative emotional state</a:t>
            </a:r>
            <a:endParaRPr i="1"/>
          </a:p>
          <a:p>
            <a:pPr marL="0" lvl="0" indent="0" algn="l" rtl="0">
              <a:spcBef>
                <a:spcPts val="0"/>
              </a:spcBef>
              <a:spcAft>
                <a:spcPts val="0"/>
              </a:spcAft>
              <a:buNone/>
            </a:pPr>
            <a:r>
              <a:rPr lang="en-US" i="1"/>
              <a:t>Hyperarousal</a:t>
            </a:r>
            <a:endParaRPr i="1"/>
          </a:p>
          <a:p>
            <a:pPr marL="0" lvl="0" indent="0" algn="l" rtl="0">
              <a:spcBef>
                <a:spcPts val="0"/>
              </a:spcBef>
              <a:spcAft>
                <a:spcPts val="0"/>
              </a:spcAft>
              <a:buNone/>
            </a:pPr>
            <a:r>
              <a:rPr lang="en-US" i="1"/>
              <a:t>Difficulty sleeping</a:t>
            </a:r>
            <a:endParaRPr i="1"/>
          </a:p>
          <a:p>
            <a:pPr marL="0" lvl="0" indent="0" algn="l" rtl="0">
              <a:spcBef>
                <a:spcPts val="0"/>
              </a:spcBef>
              <a:spcAft>
                <a:spcPts val="0"/>
              </a:spcAft>
              <a:buNone/>
            </a:pPr>
            <a:r>
              <a:rPr lang="en-US" i="1"/>
              <a:t>Heightened startle response</a:t>
            </a:r>
            <a:endParaRPr i="1"/>
          </a:p>
          <a:p>
            <a:pPr marL="0" lvl="0" indent="0" algn="l" rtl="0">
              <a:spcBef>
                <a:spcPts val="0"/>
              </a:spcBef>
              <a:spcAft>
                <a:spcPts val="0"/>
              </a:spcAft>
              <a:buNone/>
            </a:pPr>
            <a:r>
              <a:rPr lang="en-US" i="1"/>
              <a:t>Increased irritability or anger</a:t>
            </a:r>
            <a:endParaRPr i="1"/>
          </a:p>
          <a:p>
            <a:pPr marL="228600" marR="0" lvl="0" indent="0" algn="l" rtl="0">
              <a:lnSpc>
                <a:spcPct val="100000"/>
              </a:lnSpc>
              <a:spcBef>
                <a:spcPts val="0"/>
              </a:spcBef>
              <a:spcAft>
                <a:spcPts val="0"/>
              </a:spcAft>
              <a:buClr>
                <a:srgbClr val="000000"/>
              </a:buClr>
              <a:buSzPts val="1400"/>
              <a:buFont typeface="Arial"/>
              <a:buNone/>
            </a:pPr>
            <a:endParaRPr i="1"/>
          </a:p>
          <a:p>
            <a:pPr marL="0" marR="0" lvl="0" indent="0" algn="l" rtl="0">
              <a:lnSpc>
                <a:spcPct val="100000"/>
              </a:lnSpc>
              <a:spcBef>
                <a:spcPts val="0"/>
              </a:spcBef>
              <a:spcAft>
                <a:spcPts val="0"/>
              </a:spcAft>
              <a:buClr>
                <a:srgbClr val="000000"/>
              </a:buClr>
              <a:buSzPts val="1400"/>
              <a:buFont typeface="Arial"/>
              <a:buNone/>
            </a:pPr>
            <a:r>
              <a:rPr lang="en-US" sz="1200" b="0" i="1" u="none" strike="noStrike" cap="none">
                <a:solidFill>
                  <a:schemeClr val="dk1"/>
                </a:solidFill>
                <a:latin typeface="Calibri"/>
                <a:ea typeface="Calibri"/>
                <a:cs typeface="Calibri"/>
                <a:sym typeface="Calibri"/>
              </a:rPr>
              <a:t>Diagnostic and Statistical Manual of Mental Disorders : DSM-5.</a:t>
            </a:r>
            <a:r>
              <a:rPr lang="en-US" sz="1200" b="0" i="0" u="none" strike="noStrike" cap="none">
                <a:solidFill>
                  <a:schemeClr val="dk1"/>
                </a:solidFill>
                <a:latin typeface="Calibri"/>
                <a:ea typeface="Calibri"/>
                <a:cs typeface="Calibri"/>
                <a:sym typeface="Calibri"/>
              </a:rPr>
              <a:t> Fifth edition. Arlington, VA: American Psychiatric Association, 2013. Print.</a:t>
            </a:r>
            <a:endParaRPr/>
          </a:p>
          <a:p>
            <a:pPr marL="457200" marR="0" lvl="0" indent="-228600" algn="l" rtl="0">
              <a:lnSpc>
                <a:spcPct val="100000"/>
              </a:lnSpc>
              <a:spcBef>
                <a:spcPts val="0"/>
              </a:spcBef>
              <a:spcAft>
                <a:spcPts val="0"/>
              </a:spcAft>
              <a:buSzPts val="1400"/>
              <a:buNone/>
            </a:pPr>
            <a:endParaRPr b="1"/>
          </a:p>
          <a:p>
            <a:pPr marL="457200" marR="0" lvl="0" indent="-228600" algn="l" rtl="0">
              <a:lnSpc>
                <a:spcPct val="100000"/>
              </a:lnSpc>
              <a:spcBef>
                <a:spcPts val="0"/>
              </a:spcBef>
              <a:spcAft>
                <a:spcPts val="0"/>
              </a:spcAft>
              <a:buSzPts val="1400"/>
              <a:buNone/>
            </a:pPr>
            <a:endParaRPr b="1"/>
          </a:p>
          <a:p>
            <a:pPr marL="457200" marR="0" lvl="0" indent="-228600" algn="l" rtl="0">
              <a:lnSpc>
                <a:spcPct val="100000"/>
              </a:lnSpc>
              <a:spcBef>
                <a:spcPts val="0"/>
              </a:spcBef>
              <a:spcAft>
                <a:spcPts val="0"/>
              </a:spcAft>
              <a:buSzPts val="1400"/>
              <a:buNone/>
            </a:pPr>
            <a:r>
              <a:rPr lang="en-US" b="1"/>
              <a:t>Overview: </a:t>
            </a:r>
            <a:endParaRPr/>
          </a:p>
          <a:p>
            <a:pPr marL="457200" lvl="0" indent="-228600" algn="l" rtl="0">
              <a:lnSpc>
                <a:spcPct val="100000"/>
              </a:lnSpc>
              <a:spcBef>
                <a:spcPts val="0"/>
              </a:spcBef>
              <a:spcAft>
                <a:spcPts val="0"/>
              </a:spcAft>
              <a:buSzPts val="1400"/>
              <a:buNone/>
            </a:pPr>
            <a:r>
              <a:rPr lang="en-US" b="0"/>
              <a:t>	In order to diagnose PTSD, patients must have experienced a qualifying traumatic event. This event can fall under one of four mechanisms of exposure (as described below in Criterion A): </a:t>
            </a:r>
            <a:r>
              <a:rPr lang="en-US" sz="1200" b="0" i="0" u="none" strike="noStrike" cap="none">
                <a:solidFill>
                  <a:schemeClr val="dk1"/>
                </a:solidFill>
                <a:latin typeface="Calibri"/>
                <a:ea typeface="Calibri"/>
                <a:cs typeface="Calibri"/>
                <a:sym typeface="Calibri"/>
              </a:rPr>
              <a:t>direct exposure, witnessing, trauma to a close loved one, and repeated extreme exposure to aversive details. The patient must then experience distressing/impairing symptoms for &gt; 1 month duration encompassing four mood clusters: intrusion, avoidance, negative alteration in cognition and mood, and alterations in arousal and reactivity (As described below in Criterions B-E). To make the diagnosis, at least one symptom must be reported from each Criterions B through E and furthermore at least two symptoms must be reported from Criterions D and E. Symptoms fulfilling Criterions B and C </a:t>
            </a:r>
            <a:r>
              <a:rPr lang="en-US" sz="1200" b="0" i="0" u="sng" strike="noStrike" cap="none">
                <a:solidFill>
                  <a:schemeClr val="dk1"/>
                </a:solidFill>
                <a:latin typeface="Calibri"/>
                <a:ea typeface="Calibri"/>
                <a:cs typeface="Calibri"/>
                <a:sym typeface="Calibri"/>
              </a:rPr>
              <a:t>must begin </a:t>
            </a:r>
            <a:r>
              <a:rPr lang="en-US" sz="1200" b="0" i="0" u="none" strike="noStrike" cap="none">
                <a:solidFill>
                  <a:schemeClr val="dk1"/>
                </a:solidFill>
                <a:latin typeface="Calibri"/>
                <a:ea typeface="Calibri"/>
                <a:cs typeface="Calibri"/>
                <a:sym typeface="Calibri"/>
              </a:rPr>
              <a:t>following exposure to the traumatic event, whereas symptoms in Criterions D and E may </a:t>
            </a:r>
            <a:r>
              <a:rPr lang="en-US" sz="1200" b="0" i="0" u="sng" strike="noStrike" cap="none">
                <a:solidFill>
                  <a:schemeClr val="dk1"/>
                </a:solidFill>
                <a:latin typeface="Calibri"/>
                <a:ea typeface="Calibri"/>
                <a:cs typeface="Calibri"/>
                <a:sym typeface="Calibri"/>
              </a:rPr>
              <a:t>either begin or worsen </a:t>
            </a:r>
            <a:r>
              <a:rPr lang="en-US" sz="1200" b="0" i="0" u="none" strike="noStrike" cap="none">
                <a:solidFill>
                  <a:schemeClr val="dk1"/>
                </a:solidFill>
                <a:latin typeface="Calibri"/>
                <a:ea typeface="Calibri"/>
                <a:cs typeface="Calibri"/>
                <a:sym typeface="Calibri"/>
              </a:rPr>
              <a:t>following exposure to the traumatic event. </a:t>
            </a:r>
            <a:endParaRPr/>
          </a:p>
          <a:p>
            <a:pPr marL="45720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Arial"/>
              <a:buNone/>
            </a:pPr>
            <a:r>
              <a:rPr lang="en-US" sz="1200" b="0" i="0" u="none" strike="noStrike" cap="none">
                <a:solidFill>
                  <a:schemeClr val="dk1"/>
                </a:solidFill>
                <a:latin typeface="Calibri"/>
                <a:ea typeface="Calibri"/>
                <a:cs typeface="Calibri"/>
                <a:sym typeface="Calibri"/>
              </a:rPr>
              <a:t>Criterions for diagnosis are outlined below. Note: The following diagnostic criteria apply to adults, adolescents, and children older than 6 years.</a:t>
            </a:r>
            <a:endParaRPr b="1"/>
          </a:p>
          <a:p>
            <a:pPr marL="457200" marR="0" lvl="0" indent="-228600" algn="l" rtl="0">
              <a:lnSpc>
                <a:spcPct val="100000"/>
              </a:lnSpc>
              <a:spcBef>
                <a:spcPts val="0"/>
              </a:spcBef>
              <a:spcAft>
                <a:spcPts val="0"/>
              </a:spcAft>
              <a:buSzPts val="1400"/>
              <a:buNone/>
            </a:pPr>
            <a:endParaRPr b="1"/>
          </a:p>
          <a:p>
            <a:pPr marL="457200" marR="0" lvl="0" indent="-228600" algn="l" rtl="0">
              <a:lnSpc>
                <a:spcPct val="100000"/>
              </a:lnSpc>
              <a:spcBef>
                <a:spcPts val="0"/>
              </a:spcBef>
              <a:spcAft>
                <a:spcPts val="0"/>
              </a:spcAft>
              <a:buSzPts val="1400"/>
              <a:buNone/>
            </a:pPr>
            <a:r>
              <a:rPr lang="en-US" b="1"/>
              <a:t>Criterion A: severe trauma  (at least one required)</a:t>
            </a:r>
            <a:endParaRPr/>
          </a:p>
          <a:p>
            <a:pPr marL="457200" marR="0" lvl="0" indent="-228600" algn="l" rtl="0">
              <a:lnSpc>
                <a:spcPct val="100000"/>
              </a:lnSpc>
              <a:spcBef>
                <a:spcPts val="0"/>
              </a:spcBef>
              <a:spcAft>
                <a:spcPts val="0"/>
              </a:spcAft>
              <a:buSzPts val="1400"/>
              <a:buNone/>
            </a:pPr>
            <a:r>
              <a:rPr lang="en-US" b="0" u="sng"/>
              <a:t>Prior to onset of symptoms</a:t>
            </a:r>
            <a:r>
              <a:rPr lang="en-US" b="0"/>
              <a:t>, the </a:t>
            </a:r>
            <a:r>
              <a:rPr lang="en-US"/>
              <a:t>person was exposed to: death, threatened death, actual or threatened serious injury, or actual or threatened sexual violence, as follows: </a:t>
            </a:r>
            <a:endParaRPr/>
          </a:p>
          <a:p>
            <a:pPr marL="457200" lvl="0" indent="-228600" algn="l" rtl="0">
              <a:lnSpc>
                <a:spcPct val="100000"/>
              </a:lnSpc>
              <a:spcBef>
                <a:spcPts val="0"/>
              </a:spcBef>
              <a:spcAft>
                <a:spcPts val="0"/>
              </a:spcAft>
              <a:buSzPts val="1400"/>
              <a:buFont typeface="Arial"/>
              <a:buChar char="•"/>
            </a:pPr>
            <a:r>
              <a:rPr lang="en-US" u="sng"/>
              <a:t>A1: Directly experiencing the traumatic event</a:t>
            </a:r>
            <a:endParaRPr/>
          </a:p>
          <a:p>
            <a:pPr marL="457200" lvl="0" indent="-228600" algn="l" rtl="0">
              <a:lnSpc>
                <a:spcPct val="100000"/>
              </a:lnSpc>
              <a:spcBef>
                <a:spcPts val="0"/>
              </a:spcBef>
              <a:spcAft>
                <a:spcPts val="0"/>
              </a:spcAft>
              <a:buSzPts val="1400"/>
              <a:buFont typeface="Arial"/>
              <a:buChar char="•"/>
            </a:pPr>
            <a:r>
              <a:rPr lang="en-US" u="sng"/>
              <a:t>A2: Witnessing, in person, the traumatic event as it occurred to others</a:t>
            </a:r>
            <a:endParaRPr/>
          </a:p>
          <a:p>
            <a:pPr marL="457200" lvl="0" indent="-228600" algn="l" rtl="0">
              <a:lnSpc>
                <a:spcPct val="100000"/>
              </a:lnSpc>
              <a:spcBef>
                <a:spcPts val="0"/>
              </a:spcBef>
              <a:spcAft>
                <a:spcPts val="0"/>
              </a:spcAft>
              <a:buSzPts val="1400"/>
              <a:buFont typeface="Arial"/>
              <a:buChar char="•"/>
            </a:pPr>
            <a:r>
              <a:rPr lang="en-US" u="sng"/>
              <a:t>A3: Learning that a close relative or close friend was exposed to trauma</a:t>
            </a:r>
            <a:r>
              <a:rPr lang="en-US"/>
              <a:t>. If the event involved actual or threatened death, it must have been violent or accidental.</a:t>
            </a:r>
            <a:endParaRPr/>
          </a:p>
          <a:p>
            <a:pPr marL="457200" lvl="0" indent="-228600" algn="l" rtl="0">
              <a:lnSpc>
                <a:spcPct val="100000"/>
              </a:lnSpc>
              <a:spcBef>
                <a:spcPts val="0"/>
              </a:spcBef>
              <a:spcAft>
                <a:spcPts val="0"/>
              </a:spcAft>
              <a:buSzPts val="1400"/>
              <a:buFont typeface="Arial"/>
              <a:buChar char="•"/>
            </a:pPr>
            <a:r>
              <a:rPr lang="en-US" u="sng"/>
              <a:t>A4: Repeated or extreme indirect exposure to aversive details of the event(s</a:t>
            </a:r>
            <a:r>
              <a:rPr lang="en-US"/>
              <a:t>), usually in the course of professional duties (e.g., first responders, collecting body parts; professionals repeatedly exposed to details of child abuse). This does not include indirect non-professional exposure through electronic media, television, movies, or pictures. </a:t>
            </a:r>
            <a:endParaRPr/>
          </a:p>
          <a:p>
            <a:pPr marL="457200" lvl="0" indent="-139700" algn="l" rtl="0">
              <a:lnSpc>
                <a:spcPct val="100000"/>
              </a:lnSpc>
              <a:spcBef>
                <a:spcPts val="0"/>
              </a:spcBef>
              <a:spcAft>
                <a:spcPts val="0"/>
              </a:spcAft>
              <a:buSzPts val="1400"/>
              <a:buFont typeface="Arial"/>
              <a:buNone/>
            </a:pPr>
            <a:endParaRPr/>
          </a:p>
          <a:p>
            <a:pPr marL="457200" marR="0" lvl="0" indent="-228600" algn="l" rtl="0">
              <a:lnSpc>
                <a:spcPct val="100000"/>
              </a:lnSpc>
              <a:spcBef>
                <a:spcPts val="0"/>
              </a:spcBef>
              <a:spcAft>
                <a:spcPts val="0"/>
              </a:spcAft>
              <a:buSzPts val="1400"/>
              <a:buNone/>
            </a:pPr>
            <a:r>
              <a:rPr lang="en-US" b="1"/>
              <a:t>Criterion B: intrusion symptoms (at least one required)</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Symptoms </a:t>
            </a:r>
            <a:r>
              <a:rPr lang="en-US" sz="1200" b="0" i="0" u="sng" strike="noStrike" cap="none">
                <a:solidFill>
                  <a:schemeClr val="dk1"/>
                </a:solidFill>
                <a:latin typeface="Calibri"/>
                <a:ea typeface="Calibri"/>
                <a:cs typeface="Calibri"/>
                <a:sym typeface="Calibri"/>
              </a:rPr>
              <a:t>began after the traumatic </a:t>
            </a:r>
            <a:r>
              <a:rPr lang="en-US" sz="1200" b="0" i="0" u="none" strike="noStrike" cap="none">
                <a:solidFill>
                  <a:schemeClr val="dk1"/>
                </a:solidFill>
                <a:latin typeface="Calibri"/>
                <a:ea typeface="Calibri"/>
                <a:cs typeface="Calibri"/>
                <a:sym typeface="Calibri"/>
              </a:rPr>
              <a:t>event(s) occurred. </a:t>
            </a:r>
            <a:r>
              <a:rPr lang="en-US"/>
              <a:t>The traumatic event is persistently re-experienced in the following way(s):</a:t>
            </a:r>
            <a:r>
              <a:rPr lang="en-US" b="1"/>
              <a:t> </a:t>
            </a:r>
            <a:endParaRPr/>
          </a:p>
          <a:p>
            <a:pPr marL="457200" lvl="0" indent="-228600" algn="l" rtl="0">
              <a:lnSpc>
                <a:spcPct val="100000"/>
              </a:lnSpc>
              <a:spcBef>
                <a:spcPts val="0"/>
              </a:spcBef>
              <a:spcAft>
                <a:spcPts val="0"/>
              </a:spcAft>
              <a:buSzPts val="1400"/>
              <a:buFont typeface="Arial"/>
              <a:buChar char="•"/>
            </a:pPr>
            <a:r>
              <a:rPr lang="en-US" u="sng"/>
              <a:t>B1: Recurrent, involuntary, and intrusive memories of the event. </a:t>
            </a:r>
            <a:endParaRPr/>
          </a:p>
          <a:p>
            <a:pPr marL="914400" lvl="1"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recurrent memories of the event that usually include sensory, emotional, or physiological behavioral components</a:t>
            </a:r>
            <a:endParaRPr u="sng"/>
          </a:p>
          <a:p>
            <a:pPr marL="457200" lvl="0" indent="-228600" algn="l" rtl="0">
              <a:lnSpc>
                <a:spcPct val="100000"/>
              </a:lnSpc>
              <a:spcBef>
                <a:spcPts val="0"/>
              </a:spcBef>
              <a:spcAft>
                <a:spcPts val="0"/>
              </a:spcAft>
              <a:buSzPts val="1400"/>
              <a:buFont typeface="Arial"/>
              <a:buChar char="•"/>
            </a:pPr>
            <a:r>
              <a:rPr lang="en-US" u="sng"/>
              <a:t>B2: Traumatic nightmares. </a:t>
            </a:r>
            <a:endParaRPr/>
          </a:p>
          <a:p>
            <a:pPr marL="914400" lvl="1"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distressing dreams that replay the event itself or that are representative or thematically related to the major threats involved in the traumatic event </a:t>
            </a:r>
            <a:endParaRPr u="sng"/>
          </a:p>
          <a:p>
            <a:pPr marL="457200" marR="0" lvl="0" indent="-228600" algn="l" rtl="0">
              <a:lnSpc>
                <a:spcPct val="100000"/>
              </a:lnSpc>
              <a:spcBef>
                <a:spcPts val="0"/>
              </a:spcBef>
              <a:spcAft>
                <a:spcPts val="0"/>
              </a:spcAft>
              <a:buClr>
                <a:srgbClr val="000000"/>
              </a:buClr>
              <a:buSzPts val="1400"/>
              <a:buFont typeface="Arial"/>
              <a:buChar char="•"/>
            </a:pPr>
            <a:r>
              <a:rPr lang="en-US" u="sng"/>
              <a:t>B3: Dissociative reactions </a:t>
            </a:r>
            <a:r>
              <a:rPr lang="en-US"/>
              <a:t>(e.g., flashbacks) </a:t>
            </a:r>
            <a:endParaRPr/>
          </a:p>
          <a:p>
            <a:pPr marL="914400" marR="0" lvl="1" indent="-228600" algn="l" rtl="0">
              <a:lnSpc>
                <a:spcPct val="100000"/>
              </a:lnSpc>
              <a:spcBef>
                <a:spcPts val="0"/>
              </a:spcBef>
              <a:spcAft>
                <a:spcPts val="0"/>
              </a:spcAft>
              <a:buClr>
                <a:srgbClr val="000000"/>
              </a:buClr>
              <a:buSzPts val="1400"/>
              <a:buFont typeface="Arial"/>
              <a:buChar char="•"/>
            </a:pPr>
            <a:r>
              <a:rPr lang="en-US" sz="1200" b="0" i="0" u="none" strike="noStrike" cap="none">
                <a:solidFill>
                  <a:schemeClr val="dk1"/>
                </a:solidFill>
                <a:latin typeface="Calibri"/>
                <a:ea typeface="Calibri"/>
                <a:cs typeface="Calibri"/>
                <a:sym typeface="Calibri"/>
              </a:rPr>
              <a:t>components of the event are relived and the individual behaves as if the event were occurring at that moment</a:t>
            </a:r>
            <a:endParaRPr/>
          </a:p>
          <a:p>
            <a:pPr marL="914400" marR="0" lvl="1" indent="-228600" algn="l" rtl="0">
              <a:lnSpc>
                <a:spcPct val="100000"/>
              </a:lnSpc>
              <a:spcBef>
                <a:spcPts val="0"/>
              </a:spcBef>
              <a:spcAft>
                <a:spcPts val="0"/>
              </a:spcAft>
              <a:buClr>
                <a:srgbClr val="000000"/>
              </a:buClr>
              <a:buSzPts val="1400"/>
              <a:buFont typeface="Arial"/>
              <a:buChar char="•"/>
            </a:pPr>
            <a:r>
              <a:rPr lang="en-US"/>
              <a:t>may occur on a continuum from brief episodes </a:t>
            </a:r>
            <a:r>
              <a:rPr lang="en-US" sz="1200" b="0" i="0" u="none" strike="noStrike" cap="none">
                <a:solidFill>
                  <a:schemeClr val="dk1"/>
                </a:solidFill>
                <a:latin typeface="Calibri"/>
                <a:ea typeface="Calibri"/>
                <a:cs typeface="Calibri"/>
                <a:sym typeface="Calibri"/>
              </a:rPr>
              <a:t>of visual or other sensory intrusions about part of the traumatic event without loss of reality orientation, to complete loss of awareness of present surroundings/</a:t>
            </a:r>
            <a:r>
              <a:rPr lang="en-US"/>
              <a:t>loss of consciousness</a:t>
            </a:r>
            <a:endParaRPr/>
          </a:p>
          <a:p>
            <a:pPr marL="457200" marR="0" lvl="0" indent="-228600" algn="l" rtl="0">
              <a:lnSpc>
                <a:spcPct val="100000"/>
              </a:lnSpc>
              <a:spcBef>
                <a:spcPts val="0"/>
              </a:spcBef>
              <a:spcAft>
                <a:spcPts val="0"/>
              </a:spcAft>
              <a:buClr>
                <a:srgbClr val="000000"/>
              </a:buClr>
              <a:buSzPts val="1400"/>
              <a:buFont typeface="Arial"/>
              <a:buChar char="•"/>
            </a:pPr>
            <a:r>
              <a:rPr lang="en-US" u="sng"/>
              <a:t>B4: Intense or prolonged distress after exposure to traumatic reminders </a:t>
            </a:r>
            <a:r>
              <a:rPr lang="en-US" u="none"/>
              <a:t>such as </a:t>
            </a:r>
            <a:r>
              <a:rPr lang="en-US"/>
              <a:t>thoughts, memories, or other reminders such as objects, sounds, and sights</a:t>
            </a:r>
            <a:endParaRPr/>
          </a:p>
          <a:p>
            <a:pPr marL="457200" marR="0" lvl="0" indent="-228600" algn="l" rtl="0">
              <a:lnSpc>
                <a:spcPct val="100000"/>
              </a:lnSpc>
              <a:spcBef>
                <a:spcPts val="0"/>
              </a:spcBef>
              <a:spcAft>
                <a:spcPts val="0"/>
              </a:spcAft>
              <a:buClr>
                <a:srgbClr val="000000"/>
              </a:buClr>
              <a:buSzPts val="1400"/>
              <a:buFont typeface="Arial"/>
              <a:buChar char="•"/>
            </a:pPr>
            <a:r>
              <a:rPr lang="en-US" u="sng"/>
              <a:t>B5: Marked physiologic reactivity </a:t>
            </a:r>
            <a:r>
              <a:rPr lang="en-US"/>
              <a:t>(such as rapid heartbeat, feeling dizzy, sweating) after exposure to trauma-related stimuli such as thoughts, memories, or other reminders such as objects, sounds, and sights. </a:t>
            </a:r>
            <a:endParaRPr/>
          </a:p>
          <a:p>
            <a:pPr marL="457200" lvl="0" indent="-139700" algn="l" rtl="0">
              <a:lnSpc>
                <a:spcPct val="100000"/>
              </a:lnSpc>
              <a:spcBef>
                <a:spcPts val="0"/>
              </a:spcBef>
              <a:spcAft>
                <a:spcPts val="0"/>
              </a:spcAft>
              <a:buSzPts val="1400"/>
              <a:buFont typeface="Arial"/>
              <a:buNone/>
            </a:pPr>
            <a:endParaRPr/>
          </a:p>
          <a:p>
            <a:pPr marL="457200" marR="0" lvl="0" indent="-228600" algn="l" rtl="0">
              <a:lnSpc>
                <a:spcPct val="100000"/>
              </a:lnSpc>
              <a:spcBef>
                <a:spcPts val="0"/>
              </a:spcBef>
              <a:spcAft>
                <a:spcPts val="0"/>
              </a:spcAft>
              <a:buSzPts val="1400"/>
              <a:buNone/>
            </a:pPr>
            <a:r>
              <a:rPr lang="en-US" b="1"/>
              <a:t>Criterion C: avoidance/emotional distance (at least one required)</a:t>
            </a:r>
            <a:endParaRPr/>
          </a:p>
          <a:p>
            <a:pPr marL="457200" marR="0" lvl="0" indent="-228600" algn="l" rtl="0">
              <a:lnSpc>
                <a:spcPct val="100000"/>
              </a:lnSpc>
              <a:spcBef>
                <a:spcPts val="0"/>
              </a:spcBef>
              <a:spcAft>
                <a:spcPts val="0"/>
              </a:spcAft>
              <a:buSzPts val="1400"/>
              <a:buNone/>
            </a:pPr>
            <a:r>
              <a:rPr lang="en-US"/>
              <a:t>Persistent effortful avoidance of distressing trauma-related stimuli after the event </a:t>
            </a:r>
            <a:r>
              <a:rPr lang="en-US" u="sng"/>
              <a:t>that began after </a:t>
            </a:r>
            <a:r>
              <a:rPr lang="en-US"/>
              <a:t>traumatic even: </a:t>
            </a:r>
            <a:endParaRPr/>
          </a:p>
          <a:p>
            <a:pPr marL="457200" lvl="0" indent="-228600" algn="l" rtl="0">
              <a:lnSpc>
                <a:spcPct val="100000"/>
              </a:lnSpc>
              <a:spcBef>
                <a:spcPts val="0"/>
              </a:spcBef>
              <a:spcAft>
                <a:spcPts val="0"/>
              </a:spcAft>
              <a:buSzPts val="1400"/>
              <a:buFont typeface="Arial"/>
              <a:buChar char="•"/>
            </a:pPr>
            <a:r>
              <a:rPr lang="en-US" u="sng"/>
              <a:t>C1: Trauma-related thoughts or feelings.</a:t>
            </a:r>
            <a:r>
              <a:rPr lang="en-US" u="none"/>
              <a:t> (</a:t>
            </a:r>
            <a:r>
              <a:rPr lang="en-US" sz="1200" b="0" i="0" u="none" strike="noStrike" cap="none">
                <a:solidFill>
                  <a:schemeClr val="dk1"/>
                </a:solidFill>
                <a:latin typeface="Calibri"/>
                <a:ea typeface="Calibri"/>
                <a:cs typeface="Calibri"/>
                <a:sym typeface="Calibri"/>
              </a:rPr>
              <a:t>e.g., utilizing distraction techniques to avoid internal reminders)</a:t>
            </a:r>
            <a:endParaRPr u="sng"/>
          </a:p>
          <a:p>
            <a:pPr marL="457200" lvl="0" indent="-228600" algn="l" rtl="0">
              <a:lnSpc>
                <a:spcPct val="100000"/>
              </a:lnSpc>
              <a:spcBef>
                <a:spcPts val="0"/>
              </a:spcBef>
              <a:spcAft>
                <a:spcPts val="0"/>
              </a:spcAft>
              <a:buSzPts val="1400"/>
              <a:buFont typeface="Arial"/>
              <a:buChar char="•"/>
            </a:pPr>
            <a:r>
              <a:rPr lang="en-US" u="sng"/>
              <a:t>C2: Trauma-related external reminders </a:t>
            </a:r>
            <a:r>
              <a:rPr lang="en-US"/>
              <a:t>(e.g., people, places, conversations, activities, objects, or situations).</a:t>
            </a:r>
            <a:endParaRPr/>
          </a:p>
          <a:p>
            <a:pPr marL="457200" lvl="0" indent="-139700" algn="l" rtl="0">
              <a:lnSpc>
                <a:spcPct val="100000"/>
              </a:lnSpc>
              <a:spcBef>
                <a:spcPts val="0"/>
              </a:spcBef>
              <a:spcAft>
                <a:spcPts val="0"/>
              </a:spcAft>
              <a:buSzPts val="1400"/>
              <a:buFont typeface="Arial"/>
              <a:buNone/>
            </a:pPr>
            <a:endParaRPr/>
          </a:p>
          <a:p>
            <a:pPr marL="457200" marR="0" lvl="0" indent="-228600" algn="l" rtl="0">
              <a:lnSpc>
                <a:spcPct val="100000"/>
              </a:lnSpc>
              <a:spcBef>
                <a:spcPts val="0"/>
              </a:spcBef>
              <a:spcAft>
                <a:spcPts val="0"/>
              </a:spcAft>
              <a:buSzPts val="1400"/>
              <a:buNone/>
            </a:pPr>
            <a:r>
              <a:rPr lang="en-US" b="1"/>
              <a:t>Criterion D: negative alterations in cognitions and mood (at least 2 required)</a:t>
            </a:r>
            <a:endParaRPr/>
          </a:p>
          <a:p>
            <a:pPr marL="457200" marR="0" lvl="0" indent="-228600" algn="l" rtl="0">
              <a:lnSpc>
                <a:spcPct val="100000"/>
              </a:lnSpc>
              <a:spcBef>
                <a:spcPts val="0"/>
              </a:spcBef>
              <a:spcAft>
                <a:spcPts val="0"/>
              </a:spcAft>
              <a:buSzPts val="1400"/>
              <a:buNone/>
            </a:pPr>
            <a:r>
              <a:rPr lang="en-US"/>
              <a:t>Negative alterations in cognitions and mood </a:t>
            </a:r>
            <a:r>
              <a:rPr lang="en-US" u="sng"/>
              <a:t>that began or worsened </a:t>
            </a:r>
            <a:r>
              <a:rPr lang="en-US"/>
              <a:t>after the traumatic event: </a:t>
            </a:r>
            <a:endParaRPr/>
          </a:p>
          <a:p>
            <a:pPr marL="457200" lvl="0" indent="-228600" algn="l" rtl="0">
              <a:lnSpc>
                <a:spcPct val="100000"/>
              </a:lnSpc>
              <a:spcBef>
                <a:spcPts val="0"/>
              </a:spcBef>
              <a:spcAft>
                <a:spcPts val="0"/>
              </a:spcAft>
              <a:buSzPts val="1400"/>
              <a:buFont typeface="Arial"/>
              <a:buChar char="•"/>
            </a:pPr>
            <a:r>
              <a:rPr lang="en-US" u="sng"/>
              <a:t>D1: Inability to recall key features of the traumatic event</a:t>
            </a:r>
            <a:r>
              <a:rPr lang="en-US"/>
              <a:t> (usually dissociative amnesia; not due to head injury, alcohol, or drugs).</a:t>
            </a:r>
            <a:endParaRPr/>
          </a:p>
          <a:p>
            <a:pPr marL="457200" lvl="0" indent="-228600" algn="l" rtl="0">
              <a:lnSpc>
                <a:spcPct val="100000"/>
              </a:lnSpc>
              <a:spcBef>
                <a:spcPts val="0"/>
              </a:spcBef>
              <a:spcAft>
                <a:spcPts val="0"/>
              </a:spcAft>
              <a:buSzPts val="1400"/>
              <a:buFont typeface="Arial"/>
              <a:buChar char="•"/>
            </a:pPr>
            <a:r>
              <a:rPr lang="en-US" u="sng"/>
              <a:t>D2: Persistent (and often distorted) negative beliefs and expectations about oneself or the world </a:t>
            </a:r>
            <a:r>
              <a:rPr lang="en-US"/>
              <a:t>(e.g., "I am bad," "The world is completely dangerous” </a:t>
            </a:r>
            <a:r>
              <a:rPr lang="en-US" sz="1200" b="0" i="0" u="none" strike="noStrike" cap="none">
                <a:solidFill>
                  <a:schemeClr val="dk1"/>
                </a:solidFill>
                <a:latin typeface="Calibri"/>
                <a:ea typeface="Calibri"/>
                <a:cs typeface="Calibri"/>
                <a:sym typeface="Calibri"/>
              </a:rPr>
              <a:t>“I have always had bad judgment”; “People in authority can’t be trusted”</a:t>
            </a:r>
            <a:r>
              <a:rPr lang="en-US"/>
              <a:t>).</a:t>
            </a:r>
            <a:endParaRPr/>
          </a:p>
          <a:p>
            <a:pPr marL="457200" lvl="0" indent="-228600" algn="l" rtl="0">
              <a:lnSpc>
                <a:spcPct val="100000"/>
              </a:lnSpc>
              <a:spcBef>
                <a:spcPts val="0"/>
              </a:spcBef>
              <a:spcAft>
                <a:spcPts val="0"/>
              </a:spcAft>
              <a:buSzPts val="1400"/>
              <a:buFont typeface="Arial"/>
              <a:buChar char="•"/>
            </a:pPr>
            <a:r>
              <a:rPr lang="en-US" u="sng"/>
              <a:t>D3: Persistent distorted blame of self or others for causing the traumatic event or for resulting consequence</a:t>
            </a:r>
            <a:r>
              <a:rPr lang="en-US"/>
              <a:t>s. </a:t>
            </a:r>
            <a:endParaRPr/>
          </a:p>
          <a:p>
            <a:pPr marL="457200" lvl="0" indent="-228600" algn="l" rtl="0">
              <a:lnSpc>
                <a:spcPct val="100000"/>
              </a:lnSpc>
              <a:spcBef>
                <a:spcPts val="0"/>
              </a:spcBef>
              <a:spcAft>
                <a:spcPts val="0"/>
              </a:spcAft>
              <a:buSzPts val="1400"/>
              <a:buFont typeface="Arial"/>
              <a:buChar char="•"/>
            </a:pPr>
            <a:r>
              <a:rPr lang="en-US" u="sng"/>
              <a:t>D4: Persistent negative trauma-related emotions </a:t>
            </a:r>
            <a:r>
              <a:rPr lang="en-US"/>
              <a:t>(e.g., fear, horror, anger, guilt, or shame).</a:t>
            </a:r>
            <a:endParaRPr/>
          </a:p>
          <a:p>
            <a:pPr marL="457200" lvl="0" indent="-228600" algn="l" rtl="0">
              <a:lnSpc>
                <a:spcPct val="100000"/>
              </a:lnSpc>
              <a:spcBef>
                <a:spcPts val="0"/>
              </a:spcBef>
              <a:spcAft>
                <a:spcPts val="0"/>
              </a:spcAft>
              <a:buSzPts val="1400"/>
              <a:buFont typeface="Arial"/>
              <a:buChar char="•"/>
            </a:pPr>
            <a:r>
              <a:rPr lang="en-US" u="sng"/>
              <a:t>D5: Markedly diminished interest in (pre-traumatic) significant activities</a:t>
            </a:r>
            <a:r>
              <a:rPr lang="en-US"/>
              <a:t>.</a:t>
            </a:r>
            <a:endParaRPr/>
          </a:p>
          <a:p>
            <a:pPr marL="457200" lvl="0" indent="-228600" algn="l" rtl="0">
              <a:lnSpc>
                <a:spcPct val="100000"/>
              </a:lnSpc>
              <a:spcBef>
                <a:spcPts val="0"/>
              </a:spcBef>
              <a:spcAft>
                <a:spcPts val="0"/>
              </a:spcAft>
              <a:buSzPts val="1400"/>
              <a:buFont typeface="Arial"/>
              <a:buChar char="•"/>
            </a:pPr>
            <a:r>
              <a:rPr lang="en-US" u="sng"/>
              <a:t>D6: Feeling alienated from others </a:t>
            </a:r>
            <a:r>
              <a:rPr lang="en-US" u="none"/>
              <a:t>(e.g., detachment, distant or estrangement).</a:t>
            </a:r>
            <a:endParaRPr/>
          </a:p>
          <a:p>
            <a:pPr marL="457200" lvl="0" indent="-228600" algn="l" rtl="0">
              <a:lnSpc>
                <a:spcPct val="100000"/>
              </a:lnSpc>
              <a:spcBef>
                <a:spcPts val="0"/>
              </a:spcBef>
              <a:spcAft>
                <a:spcPts val="0"/>
              </a:spcAft>
              <a:buSzPts val="1400"/>
              <a:buFont typeface="Arial"/>
              <a:buChar char="•"/>
            </a:pPr>
            <a:r>
              <a:rPr lang="en-US" u="sng"/>
              <a:t>D7: Constricted affect: persistent inability to experience positive emotions </a:t>
            </a:r>
            <a:r>
              <a:rPr lang="en-US"/>
              <a:t>(</a:t>
            </a:r>
            <a:r>
              <a:rPr lang="en-US" sz="1200" b="0" i="0" u="none" strike="noStrike" cap="none">
                <a:solidFill>
                  <a:schemeClr val="dk1"/>
                </a:solidFill>
                <a:latin typeface="Calibri"/>
                <a:ea typeface="Calibri"/>
                <a:cs typeface="Calibri"/>
                <a:sym typeface="Calibri"/>
              </a:rPr>
              <a:t>happiness, joy, satisfaction, loving feelings or emotions associated with intimacy, tenderness, and sexuality)</a:t>
            </a:r>
            <a:r>
              <a:rPr lang="en-US"/>
              <a:t>. </a:t>
            </a:r>
            <a:endParaRPr/>
          </a:p>
          <a:p>
            <a:pPr marL="457200" lvl="0" indent="-139700" algn="l" rtl="0">
              <a:lnSpc>
                <a:spcPct val="100000"/>
              </a:lnSpc>
              <a:spcBef>
                <a:spcPts val="0"/>
              </a:spcBef>
              <a:spcAft>
                <a:spcPts val="0"/>
              </a:spcAft>
              <a:buSzPts val="1400"/>
              <a:buFont typeface="Arial"/>
              <a:buNone/>
            </a:pPr>
            <a:endParaRPr/>
          </a:p>
          <a:p>
            <a:pPr marL="457200" marR="0" lvl="0" indent="-228600" algn="l" rtl="0">
              <a:lnSpc>
                <a:spcPct val="100000"/>
              </a:lnSpc>
              <a:spcBef>
                <a:spcPts val="0"/>
              </a:spcBef>
              <a:spcAft>
                <a:spcPts val="0"/>
              </a:spcAft>
              <a:buSzPts val="1400"/>
              <a:buNone/>
            </a:pPr>
            <a:r>
              <a:rPr lang="en-US" b="1"/>
              <a:t>Criterion E: heightened arousal and reactivity (at least 2 required)</a:t>
            </a:r>
            <a:endParaRPr/>
          </a:p>
          <a:p>
            <a:pPr marL="457200" marR="0" lvl="0" indent="-228600" algn="l" rtl="0">
              <a:lnSpc>
                <a:spcPct val="100000"/>
              </a:lnSpc>
              <a:spcBef>
                <a:spcPts val="0"/>
              </a:spcBef>
              <a:spcAft>
                <a:spcPts val="0"/>
              </a:spcAft>
              <a:buSzPts val="1400"/>
              <a:buNone/>
            </a:pPr>
            <a:r>
              <a:rPr lang="en-US"/>
              <a:t>Trauma-related alterations in arousal and reactivity that </a:t>
            </a:r>
            <a:r>
              <a:rPr lang="en-US" u="sng"/>
              <a:t>began or worsened </a:t>
            </a:r>
            <a:r>
              <a:rPr lang="en-US"/>
              <a:t>after the traumatic event: </a:t>
            </a:r>
            <a:endParaRPr/>
          </a:p>
          <a:p>
            <a:pPr marL="457200" lvl="0" indent="-228600" algn="l" rtl="0">
              <a:lnSpc>
                <a:spcPct val="100000"/>
              </a:lnSpc>
              <a:spcBef>
                <a:spcPts val="0"/>
              </a:spcBef>
              <a:spcAft>
                <a:spcPts val="0"/>
              </a:spcAft>
              <a:buSzPts val="1400"/>
              <a:buFont typeface="Arial"/>
              <a:buChar char="•"/>
            </a:pPr>
            <a:r>
              <a:rPr lang="en-US" u="sng"/>
              <a:t>E1: Irritable or aggressive behavior</a:t>
            </a:r>
            <a:r>
              <a:rPr lang="en-US"/>
              <a:t> </a:t>
            </a:r>
            <a:endParaRPr/>
          </a:p>
          <a:p>
            <a:pPr marL="914400" lvl="1"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Aggressive verbal and/or physical behavior with little or no provocation (e.g., yelling at people, getting into fights, destroying objects).</a:t>
            </a:r>
            <a:endParaRPr/>
          </a:p>
          <a:p>
            <a:pPr marL="457200" lvl="0" indent="-228600" algn="l" rtl="0">
              <a:lnSpc>
                <a:spcPct val="100000"/>
              </a:lnSpc>
              <a:spcBef>
                <a:spcPts val="0"/>
              </a:spcBef>
              <a:spcAft>
                <a:spcPts val="0"/>
              </a:spcAft>
              <a:buSzPts val="1400"/>
              <a:buFont typeface="Arial"/>
              <a:buChar char="•"/>
            </a:pPr>
            <a:r>
              <a:rPr lang="en-US" u="sng"/>
              <a:t>E2: Self-destructive or reckless behavior </a:t>
            </a:r>
            <a:endParaRPr/>
          </a:p>
          <a:p>
            <a:pPr marL="914400" lvl="1"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dangerous driving, excessive alcohol or drug use, or self-injurious or suicidal behavior</a:t>
            </a:r>
            <a:endParaRPr/>
          </a:p>
          <a:p>
            <a:pPr marL="457200" lvl="0" indent="-228600" algn="l" rtl="0">
              <a:lnSpc>
                <a:spcPct val="100000"/>
              </a:lnSpc>
              <a:spcBef>
                <a:spcPts val="0"/>
              </a:spcBef>
              <a:spcAft>
                <a:spcPts val="0"/>
              </a:spcAft>
              <a:buSzPts val="1400"/>
              <a:buFont typeface="Arial"/>
              <a:buChar char="•"/>
            </a:pPr>
            <a:r>
              <a:rPr lang="en-US" u="sng"/>
              <a:t>E3: Hypervigilance </a:t>
            </a:r>
            <a:endParaRPr/>
          </a:p>
          <a:p>
            <a:pPr marL="914400" lvl="1"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Being on high alert for threats or danger, constant scanning of surroundings. This can be both related to the stressor (I.e. another motor vehicle accident) or unrelated (i.e. dying of a heart attack)</a:t>
            </a:r>
            <a:endParaRPr/>
          </a:p>
          <a:p>
            <a:pPr marL="457200" lvl="0" indent="-228600" algn="l" rtl="0">
              <a:lnSpc>
                <a:spcPct val="100000"/>
              </a:lnSpc>
              <a:spcBef>
                <a:spcPts val="0"/>
              </a:spcBef>
              <a:spcAft>
                <a:spcPts val="0"/>
              </a:spcAft>
              <a:buSzPts val="1400"/>
              <a:buFont typeface="Arial"/>
              <a:buChar char="•"/>
            </a:pPr>
            <a:r>
              <a:rPr lang="en-US" u="sng"/>
              <a:t>E4: Exaggerated startle response </a:t>
            </a:r>
            <a:endParaRPr/>
          </a:p>
          <a:p>
            <a:pPr marL="914400" lvl="1"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Greatly startled by loud noise or surprise</a:t>
            </a:r>
            <a:endParaRPr/>
          </a:p>
          <a:p>
            <a:pPr marL="457200" lvl="0" indent="-228600" algn="l" rtl="0">
              <a:lnSpc>
                <a:spcPct val="100000"/>
              </a:lnSpc>
              <a:spcBef>
                <a:spcPts val="0"/>
              </a:spcBef>
              <a:spcAft>
                <a:spcPts val="0"/>
              </a:spcAft>
              <a:buSzPts val="1400"/>
              <a:buFont typeface="Arial"/>
              <a:buChar char="•"/>
            </a:pPr>
            <a:r>
              <a:rPr lang="en-US" u="sng"/>
              <a:t>E5: Problems in concentration </a:t>
            </a:r>
            <a:endParaRPr/>
          </a:p>
          <a:p>
            <a:pPr marL="914400" lvl="1"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Difficulty remembering daily events (e.g., forgetting one’s telephone number) or attending to focused tasks (e.g., following a conversation for a sustained period of time)</a:t>
            </a:r>
            <a:endParaRPr/>
          </a:p>
          <a:p>
            <a:pPr marL="457200" lvl="0" indent="-228600" algn="l" rtl="0">
              <a:lnSpc>
                <a:spcPct val="100000"/>
              </a:lnSpc>
              <a:spcBef>
                <a:spcPts val="0"/>
              </a:spcBef>
              <a:spcAft>
                <a:spcPts val="0"/>
              </a:spcAft>
              <a:buSzPts val="1400"/>
              <a:buFont typeface="Arial"/>
              <a:buChar char="•"/>
            </a:pPr>
            <a:r>
              <a:rPr lang="en-US" u="sng"/>
              <a:t>E6: Sleep disturbance </a:t>
            </a:r>
            <a:endParaRPr/>
          </a:p>
          <a:p>
            <a:pPr marL="914400" lvl="1" indent="-228600" algn="l" rtl="0">
              <a:lnSpc>
                <a:spcPct val="100000"/>
              </a:lnSpc>
              <a:spcBef>
                <a:spcPts val="0"/>
              </a:spcBef>
              <a:spcAft>
                <a:spcPts val="0"/>
              </a:spcAft>
              <a:buSzPts val="1400"/>
              <a:buFont typeface="Arial"/>
              <a:buChar char="•"/>
            </a:pPr>
            <a:r>
              <a:rPr lang="en-US" sz="1200" b="0" i="0" u="none" strike="noStrike" cap="none">
                <a:solidFill>
                  <a:schemeClr val="dk1"/>
                </a:solidFill>
                <a:latin typeface="Calibri"/>
                <a:ea typeface="Calibri"/>
                <a:cs typeface="Calibri"/>
                <a:sym typeface="Calibri"/>
              </a:rPr>
              <a:t>Problems falling asleep or staying asleep; having restless sleep</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Specifiers</a:t>
            </a:r>
            <a:endParaRPr/>
          </a:p>
          <a:p>
            <a:pPr marL="457200" lvl="0" indent="-228600" algn="l" rtl="0">
              <a:lnSpc>
                <a:spcPct val="100000"/>
              </a:lnSpc>
              <a:spcBef>
                <a:spcPts val="0"/>
              </a:spcBef>
              <a:spcAft>
                <a:spcPts val="0"/>
              </a:spcAft>
              <a:buSzPts val="1400"/>
              <a:buFont typeface="Arial"/>
              <a:buChar char="•"/>
            </a:pPr>
            <a:r>
              <a:rPr lang="en-US" i="1"/>
              <a:t>With dissociative symptoms </a:t>
            </a:r>
            <a:endParaRPr/>
          </a:p>
          <a:p>
            <a:pPr marL="914400" lvl="1" indent="-228600" algn="l" rtl="0">
              <a:lnSpc>
                <a:spcPct val="100000"/>
              </a:lnSpc>
              <a:spcBef>
                <a:spcPts val="0"/>
              </a:spcBef>
              <a:spcAft>
                <a:spcPts val="0"/>
              </a:spcAft>
              <a:buSzPts val="1400"/>
              <a:buFont typeface="Arial"/>
              <a:buChar char="•"/>
            </a:pPr>
            <a:r>
              <a:rPr lang="en-US" i="0"/>
              <a:t>Depersonalization (This indicates feelings of detachment, as though dreaming, from patient’s own mind or body) </a:t>
            </a:r>
            <a:endParaRPr/>
          </a:p>
          <a:p>
            <a:pPr marL="914400" lvl="1" indent="-228600" algn="l" rtl="0">
              <a:lnSpc>
                <a:spcPct val="100000"/>
              </a:lnSpc>
              <a:spcBef>
                <a:spcPts val="0"/>
              </a:spcBef>
              <a:spcAft>
                <a:spcPts val="0"/>
              </a:spcAft>
              <a:buSzPts val="1400"/>
              <a:buFont typeface="Arial"/>
              <a:buChar char="•"/>
            </a:pPr>
            <a:r>
              <a:rPr lang="en-US" i="0"/>
              <a:t>Derealization (To the patient, the surroundings seem distant, dreamlike, or unreal)</a:t>
            </a:r>
            <a:endParaRPr/>
          </a:p>
          <a:p>
            <a:pPr marL="457200" lvl="0" indent="-228600" algn="l" rtl="0">
              <a:lnSpc>
                <a:spcPct val="100000"/>
              </a:lnSpc>
              <a:spcBef>
                <a:spcPts val="0"/>
              </a:spcBef>
              <a:spcAft>
                <a:spcPts val="0"/>
              </a:spcAft>
              <a:buSzPts val="1400"/>
              <a:buFont typeface="Arial"/>
              <a:buChar char="•"/>
            </a:pPr>
            <a:r>
              <a:rPr lang="en-US" i="1"/>
              <a:t>With delayed expression </a:t>
            </a:r>
            <a:r>
              <a:rPr lang="en-US" i="0"/>
              <a:t>(symptoms meeting full criteria not present for at least 6 months after the event)</a:t>
            </a:r>
            <a:endParaRPr/>
          </a:p>
          <a:p>
            <a:pPr marL="457200" lvl="0" indent="-139700" algn="l" rtl="0">
              <a:lnSpc>
                <a:spcPct val="100000"/>
              </a:lnSpc>
              <a:spcBef>
                <a:spcPts val="0"/>
              </a:spcBef>
              <a:spcAft>
                <a:spcPts val="0"/>
              </a:spcAft>
              <a:buSzPts val="1400"/>
              <a:buFont typeface="Arial"/>
              <a:buNone/>
            </a:pPr>
            <a:endParaRPr i="0"/>
          </a:p>
          <a:p>
            <a:pPr marL="228600" marR="0" lvl="0" indent="0" algn="l" rtl="0">
              <a:lnSpc>
                <a:spcPct val="100000"/>
              </a:lnSpc>
              <a:spcBef>
                <a:spcPts val="0"/>
              </a:spcBef>
              <a:spcAft>
                <a:spcPts val="0"/>
              </a:spcAft>
              <a:buClr>
                <a:srgbClr val="000000"/>
              </a:buClr>
              <a:buSzPts val="1400"/>
              <a:buFont typeface="Arial"/>
              <a:buNone/>
            </a:pPr>
            <a:r>
              <a:rPr lang="en-US" sz="1200" b="0" i="1" u="none" strike="noStrike" cap="none">
                <a:solidFill>
                  <a:schemeClr val="dk1"/>
                </a:solidFill>
                <a:latin typeface="Calibri"/>
                <a:ea typeface="Calibri"/>
                <a:cs typeface="Calibri"/>
                <a:sym typeface="Calibri"/>
              </a:rPr>
              <a:t>Unspecified trauma-related disorder </a:t>
            </a:r>
            <a:r>
              <a:rPr lang="en-US" sz="1200" b="0" i="0" u="none" strike="noStrike" cap="none">
                <a:solidFill>
                  <a:schemeClr val="dk1"/>
                </a:solidFill>
                <a:latin typeface="Calibri"/>
                <a:ea typeface="Calibri"/>
                <a:cs typeface="Calibri"/>
                <a:sym typeface="Calibri"/>
              </a:rPr>
              <a:t>is a category used to describe clinically significant distress or impairment in functioning that does not meet the full criteria for diagnosis of a trauma disorder based on the scheme described above. </a:t>
            </a:r>
            <a:endParaRPr/>
          </a:p>
          <a:p>
            <a:pPr marL="228600" lvl="0" indent="0" algn="l" rtl="0">
              <a:lnSpc>
                <a:spcPct val="100000"/>
              </a:lnSpc>
              <a:spcBef>
                <a:spcPts val="0"/>
              </a:spcBef>
              <a:spcAft>
                <a:spcPts val="0"/>
              </a:spcAft>
              <a:buSzPts val="1400"/>
              <a:buFont typeface="Arial"/>
              <a:buNone/>
            </a:pPr>
            <a:endParaRPr/>
          </a:p>
          <a:p>
            <a:pPr marL="228600" lvl="0" indent="0" algn="l" rtl="0">
              <a:lnSpc>
                <a:spcPct val="100000"/>
              </a:lnSpc>
              <a:spcBef>
                <a:spcPts val="0"/>
              </a:spcBef>
              <a:spcAft>
                <a:spcPts val="0"/>
              </a:spcAft>
              <a:buSzPts val="1400"/>
              <a:buFont typeface="Arial"/>
              <a:buNone/>
            </a:pPr>
            <a:r>
              <a:rPr lang="en-US"/>
              <a:t>Reference: </a:t>
            </a:r>
            <a:r>
              <a:rPr lang="en-US" sz="1200" b="0" i="1" u="none" strike="noStrike" cap="none">
                <a:solidFill>
                  <a:schemeClr val="dk1"/>
                </a:solidFill>
                <a:latin typeface="Calibri"/>
                <a:ea typeface="Calibri"/>
                <a:cs typeface="Calibri"/>
                <a:sym typeface="Calibri"/>
              </a:rPr>
              <a:t>Diagnostic and Statistical Manual of Mental Disorders : DSM-5.</a:t>
            </a:r>
            <a:r>
              <a:rPr lang="en-US" sz="1200" b="0" i="0" u="none" strike="noStrike" cap="none">
                <a:solidFill>
                  <a:schemeClr val="dk1"/>
                </a:solidFill>
                <a:latin typeface="Calibri"/>
                <a:ea typeface="Calibri"/>
                <a:cs typeface="Calibri"/>
                <a:sym typeface="Calibri"/>
              </a:rPr>
              <a:t> Fifth edition. Arlington, VA: American Psychiatric Association, 2013. Print.</a:t>
            </a:r>
            <a:endParaRPr/>
          </a:p>
          <a:p>
            <a:pPr marL="457200" marR="0" lvl="0" indent="-228600" algn="l" rtl="0">
              <a:lnSpc>
                <a:spcPct val="100000"/>
              </a:lnSpc>
              <a:spcBef>
                <a:spcPts val="0"/>
              </a:spcBef>
              <a:spcAft>
                <a:spcPts val="0"/>
              </a:spcAft>
              <a:buSzPts val="1400"/>
              <a:buNone/>
            </a:pPr>
            <a:endParaRPr/>
          </a:p>
        </p:txBody>
      </p:sp>
      <p:sp>
        <p:nvSpPr>
          <p:cNvPr id="219" name="Google Shape;219;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000" i="1"/>
              <a:t>Diagnostic and Statistical Manual of Mental Disorders : DSM-5.</a:t>
            </a:r>
            <a:r>
              <a:rPr lang="en-US" sz="1000"/>
              <a:t> Fifth edition. Arlington, VA: American Psychiatric Association, 2013. Print.</a:t>
            </a:r>
            <a:endParaRPr sz="1000"/>
          </a:p>
          <a:p>
            <a:pPr marL="457200" lvl="0" indent="-228600" algn="l" rtl="0">
              <a:lnSpc>
                <a:spcPct val="100000"/>
              </a:lnSpc>
              <a:spcBef>
                <a:spcPts val="0"/>
              </a:spcBef>
              <a:spcAft>
                <a:spcPts val="0"/>
              </a:spcAft>
              <a:buClr>
                <a:schemeClr val="dk1"/>
              </a:buClr>
              <a:buSzPts val="1400"/>
              <a:buFont typeface="Arial"/>
              <a:buNone/>
            </a:pPr>
            <a:endParaRPr sz="1000"/>
          </a:p>
          <a:p>
            <a:pPr marL="0" lvl="0" indent="0" algn="l" rtl="0">
              <a:lnSpc>
                <a:spcPct val="100000"/>
              </a:lnSpc>
              <a:spcBef>
                <a:spcPts val="0"/>
              </a:spcBef>
              <a:spcAft>
                <a:spcPts val="0"/>
              </a:spcAft>
              <a:buClr>
                <a:schemeClr val="dk1"/>
              </a:buClr>
              <a:buSzPts val="1200"/>
              <a:buFont typeface="Calibri"/>
              <a:buNone/>
            </a:pPr>
            <a:r>
              <a:rPr lang="en-US" sz="1000">
                <a:solidFill>
                  <a:srgbClr val="222222"/>
                </a:solidFill>
                <a:highlight>
                  <a:srgbClr val="FFFFFF"/>
                </a:highlight>
              </a:rPr>
              <a:t>Hutner, L. A., Catapano, L. A., Nagle-Yang, S. M., Williams, K. E., &amp; Osborne, L. M. (Eds.). (2021). </a:t>
            </a:r>
            <a:r>
              <a:rPr lang="en-US" sz="1000" i="1">
                <a:solidFill>
                  <a:srgbClr val="222222"/>
                </a:solidFill>
                <a:highlight>
                  <a:srgbClr val="FFFFFF"/>
                </a:highlight>
              </a:rPr>
              <a:t>Textbook of Women's Reproductive Mental Health</a:t>
            </a:r>
            <a:r>
              <a:rPr lang="en-US" sz="1000">
                <a:solidFill>
                  <a:srgbClr val="222222"/>
                </a:solidFill>
                <a:highlight>
                  <a:srgbClr val="FFFFFF"/>
                </a:highlight>
              </a:rPr>
              <a:t>. American Psychiatric Pub.</a:t>
            </a:r>
            <a:endParaRPr sz="1000"/>
          </a:p>
          <a:p>
            <a:pPr marL="457200" lvl="0" indent="-228600" algn="l" rtl="0">
              <a:lnSpc>
                <a:spcPct val="100000"/>
              </a:lnSpc>
              <a:spcBef>
                <a:spcPts val="0"/>
              </a:spcBef>
              <a:spcAft>
                <a:spcPts val="0"/>
              </a:spcAft>
              <a:buClr>
                <a:schemeClr val="dk1"/>
              </a:buClr>
              <a:buSzPts val="1400"/>
              <a:buFont typeface="Arial"/>
              <a:buNone/>
            </a:pPr>
            <a:endParaRPr/>
          </a:p>
          <a:p>
            <a:pPr marL="457200" lvl="0" indent="-228600" algn="l" rtl="0">
              <a:lnSpc>
                <a:spcPct val="100000"/>
              </a:lnSpc>
              <a:spcBef>
                <a:spcPts val="0"/>
              </a:spcBef>
              <a:spcAft>
                <a:spcPts val="0"/>
              </a:spcAft>
              <a:buClr>
                <a:schemeClr val="dk1"/>
              </a:buClr>
              <a:buSzPts val="1400"/>
              <a:buFont typeface="Arial"/>
              <a:buNone/>
            </a:pPr>
            <a:endParaRPr/>
          </a:p>
        </p:txBody>
      </p:sp>
      <p:sp>
        <p:nvSpPr>
          <p:cNvPr id="241" name="Google Shape;24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000">
                <a:solidFill>
                  <a:srgbClr val="222222"/>
                </a:solidFill>
                <a:highlight>
                  <a:srgbClr val="FFFFFF"/>
                </a:highlight>
              </a:rPr>
              <a:t>Hutner, L. A., Catapano, L. A., Nagle-Yang, S. M., Williams, K. E., &amp; Osborne, L. M. (Eds.). (2021). </a:t>
            </a:r>
            <a:r>
              <a:rPr lang="en-US" sz="1000" i="1">
                <a:solidFill>
                  <a:srgbClr val="222222"/>
                </a:solidFill>
                <a:highlight>
                  <a:srgbClr val="FFFFFF"/>
                </a:highlight>
              </a:rPr>
              <a:t>Textbook of Women's Reproductive Mental Health</a:t>
            </a:r>
            <a:r>
              <a:rPr lang="en-US" sz="1000">
                <a:solidFill>
                  <a:srgbClr val="222222"/>
                </a:solidFill>
                <a:highlight>
                  <a:srgbClr val="FFFFFF"/>
                </a:highlight>
              </a:rPr>
              <a:t>. American Psychiatric Pub.</a:t>
            </a:r>
            <a:endParaRPr/>
          </a:p>
        </p:txBody>
      </p:sp>
      <p:sp>
        <p:nvSpPr>
          <p:cNvPr id="249" name="Google Shape;249;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ef1abb59ad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1ef1abb59ad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g1ef1abb59ad_0_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a:t>REmember that patients may have sequelae of IPV that don’t rise to the level of PTSD</a:t>
            </a:r>
            <a:endParaRPr sz="1000"/>
          </a:p>
          <a:p>
            <a:pPr marL="0" lvl="0" indent="0" algn="l" rtl="0">
              <a:lnSpc>
                <a:spcPct val="100000"/>
              </a:lnSpc>
              <a:spcBef>
                <a:spcPts val="0"/>
              </a:spcBef>
              <a:spcAft>
                <a:spcPts val="0"/>
              </a:spcAft>
              <a:buSzPts val="1400"/>
              <a:buNone/>
            </a:pPr>
            <a:r>
              <a:rPr lang="en-US" sz="1000"/>
              <a:t>Foa, Edna B., David S. Riggs, and Beth S. Gershuny. "Arousal, numbing, and intrusion: symptom structure of PTSD following assault." </a:t>
            </a:r>
            <a:r>
              <a:rPr lang="en-US" sz="1000" i="1"/>
              <a:t>The American Journal of Psychiatry</a:t>
            </a:r>
            <a:r>
              <a:rPr lang="en-US" sz="1000"/>
              <a:t> (1995).  </a:t>
            </a:r>
            <a:endParaRPr sz="1000"/>
          </a:p>
          <a:p>
            <a:pPr marL="457200" marR="0" lvl="0" indent="-228600" algn="l" rtl="0">
              <a:lnSpc>
                <a:spcPct val="100000"/>
              </a:lnSpc>
              <a:spcBef>
                <a:spcPts val="0"/>
              </a:spcBef>
              <a:spcAft>
                <a:spcPts val="0"/>
              </a:spcAft>
              <a:buSzPts val="1400"/>
              <a:buNone/>
            </a:pPr>
            <a:r>
              <a:rPr lang="en-US" sz="1000"/>
              <a:t>APA</a:t>
            </a:r>
            <a:br>
              <a:rPr lang="en-US" sz="1000"/>
            </a:br>
            <a:endParaRPr sz="1000"/>
          </a:p>
          <a:p>
            <a:pPr marL="0" marR="0" lvl="0" indent="0" algn="l" rtl="0">
              <a:lnSpc>
                <a:spcPct val="100000"/>
              </a:lnSpc>
              <a:spcBef>
                <a:spcPts val="0"/>
              </a:spcBef>
              <a:spcAft>
                <a:spcPts val="0"/>
              </a:spcAft>
              <a:buClr>
                <a:schemeClr val="dk1"/>
              </a:buClr>
              <a:buSzPts val="1200"/>
              <a:buFont typeface="Arial"/>
              <a:buNone/>
            </a:pPr>
            <a:r>
              <a:rPr lang="en-US" sz="1000" i="0">
                <a:solidFill>
                  <a:srgbClr val="222222"/>
                </a:solidFill>
              </a:rPr>
              <a:t>Hebenstreit, Claire L., et al. "Latent profiles of PTSD symptoms in women exposed to intimate partner violence." </a:t>
            </a:r>
            <a:r>
              <a:rPr lang="en-US" sz="1000" i="1">
                <a:solidFill>
                  <a:srgbClr val="222222"/>
                </a:solidFill>
              </a:rPr>
              <a:t>Journal of affective disorders</a:t>
            </a:r>
            <a:r>
              <a:rPr lang="en-US" sz="1000" i="0">
                <a:solidFill>
                  <a:srgbClr val="222222"/>
                </a:solidFill>
              </a:rPr>
              <a:t> 180 (2015): 122-128.</a:t>
            </a:r>
            <a:endParaRPr sz="1000" i="0">
              <a:solidFill>
                <a:srgbClr val="222222"/>
              </a:solidFill>
            </a:endParaRPr>
          </a:p>
          <a:p>
            <a:pPr marL="0" marR="0" lvl="0" indent="0" algn="l" rtl="0">
              <a:lnSpc>
                <a:spcPct val="100000"/>
              </a:lnSpc>
              <a:spcBef>
                <a:spcPts val="0"/>
              </a:spcBef>
              <a:spcAft>
                <a:spcPts val="0"/>
              </a:spcAft>
              <a:buClr>
                <a:schemeClr val="dk1"/>
              </a:buClr>
              <a:buSzPts val="1200"/>
              <a:buFont typeface="Arial"/>
              <a:buNone/>
            </a:pPr>
            <a:endParaRPr sz="1000">
              <a:solidFill>
                <a:srgbClr val="222222"/>
              </a:solidFill>
            </a:endParaRPr>
          </a:p>
          <a:p>
            <a:pPr marL="0" marR="0" lvl="0" indent="0" algn="l" rtl="0">
              <a:lnSpc>
                <a:spcPct val="100000"/>
              </a:lnSpc>
              <a:spcBef>
                <a:spcPts val="0"/>
              </a:spcBef>
              <a:spcAft>
                <a:spcPts val="0"/>
              </a:spcAft>
              <a:buClr>
                <a:schemeClr val="dk1"/>
              </a:buClr>
              <a:buSzPts val="1200"/>
              <a:buFont typeface="Arial"/>
              <a:buNone/>
            </a:pPr>
            <a:r>
              <a:rPr lang="en-US" sz="1000">
                <a:solidFill>
                  <a:srgbClr val="222222"/>
                </a:solidFill>
                <a:highlight>
                  <a:srgbClr val="FFFFFF"/>
                </a:highlight>
              </a:rPr>
              <a:t>Hutner, L. A., Catapano, L. A., Nagle-Yang, S. M., Williams, K. E., &amp; Osborne, L. M. (Eds.). (2021). </a:t>
            </a:r>
            <a:r>
              <a:rPr lang="en-US" sz="1000" i="1">
                <a:solidFill>
                  <a:srgbClr val="222222"/>
                </a:solidFill>
                <a:highlight>
                  <a:srgbClr val="FFFFFF"/>
                </a:highlight>
              </a:rPr>
              <a:t>Textbook of Women's Reproductive Mental Health</a:t>
            </a:r>
            <a:r>
              <a:rPr lang="en-US" sz="1000">
                <a:solidFill>
                  <a:srgbClr val="222222"/>
                </a:solidFill>
                <a:highlight>
                  <a:srgbClr val="FFFFFF"/>
                </a:highlight>
              </a:rPr>
              <a:t>. American Psychiatric Pub.</a:t>
            </a:r>
            <a:endParaRPr sz="1000">
              <a:solidFill>
                <a:srgbClr val="222222"/>
              </a:solidFill>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76" name="Google Shape;276;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000">
                <a:solidFill>
                  <a:srgbClr val="222222"/>
                </a:solidFill>
              </a:rPr>
              <a:t>Again remember that most people won’t qualify for PTSD but may have SOME of these symptoms</a:t>
            </a:r>
            <a:endParaRPr sz="1000">
              <a:solidFill>
                <a:srgbClr val="222222"/>
              </a:solidFill>
            </a:endParaRPr>
          </a:p>
          <a:p>
            <a:pPr marL="0" marR="0" lvl="0" indent="0" algn="l" rtl="0">
              <a:lnSpc>
                <a:spcPct val="100000"/>
              </a:lnSpc>
              <a:spcBef>
                <a:spcPts val="0"/>
              </a:spcBef>
              <a:spcAft>
                <a:spcPts val="0"/>
              </a:spcAft>
              <a:buClr>
                <a:schemeClr val="dk1"/>
              </a:buClr>
              <a:buSzPts val="1200"/>
              <a:buFont typeface="Calibri"/>
              <a:buNone/>
            </a:pPr>
            <a:r>
              <a:rPr lang="en-US" sz="1000" i="0">
                <a:solidFill>
                  <a:srgbClr val="222222"/>
                </a:solidFill>
              </a:rPr>
              <a:t>Ayers, Susan, et al. "The aetiology of post-traumatic stress following childbirth: a meta-analysis and theoretical framework." </a:t>
            </a:r>
            <a:r>
              <a:rPr lang="en-US" sz="1000" i="1">
                <a:solidFill>
                  <a:srgbClr val="222222"/>
                </a:solidFill>
              </a:rPr>
              <a:t>Psychological medicine</a:t>
            </a:r>
            <a:r>
              <a:rPr lang="en-US" sz="1000" i="0">
                <a:solidFill>
                  <a:srgbClr val="222222"/>
                </a:solidFill>
              </a:rPr>
              <a:t> 46.6 (2016): 1121-1134.</a:t>
            </a:r>
            <a:endParaRPr sz="1000" i="0">
              <a:solidFill>
                <a:srgbClr val="222222"/>
              </a:solidFill>
            </a:endParaRPr>
          </a:p>
          <a:p>
            <a:pPr marL="0" marR="0" lvl="0" indent="0" algn="l" rtl="0">
              <a:lnSpc>
                <a:spcPct val="100000"/>
              </a:lnSpc>
              <a:spcBef>
                <a:spcPts val="0"/>
              </a:spcBef>
              <a:spcAft>
                <a:spcPts val="0"/>
              </a:spcAft>
              <a:buClr>
                <a:schemeClr val="dk1"/>
              </a:buClr>
              <a:buSzPts val="1200"/>
              <a:buFont typeface="Calibri"/>
              <a:buNone/>
            </a:pPr>
            <a:endParaRPr sz="1000">
              <a:solidFill>
                <a:srgbClr val="222222"/>
              </a:solidFill>
            </a:endParaRPr>
          </a:p>
          <a:p>
            <a:pPr marL="0" marR="0" lvl="0" indent="0" algn="l" rtl="0">
              <a:lnSpc>
                <a:spcPct val="100000"/>
              </a:lnSpc>
              <a:spcBef>
                <a:spcPts val="0"/>
              </a:spcBef>
              <a:spcAft>
                <a:spcPts val="0"/>
              </a:spcAft>
              <a:buClr>
                <a:schemeClr val="dk1"/>
              </a:buClr>
              <a:buSzPts val="1200"/>
              <a:buFont typeface="Calibri"/>
              <a:buNone/>
            </a:pPr>
            <a:r>
              <a:rPr lang="en-US" sz="1000">
                <a:solidFill>
                  <a:srgbClr val="222222"/>
                </a:solidFill>
                <a:highlight>
                  <a:srgbClr val="FFFFFF"/>
                </a:highlight>
              </a:rPr>
              <a:t>Hutner, L. A., Catapano, L. A., Nagle-Yang, S. M., Williams, K. E., &amp; Osborne, L. M. (Eds.). (2021). </a:t>
            </a:r>
            <a:r>
              <a:rPr lang="en-US" sz="1000" i="1">
                <a:solidFill>
                  <a:srgbClr val="222222"/>
                </a:solidFill>
                <a:highlight>
                  <a:srgbClr val="FFFFFF"/>
                </a:highlight>
              </a:rPr>
              <a:t>Textbook of Women's Reproductive Mental Health</a:t>
            </a:r>
            <a:r>
              <a:rPr lang="en-US" sz="1000">
                <a:solidFill>
                  <a:srgbClr val="222222"/>
                </a:solidFill>
                <a:highlight>
                  <a:srgbClr val="FFFFFF"/>
                </a:highlight>
              </a:rPr>
              <a:t>. American Psychiatric Pub.</a:t>
            </a:r>
            <a:endParaRPr sz="1000">
              <a:solidFill>
                <a:srgbClr val="222222"/>
              </a:solidFill>
            </a:endParaRPr>
          </a:p>
        </p:txBody>
      </p:sp>
      <p:sp>
        <p:nvSpPr>
          <p:cNvPr id="284" name="Google Shape;284;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000" i="0">
                <a:solidFill>
                  <a:srgbClr val="222222"/>
                </a:solidFill>
              </a:rPr>
              <a:t>Ayers, Susan, et al. "The aetiology of post-traumatic stress following childbirth: a meta-analysis and theoretical framework." </a:t>
            </a:r>
            <a:r>
              <a:rPr lang="en-US" sz="1000" i="1">
                <a:solidFill>
                  <a:srgbClr val="222222"/>
                </a:solidFill>
              </a:rPr>
              <a:t>Psychological medicine</a:t>
            </a:r>
            <a:r>
              <a:rPr lang="en-US" sz="1000" i="0">
                <a:solidFill>
                  <a:srgbClr val="222222"/>
                </a:solidFill>
              </a:rPr>
              <a:t> 46.6 (2016): 1121-1134.</a:t>
            </a:r>
            <a:endParaRPr sz="1000"/>
          </a:p>
          <a:p>
            <a:pPr marL="0" marR="0" lvl="0" indent="0" algn="l" rtl="0">
              <a:lnSpc>
                <a:spcPct val="100000"/>
              </a:lnSpc>
              <a:spcBef>
                <a:spcPts val="0"/>
              </a:spcBef>
              <a:spcAft>
                <a:spcPts val="0"/>
              </a:spcAft>
              <a:buClr>
                <a:schemeClr val="dk1"/>
              </a:buClr>
              <a:buSzPts val="1200"/>
              <a:buFont typeface="Calibri"/>
              <a:buNone/>
            </a:pPr>
            <a:endParaRPr sz="1000" i="0">
              <a:solidFill>
                <a:srgbClr val="222222"/>
              </a:solidFill>
            </a:endParaRPr>
          </a:p>
          <a:p>
            <a:pPr marL="0" marR="0" lvl="0" indent="0" algn="l" rtl="0">
              <a:lnSpc>
                <a:spcPct val="100000"/>
              </a:lnSpc>
              <a:spcBef>
                <a:spcPts val="0"/>
              </a:spcBef>
              <a:spcAft>
                <a:spcPts val="0"/>
              </a:spcAft>
              <a:buClr>
                <a:schemeClr val="dk1"/>
              </a:buClr>
              <a:buSzPts val="1200"/>
              <a:buFont typeface="Arial"/>
              <a:buNone/>
            </a:pPr>
            <a:r>
              <a:rPr lang="en-US" sz="1000" i="0">
                <a:solidFill>
                  <a:srgbClr val="222222"/>
                </a:solidFill>
              </a:rPr>
              <a:t>Cook, Natalie, Susan Ayers, and Antje Horsch. "Maternal posttraumatic stress disorder during the perinatal period and child outcomes: A systematic review." </a:t>
            </a:r>
            <a:r>
              <a:rPr lang="en-US" sz="1000" i="1">
                <a:solidFill>
                  <a:srgbClr val="222222"/>
                </a:solidFill>
              </a:rPr>
              <a:t>Journal of affective disorders</a:t>
            </a:r>
            <a:r>
              <a:rPr lang="en-US" sz="1000" i="0">
                <a:solidFill>
                  <a:srgbClr val="222222"/>
                </a:solidFill>
              </a:rPr>
              <a:t> 225 (2018): 18-31.</a:t>
            </a:r>
            <a:endParaRPr sz="1000"/>
          </a:p>
          <a:p>
            <a:pPr marL="171450" marR="0" lvl="0" indent="-95250" algn="l" rtl="0">
              <a:lnSpc>
                <a:spcPct val="100000"/>
              </a:lnSpc>
              <a:spcBef>
                <a:spcPts val="0"/>
              </a:spcBef>
              <a:spcAft>
                <a:spcPts val="0"/>
              </a:spcAft>
              <a:buClr>
                <a:schemeClr val="dk1"/>
              </a:buClr>
              <a:buSzPts val="1200"/>
              <a:buFont typeface="Calibri"/>
              <a:buNone/>
            </a:pPr>
            <a:endParaRPr sz="1000" i="0">
              <a:solidFill>
                <a:srgbClr val="222222"/>
              </a:solidFill>
            </a:endParaRPr>
          </a:p>
          <a:p>
            <a:pPr marL="0" marR="0" lvl="0" indent="0" algn="l" rtl="0">
              <a:lnSpc>
                <a:spcPct val="100000"/>
              </a:lnSpc>
              <a:spcBef>
                <a:spcPts val="0"/>
              </a:spcBef>
              <a:spcAft>
                <a:spcPts val="0"/>
              </a:spcAft>
              <a:buClr>
                <a:schemeClr val="dk1"/>
              </a:buClr>
              <a:buSzPts val="1200"/>
              <a:buFont typeface="Arial"/>
              <a:buNone/>
            </a:pPr>
            <a:r>
              <a:rPr lang="en-US" sz="1000" i="0">
                <a:solidFill>
                  <a:srgbClr val="222222"/>
                </a:solidFill>
              </a:rPr>
              <a:t>Hernández-Martínez, Antonio, et al. "Postpartum post-traumatic stress disorder: Associated perinatal factors and quality of life." </a:t>
            </a:r>
            <a:r>
              <a:rPr lang="en-US" sz="1000" i="1">
                <a:solidFill>
                  <a:srgbClr val="222222"/>
                </a:solidFill>
              </a:rPr>
              <a:t>Journal of affective disorders</a:t>
            </a:r>
            <a:r>
              <a:rPr lang="en-US" sz="1000" i="0">
                <a:solidFill>
                  <a:srgbClr val="222222"/>
                </a:solidFill>
              </a:rPr>
              <a:t> 249 (2019): 143-150.</a:t>
            </a:r>
            <a:endParaRPr sz="1000"/>
          </a:p>
          <a:p>
            <a:pPr marL="171450" marR="0" lvl="0" indent="-95250" algn="l" rtl="0">
              <a:lnSpc>
                <a:spcPct val="100000"/>
              </a:lnSpc>
              <a:spcBef>
                <a:spcPts val="0"/>
              </a:spcBef>
              <a:spcAft>
                <a:spcPts val="0"/>
              </a:spcAft>
              <a:buClr>
                <a:schemeClr val="dk1"/>
              </a:buClr>
              <a:buSzPts val="1200"/>
              <a:buFont typeface="Calibri"/>
              <a:buNone/>
            </a:pPr>
            <a:endParaRPr sz="1000" i="0">
              <a:solidFill>
                <a:srgbClr val="222222"/>
              </a:solidFill>
            </a:endParaRPr>
          </a:p>
          <a:p>
            <a:pPr marL="0" marR="0" lvl="0" indent="0" algn="l" rtl="0">
              <a:lnSpc>
                <a:spcPct val="100000"/>
              </a:lnSpc>
              <a:spcBef>
                <a:spcPts val="0"/>
              </a:spcBef>
              <a:spcAft>
                <a:spcPts val="0"/>
              </a:spcAft>
              <a:buClr>
                <a:schemeClr val="dk1"/>
              </a:buClr>
              <a:buSzPts val="1200"/>
              <a:buFont typeface="Arial"/>
              <a:buNone/>
            </a:pPr>
            <a:r>
              <a:rPr lang="en-US" sz="1000" i="0">
                <a:solidFill>
                  <a:srgbClr val="222222"/>
                </a:solidFill>
              </a:rPr>
              <a:t>Rogal, Shari S., et al. "Effects of posttraumatic stress disorder on pregnancy outcomes." </a:t>
            </a:r>
            <a:r>
              <a:rPr lang="en-US" sz="1000" i="1">
                <a:solidFill>
                  <a:srgbClr val="222222"/>
                </a:solidFill>
              </a:rPr>
              <a:t>Journal of affective disorders</a:t>
            </a:r>
            <a:r>
              <a:rPr lang="en-US" sz="1000" i="0">
                <a:solidFill>
                  <a:srgbClr val="222222"/>
                </a:solidFill>
              </a:rPr>
              <a:t> 102.1-3 (2007): 137-143.</a:t>
            </a:r>
            <a:endParaRPr sz="1000"/>
          </a:p>
          <a:p>
            <a:pPr marL="171450" marR="0" lvl="0" indent="-95250" algn="l" rtl="0">
              <a:lnSpc>
                <a:spcPct val="100000"/>
              </a:lnSpc>
              <a:spcBef>
                <a:spcPts val="0"/>
              </a:spcBef>
              <a:spcAft>
                <a:spcPts val="0"/>
              </a:spcAft>
              <a:buClr>
                <a:schemeClr val="dk1"/>
              </a:buClr>
              <a:buSzPts val="1200"/>
              <a:buFont typeface="Calibri"/>
              <a:buNone/>
            </a:pPr>
            <a:endParaRPr sz="1000" i="0">
              <a:solidFill>
                <a:srgbClr val="222222"/>
              </a:solidFill>
            </a:endParaRPr>
          </a:p>
          <a:p>
            <a:pPr marL="0" marR="0" lvl="0" indent="0" algn="l" rtl="0">
              <a:lnSpc>
                <a:spcPct val="100000"/>
              </a:lnSpc>
              <a:spcBef>
                <a:spcPts val="0"/>
              </a:spcBef>
              <a:spcAft>
                <a:spcPts val="0"/>
              </a:spcAft>
              <a:buClr>
                <a:schemeClr val="dk1"/>
              </a:buClr>
              <a:buSzPts val="1200"/>
              <a:buFont typeface="Arial"/>
              <a:buNone/>
            </a:pPr>
            <a:r>
              <a:rPr lang="en-US" sz="1000" i="0">
                <a:solidFill>
                  <a:srgbClr val="222222"/>
                </a:solidFill>
              </a:rPr>
              <a:t>Seng, Julia S., et al. "Posttraumatic stress disorder and pregnancy complications." </a:t>
            </a:r>
            <a:r>
              <a:rPr lang="en-US" sz="1000" i="1">
                <a:solidFill>
                  <a:srgbClr val="222222"/>
                </a:solidFill>
              </a:rPr>
              <a:t>Obstetrics &amp; Gynecology</a:t>
            </a:r>
            <a:r>
              <a:rPr lang="en-US" sz="1000" i="0">
                <a:solidFill>
                  <a:srgbClr val="222222"/>
                </a:solidFill>
              </a:rPr>
              <a:t> 97.1 (2001): 17-22.</a:t>
            </a:r>
            <a:endParaRPr sz="1000"/>
          </a:p>
          <a:p>
            <a:pPr marL="0" marR="0" lvl="0" indent="0" algn="l" rtl="0">
              <a:lnSpc>
                <a:spcPct val="100000"/>
              </a:lnSpc>
              <a:spcBef>
                <a:spcPts val="0"/>
              </a:spcBef>
              <a:spcAft>
                <a:spcPts val="0"/>
              </a:spcAft>
              <a:buClr>
                <a:schemeClr val="dk1"/>
              </a:buClr>
              <a:buSzPts val="1200"/>
              <a:buFont typeface="Calibri"/>
              <a:buNone/>
            </a:pPr>
            <a:endParaRPr sz="1000"/>
          </a:p>
        </p:txBody>
      </p:sp>
      <p:sp>
        <p:nvSpPr>
          <p:cNvPr id="292" name="Google Shape;292;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000">
                <a:solidFill>
                  <a:srgbClr val="222222"/>
                </a:solidFill>
                <a:highlight>
                  <a:srgbClr val="FFFFFF"/>
                </a:highlight>
              </a:rPr>
              <a:t>Hutner, L. A., Catapano, L. A., Nagle-Yang, S. M., Williams, K. E., &amp; Osborne, L. M. (Eds.). (2021). </a:t>
            </a:r>
            <a:r>
              <a:rPr lang="en-US" sz="1000" i="1">
                <a:solidFill>
                  <a:srgbClr val="222222"/>
                </a:solidFill>
                <a:highlight>
                  <a:srgbClr val="FFFFFF"/>
                </a:highlight>
              </a:rPr>
              <a:t>Textbook of Women's Reproductive Mental Health</a:t>
            </a:r>
            <a:r>
              <a:rPr lang="en-US" sz="1000">
                <a:solidFill>
                  <a:srgbClr val="222222"/>
                </a:solidFill>
                <a:highlight>
                  <a:srgbClr val="FFFFFF"/>
                </a:highlight>
              </a:rPr>
              <a:t>. American Psychiatric Pub.</a:t>
            </a:r>
            <a:endParaRPr/>
          </a:p>
        </p:txBody>
      </p:sp>
      <p:sp>
        <p:nvSpPr>
          <p:cNvPr id="300" name="Google Shape;300;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000">
                <a:solidFill>
                  <a:srgbClr val="222222"/>
                </a:solidFill>
                <a:highlight>
                  <a:srgbClr val="FFFFFF"/>
                </a:highlight>
              </a:rPr>
              <a:t>Grekin, R., &amp; O'Hara, M. W. (2014). Prevalence and risk factors of postpartum posttraumatic stress disorder: a meta-analysis. </a:t>
            </a:r>
            <a:r>
              <a:rPr lang="en-US" sz="1000" i="1">
                <a:solidFill>
                  <a:srgbClr val="222222"/>
                </a:solidFill>
                <a:highlight>
                  <a:srgbClr val="FFFFFF"/>
                </a:highlight>
              </a:rPr>
              <a:t>Clinical psychology review</a:t>
            </a:r>
            <a:r>
              <a:rPr lang="en-US" sz="1000">
                <a:solidFill>
                  <a:srgbClr val="222222"/>
                </a:solidFill>
                <a:highlight>
                  <a:srgbClr val="FFFFFF"/>
                </a:highlight>
              </a:rPr>
              <a:t>, </a:t>
            </a:r>
            <a:r>
              <a:rPr lang="en-US" sz="1000" i="1">
                <a:solidFill>
                  <a:srgbClr val="222222"/>
                </a:solidFill>
                <a:highlight>
                  <a:srgbClr val="FFFFFF"/>
                </a:highlight>
              </a:rPr>
              <a:t>34</a:t>
            </a:r>
            <a:r>
              <a:rPr lang="en-US" sz="1000">
                <a:solidFill>
                  <a:srgbClr val="222222"/>
                </a:solidFill>
                <a:highlight>
                  <a:srgbClr val="FFFFFF"/>
                </a:highlight>
              </a:rPr>
              <a:t>(5), 389-401.</a:t>
            </a:r>
            <a:endParaRPr sz="1000">
              <a:solidFill>
                <a:srgbClr val="222222"/>
              </a:solidFill>
              <a:highlight>
                <a:srgbClr val="FFFFFF"/>
              </a:highlight>
            </a:endParaRPr>
          </a:p>
          <a:p>
            <a:pPr marL="0" marR="0" lvl="0" indent="0" algn="l" rtl="0">
              <a:lnSpc>
                <a:spcPct val="100000"/>
              </a:lnSpc>
              <a:spcBef>
                <a:spcPts val="0"/>
              </a:spcBef>
              <a:spcAft>
                <a:spcPts val="0"/>
              </a:spcAft>
              <a:buClr>
                <a:schemeClr val="dk1"/>
              </a:buClr>
              <a:buSzPts val="1200"/>
              <a:buFont typeface="Calibri"/>
              <a:buNone/>
            </a:pPr>
            <a:endParaRPr sz="1000">
              <a:solidFill>
                <a:srgbClr val="222222"/>
              </a:solidFill>
              <a:highlight>
                <a:srgbClr val="FFFFFF"/>
              </a:highlight>
            </a:endParaRPr>
          </a:p>
          <a:p>
            <a:pPr marL="0" lvl="0" indent="0" algn="l" rtl="0">
              <a:lnSpc>
                <a:spcPct val="100000"/>
              </a:lnSpc>
              <a:spcBef>
                <a:spcPts val="0"/>
              </a:spcBef>
              <a:spcAft>
                <a:spcPts val="0"/>
              </a:spcAft>
              <a:buClr>
                <a:schemeClr val="dk1"/>
              </a:buClr>
              <a:buSzPts val="1200"/>
              <a:buFont typeface="Calibri"/>
              <a:buNone/>
            </a:pPr>
            <a:r>
              <a:rPr lang="en-US" sz="1000">
                <a:solidFill>
                  <a:srgbClr val="222222"/>
                </a:solidFill>
                <a:highlight>
                  <a:srgbClr val="FFFFFF"/>
                </a:highlight>
              </a:rPr>
              <a:t>Hutner, L. A., Catapano, L. A., Nagle-Yang, S. M., Williams, K. E., &amp; Osborne, L. M. (Eds.). (2021). </a:t>
            </a:r>
            <a:r>
              <a:rPr lang="en-US" sz="1000" i="1">
                <a:solidFill>
                  <a:srgbClr val="222222"/>
                </a:solidFill>
                <a:highlight>
                  <a:srgbClr val="FFFFFF"/>
                </a:highlight>
              </a:rPr>
              <a:t>Textbook of Women's Reproductive Mental Health</a:t>
            </a:r>
            <a:r>
              <a:rPr lang="en-US" sz="1000">
                <a:solidFill>
                  <a:srgbClr val="222222"/>
                </a:solidFill>
                <a:highlight>
                  <a:srgbClr val="FFFFFF"/>
                </a:highlight>
              </a:rPr>
              <a:t>. American Psychiatric Pub.</a:t>
            </a:r>
            <a:endParaRPr sz="1000">
              <a:solidFill>
                <a:srgbClr val="222222"/>
              </a:solidFill>
              <a:highlight>
                <a:srgbClr val="FFFFFF"/>
              </a:highlight>
            </a:endParaRPr>
          </a:p>
          <a:p>
            <a:pPr marL="0" marR="0" lvl="0" indent="0" algn="l" rtl="0">
              <a:lnSpc>
                <a:spcPct val="100000"/>
              </a:lnSpc>
              <a:spcBef>
                <a:spcPts val="0"/>
              </a:spcBef>
              <a:spcAft>
                <a:spcPts val="0"/>
              </a:spcAft>
              <a:buClr>
                <a:schemeClr val="dk1"/>
              </a:buClr>
              <a:buSzPts val="1200"/>
              <a:buFont typeface="Calibri"/>
              <a:buNone/>
            </a:pPr>
            <a:endParaRPr sz="1000"/>
          </a:p>
          <a:p>
            <a:pPr marL="0" marR="0" lvl="0" indent="0" algn="l" rtl="0">
              <a:lnSpc>
                <a:spcPct val="100000"/>
              </a:lnSpc>
              <a:spcBef>
                <a:spcPts val="0"/>
              </a:spcBef>
              <a:spcAft>
                <a:spcPts val="0"/>
              </a:spcAft>
              <a:buClr>
                <a:schemeClr val="dk1"/>
              </a:buClr>
              <a:buSzPts val="1200"/>
              <a:buFont typeface="Calibri"/>
              <a:buNone/>
            </a:pPr>
            <a:r>
              <a:rPr lang="en-US" sz="1000">
                <a:solidFill>
                  <a:srgbClr val="222222"/>
                </a:solidFill>
                <a:highlight>
                  <a:srgbClr val="FFFFFF"/>
                </a:highlight>
              </a:rPr>
              <a:t>Seng, J. S., Low, L. M. K., Sperlich, M., Ronis, D. L., &amp; Liberzon, I. (2009). Prevalence, trauma history, and risk for posttraumatic stress disorder among nulliparous women in maternity care. </a:t>
            </a:r>
            <a:r>
              <a:rPr lang="en-US" sz="1000" i="1">
                <a:solidFill>
                  <a:srgbClr val="222222"/>
                </a:solidFill>
                <a:highlight>
                  <a:srgbClr val="FFFFFF"/>
                </a:highlight>
              </a:rPr>
              <a:t>Obstetrics and gynecology</a:t>
            </a:r>
            <a:r>
              <a:rPr lang="en-US" sz="1000">
                <a:solidFill>
                  <a:srgbClr val="222222"/>
                </a:solidFill>
                <a:highlight>
                  <a:srgbClr val="FFFFFF"/>
                </a:highlight>
              </a:rPr>
              <a:t>, </a:t>
            </a:r>
            <a:r>
              <a:rPr lang="en-US" sz="1000" i="1">
                <a:solidFill>
                  <a:srgbClr val="222222"/>
                </a:solidFill>
                <a:highlight>
                  <a:srgbClr val="FFFFFF"/>
                </a:highlight>
              </a:rPr>
              <a:t>114</a:t>
            </a:r>
            <a:r>
              <a:rPr lang="en-US" sz="1000">
                <a:solidFill>
                  <a:srgbClr val="222222"/>
                </a:solidFill>
                <a:highlight>
                  <a:srgbClr val="FFFFFF"/>
                </a:highlight>
              </a:rPr>
              <a:t>(4), 839.</a:t>
            </a:r>
            <a:endParaRPr sz="1000"/>
          </a:p>
          <a:p>
            <a:pPr marL="0" marR="0" lvl="0" indent="0" algn="l" rtl="0">
              <a:lnSpc>
                <a:spcPct val="100000"/>
              </a:lnSpc>
              <a:spcBef>
                <a:spcPts val="0"/>
              </a:spcBef>
              <a:spcAft>
                <a:spcPts val="0"/>
              </a:spcAft>
              <a:buClr>
                <a:schemeClr val="dk1"/>
              </a:buClr>
              <a:buSzPts val="1200"/>
              <a:buFont typeface="Calibri"/>
              <a:buNone/>
            </a:pPr>
            <a:endParaRPr/>
          </a:p>
        </p:txBody>
      </p:sp>
      <p:sp>
        <p:nvSpPr>
          <p:cNvPr id="308" name="Google Shape;308;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29ab7cd5c7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129ab7cd5c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a:solidFill>
                  <a:srgbClr val="222222"/>
                </a:solidFill>
                <a:highlight>
                  <a:srgbClr val="FFFFFF"/>
                </a:highlight>
              </a:rPr>
              <a:t>Hutner, L. A., Catapano, L. A., Nagle-Yang, S. M., Williams, K. E., &amp; Osborne, L. M. (Eds.). (2021). </a:t>
            </a:r>
            <a:r>
              <a:rPr lang="en-US" sz="1000" i="1">
                <a:solidFill>
                  <a:srgbClr val="222222"/>
                </a:solidFill>
                <a:highlight>
                  <a:srgbClr val="FFFFFF"/>
                </a:highlight>
              </a:rPr>
              <a:t>Textbook of Women's Reproductive Mental Health</a:t>
            </a:r>
            <a:r>
              <a:rPr lang="en-US" sz="1000">
                <a:solidFill>
                  <a:srgbClr val="222222"/>
                </a:solidFill>
                <a:highlight>
                  <a:srgbClr val="FFFFFF"/>
                </a:highlight>
              </a:rPr>
              <a:t>. American Psychiatric Pub.</a:t>
            </a:r>
            <a:endParaRPr/>
          </a:p>
          <a:p>
            <a:pPr marL="0" lvl="0" indent="0" algn="l" rtl="0">
              <a:lnSpc>
                <a:spcPct val="100000"/>
              </a:lnSpc>
              <a:spcBef>
                <a:spcPts val="0"/>
              </a:spcBef>
              <a:spcAft>
                <a:spcPts val="0"/>
              </a:spcAft>
              <a:buClr>
                <a:schemeClr val="dk1"/>
              </a:buClr>
              <a:buSzPts val="1100"/>
              <a:buFont typeface="Arial"/>
              <a:buNone/>
            </a:pPr>
            <a:endParaRPr/>
          </a:p>
        </p:txBody>
      </p:sp>
      <p:sp>
        <p:nvSpPr>
          <p:cNvPr id="316" name="Google Shape;316;g129ab7cd5c7_0_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a:solidFill>
                  <a:srgbClr val="222222"/>
                </a:solidFill>
                <a:highlight>
                  <a:srgbClr val="FFFFFF"/>
                </a:highlight>
              </a:rPr>
              <a:t>Hutner, L. A., Catapano, L. A., Nagle-Yang, S. M., Williams, K. E., &amp; Osborne, L. M. (Eds.). (2021). </a:t>
            </a:r>
            <a:r>
              <a:rPr lang="en-US" sz="1000" i="1">
                <a:solidFill>
                  <a:srgbClr val="222222"/>
                </a:solidFill>
                <a:highlight>
                  <a:srgbClr val="FFFFFF"/>
                </a:highlight>
              </a:rPr>
              <a:t>Textbook of Women's Reproductive Mental Health</a:t>
            </a:r>
            <a:r>
              <a:rPr lang="en-US" sz="1000">
                <a:solidFill>
                  <a:srgbClr val="222222"/>
                </a:solidFill>
                <a:highlight>
                  <a:srgbClr val="FFFFFF"/>
                </a:highlight>
              </a:rPr>
              <a:t>. American Psychiatric Pub.</a:t>
            </a:r>
            <a:endParaRPr/>
          </a:p>
          <a:p>
            <a:pPr marL="0" lvl="0" indent="0" algn="l" rtl="0">
              <a:lnSpc>
                <a:spcPct val="100000"/>
              </a:lnSpc>
              <a:spcBef>
                <a:spcPts val="0"/>
              </a:spcBef>
              <a:spcAft>
                <a:spcPts val="0"/>
              </a:spcAft>
              <a:buSzPts val="1400"/>
              <a:buNone/>
            </a:pPr>
            <a:endParaRPr/>
          </a:p>
        </p:txBody>
      </p:sp>
      <p:sp>
        <p:nvSpPr>
          <p:cNvPr id="323" name="Google Shape;323;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Pathophysiology, as with all psychiatric illnesses, is complex, and includes biological as well as psychosocial factors</a:t>
            </a:r>
            <a:endParaRPr/>
          </a:p>
        </p:txBody>
      </p:sp>
      <p:sp>
        <p:nvSpPr>
          <p:cNvPr id="330" name="Google Shape;330;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000">
                <a:solidFill>
                  <a:srgbClr val="222222"/>
                </a:solidFill>
                <a:highlight>
                  <a:srgbClr val="FFFFFF"/>
                </a:highlight>
              </a:rPr>
              <a:t>Biologically, PTSD is an aberration in the arousal system  – a disruption in the negative feedback loop of the HPA axis that leads to elevated arousal symptmos</a:t>
            </a:r>
            <a:endParaRPr sz="1000">
              <a:solidFill>
                <a:srgbClr val="222222"/>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US" sz="1000">
                <a:solidFill>
                  <a:srgbClr val="222222"/>
                </a:solidFill>
                <a:highlight>
                  <a:srgbClr val="FFFFFF"/>
                </a:highlight>
              </a:rPr>
              <a:t>Hutner, L. A., Catapano, L. A., Nagle-Yang, S. M., Williams, K. E., &amp; Osborne, L. M. (Eds.). (2021). </a:t>
            </a:r>
            <a:r>
              <a:rPr lang="en-US" sz="1000" i="1">
                <a:solidFill>
                  <a:srgbClr val="222222"/>
                </a:solidFill>
                <a:highlight>
                  <a:srgbClr val="FFFFFF"/>
                </a:highlight>
              </a:rPr>
              <a:t>Textbook of Women's Reproductive Mental Health</a:t>
            </a:r>
            <a:r>
              <a:rPr lang="en-US" sz="1000">
                <a:solidFill>
                  <a:srgbClr val="222222"/>
                </a:solidFill>
                <a:highlight>
                  <a:srgbClr val="FFFFFF"/>
                </a:highlight>
              </a:rPr>
              <a:t>. American Psychiatric Pub.</a:t>
            </a:r>
            <a:endParaRPr/>
          </a:p>
          <a:p>
            <a:pPr marL="0" lvl="0" indent="0" algn="l" rtl="0">
              <a:lnSpc>
                <a:spcPct val="100000"/>
              </a:lnSpc>
              <a:spcBef>
                <a:spcPts val="0"/>
              </a:spcBef>
              <a:spcAft>
                <a:spcPts val="0"/>
              </a:spcAft>
              <a:buSzPts val="1400"/>
              <a:buNone/>
            </a:pPr>
            <a:endParaRPr/>
          </a:p>
        </p:txBody>
      </p:sp>
      <p:sp>
        <p:nvSpPr>
          <p:cNvPr id="350" name="Google Shape;350;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000">
                <a:solidFill>
                  <a:srgbClr val="222222"/>
                </a:solidFill>
                <a:highlight>
                  <a:srgbClr val="FFFFFF"/>
                </a:highlight>
              </a:rPr>
              <a:t>Hutner, L. A., Catapano, L. A., Nagle-Yang, S. M., Williams, K. E., &amp; Osborne, L. M. (Eds.). (2021). </a:t>
            </a:r>
            <a:r>
              <a:rPr lang="en-US" sz="1000" i="1">
                <a:solidFill>
                  <a:srgbClr val="222222"/>
                </a:solidFill>
                <a:highlight>
                  <a:srgbClr val="FFFFFF"/>
                </a:highlight>
              </a:rPr>
              <a:t>Textbook of Women's Reproductive Mental Health</a:t>
            </a:r>
            <a:r>
              <a:rPr lang="en-US" sz="1000">
                <a:solidFill>
                  <a:srgbClr val="222222"/>
                </a:solidFill>
                <a:highlight>
                  <a:srgbClr val="FFFFFF"/>
                </a:highlight>
              </a:rPr>
              <a:t>. American Psychiatric Pub.</a:t>
            </a:r>
            <a:endParaRPr/>
          </a:p>
          <a:p>
            <a:pPr marL="0" lvl="0" indent="0" algn="l" rtl="0">
              <a:lnSpc>
                <a:spcPct val="100000"/>
              </a:lnSpc>
              <a:spcBef>
                <a:spcPts val="0"/>
              </a:spcBef>
              <a:spcAft>
                <a:spcPts val="0"/>
              </a:spcAft>
              <a:buSzPts val="1400"/>
              <a:buNone/>
            </a:pPr>
            <a:endParaRPr/>
          </a:p>
        </p:txBody>
      </p:sp>
      <p:sp>
        <p:nvSpPr>
          <p:cNvPr id="358" name="Google Shape;358;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105" name="Google Shape;10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000">
                <a:solidFill>
                  <a:srgbClr val="222222"/>
                </a:solidFill>
                <a:highlight>
                  <a:srgbClr val="FFFFFF"/>
                </a:highlight>
              </a:rPr>
              <a:t>Hutner, L. A., Catapano, L. A., Nagle-Yang, S. M., Williams, K. E., &amp; Osborne, L. M. (Eds.). (2021). </a:t>
            </a:r>
            <a:r>
              <a:rPr lang="en-US" sz="1000" i="1">
                <a:solidFill>
                  <a:srgbClr val="222222"/>
                </a:solidFill>
                <a:highlight>
                  <a:srgbClr val="FFFFFF"/>
                </a:highlight>
              </a:rPr>
              <a:t>Textbook of Women's Reproductive Mental Health</a:t>
            </a:r>
            <a:r>
              <a:rPr lang="en-US" sz="1000">
                <a:solidFill>
                  <a:srgbClr val="222222"/>
                </a:solidFill>
                <a:highlight>
                  <a:srgbClr val="FFFFFF"/>
                </a:highlight>
              </a:rPr>
              <a:t>. American Psychiatric Pub.</a:t>
            </a:r>
            <a:endParaRPr sz="1000"/>
          </a:p>
          <a:p>
            <a:pPr marL="0" lvl="0" indent="0" algn="l" rtl="0">
              <a:lnSpc>
                <a:spcPct val="100000"/>
              </a:lnSpc>
              <a:spcBef>
                <a:spcPts val="0"/>
              </a:spcBef>
              <a:spcAft>
                <a:spcPts val="0"/>
              </a:spcAft>
              <a:buSzPts val="1400"/>
              <a:buNone/>
            </a:pPr>
            <a:endParaRPr/>
          </a:p>
        </p:txBody>
      </p:sp>
      <p:sp>
        <p:nvSpPr>
          <p:cNvPr id="374" name="Google Shape;374;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000">
                <a:solidFill>
                  <a:srgbClr val="222222"/>
                </a:solidFill>
                <a:highlight>
                  <a:srgbClr val="FFFFFF"/>
                </a:highlight>
              </a:rPr>
              <a:t>REmember that there are two goals of treatment – one to treat symptom clusters, the other to deal with psychological tools to handle the underlying trauma.  There is not a medication to “fix’ PTSD, so treatment will always be a combination</a:t>
            </a:r>
            <a:endParaRPr sz="1000">
              <a:solidFill>
                <a:srgbClr val="222222"/>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US" sz="1000">
                <a:solidFill>
                  <a:srgbClr val="222222"/>
                </a:solidFill>
                <a:highlight>
                  <a:srgbClr val="FFFFFF"/>
                </a:highlight>
              </a:rPr>
              <a:t>Hutner, L. A., Catapano, L. A., Nagle-Yang, S. M., Williams, K. E., &amp; Osborne, L. M. (Eds.). (2021). </a:t>
            </a:r>
            <a:r>
              <a:rPr lang="en-US" sz="1000" i="1">
                <a:solidFill>
                  <a:srgbClr val="222222"/>
                </a:solidFill>
                <a:highlight>
                  <a:srgbClr val="FFFFFF"/>
                </a:highlight>
              </a:rPr>
              <a:t>Textbook of Women's Reproductive Mental Health</a:t>
            </a:r>
            <a:r>
              <a:rPr lang="en-US" sz="1000">
                <a:solidFill>
                  <a:srgbClr val="222222"/>
                </a:solidFill>
                <a:highlight>
                  <a:srgbClr val="FFFFFF"/>
                </a:highlight>
              </a:rPr>
              <a:t>. American Psychiatric Pub.</a:t>
            </a:r>
            <a:endParaRPr/>
          </a:p>
          <a:p>
            <a:pPr marL="0" marR="0" lvl="0" indent="0" algn="l" rtl="0">
              <a:lnSpc>
                <a:spcPct val="100000"/>
              </a:lnSpc>
              <a:spcBef>
                <a:spcPts val="0"/>
              </a:spcBef>
              <a:spcAft>
                <a:spcPts val="0"/>
              </a:spcAft>
              <a:buSzPts val="1400"/>
              <a:buNone/>
            </a:pPr>
            <a:endParaRPr/>
          </a:p>
        </p:txBody>
      </p:sp>
      <p:sp>
        <p:nvSpPr>
          <p:cNvPr id="383" name="Google Shape;383;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000">
                <a:solidFill>
                  <a:srgbClr val="222222"/>
                </a:solidFill>
                <a:highlight>
                  <a:srgbClr val="FFFFFF"/>
                </a:highlight>
              </a:rPr>
              <a:t>Pharmacotherapy is useful only for symptom clusters, not to get at lasting change</a:t>
            </a:r>
            <a:endParaRPr sz="1000">
              <a:solidFill>
                <a:srgbClr val="222222"/>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endParaRPr sz="1000">
              <a:solidFill>
                <a:srgbClr val="222222"/>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US" sz="1000">
                <a:solidFill>
                  <a:srgbClr val="222222"/>
                </a:solidFill>
                <a:highlight>
                  <a:srgbClr val="FFFFFF"/>
                </a:highlight>
              </a:rPr>
              <a:t>Hutner, L. A., Catapano, L. A., Nagle-Yang, S. M., Williams, K. E., &amp; Osborne, L. M. (Eds.). (2021). </a:t>
            </a:r>
            <a:r>
              <a:rPr lang="en-US" sz="1000" i="1">
                <a:solidFill>
                  <a:srgbClr val="222222"/>
                </a:solidFill>
                <a:highlight>
                  <a:srgbClr val="FFFFFF"/>
                </a:highlight>
              </a:rPr>
              <a:t>Textbook of Women's Reproductive Mental Health</a:t>
            </a:r>
            <a:r>
              <a:rPr lang="en-US" sz="1000">
                <a:solidFill>
                  <a:srgbClr val="222222"/>
                </a:solidFill>
                <a:highlight>
                  <a:srgbClr val="FFFFFF"/>
                </a:highlight>
              </a:rPr>
              <a:t>. American Psychiatric Pub.</a:t>
            </a:r>
            <a:endParaRPr sz="1000"/>
          </a:p>
          <a:p>
            <a:pPr marL="457200" lvl="0" indent="-228600" algn="l" rtl="0">
              <a:lnSpc>
                <a:spcPct val="100000"/>
              </a:lnSpc>
              <a:spcBef>
                <a:spcPts val="0"/>
              </a:spcBef>
              <a:spcAft>
                <a:spcPts val="0"/>
              </a:spcAft>
              <a:buSzPts val="1400"/>
              <a:buNone/>
            </a:pPr>
            <a:endParaRPr sz="1000"/>
          </a:p>
          <a:p>
            <a:pPr marL="0" lvl="0" indent="0" algn="l" rtl="0">
              <a:lnSpc>
                <a:spcPct val="100000"/>
              </a:lnSpc>
              <a:spcBef>
                <a:spcPts val="0"/>
              </a:spcBef>
              <a:spcAft>
                <a:spcPts val="0"/>
              </a:spcAft>
              <a:buClr>
                <a:schemeClr val="dk1"/>
              </a:buClr>
              <a:buSzPts val="1400"/>
              <a:buFont typeface="Arial"/>
              <a:buNone/>
            </a:pPr>
            <a:r>
              <a:rPr lang="en-US" sz="1000">
                <a:solidFill>
                  <a:srgbClr val="222222"/>
                </a:solidFill>
                <a:highlight>
                  <a:srgbClr val="FFFFFF"/>
                </a:highlight>
              </a:rPr>
              <a:t>Sloan, D. M., &amp; Marx, B. P. (2019). </a:t>
            </a:r>
            <a:r>
              <a:rPr lang="en-US" sz="1000" i="1">
                <a:solidFill>
                  <a:srgbClr val="222222"/>
                </a:solidFill>
                <a:highlight>
                  <a:srgbClr val="FFFFFF"/>
                </a:highlight>
              </a:rPr>
              <a:t>Written exposure therapy for PTSD: A brief treatment approach for mental health professionals</a:t>
            </a:r>
            <a:r>
              <a:rPr lang="en-US" sz="1000">
                <a:solidFill>
                  <a:srgbClr val="222222"/>
                </a:solidFill>
                <a:highlight>
                  <a:srgbClr val="FFFFFF"/>
                </a:highlight>
              </a:rPr>
              <a:t>. American Psychological Association.</a:t>
            </a:r>
            <a:endParaRPr sz="1000"/>
          </a:p>
          <a:p>
            <a:pPr marL="457200" marR="0" lvl="0" indent="-228600" algn="l" rtl="0">
              <a:lnSpc>
                <a:spcPct val="100000"/>
              </a:lnSpc>
              <a:spcBef>
                <a:spcPts val="0"/>
              </a:spcBef>
              <a:spcAft>
                <a:spcPts val="0"/>
              </a:spcAft>
              <a:buSzPts val="1400"/>
              <a:buNone/>
            </a:pPr>
            <a:endParaRPr/>
          </a:p>
          <a:p>
            <a:pPr marL="228600" marR="0" lvl="0" indent="0" algn="l" rtl="0">
              <a:lnSpc>
                <a:spcPct val="100000"/>
              </a:lnSpc>
              <a:spcBef>
                <a:spcPts val="0"/>
              </a:spcBef>
              <a:spcAft>
                <a:spcPts val="0"/>
              </a:spcAft>
              <a:buSzPts val="1400"/>
              <a:buNone/>
            </a:pPr>
            <a:endParaRPr/>
          </a:p>
        </p:txBody>
      </p:sp>
      <p:sp>
        <p:nvSpPr>
          <p:cNvPr id="391" name="Google Shape;391;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SzPts val="1400"/>
              <a:buNone/>
            </a:pPr>
            <a:r>
              <a:rPr lang="en-US"/>
              <a:t>Remember that while these medications can help some of the symptoms accompanying trauma, we don’t have many PTSD-specific options; we’re trying to use depression and anxiety meds to tackle the symptoms</a:t>
            </a:r>
            <a:endParaRPr/>
          </a:p>
          <a:p>
            <a:pPr marL="0" lvl="0" indent="0" algn="l" rtl="0">
              <a:lnSpc>
                <a:spcPct val="100000"/>
              </a:lnSpc>
              <a:spcBef>
                <a:spcPts val="0"/>
              </a:spcBef>
              <a:spcAft>
                <a:spcPts val="0"/>
              </a:spcAft>
              <a:buClr>
                <a:schemeClr val="dk1"/>
              </a:buClr>
              <a:buSzPts val="1100"/>
              <a:buFont typeface="Arial"/>
              <a:buNone/>
            </a:pPr>
            <a:r>
              <a:rPr lang="en-US" sz="1000">
                <a:solidFill>
                  <a:srgbClr val="222222"/>
                </a:solidFill>
                <a:highlight>
                  <a:srgbClr val="FFFFFF"/>
                </a:highlight>
              </a:rPr>
              <a:t>Hutner, L. A., Catapano, L. A., Nagle-Yang, S. M., Williams, K. E., &amp; Osborne, L. M. (Eds.). (2021). </a:t>
            </a:r>
            <a:r>
              <a:rPr lang="en-US" sz="1000" i="1">
                <a:solidFill>
                  <a:srgbClr val="222222"/>
                </a:solidFill>
                <a:highlight>
                  <a:srgbClr val="FFFFFF"/>
                </a:highlight>
              </a:rPr>
              <a:t>Textbook of Women's Reproductive Mental Health</a:t>
            </a:r>
            <a:r>
              <a:rPr lang="en-US" sz="1000">
                <a:solidFill>
                  <a:srgbClr val="222222"/>
                </a:solidFill>
                <a:highlight>
                  <a:srgbClr val="FFFFFF"/>
                </a:highlight>
              </a:rPr>
              <a:t>. American Psychiatric Pub.</a:t>
            </a:r>
            <a:endParaRPr/>
          </a:p>
          <a:p>
            <a:pPr marL="457200" marR="0" lvl="0" indent="-228600" algn="l" rtl="0">
              <a:lnSpc>
                <a:spcPct val="100000"/>
              </a:lnSpc>
              <a:spcBef>
                <a:spcPts val="0"/>
              </a:spcBef>
              <a:spcAft>
                <a:spcPts val="0"/>
              </a:spcAft>
              <a:buSzPts val="1400"/>
              <a:buNone/>
            </a:pPr>
            <a:endParaRPr/>
          </a:p>
        </p:txBody>
      </p:sp>
      <p:sp>
        <p:nvSpPr>
          <p:cNvPr id="399" name="Google Shape;399;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000">
                <a:solidFill>
                  <a:srgbClr val="222222"/>
                </a:solidFill>
                <a:highlight>
                  <a:srgbClr val="FFFFFF"/>
                </a:highlight>
              </a:rPr>
              <a:t>Evidence is mixed for these approaches, but none of them will hurt</a:t>
            </a:r>
            <a:endParaRPr sz="1000">
              <a:solidFill>
                <a:srgbClr val="222222"/>
              </a:solidFill>
              <a:highlight>
                <a:srgbClr val="FFFFFF"/>
              </a:highlight>
            </a:endParaRPr>
          </a:p>
          <a:p>
            <a:pPr marL="0" marR="0" lvl="0" indent="0" algn="l" rtl="0">
              <a:lnSpc>
                <a:spcPct val="100000"/>
              </a:lnSpc>
              <a:spcBef>
                <a:spcPts val="0"/>
              </a:spcBef>
              <a:spcAft>
                <a:spcPts val="0"/>
              </a:spcAft>
              <a:buSzPts val="1400"/>
              <a:buNone/>
            </a:pPr>
            <a:r>
              <a:rPr lang="en-US" sz="1000">
                <a:solidFill>
                  <a:srgbClr val="222222"/>
                </a:solidFill>
                <a:highlight>
                  <a:srgbClr val="FFFFFF"/>
                </a:highlight>
              </a:rPr>
              <a:t>Boyd, J. E., Lanius, R. A., &amp; McKinnon, M. C. (2018). Mindfulness-based treatments for posttraumatic stress disorder: a review of the treatment literature and neurobiological evidence. </a:t>
            </a:r>
            <a:r>
              <a:rPr lang="en-US" sz="1000" i="1">
                <a:solidFill>
                  <a:srgbClr val="222222"/>
                </a:solidFill>
                <a:highlight>
                  <a:srgbClr val="FFFFFF"/>
                </a:highlight>
              </a:rPr>
              <a:t>Journal of Psychiatry and Neuroscience</a:t>
            </a:r>
            <a:r>
              <a:rPr lang="en-US" sz="1000">
                <a:solidFill>
                  <a:srgbClr val="222222"/>
                </a:solidFill>
                <a:highlight>
                  <a:srgbClr val="FFFFFF"/>
                </a:highlight>
              </a:rPr>
              <a:t>, </a:t>
            </a:r>
            <a:r>
              <a:rPr lang="en-US" sz="1000" i="1">
                <a:solidFill>
                  <a:srgbClr val="222222"/>
                </a:solidFill>
                <a:highlight>
                  <a:srgbClr val="FFFFFF"/>
                </a:highlight>
              </a:rPr>
              <a:t>43</a:t>
            </a:r>
            <a:r>
              <a:rPr lang="en-US" sz="1000">
                <a:solidFill>
                  <a:srgbClr val="222222"/>
                </a:solidFill>
                <a:highlight>
                  <a:srgbClr val="FFFFFF"/>
                </a:highlight>
              </a:rPr>
              <a:t>(1), 7-25.</a:t>
            </a:r>
            <a:endParaRPr sz="1000"/>
          </a:p>
          <a:p>
            <a:pPr marL="457200" marR="0" lvl="0" indent="-228600" algn="l" rtl="0">
              <a:lnSpc>
                <a:spcPct val="100000"/>
              </a:lnSpc>
              <a:spcBef>
                <a:spcPts val="0"/>
              </a:spcBef>
              <a:spcAft>
                <a:spcPts val="0"/>
              </a:spcAft>
              <a:buSzPts val="1400"/>
              <a:buNone/>
            </a:pPr>
            <a:endParaRPr sz="1000" i="0" u="none" strike="noStrike" cap="none">
              <a:solidFill>
                <a:schemeClr val="dk1"/>
              </a:solidFill>
            </a:endParaRPr>
          </a:p>
          <a:p>
            <a:pPr marL="0" marR="0" lvl="0" indent="0" algn="l" rtl="0">
              <a:lnSpc>
                <a:spcPct val="100000"/>
              </a:lnSpc>
              <a:spcBef>
                <a:spcPts val="0"/>
              </a:spcBef>
              <a:spcAft>
                <a:spcPts val="0"/>
              </a:spcAft>
              <a:buSzPts val="1400"/>
              <a:buNone/>
            </a:pPr>
            <a:r>
              <a:rPr lang="en-US" sz="1000">
                <a:solidFill>
                  <a:srgbClr val="222222"/>
                </a:solidFill>
                <a:highlight>
                  <a:srgbClr val="FFFFFF"/>
                </a:highlight>
              </a:rPr>
              <a:t>Cramer, H., Anheyer, D., Saha, F. J., &amp; Dobos, G. (2018). Yoga for posttraumatic stress disorder–a systematic review and meta-analysis. </a:t>
            </a:r>
            <a:r>
              <a:rPr lang="en-US" sz="1000" i="1">
                <a:solidFill>
                  <a:srgbClr val="222222"/>
                </a:solidFill>
                <a:highlight>
                  <a:srgbClr val="FFFFFF"/>
                </a:highlight>
              </a:rPr>
              <a:t>BMC psychiatry</a:t>
            </a:r>
            <a:r>
              <a:rPr lang="en-US" sz="1000">
                <a:solidFill>
                  <a:srgbClr val="222222"/>
                </a:solidFill>
                <a:highlight>
                  <a:srgbClr val="FFFFFF"/>
                </a:highlight>
              </a:rPr>
              <a:t>, </a:t>
            </a:r>
            <a:r>
              <a:rPr lang="en-US" sz="1000" i="1">
                <a:solidFill>
                  <a:srgbClr val="222222"/>
                </a:solidFill>
                <a:highlight>
                  <a:srgbClr val="FFFFFF"/>
                </a:highlight>
              </a:rPr>
              <a:t>18</a:t>
            </a:r>
            <a:r>
              <a:rPr lang="en-US" sz="1000">
                <a:solidFill>
                  <a:srgbClr val="222222"/>
                </a:solidFill>
                <a:highlight>
                  <a:srgbClr val="FFFFFF"/>
                </a:highlight>
              </a:rPr>
              <a:t>(1), 1-9.</a:t>
            </a:r>
            <a:endParaRPr sz="1000"/>
          </a:p>
        </p:txBody>
      </p:sp>
      <p:sp>
        <p:nvSpPr>
          <p:cNvPr id="407" name="Google Shape;407;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000">
                <a:solidFill>
                  <a:srgbClr val="222222"/>
                </a:solidFill>
                <a:highlight>
                  <a:srgbClr val="FFFFFF"/>
                </a:highlight>
              </a:rPr>
              <a:t>Important to remember there is little evidence for debriefing.  Also remember that if was traumatic to the patient it was traumatic, even if you didn’t see it that way</a:t>
            </a:r>
            <a:endParaRPr sz="1000">
              <a:solidFill>
                <a:srgbClr val="222222"/>
              </a:solidFill>
              <a:highlight>
                <a:srgbClr val="FFFFFF"/>
              </a:highlight>
            </a:endParaRPr>
          </a:p>
          <a:p>
            <a:pPr marL="0" marR="0" lvl="0" indent="0" algn="l" rtl="0">
              <a:lnSpc>
                <a:spcPct val="100000"/>
              </a:lnSpc>
              <a:spcBef>
                <a:spcPts val="0"/>
              </a:spcBef>
              <a:spcAft>
                <a:spcPts val="0"/>
              </a:spcAft>
              <a:buSzPts val="1400"/>
              <a:buNone/>
            </a:pPr>
            <a:r>
              <a:rPr lang="en-US" sz="1000">
                <a:solidFill>
                  <a:srgbClr val="222222"/>
                </a:solidFill>
                <a:highlight>
                  <a:srgbClr val="FFFFFF"/>
                </a:highlight>
              </a:rPr>
              <a:t>Cirino, N. H., &amp; Knapp, J. M. (2019). Perinatal posttraumatic stress disorder: a review of risk factors, diagnosis, and treatment. </a:t>
            </a:r>
            <a:r>
              <a:rPr lang="en-US" sz="1000" i="1">
                <a:solidFill>
                  <a:srgbClr val="222222"/>
                </a:solidFill>
                <a:highlight>
                  <a:srgbClr val="FFFFFF"/>
                </a:highlight>
              </a:rPr>
              <a:t>Obstetrical &amp; Gynecological Survey</a:t>
            </a:r>
            <a:r>
              <a:rPr lang="en-US" sz="1000">
                <a:solidFill>
                  <a:srgbClr val="222222"/>
                </a:solidFill>
                <a:highlight>
                  <a:srgbClr val="FFFFFF"/>
                </a:highlight>
              </a:rPr>
              <a:t>, </a:t>
            </a:r>
            <a:r>
              <a:rPr lang="en-US" sz="1000" i="1">
                <a:solidFill>
                  <a:srgbClr val="222222"/>
                </a:solidFill>
                <a:highlight>
                  <a:srgbClr val="FFFFFF"/>
                </a:highlight>
              </a:rPr>
              <a:t>74</a:t>
            </a:r>
            <a:r>
              <a:rPr lang="en-US" sz="1000">
                <a:solidFill>
                  <a:srgbClr val="222222"/>
                </a:solidFill>
                <a:highlight>
                  <a:srgbClr val="FFFFFF"/>
                </a:highlight>
              </a:rPr>
              <a:t>(6), 369-376.</a:t>
            </a:r>
            <a:endParaRPr sz="1000">
              <a:solidFill>
                <a:srgbClr val="222222"/>
              </a:solidFill>
              <a:highlight>
                <a:srgbClr val="FFFFFF"/>
              </a:highlight>
            </a:endParaRPr>
          </a:p>
          <a:p>
            <a:pPr marL="457200" marR="0" lvl="0" indent="-228600" algn="l" rtl="0">
              <a:lnSpc>
                <a:spcPct val="100000"/>
              </a:lnSpc>
              <a:spcBef>
                <a:spcPts val="0"/>
              </a:spcBef>
              <a:spcAft>
                <a:spcPts val="0"/>
              </a:spcAft>
              <a:buSzPts val="1400"/>
              <a:buNone/>
            </a:pPr>
            <a:endParaRPr sz="1000">
              <a:solidFill>
                <a:srgbClr val="222222"/>
              </a:solidFill>
              <a:highlight>
                <a:srgbClr val="FFFFFF"/>
              </a:highlight>
            </a:endParaRPr>
          </a:p>
          <a:p>
            <a:pPr marL="0" marR="0" lvl="0" indent="0" algn="l" rtl="0">
              <a:lnSpc>
                <a:spcPct val="100000"/>
              </a:lnSpc>
              <a:spcBef>
                <a:spcPts val="0"/>
              </a:spcBef>
              <a:spcAft>
                <a:spcPts val="0"/>
              </a:spcAft>
              <a:buSzPts val="1400"/>
              <a:buNone/>
            </a:pPr>
            <a:r>
              <a:rPr lang="en-US" sz="1000">
                <a:solidFill>
                  <a:srgbClr val="222222"/>
                </a:solidFill>
                <a:highlight>
                  <a:srgbClr val="FFFFFF"/>
                </a:highlight>
              </a:rPr>
              <a:t>de Bruijn, L., Stramrood, C. A., Lambregtse-van den Berg, M. P., &amp; Rius Ottenheim, N. (2020). Treatment of posttraumatic stress disorder following childbirth. </a:t>
            </a:r>
            <a:r>
              <a:rPr lang="en-US" sz="1000" i="1">
                <a:solidFill>
                  <a:srgbClr val="222222"/>
                </a:solidFill>
                <a:highlight>
                  <a:srgbClr val="FFFFFF"/>
                </a:highlight>
              </a:rPr>
              <a:t>Journal of Psychosomatic Obstetrics &amp; Gynecology</a:t>
            </a:r>
            <a:r>
              <a:rPr lang="en-US" sz="1000">
                <a:solidFill>
                  <a:srgbClr val="222222"/>
                </a:solidFill>
                <a:highlight>
                  <a:srgbClr val="FFFFFF"/>
                </a:highlight>
              </a:rPr>
              <a:t>, </a:t>
            </a:r>
            <a:r>
              <a:rPr lang="en-US" sz="1000" i="1">
                <a:solidFill>
                  <a:srgbClr val="222222"/>
                </a:solidFill>
                <a:highlight>
                  <a:srgbClr val="FFFFFF"/>
                </a:highlight>
              </a:rPr>
              <a:t>41</a:t>
            </a:r>
            <a:r>
              <a:rPr lang="en-US" sz="1000">
                <a:solidFill>
                  <a:srgbClr val="222222"/>
                </a:solidFill>
                <a:highlight>
                  <a:srgbClr val="FFFFFF"/>
                </a:highlight>
              </a:rPr>
              <a:t>(1), 5-14.</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ESM: perhaps ignore my prior comment about WET and consider it here?  SNY: I was not able to find a reference for WET in women with PP-PTSD.  Let me know if you have one.</a:t>
            </a:r>
            <a:endParaRPr/>
          </a:p>
        </p:txBody>
      </p:sp>
      <p:sp>
        <p:nvSpPr>
          <p:cNvPr id="415" name="Google Shape;415;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af5d1f1ee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3af5d1f1ee5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g3af5d1f1ee5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af5d1f1ee5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3af5d1f1ee5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Just altering the way you respond to a “difficult” patient can really change things, and won’t necessarily take any longer</a:t>
            </a:r>
            <a:endParaRPr/>
          </a:p>
        </p:txBody>
      </p:sp>
      <p:sp>
        <p:nvSpPr>
          <p:cNvPr id="431" name="Google Shape;431;g3af5d1f1ee5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No speaker notes, case should speak for itself</a:t>
            </a:r>
            <a:endParaRPr dirty="0"/>
          </a:p>
          <a:p>
            <a:pPr marL="0" marR="0" lvl="0" indent="0" algn="l" rtl="0">
              <a:lnSpc>
                <a:spcPct val="100000"/>
              </a:lnSpc>
              <a:spcBef>
                <a:spcPts val="0"/>
              </a:spcBef>
              <a:spcAft>
                <a:spcPts val="0"/>
              </a:spcAft>
              <a:buSzPts val="1400"/>
              <a:buNone/>
            </a:pPr>
            <a:endParaRPr/>
          </a:p>
        </p:txBody>
      </p:sp>
      <p:sp>
        <p:nvSpPr>
          <p:cNvPr id="439" name="Google Shape;439;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a:t>Authors:  Brandon Hage MD and Elyse Watson MD</a:t>
            </a:r>
            <a:endParaRPr sz="1000"/>
          </a:p>
        </p:txBody>
      </p:sp>
      <p:sp>
        <p:nvSpPr>
          <p:cNvPr id="446" name="Google Shape;446;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ab20681a10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gab20681a1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113" name="Google Shape;113;gab20681a10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a:t>Authors:  Brandon Hage MD and Elyse Watson MD</a:t>
            </a:r>
            <a:endParaRPr sz="1200"/>
          </a:p>
          <a:p>
            <a:pPr marL="457200" marR="0" lvl="0" indent="-228600" algn="l" rtl="0">
              <a:lnSpc>
                <a:spcPct val="100000"/>
              </a:lnSpc>
              <a:spcBef>
                <a:spcPts val="0"/>
              </a:spcBef>
              <a:spcAft>
                <a:spcPts val="0"/>
              </a:spcAft>
              <a:buSzPts val="1400"/>
              <a:buNone/>
            </a:pPr>
            <a:endParaRPr/>
          </a:p>
        </p:txBody>
      </p:sp>
      <p:sp>
        <p:nvSpPr>
          <p:cNvPr id="454" name="Google Shape;454;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2ec2e11704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12ec2e11704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3" name="Google Shape;463;g12ec2e11704_0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12ec2e11704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12ec2e11704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2" name="Google Shape;472;g12ec2e11704_0_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2ec2e11704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g12ec2e11704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0" name="Google Shape;480;g12ec2e11704_0_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000"/>
              <a:t>Authors:  Brandon Hage MD and Elyse Watson MD</a:t>
            </a:r>
            <a:endParaRPr/>
          </a:p>
        </p:txBody>
      </p:sp>
      <p:sp>
        <p:nvSpPr>
          <p:cNvPr id="488" name="Google Shape;488;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000"/>
              <a:t>Authors:  Brandon Hage MD and Elyse Watson MD</a:t>
            </a:r>
            <a:endParaRPr/>
          </a:p>
        </p:txBody>
      </p:sp>
      <p:sp>
        <p:nvSpPr>
          <p:cNvPr id="495" name="Google Shape;495;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000"/>
              <a:t>Authors:  Brandon Hage MD and Elyse Watson MD</a:t>
            </a:r>
            <a:endParaRPr/>
          </a:p>
        </p:txBody>
      </p:sp>
      <p:sp>
        <p:nvSpPr>
          <p:cNvPr id="502" name="Google Shape;502;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Cook N</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Ayers S</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Horsch A</a:t>
            </a:r>
            <a:r>
              <a:rPr lang="en-US" sz="1200" b="0" i="0" u="none" strike="noStrike" cap="none">
                <a:solidFill>
                  <a:schemeClr val="dk1"/>
                </a:solidFill>
                <a:latin typeface="Calibri"/>
                <a:ea typeface="Calibri"/>
                <a:cs typeface="Calibri"/>
                <a:sym typeface="Calibri"/>
              </a:rPr>
              <a:t>. Maternal posttraumatic stress disorder during the perinatal period and child outcomes: A systematic review. J Affect Disord. 2018 Jan 1;225:18-31.</a:t>
            </a:r>
            <a:endParaRPr/>
          </a:p>
          <a:p>
            <a:pPr marL="457200" marR="0" lvl="0" indent="-228600" algn="l" rtl="0">
              <a:lnSpc>
                <a:spcPct val="100000"/>
              </a:lnSpc>
              <a:spcBef>
                <a:spcPts val="0"/>
              </a:spcBef>
              <a:spcAft>
                <a:spcPts val="0"/>
              </a:spcAft>
              <a:buSzPts val="1400"/>
              <a:buNone/>
            </a:pPr>
            <a:endParaRPr/>
          </a:p>
        </p:txBody>
      </p:sp>
      <p:sp>
        <p:nvSpPr>
          <p:cNvPr id="510" name="Google Shape;510;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VA/DoD Clinical Practice Guidelines. Management of Posttraumatic Stress Disorder and Acute Stress Reaction. 2017.</a:t>
            </a:r>
            <a:endParaRPr/>
          </a:p>
          <a:p>
            <a:pPr marL="457200" marR="0" lvl="0" indent="-22860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Watts BV</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Schnurr PP</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Mayo L</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Young-Xu Y</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Weeks WB</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Friedman MJ</a:t>
            </a:r>
            <a:r>
              <a:rPr lang="en-US" sz="1200" b="0" i="0" u="none" strike="noStrike" cap="none">
                <a:solidFill>
                  <a:schemeClr val="dk1"/>
                </a:solidFill>
                <a:latin typeface="Calibri"/>
                <a:ea typeface="Calibri"/>
                <a:cs typeface="Calibri"/>
                <a:sym typeface="Calibri"/>
              </a:rPr>
              <a:t>. Meta-analysis of efficacy of treatments for post-traumatic stress disorder. J Clin Psychiatry. 2013 Jun;74(6):e541-50.</a:t>
            </a:r>
            <a:endParaRPr/>
          </a:p>
        </p:txBody>
      </p:sp>
      <p:sp>
        <p:nvSpPr>
          <p:cNvPr id="518" name="Google Shape;518;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Davidson J, Pearlstein T, Londborg P, Brady KT, Rothbaum B, Bell J, Maddock R, Hegel MT, Farfel G. Efficacy of sertraline in preventing relapse of posttraumatic stress disorder: results of a 28-week double-blind, placebo-controlled study. Am J Psychiatry. 2001;158(12):1974. </a:t>
            </a:r>
            <a:endParaRPr/>
          </a:p>
        </p:txBody>
      </p:sp>
      <p:sp>
        <p:nvSpPr>
          <p:cNvPr id="526" name="Google Shape;526;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u="sng">
                <a:solidFill>
                  <a:schemeClr val="hlink"/>
                </a:solidFill>
                <a:hlinkClick r:id="rId3"/>
              </a:rPr>
              <a:t>https://www.samhsa.gov/trauma-violence</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SNY- I’ve edited the text to signify that this is the SAMHSA definition of trauma.  My preference would be to start out with this broad view and then present the DSM definition in the context of PTSD specifically- to give the message that PTSD is only one presentation of the sequelae of trauma.  </a:t>
            </a:r>
            <a:endParaRPr/>
          </a:p>
          <a:p>
            <a:pPr marL="457200" marR="0" lvl="0" indent="-228600" algn="l" rtl="0">
              <a:lnSpc>
                <a:spcPct val="100000"/>
              </a:lnSpc>
              <a:spcBef>
                <a:spcPts val="0"/>
              </a:spcBef>
              <a:spcAft>
                <a:spcPts val="0"/>
              </a:spcAft>
              <a:buSzPts val="1400"/>
              <a:buNone/>
            </a:pPr>
            <a:endParaRPr/>
          </a:p>
        </p:txBody>
      </p:sp>
      <p:sp>
        <p:nvSpPr>
          <p:cNvPr id="121" name="Google Shape;121;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000"/>
              <a:t>Authors:  Brandon Hage MD and Elyse Watson MD</a:t>
            </a:r>
            <a:endParaRPr/>
          </a:p>
        </p:txBody>
      </p:sp>
      <p:sp>
        <p:nvSpPr>
          <p:cNvPr id="533" name="Google Shape;533;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000"/>
              <a:t>Authors:  Brandon Hage MD and Elyse Watson MD</a:t>
            </a:r>
            <a:endParaRPr/>
          </a:p>
        </p:txBody>
      </p:sp>
      <p:sp>
        <p:nvSpPr>
          <p:cNvPr id="540" name="Google Shape;540;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Watts BV</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Schnurr PP</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Mayo L</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Young-Xu Y</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Weeks WB</a:t>
            </a:r>
            <a:r>
              <a:rPr lang="en-US" sz="1200" b="0" i="0" u="none" strike="noStrike" cap="none">
                <a:solidFill>
                  <a:schemeClr val="dk1"/>
                </a:solidFill>
                <a:latin typeface="Calibri"/>
                <a:ea typeface="Calibri"/>
                <a:cs typeface="Calibri"/>
                <a:sym typeface="Calibri"/>
              </a:rPr>
              <a:t>, </a:t>
            </a:r>
            <a:r>
              <a:rPr lang="en-US"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Friedman MJ</a:t>
            </a:r>
            <a:r>
              <a:rPr lang="en-US" sz="1200" b="0" i="0" u="none" strike="noStrike" cap="none">
                <a:solidFill>
                  <a:schemeClr val="dk1"/>
                </a:solidFill>
                <a:latin typeface="Calibri"/>
                <a:ea typeface="Calibri"/>
                <a:cs typeface="Calibri"/>
                <a:sym typeface="Calibri"/>
              </a:rPr>
              <a:t>. Meta-analysis of efficacy of treatments for post-traumatic stress disorder. J Clin Psychiatry. 2013 Jun;74(6):e541-50.</a:t>
            </a:r>
            <a:endParaRPr/>
          </a:p>
          <a:p>
            <a:pPr marL="457200" marR="0" lvl="0" indent="-228600" algn="l" rtl="0">
              <a:lnSpc>
                <a:spcPct val="100000"/>
              </a:lnSpc>
              <a:spcBef>
                <a:spcPts val="0"/>
              </a:spcBef>
              <a:spcAft>
                <a:spcPts val="0"/>
              </a:spcAft>
              <a:buSzPts val="1400"/>
              <a:buNone/>
            </a:pPr>
            <a:endParaRPr/>
          </a:p>
        </p:txBody>
      </p:sp>
      <p:sp>
        <p:nvSpPr>
          <p:cNvPr id="548" name="Google Shape;548;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000"/>
              <a:t>Authors:  Brandon Hage MD and Elyse Watson MD</a:t>
            </a:r>
            <a:endParaRPr/>
          </a:p>
        </p:txBody>
      </p:sp>
      <p:sp>
        <p:nvSpPr>
          <p:cNvPr id="556" name="Google Shape;556;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ef1abb59ad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g1ef1abb59ad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4" name="Google Shape;564;g1ef1abb59ad_0_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000"/>
              <a:t>Authors:  Brandon Hage MD and Elyse Watson MD</a:t>
            </a:r>
            <a:endParaRPr/>
          </a:p>
        </p:txBody>
      </p:sp>
      <p:sp>
        <p:nvSpPr>
          <p:cNvPr id="571" name="Google Shape;571;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000"/>
              <a:t>Authors:  Brandon Hage MD and Elyse Watson MD</a:t>
            </a:r>
            <a:endParaRPr/>
          </a:p>
        </p:txBody>
      </p:sp>
      <p:sp>
        <p:nvSpPr>
          <p:cNvPr id="578" name="Google Shape;578;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5" name="Google Shape;585;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2" name="Google Shape;592;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d65e489fe0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9" name="Google Shape;599;gd65e489fe0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2ec2e1170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g12ec2e1170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a:solidFill>
                  <a:srgbClr val="222222"/>
                </a:solidFill>
                <a:highlight>
                  <a:schemeClr val="lt1"/>
                </a:highlight>
              </a:rPr>
              <a:t>Remember that trauma is in the eye of the beholder; just because YOU don’t think a patient’s delivery was traumatic doesn’t mean that SHE did not experience it that way – and it is her perception/experience the guides her physiological reaction</a:t>
            </a:r>
            <a:endParaRPr sz="1000">
              <a:solidFill>
                <a:srgbClr val="222222"/>
              </a:solidFill>
              <a:highlight>
                <a:schemeClr val="lt1"/>
              </a:highlight>
            </a:endParaRPr>
          </a:p>
          <a:p>
            <a:pPr marL="0" lvl="0" indent="0" algn="l" rtl="0">
              <a:lnSpc>
                <a:spcPct val="100000"/>
              </a:lnSpc>
              <a:spcBef>
                <a:spcPts val="0"/>
              </a:spcBef>
              <a:spcAft>
                <a:spcPts val="0"/>
              </a:spcAft>
              <a:buSzPts val="1400"/>
              <a:buNone/>
            </a:pPr>
            <a:r>
              <a:rPr lang="en-US" sz="1000">
                <a:solidFill>
                  <a:srgbClr val="222222"/>
                </a:solidFill>
                <a:highlight>
                  <a:schemeClr val="lt1"/>
                </a:highlight>
              </a:rPr>
              <a:t>Jasthi, Divya L., et al. "Associations between adverse childhood experiences and prenatal mental health and substance use among urban, low-income women." </a:t>
            </a:r>
            <a:r>
              <a:rPr lang="en-US" sz="1000" i="1">
                <a:solidFill>
                  <a:srgbClr val="222222"/>
                </a:solidFill>
                <a:highlight>
                  <a:schemeClr val="lt1"/>
                </a:highlight>
              </a:rPr>
              <a:t>Community mental health journal</a:t>
            </a:r>
            <a:r>
              <a:rPr lang="en-US" sz="1000">
                <a:solidFill>
                  <a:srgbClr val="222222"/>
                </a:solidFill>
                <a:highlight>
                  <a:schemeClr val="lt1"/>
                </a:highlight>
              </a:rPr>
              <a:t> 58.3 (2022): 595-605.</a:t>
            </a:r>
            <a:endParaRPr sz="1000">
              <a:solidFill>
                <a:srgbClr val="222222"/>
              </a:solidFill>
              <a:highlight>
                <a:schemeClr val="lt1"/>
              </a:highlight>
            </a:endParaRPr>
          </a:p>
          <a:p>
            <a:pPr marL="0" lvl="0" indent="0" algn="l" rtl="0">
              <a:lnSpc>
                <a:spcPct val="100000"/>
              </a:lnSpc>
              <a:spcBef>
                <a:spcPts val="0"/>
              </a:spcBef>
              <a:spcAft>
                <a:spcPts val="0"/>
              </a:spcAft>
              <a:buSzPts val="1400"/>
              <a:buNone/>
            </a:pPr>
            <a:r>
              <a:rPr lang="en-US" sz="1000">
                <a:solidFill>
                  <a:srgbClr val="222222"/>
                </a:solidFill>
              </a:rPr>
              <a:t>Smith, Sharon G., et al. "The national intimate partner and sexual violence survey: 2015 data brief–updated release." (2018).</a:t>
            </a:r>
            <a:endParaRPr sz="1000"/>
          </a:p>
          <a:p>
            <a:pPr marL="0" lvl="0" indent="0" algn="l" rtl="0">
              <a:lnSpc>
                <a:spcPct val="100000"/>
              </a:lnSpc>
              <a:spcBef>
                <a:spcPts val="0"/>
              </a:spcBef>
              <a:spcAft>
                <a:spcPts val="0"/>
              </a:spcAft>
              <a:buSzPts val="1400"/>
              <a:buNone/>
            </a:pPr>
            <a:endParaRPr sz="1000"/>
          </a:p>
          <a:p>
            <a:pPr marL="0" lvl="0" indent="0" algn="l" rtl="0">
              <a:lnSpc>
                <a:spcPct val="100000"/>
              </a:lnSpc>
              <a:spcBef>
                <a:spcPts val="0"/>
              </a:spcBef>
              <a:spcAft>
                <a:spcPts val="0"/>
              </a:spcAft>
              <a:buSzPts val="1400"/>
              <a:buNone/>
            </a:pPr>
            <a:r>
              <a:rPr lang="en-US" sz="1000"/>
              <a:t>Substance Abuse and Mental Health Services Administration. Trauma-Informed Care in Behavioral Health Services: Treatment Improvement Protocol (TIP) Series 57. Rockville (MD): Substance Abuse and Mental Health Services Administration, 2014ef 1 and 6-8.</a:t>
            </a:r>
            <a:endParaRPr sz="1000">
              <a:solidFill>
                <a:srgbClr val="222222"/>
              </a:solidFill>
              <a:highlight>
                <a:schemeClr val="lt1"/>
              </a:highlight>
            </a:endParaRPr>
          </a:p>
        </p:txBody>
      </p:sp>
      <p:sp>
        <p:nvSpPr>
          <p:cNvPr id="129" name="Google Shape;129;g12ec2e11704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d65e489fe0_1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06" name="Google Shape;606;gd65e489fe0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a:solidFill>
                  <a:srgbClr val="222222"/>
                </a:solidFill>
              </a:rPr>
              <a:t>For the OB:  this means that trauma and its mental health impact are commonly seen in the OB population.  The common thing you will see is NOT PTSD but rather depression/anxiety/personality informed by prior trauma</a:t>
            </a:r>
            <a:endParaRPr sz="1000">
              <a:solidFill>
                <a:srgbClr val="222222"/>
              </a:solidFill>
            </a:endParaRPr>
          </a:p>
          <a:p>
            <a:pPr marL="0" lvl="0" indent="0" algn="l" rtl="0">
              <a:lnSpc>
                <a:spcPct val="100000"/>
              </a:lnSpc>
              <a:spcBef>
                <a:spcPts val="0"/>
              </a:spcBef>
              <a:spcAft>
                <a:spcPts val="0"/>
              </a:spcAft>
              <a:buSzPts val="1400"/>
              <a:buNone/>
            </a:pPr>
            <a:endParaRPr sz="1000">
              <a:solidFill>
                <a:srgbClr val="222222"/>
              </a:solidFill>
            </a:endParaRPr>
          </a:p>
          <a:p>
            <a:pPr marL="0" lvl="0" indent="0" algn="l" rtl="0">
              <a:lnSpc>
                <a:spcPct val="100000"/>
              </a:lnSpc>
              <a:spcBef>
                <a:spcPts val="0"/>
              </a:spcBef>
              <a:spcAft>
                <a:spcPts val="0"/>
              </a:spcAft>
              <a:buSzPts val="1400"/>
              <a:buNone/>
            </a:pPr>
            <a:r>
              <a:rPr lang="en-US" sz="1000" i="0">
                <a:solidFill>
                  <a:srgbClr val="222222"/>
                </a:solidFill>
              </a:rPr>
              <a:t>García-Moreno, Claudia, et al. </a:t>
            </a:r>
            <a:r>
              <a:rPr lang="en-US" sz="1000" i="1">
                <a:solidFill>
                  <a:srgbClr val="222222"/>
                </a:solidFill>
              </a:rPr>
              <a:t>WHO multi-country study on women’s health and domestic violence against women</a:t>
            </a:r>
            <a:r>
              <a:rPr lang="en-US" sz="1000" i="0">
                <a:solidFill>
                  <a:srgbClr val="222222"/>
                </a:solidFill>
              </a:rPr>
              <a:t>. World Health Organization, 2005.</a:t>
            </a:r>
            <a:endParaRPr sz="1000" i="0">
              <a:solidFill>
                <a:srgbClr val="222222"/>
              </a:solidFill>
            </a:endParaRPr>
          </a:p>
          <a:p>
            <a:pPr marL="0" lvl="0" indent="0" algn="l" rtl="0">
              <a:lnSpc>
                <a:spcPct val="100000"/>
              </a:lnSpc>
              <a:spcBef>
                <a:spcPts val="0"/>
              </a:spcBef>
              <a:spcAft>
                <a:spcPts val="0"/>
              </a:spcAft>
              <a:buSzPts val="1400"/>
              <a:buNone/>
            </a:pPr>
            <a:endParaRPr sz="1000">
              <a:solidFill>
                <a:srgbClr val="222222"/>
              </a:solidFill>
            </a:endParaRPr>
          </a:p>
          <a:p>
            <a:pPr marL="0" lvl="0" indent="0" algn="l" rtl="0">
              <a:lnSpc>
                <a:spcPct val="100000"/>
              </a:lnSpc>
              <a:spcBef>
                <a:spcPts val="0"/>
              </a:spcBef>
              <a:spcAft>
                <a:spcPts val="0"/>
              </a:spcAft>
              <a:buClr>
                <a:schemeClr val="dk1"/>
              </a:buClr>
              <a:buSzPts val="1200"/>
              <a:buFont typeface="Calibri"/>
              <a:buNone/>
            </a:pPr>
            <a:r>
              <a:rPr lang="en-US" sz="1000">
                <a:solidFill>
                  <a:srgbClr val="222222"/>
                </a:solidFill>
                <a:highlight>
                  <a:srgbClr val="FFFFFF"/>
                </a:highlight>
              </a:rPr>
              <a:t>Hutner, L. A., Catapano, L. A., Nagle-Yang, S. M., Williams, K. E., &amp; Osborne, L. M. (Eds.). (2021). </a:t>
            </a:r>
            <a:r>
              <a:rPr lang="en-US" sz="1000" i="1">
                <a:solidFill>
                  <a:srgbClr val="222222"/>
                </a:solidFill>
                <a:highlight>
                  <a:srgbClr val="FFFFFF"/>
                </a:highlight>
              </a:rPr>
              <a:t>Textbook of Women's Reproductive Mental Health</a:t>
            </a:r>
            <a:r>
              <a:rPr lang="en-US" sz="1000">
                <a:solidFill>
                  <a:srgbClr val="222222"/>
                </a:solidFill>
                <a:highlight>
                  <a:srgbClr val="FFFFFF"/>
                </a:highlight>
              </a:rPr>
              <a:t>. American Psychiatric Pub.</a:t>
            </a:r>
            <a:endParaRPr sz="1000">
              <a:solidFill>
                <a:srgbClr val="222222"/>
              </a:solidFill>
            </a:endParaRPr>
          </a:p>
          <a:p>
            <a:pPr marL="0" lvl="0" indent="0" algn="l" rtl="0">
              <a:lnSpc>
                <a:spcPct val="100000"/>
              </a:lnSpc>
              <a:spcBef>
                <a:spcPts val="0"/>
              </a:spcBef>
              <a:spcAft>
                <a:spcPts val="0"/>
              </a:spcAft>
              <a:buSzPts val="1400"/>
              <a:buNone/>
            </a:pPr>
            <a:endParaRPr sz="1000">
              <a:solidFill>
                <a:srgbClr val="222222"/>
              </a:solidFill>
            </a:endParaRPr>
          </a:p>
          <a:p>
            <a:pPr marL="0" lvl="0" indent="0" algn="l" rtl="0">
              <a:lnSpc>
                <a:spcPct val="100000"/>
              </a:lnSpc>
              <a:spcBef>
                <a:spcPts val="0"/>
              </a:spcBef>
              <a:spcAft>
                <a:spcPts val="0"/>
              </a:spcAft>
              <a:buSzPts val="1400"/>
              <a:buNone/>
            </a:pPr>
            <a:r>
              <a:rPr lang="en-US" sz="1000" i="0">
                <a:solidFill>
                  <a:srgbClr val="222222"/>
                </a:solidFill>
              </a:rPr>
              <a:t>Kessler, Ronald C., et al. "Posttraumatic stress disorder in the National Comorbidity Survey." </a:t>
            </a:r>
            <a:r>
              <a:rPr lang="en-US" sz="1000" i="1">
                <a:solidFill>
                  <a:srgbClr val="222222"/>
                </a:solidFill>
              </a:rPr>
              <a:t>Archives of general psychiatry</a:t>
            </a:r>
            <a:r>
              <a:rPr lang="en-US" sz="1000" i="0">
                <a:solidFill>
                  <a:srgbClr val="222222"/>
                </a:solidFill>
              </a:rPr>
              <a:t> 52.12 (1995): 1048-1060.</a:t>
            </a:r>
            <a:endParaRPr sz="1000" i="0">
              <a:solidFill>
                <a:srgbClr val="222222"/>
              </a:solidFill>
            </a:endParaRPr>
          </a:p>
          <a:p>
            <a:pPr marL="0" lvl="0" indent="0" algn="l" rtl="0">
              <a:lnSpc>
                <a:spcPct val="100000"/>
              </a:lnSpc>
              <a:spcBef>
                <a:spcPts val="0"/>
              </a:spcBef>
              <a:spcAft>
                <a:spcPts val="0"/>
              </a:spcAft>
              <a:buSzPts val="1400"/>
              <a:buNone/>
            </a:pPr>
            <a:endParaRPr sz="1000">
              <a:solidFill>
                <a:srgbClr val="222222"/>
              </a:solidFill>
            </a:endParaRPr>
          </a:p>
          <a:p>
            <a:pPr marL="0" lvl="0" indent="0" algn="l" rtl="0">
              <a:lnSpc>
                <a:spcPct val="100000"/>
              </a:lnSpc>
              <a:spcBef>
                <a:spcPts val="0"/>
              </a:spcBef>
              <a:spcAft>
                <a:spcPts val="0"/>
              </a:spcAft>
              <a:buClr>
                <a:schemeClr val="dk1"/>
              </a:buClr>
              <a:buSzPts val="1100"/>
              <a:buFont typeface="Arial"/>
              <a:buNone/>
            </a:pPr>
            <a:r>
              <a:rPr lang="en-US" sz="1000">
                <a:solidFill>
                  <a:srgbClr val="222222"/>
                </a:solidFill>
              </a:rPr>
              <a:t>Tolin, David F., and Edna B. Foa. "Sex differences in trauma and posttraumatic stress disorder: a quantitative review of 25 years of research." (2008): 37.</a:t>
            </a:r>
            <a:endParaRPr sz="1000">
              <a:solidFill>
                <a:srgbClr val="222222"/>
              </a:solidFill>
            </a:endParaRPr>
          </a:p>
          <a:p>
            <a:pPr marL="0" lvl="0" indent="0" algn="l" rtl="0">
              <a:lnSpc>
                <a:spcPct val="100000"/>
              </a:lnSpc>
              <a:spcBef>
                <a:spcPts val="0"/>
              </a:spcBef>
              <a:spcAft>
                <a:spcPts val="0"/>
              </a:spcAft>
              <a:buSzPts val="1400"/>
              <a:buNone/>
            </a:pPr>
            <a:endParaRPr sz="1400" i="0">
              <a:solidFill>
                <a:srgbClr val="222222"/>
              </a:solidFill>
            </a:endParaRPr>
          </a:p>
          <a:p>
            <a:pPr marL="0" lvl="0" indent="0" algn="l" rtl="0">
              <a:lnSpc>
                <a:spcPct val="100000"/>
              </a:lnSpc>
              <a:spcBef>
                <a:spcPts val="0"/>
              </a:spcBef>
              <a:spcAft>
                <a:spcPts val="0"/>
              </a:spcAft>
              <a:buSzPts val="1400"/>
              <a:buNone/>
            </a:pPr>
            <a:endParaRPr sz="1400"/>
          </a:p>
        </p:txBody>
      </p:sp>
      <p:sp>
        <p:nvSpPr>
          <p:cNvPr id="137" name="Google Shape;137;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a:solidFill>
                  <a:srgbClr val="222222"/>
                </a:solidFill>
              </a:rPr>
              <a:t>While trauma does not mean a person will develop PTSD, several factors put an indivdiual at higher risk</a:t>
            </a:r>
            <a:endParaRPr sz="1000">
              <a:solidFill>
                <a:srgbClr val="222222"/>
              </a:solidFill>
            </a:endParaRPr>
          </a:p>
          <a:p>
            <a:pPr marL="0" marR="0" lvl="0" indent="0" algn="l" rtl="0">
              <a:lnSpc>
                <a:spcPct val="100000"/>
              </a:lnSpc>
              <a:spcBef>
                <a:spcPts val="0"/>
              </a:spcBef>
              <a:spcAft>
                <a:spcPts val="0"/>
              </a:spcAft>
              <a:buClr>
                <a:srgbClr val="000000"/>
              </a:buClr>
              <a:buSzPts val="1400"/>
              <a:buFont typeface="Arial"/>
              <a:buNone/>
            </a:pPr>
            <a:r>
              <a:rPr lang="en-US" sz="1000" i="0">
                <a:solidFill>
                  <a:srgbClr val="222222"/>
                </a:solidFill>
              </a:rPr>
              <a:t>Ozer, Emily J., et al. "Predictors of posttraumatic stress disorder and symptoms in adults: a meta-analysis." </a:t>
            </a:r>
            <a:r>
              <a:rPr lang="en-US" sz="1000" i="1">
                <a:solidFill>
                  <a:srgbClr val="222222"/>
                </a:solidFill>
              </a:rPr>
              <a:t>Psychological bulletin</a:t>
            </a:r>
            <a:r>
              <a:rPr lang="en-US" sz="1000" i="0">
                <a:solidFill>
                  <a:srgbClr val="222222"/>
                </a:solidFill>
              </a:rPr>
              <a:t> 129.1 (2003): 52.</a:t>
            </a:r>
            <a:endParaRPr sz="1000"/>
          </a:p>
          <a:p>
            <a:pPr marL="0" marR="0" lvl="0" indent="0" algn="l" rtl="0">
              <a:lnSpc>
                <a:spcPct val="100000"/>
              </a:lnSpc>
              <a:spcBef>
                <a:spcPts val="0"/>
              </a:spcBef>
              <a:spcAft>
                <a:spcPts val="0"/>
              </a:spcAft>
              <a:buClr>
                <a:srgbClr val="000000"/>
              </a:buClr>
              <a:buSzPts val="1400"/>
              <a:buFont typeface="Arial"/>
              <a:buNone/>
            </a:pPr>
            <a:endParaRPr sz="1000" i="0">
              <a:solidFill>
                <a:srgbClr val="222222"/>
              </a:solidFill>
            </a:endParaRPr>
          </a:p>
          <a:p>
            <a:pPr marL="0" marR="0" lvl="0" indent="0" algn="l" rtl="0">
              <a:lnSpc>
                <a:spcPct val="100000"/>
              </a:lnSpc>
              <a:spcBef>
                <a:spcPts val="0"/>
              </a:spcBef>
              <a:spcAft>
                <a:spcPts val="0"/>
              </a:spcAft>
              <a:buClr>
                <a:srgbClr val="000000"/>
              </a:buClr>
              <a:buSzPts val="1400"/>
              <a:buFont typeface="Arial"/>
              <a:buNone/>
            </a:pPr>
            <a:r>
              <a:rPr lang="en-US" sz="1000" i="0">
                <a:solidFill>
                  <a:srgbClr val="222222"/>
                </a:solidFill>
              </a:rPr>
              <a:t>Smith, Megan V., et al. "Symptoms of posttraumatic stress disorder in a community sample of low-income pregnant women." </a:t>
            </a:r>
            <a:r>
              <a:rPr lang="en-US" sz="1000" i="1">
                <a:solidFill>
                  <a:srgbClr val="222222"/>
                </a:solidFill>
              </a:rPr>
              <a:t>American Journal of Psychiatry</a:t>
            </a:r>
            <a:r>
              <a:rPr lang="en-US" sz="1000" i="0">
                <a:solidFill>
                  <a:srgbClr val="222222"/>
                </a:solidFill>
              </a:rPr>
              <a:t> 163.5 (2006): 881-884.</a:t>
            </a:r>
            <a:endParaRPr sz="1000"/>
          </a:p>
          <a:p>
            <a:pPr marL="0" lvl="0" indent="0" algn="l" rtl="0">
              <a:lnSpc>
                <a:spcPct val="100000"/>
              </a:lnSpc>
              <a:spcBef>
                <a:spcPts val="0"/>
              </a:spcBef>
              <a:spcAft>
                <a:spcPts val="0"/>
              </a:spcAft>
              <a:buSzPts val="1400"/>
              <a:buNone/>
            </a:pPr>
            <a:endParaRPr/>
          </a:p>
        </p:txBody>
      </p:sp>
      <p:sp>
        <p:nvSpPr>
          <p:cNvPr id="144" name="Google Shape;14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000" i="0">
                <a:solidFill>
                  <a:srgbClr val="222222"/>
                </a:solidFill>
              </a:rPr>
              <a:t>Capaldi, Deborah M., et al. "A systematic review of risk factors for intimate partner violence." </a:t>
            </a:r>
            <a:r>
              <a:rPr lang="en-US" sz="1000" i="1">
                <a:solidFill>
                  <a:srgbClr val="222222"/>
                </a:solidFill>
              </a:rPr>
              <a:t>Partner abuse</a:t>
            </a:r>
            <a:r>
              <a:rPr lang="en-US" sz="1000" i="0">
                <a:solidFill>
                  <a:srgbClr val="222222"/>
                </a:solidFill>
              </a:rPr>
              <a:t> 3.2 (2012): 231-280.</a:t>
            </a:r>
            <a:endParaRPr sz="1000"/>
          </a:p>
          <a:p>
            <a:pPr marL="0" lvl="0" indent="0" algn="l" rtl="0">
              <a:lnSpc>
                <a:spcPct val="100000"/>
              </a:lnSpc>
              <a:spcBef>
                <a:spcPts val="0"/>
              </a:spcBef>
              <a:spcAft>
                <a:spcPts val="0"/>
              </a:spcAft>
              <a:buSzPts val="1400"/>
              <a:buNone/>
            </a:pPr>
            <a:endParaRPr sz="1000" i="0">
              <a:solidFill>
                <a:srgbClr val="222222"/>
              </a:solidFill>
            </a:endParaRPr>
          </a:p>
          <a:p>
            <a:pPr marL="0" lvl="0" indent="0" algn="l" rtl="0">
              <a:lnSpc>
                <a:spcPct val="100000"/>
              </a:lnSpc>
              <a:spcBef>
                <a:spcPts val="0"/>
              </a:spcBef>
              <a:spcAft>
                <a:spcPts val="0"/>
              </a:spcAft>
              <a:buSzPts val="1400"/>
              <a:buNone/>
            </a:pPr>
            <a:r>
              <a:rPr lang="en-US" sz="1000" i="0">
                <a:solidFill>
                  <a:srgbClr val="222222"/>
                </a:solidFill>
              </a:rPr>
              <a:t>Hahn, Christine K., et al. "Perinatal intimate partner violence." </a:t>
            </a:r>
            <a:r>
              <a:rPr lang="en-US" sz="1000" i="1">
                <a:solidFill>
                  <a:srgbClr val="222222"/>
                </a:solidFill>
              </a:rPr>
              <a:t>Obstetrics and Gynecology Clinics</a:t>
            </a:r>
            <a:r>
              <a:rPr lang="en-US" sz="1000" i="0">
                <a:solidFill>
                  <a:srgbClr val="222222"/>
                </a:solidFill>
              </a:rPr>
              <a:t> 45.3 (2018): 535-547.</a:t>
            </a:r>
            <a:endParaRPr sz="1000"/>
          </a:p>
        </p:txBody>
      </p:sp>
      <p:sp>
        <p:nvSpPr>
          <p:cNvPr id="151" name="Google Shape;151;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5D889-5632-76DC-3F11-D2729F005F99}"/>
              </a:ext>
            </a:extLst>
          </p:cNvPr>
          <p:cNvSpPr txBox="1">
            <a:spLocks noGrp="1"/>
          </p:cNvSpPr>
          <p:nvPr>
            <p:ph type="ctrTitle"/>
          </p:nvPr>
        </p:nvSpPr>
        <p:spPr>
          <a:xfrm>
            <a:off x="160017" y="2011680"/>
            <a:ext cx="5166357" cy="1564638"/>
          </a:xfrm>
        </p:spPr>
        <p:txBody>
          <a:bodyPr anchor="b" anchorCtr="1"/>
          <a:lstStyle>
            <a:lvl1pPr algn="ctr">
              <a:defRPr sz="4500">
                <a:solidFill>
                  <a:srgbClr val="FFFFFF"/>
                </a:solidFill>
                <a:effectLst>
                  <a:outerShdw blurRad="609600" dist="50804" dir="5400000">
                    <a:srgbClr val="000000"/>
                  </a:outerShdw>
                </a:effectLst>
              </a:defRPr>
            </a:lvl1pPr>
          </a:lstStyle>
          <a:p>
            <a:pPr lvl="0"/>
            <a:r>
              <a:rPr lang="en-US"/>
              <a:t>Title Placeholder </a:t>
            </a:r>
          </a:p>
        </p:txBody>
      </p:sp>
      <p:sp>
        <p:nvSpPr>
          <p:cNvPr id="3" name="Subtitle 2">
            <a:extLst>
              <a:ext uri="{FF2B5EF4-FFF2-40B4-BE49-F238E27FC236}">
                <a16:creationId xmlns:a16="http://schemas.microsoft.com/office/drawing/2014/main" id="{C3144AC2-D7B9-BE5F-693E-0734898F01D9}"/>
              </a:ext>
            </a:extLst>
          </p:cNvPr>
          <p:cNvSpPr txBox="1">
            <a:spLocks noGrp="1"/>
          </p:cNvSpPr>
          <p:nvPr>
            <p:ph type="subTitle" idx="1"/>
          </p:nvPr>
        </p:nvSpPr>
        <p:spPr>
          <a:xfrm>
            <a:off x="160017" y="5222239"/>
            <a:ext cx="5166357" cy="492761"/>
          </a:xfrm>
        </p:spPr>
        <p:txBody>
          <a:bodyPr/>
          <a:lstStyle>
            <a:lvl1pPr marL="0" indent="0">
              <a:buNone/>
              <a:defRPr sz="1800">
                <a:solidFill>
                  <a:srgbClr val="FFFFFF"/>
                </a:solidFill>
              </a:defRPr>
            </a:lvl1pPr>
          </a:lstStyle>
          <a:p>
            <a:pPr lvl="0"/>
            <a:r>
              <a:rPr lang="en-US"/>
              <a:t>Add subtitle here</a:t>
            </a:r>
          </a:p>
        </p:txBody>
      </p:sp>
      <p:sp>
        <p:nvSpPr>
          <p:cNvPr id="4" name="Date Placeholder 3">
            <a:extLst>
              <a:ext uri="{FF2B5EF4-FFF2-40B4-BE49-F238E27FC236}">
                <a16:creationId xmlns:a16="http://schemas.microsoft.com/office/drawing/2014/main" id="{F4F98978-33B9-A80E-92F5-9B3C44F97AB7}"/>
              </a:ext>
            </a:extLst>
          </p:cNvPr>
          <p:cNvSpPr txBox="1">
            <a:spLocks noGrp="1"/>
          </p:cNvSpPr>
          <p:nvPr>
            <p:ph type="dt" sz="half" idx="7"/>
          </p:nvPr>
        </p:nvSpPr>
        <p:spPr/>
        <p:txBody>
          <a:bodyPr/>
          <a:lstStyle>
            <a:lvl1pPr>
              <a:defRPr/>
            </a:lvl1pPr>
          </a:lstStyle>
          <a:p>
            <a:pPr>
              <a:buClrTx/>
            </a:pPr>
            <a:fld id="{3A8CA19C-354C-49A7-A320-3DB332EB3EBA}"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1469487F-955B-DB8A-A68B-9CFD1318E781}"/>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1EF91B84-54CC-F0A3-FFE5-8B8AA604D174}"/>
              </a:ext>
            </a:extLst>
          </p:cNvPr>
          <p:cNvSpPr txBox="1">
            <a:spLocks noGrp="1"/>
          </p:cNvSpPr>
          <p:nvPr>
            <p:ph type="sldNum" sz="quarter" idx="8"/>
          </p:nvPr>
        </p:nvSpPr>
        <p:spPr/>
        <p:txBody>
          <a:bodyPr/>
          <a:lstStyle>
            <a:lvl1pPr>
              <a:defRPr/>
            </a:lvl1pPr>
          </a:lstStyle>
          <a:p>
            <a:pPr>
              <a:buClrTx/>
            </a:pPr>
            <a:fld id="{74A7A336-417F-4F8C-A8FF-8AEBDBB5A868}" type="slidenum">
              <a:rPr lang="en-US" smtClean="0">
                <a:ea typeface="+mn-ea"/>
                <a:cs typeface="+mn-cs"/>
              </a:rPr>
              <a:pPr>
                <a:buClrTx/>
              </a:pPr>
              <a:t>‹#›</a:t>
            </a:fld>
            <a:endParaRPr lang="en-US">
              <a:ea typeface="+mn-ea"/>
              <a:cs typeface="+mn-cs"/>
            </a:endParaRPr>
          </a:p>
        </p:txBody>
      </p:sp>
    </p:spTree>
    <p:extLst>
      <p:ext uri="{BB962C8B-B14F-4D97-AF65-F5344CB8AC3E}">
        <p14:creationId xmlns:p14="http://schemas.microsoft.com/office/powerpoint/2010/main" val="201428566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eft Title and Conten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07CB9-80B4-4464-C602-1D794A0C5BC0}"/>
              </a:ext>
            </a:extLst>
          </p:cNvPr>
          <p:cNvSpPr txBox="1">
            <a:spLocks noGrp="1"/>
          </p:cNvSpPr>
          <p:nvPr>
            <p:ph type="title"/>
          </p:nvPr>
        </p:nvSpPr>
        <p:spPr>
          <a:xfrm>
            <a:off x="628653" y="500058"/>
            <a:ext cx="5246369" cy="1325559"/>
          </a:xfrm>
        </p:spPr>
        <p:txBody>
          <a:bodyPr/>
          <a:lstStyle>
            <a:lvl1pPr>
              <a:defRPr>
                <a:solidFill>
                  <a:srgbClr val="FFFFFF"/>
                </a:solidFill>
              </a:defRPr>
            </a:lvl1pPr>
          </a:lstStyle>
          <a:p>
            <a:pPr lvl="0"/>
            <a:r>
              <a:rPr lang="en-US"/>
              <a:t>Insert Some Title Here</a:t>
            </a:r>
          </a:p>
        </p:txBody>
      </p:sp>
      <p:sp>
        <p:nvSpPr>
          <p:cNvPr id="3" name="Date Placeholder 2">
            <a:extLst>
              <a:ext uri="{FF2B5EF4-FFF2-40B4-BE49-F238E27FC236}">
                <a16:creationId xmlns:a16="http://schemas.microsoft.com/office/drawing/2014/main" id="{6276CEEC-B8AD-458D-A303-476E84307920}"/>
              </a:ext>
            </a:extLst>
          </p:cNvPr>
          <p:cNvSpPr txBox="1">
            <a:spLocks noGrp="1"/>
          </p:cNvSpPr>
          <p:nvPr>
            <p:ph type="dt" sz="half" idx="7"/>
          </p:nvPr>
        </p:nvSpPr>
        <p:spPr/>
        <p:txBody>
          <a:bodyPr/>
          <a:lstStyle>
            <a:lvl1pPr>
              <a:defRPr/>
            </a:lvl1pPr>
          </a:lstStyle>
          <a:p>
            <a:pPr>
              <a:buClrTx/>
            </a:pPr>
            <a:fld id="{CB85F0B4-432D-4248-AF40-3BCBE01F3602}" type="datetime1">
              <a:rPr lang="en-US" smtClean="0">
                <a:ea typeface="+mn-ea"/>
                <a:cs typeface="+mn-cs"/>
              </a:rPr>
              <a:pPr>
                <a:buClrTx/>
              </a:pPr>
              <a:t>5/1/2026</a:t>
            </a:fld>
            <a:endParaRPr lang="en-US">
              <a:ea typeface="+mn-ea"/>
              <a:cs typeface="+mn-cs"/>
            </a:endParaRPr>
          </a:p>
        </p:txBody>
      </p:sp>
      <p:sp>
        <p:nvSpPr>
          <p:cNvPr id="4" name="Footer Placeholder 3">
            <a:extLst>
              <a:ext uri="{FF2B5EF4-FFF2-40B4-BE49-F238E27FC236}">
                <a16:creationId xmlns:a16="http://schemas.microsoft.com/office/drawing/2014/main" id="{D2064780-37C4-BB3E-43C6-906AC96072E9}"/>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5" name="Slide Number Placeholder 4">
            <a:extLst>
              <a:ext uri="{FF2B5EF4-FFF2-40B4-BE49-F238E27FC236}">
                <a16:creationId xmlns:a16="http://schemas.microsoft.com/office/drawing/2014/main" id="{ABF0F594-A319-D0C7-A7B9-E4A4E9E951B1}"/>
              </a:ext>
            </a:extLst>
          </p:cNvPr>
          <p:cNvSpPr txBox="1">
            <a:spLocks noGrp="1"/>
          </p:cNvSpPr>
          <p:nvPr>
            <p:ph type="sldNum" sz="quarter" idx="8"/>
          </p:nvPr>
        </p:nvSpPr>
        <p:spPr/>
        <p:txBody>
          <a:bodyPr/>
          <a:lstStyle>
            <a:lvl1pPr>
              <a:defRPr/>
            </a:lvl1pPr>
          </a:lstStyle>
          <a:p>
            <a:pPr>
              <a:buClrTx/>
            </a:pPr>
            <a:fld id="{BCCA48C2-D9F6-4282-9010-81D066A4148D}" type="slidenum">
              <a:rPr lang="en-US" smtClean="0">
                <a:ea typeface="+mn-ea"/>
                <a:cs typeface="+mn-cs"/>
              </a:rPr>
              <a:pPr>
                <a:buClrTx/>
              </a:pPr>
              <a:t>‹#›</a:t>
            </a:fld>
            <a:endParaRPr lang="en-US">
              <a:ea typeface="+mn-ea"/>
              <a:cs typeface="+mn-cs"/>
            </a:endParaRPr>
          </a:p>
        </p:txBody>
      </p:sp>
      <p:sp>
        <p:nvSpPr>
          <p:cNvPr id="6" name="Content Placeholder 8">
            <a:extLst>
              <a:ext uri="{FF2B5EF4-FFF2-40B4-BE49-F238E27FC236}">
                <a16:creationId xmlns:a16="http://schemas.microsoft.com/office/drawing/2014/main" id="{99E9B2A7-B9E5-88C8-004D-10C7605B5097}"/>
              </a:ext>
            </a:extLst>
          </p:cNvPr>
          <p:cNvSpPr txBox="1">
            <a:spLocks noGrp="1"/>
          </p:cNvSpPr>
          <p:nvPr>
            <p:ph idx="4294967295"/>
          </p:nvPr>
        </p:nvSpPr>
        <p:spPr>
          <a:xfrm>
            <a:off x="628652" y="1920240"/>
            <a:ext cx="4705349" cy="3658230"/>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907F0C"/>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04B74ED-9AA8-8016-C152-5E72A170D278}"/>
              </a:ext>
            </a:extLst>
          </p:cNvPr>
          <p:cNvPicPr>
            <a:picLocks noChangeAspect="1"/>
          </p:cNvPicPr>
          <p:nvPr userDrawn="1"/>
        </p:nvPicPr>
        <p:blipFill>
          <a:blip r:embed="rId3"/>
          <a:stretch>
            <a:fillRect/>
          </a:stretch>
        </p:blipFill>
        <p:spPr>
          <a:xfrm>
            <a:off x="0" y="5673093"/>
            <a:ext cx="9144000" cy="832104"/>
          </a:xfrm>
          <a:prstGeom prst="rect">
            <a:avLst/>
          </a:prstGeom>
        </p:spPr>
      </p:pic>
    </p:spTree>
    <p:extLst>
      <p:ext uri="{BB962C8B-B14F-4D97-AF65-F5344CB8AC3E}">
        <p14:creationId xmlns:p14="http://schemas.microsoft.com/office/powerpoint/2010/main" val="99683164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Slide ">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D364F-6479-0D3A-76C5-C591A18ADDA2}"/>
              </a:ext>
            </a:extLst>
          </p:cNvPr>
          <p:cNvSpPr txBox="1">
            <a:spLocks noGrp="1"/>
          </p:cNvSpPr>
          <p:nvPr>
            <p:ph type="title"/>
          </p:nvPr>
        </p:nvSpPr>
        <p:spPr>
          <a:xfrm>
            <a:off x="629838" y="457201"/>
            <a:ext cx="2949180" cy="530223"/>
          </a:xfrm>
        </p:spPr>
        <p:txBody>
          <a:bodyPr anchor="b"/>
          <a:lstStyle>
            <a:lvl1pPr>
              <a:defRPr sz="2400">
                <a:solidFill>
                  <a:srgbClr val="FFFFFF"/>
                </a:solidFill>
              </a:defRPr>
            </a:lvl1pPr>
          </a:lstStyle>
          <a:p>
            <a:pPr lvl="0"/>
            <a:r>
              <a:rPr lang="en-US"/>
              <a:t>Insert Title Here</a:t>
            </a:r>
          </a:p>
        </p:txBody>
      </p:sp>
      <p:sp>
        <p:nvSpPr>
          <p:cNvPr id="3" name="Content Placeholder 2">
            <a:extLst>
              <a:ext uri="{FF2B5EF4-FFF2-40B4-BE49-F238E27FC236}">
                <a16:creationId xmlns:a16="http://schemas.microsoft.com/office/drawing/2014/main" id="{049C7220-756D-04AE-DAA9-F0437E3BA056}"/>
              </a:ext>
            </a:extLst>
          </p:cNvPr>
          <p:cNvSpPr txBox="1">
            <a:spLocks noGrp="1"/>
          </p:cNvSpPr>
          <p:nvPr>
            <p:ph idx="1"/>
          </p:nvPr>
        </p:nvSpPr>
        <p:spPr>
          <a:xfrm>
            <a:off x="3887388" y="457200"/>
            <a:ext cx="4629150" cy="5120640"/>
          </a:xfrm>
        </p:spPr>
        <p:txBody>
          <a:bodyPr/>
          <a:lstStyle>
            <a:lvl1pPr>
              <a:defRPr sz="2400">
                <a:solidFill>
                  <a:srgbClr val="FFFFFF"/>
                </a:solidFill>
              </a:defRPr>
            </a:lvl1pPr>
            <a:lvl2pPr>
              <a:defRPr sz="2100">
                <a:solidFill>
                  <a:srgbClr val="B2C8BA"/>
                </a:solidFill>
              </a:defRPr>
            </a:lvl2pPr>
            <a:lvl3pPr>
              <a:defRPr sz="1800">
                <a:solidFill>
                  <a:srgbClr val="FFFFFF"/>
                </a:solidFill>
              </a:defRPr>
            </a:lvl3pPr>
            <a:lvl4pPr>
              <a:defRPr sz="1500">
                <a:solidFill>
                  <a:srgbClr val="205F75"/>
                </a:solidFill>
              </a:defRPr>
            </a:lvl4pPr>
            <a:lvl5pPr>
              <a:defRPr sz="150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A059C8-0F87-5D27-46DC-CB814C0B7AC5}"/>
              </a:ext>
            </a:extLst>
          </p:cNvPr>
          <p:cNvSpPr txBox="1">
            <a:spLocks noGrp="1"/>
          </p:cNvSpPr>
          <p:nvPr>
            <p:ph type="body" idx="2"/>
          </p:nvPr>
        </p:nvSpPr>
        <p:spPr>
          <a:xfrm>
            <a:off x="629838" y="1117597"/>
            <a:ext cx="2949180" cy="4460242"/>
          </a:xfrm>
        </p:spPr>
        <p:txBody>
          <a:bodyPr/>
          <a:lstStyle>
            <a:lvl1pPr marL="0" indent="0">
              <a:buNone/>
              <a:defRPr sz="1200">
                <a:solidFill>
                  <a:srgbClr val="FFFFFF"/>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23F1A6AB-8935-4B21-2BCE-2EF0C902AD46}"/>
              </a:ext>
            </a:extLst>
          </p:cNvPr>
          <p:cNvSpPr txBox="1">
            <a:spLocks noGrp="1"/>
          </p:cNvSpPr>
          <p:nvPr>
            <p:ph type="dt" sz="half" idx="7"/>
          </p:nvPr>
        </p:nvSpPr>
        <p:spPr/>
        <p:txBody>
          <a:bodyPr/>
          <a:lstStyle>
            <a:lvl1pPr>
              <a:defRPr/>
            </a:lvl1pPr>
          </a:lstStyle>
          <a:p>
            <a:pPr>
              <a:buClrTx/>
            </a:pPr>
            <a:fld id="{DCFEAB50-2445-4C55-84E8-0649CA1FA684}" type="datetime1">
              <a:rPr lang="en-US" smtClean="0">
                <a:ea typeface="+mn-ea"/>
                <a:cs typeface="+mn-cs"/>
              </a:rPr>
              <a:pPr>
                <a:buClrTx/>
              </a:pPr>
              <a:t>5/1/2026</a:t>
            </a:fld>
            <a:endParaRPr lang="en-US">
              <a:ea typeface="+mn-ea"/>
              <a:cs typeface="+mn-cs"/>
            </a:endParaRPr>
          </a:p>
        </p:txBody>
      </p:sp>
      <p:sp>
        <p:nvSpPr>
          <p:cNvPr id="6" name="Footer Placeholder 5">
            <a:extLst>
              <a:ext uri="{FF2B5EF4-FFF2-40B4-BE49-F238E27FC236}">
                <a16:creationId xmlns:a16="http://schemas.microsoft.com/office/drawing/2014/main" id="{0965B298-0D4C-6BE1-1BB6-4DA148035425}"/>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7" name="Slide Number Placeholder 6">
            <a:extLst>
              <a:ext uri="{FF2B5EF4-FFF2-40B4-BE49-F238E27FC236}">
                <a16:creationId xmlns:a16="http://schemas.microsoft.com/office/drawing/2014/main" id="{15788681-AA00-971C-9122-23EEF26521A5}"/>
              </a:ext>
            </a:extLst>
          </p:cNvPr>
          <p:cNvSpPr txBox="1">
            <a:spLocks noGrp="1"/>
          </p:cNvSpPr>
          <p:nvPr>
            <p:ph type="sldNum" sz="quarter" idx="8"/>
          </p:nvPr>
        </p:nvSpPr>
        <p:spPr/>
        <p:txBody>
          <a:bodyPr/>
          <a:lstStyle>
            <a:lvl1pPr>
              <a:defRPr/>
            </a:lvl1pPr>
          </a:lstStyle>
          <a:p>
            <a:pPr>
              <a:buClrTx/>
            </a:pPr>
            <a:fld id="{3E8C0C4C-7D1D-4998-9B8A-437B1414F1F9}" type="slidenum">
              <a:rPr lang="en-US" smtClean="0">
                <a:ea typeface="+mn-ea"/>
                <a:cs typeface="+mn-cs"/>
              </a:rPr>
              <a:pPr>
                <a:buClrTx/>
              </a:pPr>
              <a:t>‹#›</a:t>
            </a:fld>
            <a:endParaRPr lang="en-US">
              <a:ea typeface="+mn-ea"/>
              <a:cs typeface="+mn-cs"/>
            </a:endParaRPr>
          </a:p>
        </p:txBody>
      </p:sp>
      <p:pic>
        <p:nvPicPr>
          <p:cNvPr id="8" name="Picture 7">
            <a:extLst>
              <a:ext uri="{FF2B5EF4-FFF2-40B4-BE49-F238E27FC236}">
                <a16:creationId xmlns:a16="http://schemas.microsoft.com/office/drawing/2014/main" id="{25BD7418-ABBB-57D7-43C8-CDF104E81F16}"/>
              </a:ext>
            </a:extLst>
          </p:cNvPr>
          <p:cNvPicPr>
            <a:picLocks noChangeAspect="1"/>
          </p:cNvPicPr>
          <p:nvPr userDrawn="1"/>
        </p:nvPicPr>
        <p:blipFill>
          <a:blip r:embed="rId3"/>
          <a:stretch>
            <a:fillRect/>
          </a:stretch>
        </p:blipFill>
        <p:spPr>
          <a:xfrm>
            <a:off x="0" y="5619303"/>
            <a:ext cx="9144000" cy="832104"/>
          </a:xfrm>
          <a:prstGeom prst="rect">
            <a:avLst/>
          </a:prstGeom>
        </p:spPr>
      </p:pic>
    </p:spTree>
    <p:extLst>
      <p:ext uri="{BB962C8B-B14F-4D97-AF65-F5344CB8AC3E}">
        <p14:creationId xmlns:p14="http://schemas.microsoft.com/office/powerpoint/2010/main" val="164606302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Right Title and Conten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BAE79-B79F-7803-0A1E-2E4E7CCC4843}"/>
              </a:ext>
            </a:extLst>
          </p:cNvPr>
          <p:cNvSpPr txBox="1">
            <a:spLocks noGrp="1"/>
          </p:cNvSpPr>
          <p:nvPr>
            <p:ph type="title"/>
          </p:nvPr>
        </p:nvSpPr>
        <p:spPr>
          <a:xfrm>
            <a:off x="2895598" y="500058"/>
            <a:ext cx="5619746" cy="1325559"/>
          </a:xfrm>
        </p:spPr>
        <p:txBody>
          <a:bodyPr/>
          <a:lstStyle>
            <a:lvl1pPr algn="r">
              <a:defRPr/>
            </a:lvl1pPr>
          </a:lstStyle>
          <a:p>
            <a:pPr lvl="0"/>
            <a:r>
              <a:rPr lang="en-US"/>
              <a:t>Insert Some Title Here</a:t>
            </a:r>
          </a:p>
        </p:txBody>
      </p:sp>
      <p:sp>
        <p:nvSpPr>
          <p:cNvPr id="3" name="Content Placeholder 2">
            <a:extLst>
              <a:ext uri="{FF2B5EF4-FFF2-40B4-BE49-F238E27FC236}">
                <a16:creationId xmlns:a16="http://schemas.microsoft.com/office/drawing/2014/main" id="{3E954EBF-A1E7-061A-A578-597FFE26D9F0}"/>
              </a:ext>
            </a:extLst>
          </p:cNvPr>
          <p:cNvSpPr txBox="1">
            <a:spLocks noGrp="1"/>
          </p:cNvSpPr>
          <p:nvPr>
            <p:ph idx="1"/>
          </p:nvPr>
        </p:nvSpPr>
        <p:spPr>
          <a:xfrm>
            <a:off x="3909061" y="1825627"/>
            <a:ext cx="4606292" cy="377253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4A95D-EE54-8FD3-3513-8ACED4B2C9FC}"/>
              </a:ext>
            </a:extLst>
          </p:cNvPr>
          <p:cNvSpPr txBox="1">
            <a:spLocks noGrp="1"/>
          </p:cNvSpPr>
          <p:nvPr>
            <p:ph type="dt" sz="half" idx="7"/>
          </p:nvPr>
        </p:nvSpPr>
        <p:spPr/>
        <p:txBody>
          <a:bodyPr/>
          <a:lstStyle>
            <a:lvl1pPr>
              <a:defRPr/>
            </a:lvl1pPr>
          </a:lstStyle>
          <a:p>
            <a:pPr>
              <a:buClrTx/>
            </a:pPr>
            <a:fld id="{BF9A2BB7-64C5-4DFC-AE91-5D001F0E0D63}"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ABFF247A-6371-E5C2-F67F-224C98F3F8F8}"/>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02A85B74-51B9-4CA9-1489-317467F57E1C}"/>
              </a:ext>
            </a:extLst>
          </p:cNvPr>
          <p:cNvSpPr txBox="1">
            <a:spLocks noGrp="1"/>
          </p:cNvSpPr>
          <p:nvPr>
            <p:ph type="sldNum" sz="quarter" idx="8"/>
          </p:nvPr>
        </p:nvSpPr>
        <p:spPr/>
        <p:txBody>
          <a:bodyPr/>
          <a:lstStyle>
            <a:lvl1pPr>
              <a:defRPr/>
            </a:lvl1pPr>
          </a:lstStyle>
          <a:p>
            <a:pPr>
              <a:buClrTx/>
            </a:pPr>
            <a:fld id="{ADBF2B93-09B7-44B3-8D6A-1E564E44D5C1}" type="slidenum">
              <a:rPr lang="en-US" smtClean="0">
                <a:ea typeface="+mn-ea"/>
                <a:cs typeface="+mn-cs"/>
              </a:rPr>
              <a:pPr>
                <a:buClrTx/>
              </a:pPr>
              <a:t>‹#›</a:t>
            </a:fld>
            <a:endParaRPr lang="en-US">
              <a:ea typeface="+mn-ea"/>
              <a:cs typeface="+mn-cs"/>
            </a:endParaRPr>
          </a:p>
        </p:txBody>
      </p:sp>
      <p:pic>
        <p:nvPicPr>
          <p:cNvPr id="7" name="Picture 6">
            <a:extLst>
              <a:ext uri="{FF2B5EF4-FFF2-40B4-BE49-F238E27FC236}">
                <a16:creationId xmlns:a16="http://schemas.microsoft.com/office/drawing/2014/main" id="{BF919457-7C7E-CCA4-252F-DB27C116044C}"/>
              </a:ext>
            </a:extLst>
          </p:cNvPr>
          <p:cNvPicPr>
            <a:picLocks noChangeAspect="1"/>
          </p:cNvPicPr>
          <p:nvPr userDrawn="1"/>
        </p:nvPicPr>
        <p:blipFill>
          <a:blip r:embed="rId3"/>
          <a:stretch>
            <a:fillRect/>
          </a:stretch>
        </p:blipFill>
        <p:spPr>
          <a:xfrm>
            <a:off x="0" y="5716118"/>
            <a:ext cx="9144000" cy="832104"/>
          </a:xfrm>
          <a:prstGeom prst="rect">
            <a:avLst/>
          </a:prstGeom>
        </p:spPr>
      </p:pic>
    </p:spTree>
    <p:extLst>
      <p:ext uri="{BB962C8B-B14F-4D97-AF65-F5344CB8AC3E}">
        <p14:creationId xmlns:p14="http://schemas.microsoft.com/office/powerpoint/2010/main" val="209643523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mp; Char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B2CBC-8636-546C-0EE4-9631C3B187D4}"/>
              </a:ext>
            </a:extLst>
          </p:cNvPr>
          <p:cNvSpPr txBox="1">
            <a:spLocks noGrp="1"/>
          </p:cNvSpPr>
          <p:nvPr>
            <p:ph type="title"/>
          </p:nvPr>
        </p:nvSpPr>
        <p:spPr/>
        <p:txBody>
          <a:bodyPr anchorCtr="1"/>
          <a:lstStyle>
            <a:lvl1pPr algn="ctr">
              <a:defRPr>
                <a:solidFill>
                  <a:srgbClr val="FFFFFF"/>
                </a:solidFill>
                <a:effectLst>
                  <a:outerShdw blurRad="762000" dist="50804" dir="5400000">
                    <a:srgbClr val="000000"/>
                  </a:outerShdw>
                </a:effectLst>
              </a:defRPr>
            </a:lvl1pPr>
          </a:lstStyle>
          <a:p>
            <a:pPr lvl="0"/>
            <a:r>
              <a:rPr lang="en-US"/>
              <a:t>Insert Some Title Here</a:t>
            </a:r>
          </a:p>
        </p:txBody>
      </p:sp>
      <p:sp>
        <p:nvSpPr>
          <p:cNvPr id="3" name="Date Placeholder 2">
            <a:extLst>
              <a:ext uri="{FF2B5EF4-FFF2-40B4-BE49-F238E27FC236}">
                <a16:creationId xmlns:a16="http://schemas.microsoft.com/office/drawing/2014/main" id="{5A85ABE0-E571-90B5-D5F6-476C2F01E0A7}"/>
              </a:ext>
            </a:extLst>
          </p:cNvPr>
          <p:cNvSpPr txBox="1">
            <a:spLocks noGrp="1"/>
          </p:cNvSpPr>
          <p:nvPr>
            <p:ph type="dt" sz="half" idx="7"/>
          </p:nvPr>
        </p:nvSpPr>
        <p:spPr/>
        <p:txBody>
          <a:bodyPr/>
          <a:lstStyle>
            <a:lvl1pPr>
              <a:defRPr/>
            </a:lvl1pPr>
          </a:lstStyle>
          <a:p>
            <a:pPr>
              <a:buClrTx/>
            </a:pPr>
            <a:fld id="{8CCE1B0A-18DE-481B-B407-AC5B8E645075}" type="datetime1">
              <a:rPr lang="en-US" smtClean="0">
                <a:ea typeface="+mn-ea"/>
                <a:cs typeface="+mn-cs"/>
              </a:rPr>
              <a:pPr>
                <a:buClrTx/>
              </a:pPr>
              <a:t>5/1/2026</a:t>
            </a:fld>
            <a:endParaRPr lang="en-US">
              <a:ea typeface="+mn-ea"/>
              <a:cs typeface="+mn-cs"/>
            </a:endParaRPr>
          </a:p>
        </p:txBody>
      </p:sp>
      <p:sp>
        <p:nvSpPr>
          <p:cNvPr id="4" name="Footer Placeholder 3">
            <a:extLst>
              <a:ext uri="{FF2B5EF4-FFF2-40B4-BE49-F238E27FC236}">
                <a16:creationId xmlns:a16="http://schemas.microsoft.com/office/drawing/2014/main" id="{1C0D0C64-1EBF-89D9-46BF-12DF6888B8D2}"/>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5" name="Slide Number Placeholder 4">
            <a:extLst>
              <a:ext uri="{FF2B5EF4-FFF2-40B4-BE49-F238E27FC236}">
                <a16:creationId xmlns:a16="http://schemas.microsoft.com/office/drawing/2014/main" id="{3C47CC6C-1C3B-F8B4-A982-92DBAED99757}"/>
              </a:ext>
            </a:extLst>
          </p:cNvPr>
          <p:cNvSpPr txBox="1">
            <a:spLocks noGrp="1"/>
          </p:cNvSpPr>
          <p:nvPr>
            <p:ph type="sldNum" sz="quarter" idx="8"/>
          </p:nvPr>
        </p:nvSpPr>
        <p:spPr/>
        <p:txBody>
          <a:bodyPr/>
          <a:lstStyle>
            <a:lvl1pPr>
              <a:defRPr/>
            </a:lvl1pPr>
          </a:lstStyle>
          <a:p>
            <a:pPr>
              <a:buClrTx/>
            </a:pPr>
            <a:fld id="{705B9323-9FD1-4750-B7CA-A69674A1BDB0}" type="slidenum">
              <a:rPr lang="en-US" smtClean="0">
                <a:ea typeface="+mn-ea"/>
                <a:cs typeface="+mn-cs"/>
              </a:rPr>
              <a:pPr>
                <a:buClrTx/>
              </a:pPr>
              <a:t>‹#›</a:t>
            </a:fld>
            <a:endParaRPr lang="en-US">
              <a:ea typeface="+mn-ea"/>
              <a:cs typeface="+mn-cs"/>
            </a:endParaRPr>
          </a:p>
        </p:txBody>
      </p:sp>
      <p:sp>
        <p:nvSpPr>
          <p:cNvPr id="6" name="Chart Placeholder 6">
            <a:extLst>
              <a:ext uri="{FF2B5EF4-FFF2-40B4-BE49-F238E27FC236}">
                <a16:creationId xmlns:a16="http://schemas.microsoft.com/office/drawing/2014/main" id="{CE1492F7-9D5B-A613-BC78-7259D7F4E18C}"/>
              </a:ext>
            </a:extLst>
          </p:cNvPr>
          <p:cNvSpPr txBox="1">
            <a:spLocks noGrp="1"/>
          </p:cNvSpPr>
          <p:nvPr>
            <p:ph type="chart" idx="4294967295"/>
          </p:nvPr>
        </p:nvSpPr>
        <p:spPr>
          <a:xfrm>
            <a:off x="628652" y="2052636"/>
            <a:ext cx="7886700" cy="3636961"/>
          </a:xfrm>
        </p:spPr>
        <p:txBody>
          <a:bodyPr/>
          <a:lstStyle>
            <a:lvl1pPr>
              <a:defRPr>
                <a:solidFill>
                  <a:srgbClr val="FFFFFF"/>
                </a:solidFill>
              </a:defRPr>
            </a:lvl1pPr>
          </a:lstStyle>
          <a:p>
            <a:pPr lvl="0"/>
            <a:endParaRPr lang="en-US"/>
          </a:p>
        </p:txBody>
      </p:sp>
      <p:pic>
        <p:nvPicPr>
          <p:cNvPr id="7" name="Picture 6">
            <a:extLst>
              <a:ext uri="{FF2B5EF4-FFF2-40B4-BE49-F238E27FC236}">
                <a16:creationId xmlns:a16="http://schemas.microsoft.com/office/drawing/2014/main" id="{071AF536-1848-2A26-4F37-93A6607D80CC}"/>
              </a:ext>
            </a:extLst>
          </p:cNvPr>
          <p:cNvPicPr>
            <a:picLocks noChangeAspect="1"/>
          </p:cNvPicPr>
          <p:nvPr userDrawn="1"/>
        </p:nvPicPr>
        <p:blipFill>
          <a:blip r:embed="rId3"/>
          <a:stretch>
            <a:fillRect/>
          </a:stretch>
        </p:blipFill>
        <p:spPr>
          <a:xfrm>
            <a:off x="0" y="5716118"/>
            <a:ext cx="9144000" cy="832104"/>
          </a:xfrm>
          <a:prstGeom prst="rect">
            <a:avLst/>
          </a:prstGeom>
        </p:spPr>
      </p:pic>
    </p:spTree>
    <p:extLst>
      <p:ext uri="{BB962C8B-B14F-4D97-AF65-F5344CB8AC3E}">
        <p14:creationId xmlns:p14="http://schemas.microsoft.com/office/powerpoint/2010/main" val="307910995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onclusion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B46A3-23CF-A134-BFAF-ABE6F3AEF371}"/>
              </a:ext>
            </a:extLst>
          </p:cNvPr>
          <p:cNvSpPr txBox="1">
            <a:spLocks noGrp="1"/>
          </p:cNvSpPr>
          <p:nvPr>
            <p:ph type="title"/>
          </p:nvPr>
        </p:nvSpPr>
        <p:spPr>
          <a:xfrm>
            <a:off x="623885" y="1767836"/>
            <a:ext cx="7886700" cy="2794634"/>
          </a:xfrm>
        </p:spPr>
        <p:txBody>
          <a:bodyPr anchor="b"/>
          <a:lstStyle>
            <a:lvl1pPr>
              <a:defRPr sz="4500"/>
            </a:lvl1pPr>
          </a:lstStyle>
          <a:p>
            <a:pPr lvl="0"/>
            <a:r>
              <a:rPr lang="en-US"/>
              <a:t>Thank you</a:t>
            </a:r>
          </a:p>
        </p:txBody>
      </p:sp>
      <p:sp>
        <p:nvSpPr>
          <p:cNvPr id="3" name="Text Placeholder 2">
            <a:extLst>
              <a:ext uri="{FF2B5EF4-FFF2-40B4-BE49-F238E27FC236}">
                <a16:creationId xmlns:a16="http://schemas.microsoft.com/office/drawing/2014/main" id="{3003304F-0789-AE17-4B6F-FDD806FDA166}"/>
              </a:ext>
            </a:extLst>
          </p:cNvPr>
          <p:cNvSpPr txBox="1">
            <a:spLocks noGrp="1"/>
          </p:cNvSpPr>
          <p:nvPr>
            <p:ph type="body" idx="1"/>
          </p:nvPr>
        </p:nvSpPr>
        <p:spPr>
          <a:xfrm>
            <a:off x="623885" y="4589466"/>
            <a:ext cx="7886700" cy="1018861"/>
          </a:xfrm>
        </p:spPr>
        <p:txBody>
          <a:bodyPr/>
          <a:lstStyle>
            <a:lvl1pPr marL="0" indent="0">
              <a:buNone/>
              <a:defRPr sz="1800">
                <a:solidFill>
                  <a:srgbClr val="012B4A"/>
                </a:solidFill>
              </a:defRPr>
            </a:lvl1pPr>
          </a:lstStyle>
          <a:p>
            <a:pPr lvl="0"/>
            <a:r>
              <a:rPr lang="en-US"/>
              <a:t>Additional subtitle text goes here.</a:t>
            </a:r>
          </a:p>
        </p:txBody>
      </p:sp>
      <p:sp>
        <p:nvSpPr>
          <p:cNvPr id="4" name="Date Placeholder 3">
            <a:extLst>
              <a:ext uri="{FF2B5EF4-FFF2-40B4-BE49-F238E27FC236}">
                <a16:creationId xmlns:a16="http://schemas.microsoft.com/office/drawing/2014/main" id="{75F2A8DA-80A3-F14C-4A97-3726371C32A8}"/>
              </a:ext>
            </a:extLst>
          </p:cNvPr>
          <p:cNvSpPr txBox="1">
            <a:spLocks noGrp="1"/>
          </p:cNvSpPr>
          <p:nvPr>
            <p:ph type="dt" sz="half" idx="7"/>
          </p:nvPr>
        </p:nvSpPr>
        <p:spPr/>
        <p:txBody>
          <a:bodyPr/>
          <a:lstStyle>
            <a:lvl1pPr>
              <a:defRPr/>
            </a:lvl1pPr>
          </a:lstStyle>
          <a:p>
            <a:pPr>
              <a:buClrTx/>
            </a:pPr>
            <a:fld id="{85B17BD7-93E2-4797-9BB7-A717CD0C8F7C}"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40F99A68-F177-494A-1889-2BFF914314A7}"/>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BE352D9E-08ED-705A-E523-8EAA07E238C5}"/>
              </a:ext>
            </a:extLst>
          </p:cNvPr>
          <p:cNvSpPr txBox="1">
            <a:spLocks noGrp="1"/>
          </p:cNvSpPr>
          <p:nvPr>
            <p:ph type="sldNum" sz="quarter" idx="8"/>
          </p:nvPr>
        </p:nvSpPr>
        <p:spPr/>
        <p:txBody>
          <a:bodyPr/>
          <a:lstStyle>
            <a:lvl1pPr>
              <a:defRPr/>
            </a:lvl1pPr>
          </a:lstStyle>
          <a:p>
            <a:pPr>
              <a:buClrTx/>
            </a:pPr>
            <a:fld id="{2C511F9E-697E-425F-BEED-81368E0963DF}" type="slidenum">
              <a:rPr lang="en-US" smtClean="0">
                <a:ea typeface="+mn-ea"/>
                <a:cs typeface="+mn-cs"/>
              </a:rPr>
              <a:pPr>
                <a:buClrTx/>
              </a:pPr>
              <a:t>‹#›</a:t>
            </a:fld>
            <a:endParaRPr lang="en-US">
              <a:ea typeface="+mn-ea"/>
              <a:cs typeface="+mn-cs"/>
            </a:endParaRPr>
          </a:p>
        </p:txBody>
      </p:sp>
      <p:pic>
        <p:nvPicPr>
          <p:cNvPr id="7" name="Picture 6">
            <a:extLst>
              <a:ext uri="{FF2B5EF4-FFF2-40B4-BE49-F238E27FC236}">
                <a16:creationId xmlns:a16="http://schemas.microsoft.com/office/drawing/2014/main" id="{7C9DAF2D-965D-5B31-89D4-E85153B5C5A8}"/>
              </a:ext>
            </a:extLst>
          </p:cNvPr>
          <p:cNvPicPr>
            <a:picLocks noChangeAspect="1"/>
          </p:cNvPicPr>
          <p:nvPr userDrawn="1"/>
        </p:nvPicPr>
        <p:blipFill>
          <a:blip r:embed="rId3"/>
          <a:stretch>
            <a:fillRect/>
          </a:stretch>
        </p:blipFill>
        <p:spPr>
          <a:xfrm>
            <a:off x="0" y="5030962"/>
            <a:ext cx="9144000" cy="832104"/>
          </a:xfrm>
          <a:prstGeom prst="rect">
            <a:avLst/>
          </a:prstGeom>
        </p:spPr>
      </p:pic>
    </p:spTree>
    <p:extLst>
      <p:ext uri="{BB962C8B-B14F-4D97-AF65-F5344CB8AC3E}">
        <p14:creationId xmlns:p14="http://schemas.microsoft.com/office/powerpoint/2010/main" val="13831160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B">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B3622-D00B-6EAB-205A-11C6097C794D}"/>
              </a:ext>
            </a:extLst>
          </p:cNvPr>
          <p:cNvSpPr txBox="1">
            <a:spLocks noGrp="1"/>
          </p:cNvSpPr>
          <p:nvPr>
            <p:ph type="ctrTitle"/>
          </p:nvPr>
        </p:nvSpPr>
        <p:spPr>
          <a:xfrm>
            <a:off x="160017" y="2565405"/>
            <a:ext cx="5166357" cy="1931825"/>
          </a:xfrm>
        </p:spPr>
        <p:txBody>
          <a:bodyPr anchor="b" anchorCtr="1"/>
          <a:lstStyle>
            <a:lvl1pPr algn="ctr">
              <a:defRPr sz="4500">
                <a:solidFill>
                  <a:srgbClr val="FFFFFF"/>
                </a:solidFill>
                <a:effectLst>
                  <a:outerShdw blurRad="609600" dist="50804" dir="5400000">
                    <a:srgbClr val="000000"/>
                  </a:outerShdw>
                </a:effectLst>
              </a:defRPr>
            </a:lvl1pPr>
          </a:lstStyle>
          <a:p>
            <a:pPr lvl="0"/>
            <a:r>
              <a:rPr lang="en-US"/>
              <a:t>NCRP Title Placeholder Slide</a:t>
            </a:r>
          </a:p>
        </p:txBody>
      </p:sp>
      <p:sp>
        <p:nvSpPr>
          <p:cNvPr id="3" name="Subtitle 2">
            <a:extLst>
              <a:ext uri="{FF2B5EF4-FFF2-40B4-BE49-F238E27FC236}">
                <a16:creationId xmlns:a16="http://schemas.microsoft.com/office/drawing/2014/main" id="{7C344F87-175B-37F3-9F50-36A61095A9DF}"/>
              </a:ext>
            </a:extLst>
          </p:cNvPr>
          <p:cNvSpPr txBox="1">
            <a:spLocks noGrp="1"/>
          </p:cNvSpPr>
          <p:nvPr>
            <p:ph type="subTitle" idx="1"/>
          </p:nvPr>
        </p:nvSpPr>
        <p:spPr>
          <a:xfrm>
            <a:off x="160017" y="4597403"/>
            <a:ext cx="5166357" cy="1117597"/>
          </a:xfrm>
        </p:spPr>
        <p:txBody>
          <a:bodyPr anchorCtr="1"/>
          <a:lstStyle>
            <a:lvl1pPr marL="0" indent="0" algn="ctr">
              <a:buNone/>
              <a:defRPr sz="1800">
                <a:solidFill>
                  <a:srgbClr val="FFFFFF"/>
                </a:solidFill>
              </a:defRPr>
            </a:lvl1pPr>
          </a:lstStyle>
          <a:p>
            <a:pPr lvl="0"/>
            <a:r>
              <a:rPr lang="en-US"/>
              <a:t>Subtitle placeholder: Insert information here</a:t>
            </a:r>
          </a:p>
        </p:txBody>
      </p:sp>
      <p:sp>
        <p:nvSpPr>
          <p:cNvPr id="4" name="Date Placeholder 3">
            <a:extLst>
              <a:ext uri="{FF2B5EF4-FFF2-40B4-BE49-F238E27FC236}">
                <a16:creationId xmlns:a16="http://schemas.microsoft.com/office/drawing/2014/main" id="{8A3D04D3-23B0-039C-2C91-88E9CAF4F02B}"/>
              </a:ext>
            </a:extLst>
          </p:cNvPr>
          <p:cNvSpPr txBox="1">
            <a:spLocks noGrp="1"/>
          </p:cNvSpPr>
          <p:nvPr>
            <p:ph type="dt" sz="half" idx="7"/>
          </p:nvPr>
        </p:nvSpPr>
        <p:spPr/>
        <p:txBody>
          <a:bodyPr/>
          <a:lstStyle>
            <a:lvl1pPr>
              <a:defRPr/>
            </a:lvl1pPr>
          </a:lstStyle>
          <a:p>
            <a:pPr>
              <a:buClrTx/>
            </a:pPr>
            <a:fld id="{DA8B7C9E-2566-4C45-A3ED-6ECEC65B2240}"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568AAC03-FE9A-6E57-A976-31EAF40314A5}"/>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ABD253DD-6DD4-02D8-70C0-2C5BDBDEC945}"/>
              </a:ext>
            </a:extLst>
          </p:cNvPr>
          <p:cNvSpPr txBox="1">
            <a:spLocks noGrp="1"/>
          </p:cNvSpPr>
          <p:nvPr>
            <p:ph type="sldNum" sz="quarter" idx="8"/>
          </p:nvPr>
        </p:nvSpPr>
        <p:spPr/>
        <p:txBody>
          <a:bodyPr/>
          <a:lstStyle>
            <a:lvl1pPr>
              <a:defRPr/>
            </a:lvl1pPr>
          </a:lstStyle>
          <a:p>
            <a:pPr>
              <a:buClrTx/>
            </a:pPr>
            <a:fld id="{35BD7675-3267-46B3-A75B-7C0515B94FB6}" type="slidenum">
              <a:rPr lang="en-US" smtClean="0">
                <a:ea typeface="+mn-ea"/>
                <a:cs typeface="+mn-cs"/>
              </a:rPr>
              <a:pPr>
                <a:buClrTx/>
              </a:pPr>
              <a:t>‹#›</a:t>
            </a:fld>
            <a:endParaRPr lang="en-US">
              <a:ea typeface="+mn-ea"/>
              <a:cs typeface="+mn-cs"/>
            </a:endParaRPr>
          </a:p>
        </p:txBody>
      </p:sp>
    </p:spTree>
    <p:extLst>
      <p:ext uri="{BB962C8B-B14F-4D97-AF65-F5344CB8AC3E}">
        <p14:creationId xmlns:p14="http://schemas.microsoft.com/office/powerpoint/2010/main" val="44293785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D166-ECC7-0D04-3774-4569DD2DCE53}"/>
              </a:ext>
            </a:extLst>
          </p:cNvPr>
          <p:cNvSpPr txBox="1">
            <a:spLocks noGrp="1"/>
          </p:cNvSpPr>
          <p:nvPr>
            <p:ph type="title"/>
          </p:nvPr>
        </p:nvSpPr>
        <p:spPr>
          <a:xfrm>
            <a:off x="623885" y="1767836"/>
            <a:ext cx="7886700" cy="2794634"/>
          </a:xfrm>
        </p:spPr>
        <p:txBody>
          <a:bodyPr anchor="b"/>
          <a:lstStyle>
            <a:lvl1pPr>
              <a:defRPr sz="4500"/>
            </a:lvl1pPr>
          </a:lstStyle>
          <a:p>
            <a:pPr lvl="0"/>
            <a:r>
              <a:rPr lang="en-US"/>
              <a:t>NCRP Title Placeholder </a:t>
            </a:r>
          </a:p>
        </p:txBody>
      </p:sp>
      <p:sp>
        <p:nvSpPr>
          <p:cNvPr id="3" name="Text Placeholder 2">
            <a:extLst>
              <a:ext uri="{FF2B5EF4-FFF2-40B4-BE49-F238E27FC236}">
                <a16:creationId xmlns:a16="http://schemas.microsoft.com/office/drawing/2014/main" id="{38BD5705-7145-F8F3-B67D-1911BF922B27}"/>
              </a:ext>
            </a:extLst>
          </p:cNvPr>
          <p:cNvSpPr txBox="1">
            <a:spLocks noGrp="1"/>
          </p:cNvSpPr>
          <p:nvPr>
            <p:ph type="body" idx="1"/>
          </p:nvPr>
        </p:nvSpPr>
        <p:spPr>
          <a:xfrm>
            <a:off x="623885" y="4589466"/>
            <a:ext cx="7886700" cy="1018861"/>
          </a:xfrm>
        </p:spPr>
        <p:txBody>
          <a:bodyPr/>
          <a:lstStyle>
            <a:lvl1pPr marL="0" indent="0">
              <a:buNone/>
              <a:defRPr sz="1800">
                <a:solidFill>
                  <a:srgbClr val="012B4A"/>
                </a:solidFill>
              </a:defRPr>
            </a:lvl1pPr>
          </a:lstStyle>
          <a:p>
            <a:pPr lvl="0"/>
            <a:r>
              <a:rPr lang="en-US"/>
              <a:t>Additional subtitle text goes here.</a:t>
            </a:r>
          </a:p>
        </p:txBody>
      </p:sp>
      <p:sp>
        <p:nvSpPr>
          <p:cNvPr id="4" name="Date Placeholder 3">
            <a:extLst>
              <a:ext uri="{FF2B5EF4-FFF2-40B4-BE49-F238E27FC236}">
                <a16:creationId xmlns:a16="http://schemas.microsoft.com/office/drawing/2014/main" id="{6CB51536-A598-DD57-B8AB-45CD57EAA04C}"/>
              </a:ext>
            </a:extLst>
          </p:cNvPr>
          <p:cNvSpPr txBox="1">
            <a:spLocks noGrp="1"/>
          </p:cNvSpPr>
          <p:nvPr>
            <p:ph type="dt" sz="half" idx="7"/>
          </p:nvPr>
        </p:nvSpPr>
        <p:spPr/>
        <p:txBody>
          <a:bodyPr/>
          <a:lstStyle>
            <a:lvl1pPr>
              <a:defRPr/>
            </a:lvl1pPr>
          </a:lstStyle>
          <a:p>
            <a:pPr>
              <a:buClrTx/>
            </a:pPr>
            <a:fld id="{6933D7D9-0B45-4029-9D4D-9BC26728CD35}"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36301928-3860-0FE4-8F66-83240BF2E17D}"/>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FFC25818-182C-FFBC-E59A-C0EF3701390E}"/>
              </a:ext>
            </a:extLst>
          </p:cNvPr>
          <p:cNvSpPr txBox="1">
            <a:spLocks noGrp="1"/>
          </p:cNvSpPr>
          <p:nvPr>
            <p:ph type="sldNum" sz="quarter" idx="8"/>
          </p:nvPr>
        </p:nvSpPr>
        <p:spPr/>
        <p:txBody>
          <a:bodyPr/>
          <a:lstStyle>
            <a:lvl1pPr>
              <a:defRPr/>
            </a:lvl1pPr>
          </a:lstStyle>
          <a:p>
            <a:pPr>
              <a:buClrTx/>
            </a:pPr>
            <a:fld id="{C1EC7DF8-E45D-407C-AB08-FD7E967F538A}" type="slidenum">
              <a:rPr lang="en-US" smtClean="0">
                <a:ea typeface="+mn-ea"/>
                <a:cs typeface="+mn-cs"/>
              </a:rPr>
              <a:pPr>
                <a:buClrTx/>
              </a:pPr>
              <a:t>‹#›</a:t>
            </a:fld>
            <a:endParaRPr lang="en-US">
              <a:ea typeface="+mn-ea"/>
              <a:cs typeface="+mn-cs"/>
            </a:endParaRPr>
          </a:p>
        </p:txBody>
      </p:sp>
      <p:pic>
        <p:nvPicPr>
          <p:cNvPr id="7" name="Picture 6">
            <a:extLst>
              <a:ext uri="{FF2B5EF4-FFF2-40B4-BE49-F238E27FC236}">
                <a16:creationId xmlns:a16="http://schemas.microsoft.com/office/drawing/2014/main" id="{D21615B5-0BA2-BF54-2485-1CD9BCAB65A5}"/>
              </a:ext>
            </a:extLst>
          </p:cNvPr>
          <p:cNvPicPr>
            <a:picLocks noChangeAspect="1"/>
          </p:cNvPicPr>
          <p:nvPr userDrawn="1"/>
        </p:nvPicPr>
        <p:blipFill>
          <a:blip r:embed="rId2"/>
          <a:stretch>
            <a:fillRect/>
          </a:stretch>
        </p:blipFill>
        <p:spPr>
          <a:xfrm>
            <a:off x="-3083" y="5626063"/>
            <a:ext cx="9144000" cy="832104"/>
          </a:xfrm>
          <a:prstGeom prst="rect">
            <a:avLst/>
          </a:prstGeom>
        </p:spPr>
      </p:pic>
    </p:spTree>
    <p:extLst>
      <p:ext uri="{BB962C8B-B14F-4D97-AF65-F5344CB8AC3E}">
        <p14:creationId xmlns:p14="http://schemas.microsoft.com/office/powerpoint/2010/main" val="338854241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eft Title and Conten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60204-8695-8184-A106-5026078C3D5F}"/>
              </a:ext>
            </a:extLst>
          </p:cNvPr>
          <p:cNvSpPr txBox="1">
            <a:spLocks noGrp="1"/>
          </p:cNvSpPr>
          <p:nvPr>
            <p:ph type="title"/>
          </p:nvPr>
        </p:nvSpPr>
        <p:spPr>
          <a:xfrm>
            <a:off x="628653" y="500058"/>
            <a:ext cx="5017772" cy="1325559"/>
          </a:xfrm>
        </p:spPr>
        <p:txBody>
          <a:bodyPr/>
          <a:lstStyle>
            <a:lvl1pPr>
              <a:defRPr>
                <a:solidFill>
                  <a:srgbClr val="FFFFFF"/>
                </a:solidFill>
              </a:defRPr>
            </a:lvl1pPr>
          </a:lstStyle>
          <a:p>
            <a:pPr lvl="0"/>
            <a:r>
              <a:rPr lang="en-US"/>
              <a:t>Insert Some Title Here</a:t>
            </a:r>
          </a:p>
        </p:txBody>
      </p:sp>
      <p:sp>
        <p:nvSpPr>
          <p:cNvPr id="3" name="Date Placeholder 2">
            <a:extLst>
              <a:ext uri="{FF2B5EF4-FFF2-40B4-BE49-F238E27FC236}">
                <a16:creationId xmlns:a16="http://schemas.microsoft.com/office/drawing/2014/main" id="{66D3A7E1-0753-098F-9F79-7AC1CD1812B1}"/>
              </a:ext>
            </a:extLst>
          </p:cNvPr>
          <p:cNvSpPr txBox="1">
            <a:spLocks noGrp="1"/>
          </p:cNvSpPr>
          <p:nvPr>
            <p:ph type="dt" sz="half" idx="7"/>
          </p:nvPr>
        </p:nvSpPr>
        <p:spPr/>
        <p:txBody>
          <a:bodyPr/>
          <a:lstStyle>
            <a:lvl1pPr>
              <a:defRPr/>
            </a:lvl1pPr>
          </a:lstStyle>
          <a:p>
            <a:pPr>
              <a:buClrTx/>
            </a:pPr>
            <a:fld id="{C06DAC11-1855-4F12-AC13-455061D041A0}" type="datetime1">
              <a:rPr lang="en-US" smtClean="0">
                <a:ea typeface="+mn-ea"/>
                <a:cs typeface="+mn-cs"/>
              </a:rPr>
              <a:pPr>
                <a:buClrTx/>
              </a:pPr>
              <a:t>5/1/2026</a:t>
            </a:fld>
            <a:endParaRPr lang="en-US">
              <a:ea typeface="+mn-ea"/>
              <a:cs typeface="+mn-cs"/>
            </a:endParaRPr>
          </a:p>
        </p:txBody>
      </p:sp>
      <p:sp>
        <p:nvSpPr>
          <p:cNvPr id="4" name="Footer Placeholder 3">
            <a:extLst>
              <a:ext uri="{FF2B5EF4-FFF2-40B4-BE49-F238E27FC236}">
                <a16:creationId xmlns:a16="http://schemas.microsoft.com/office/drawing/2014/main" id="{82AA0FFC-DB9E-B337-F91B-F9A0242B5646}"/>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5" name="Slide Number Placeholder 4">
            <a:extLst>
              <a:ext uri="{FF2B5EF4-FFF2-40B4-BE49-F238E27FC236}">
                <a16:creationId xmlns:a16="http://schemas.microsoft.com/office/drawing/2014/main" id="{244E06C1-050E-9A72-BCAE-AEE2133A7AC4}"/>
              </a:ext>
            </a:extLst>
          </p:cNvPr>
          <p:cNvSpPr txBox="1">
            <a:spLocks noGrp="1"/>
          </p:cNvSpPr>
          <p:nvPr>
            <p:ph type="sldNum" sz="quarter" idx="8"/>
          </p:nvPr>
        </p:nvSpPr>
        <p:spPr/>
        <p:txBody>
          <a:bodyPr/>
          <a:lstStyle>
            <a:lvl1pPr>
              <a:defRPr/>
            </a:lvl1pPr>
          </a:lstStyle>
          <a:p>
            <a:pPr>
              <a:buClrTx/>
            </a:pPr>
            <a:fld id="{07D92B83-0563-48CB-B332-EFC67A13EBBF}" type="slidenum">
              <a:rPr lang="en-US" smtClean="0">
                <a:ea typeface="+mn-ea"/>
                <a:cs typeface="+mn-cs"/>
              </a:rPr>
              <a:pPr>
                <a:buClrTx/>
              </a:pPr>
              <a:t>‹#›</a:t>
            </a:fld>
            <a:endParaRPr lang="en-US">
              <a:ea typeface="+mn-ea"/>
              <a:cs typeface="+mn-cs"/>
            </a:endParaRPr>
          </a:p>
        </p:txBody>
      </p:sp>
      <p:sp>
        <p:nvSpPr>
          <p:cNvPr id="6" name="Content Placeholder 8">
            <a:extLst>
              <a:ext uri="{FF2B5EF4-FFF2-40B4-BE49-F238E27FC236}">
                <a16:creationId xmlns:a16="http://schemas.microsoft.com/office/drawing/2014/main" id="{64BB5D6D-7FCB-8C3E-CD10-B1A5FCAD3749}"/>
              </a:ext>
            </a:extLst>
          </p:cNvPr>
          <p:cNvSpPr txBox="1">
            <a:spLocks noGrp="1"/>
          </p:cNvSpPr>
          <p:nvPr>
            <p:ph idx="4294967295"/>
          </p:nvPr>
        </p:nvSpPr>
        <p:spPr>
          <a:xfrm>
            <a:off x="628652" y="1920240"/>
            <a:ext cx="4705349" cy="3658230"/>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907F0C"/>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1006B74-3427-C43F-B5F5-95733548B72A}"/>
              </a:ext>
            </a:extLst>
          </p:cNvPr>
          <p:cNvPicPr>
            <a:picLocks noChangeAspect="1"/>
          </p:cNvPicPr>
          <p:nvPr userDrawn="1"/>
        </p:nvPicPr>
        <p:blipFill>
          <a:blip r:embed="rId3"/>
          <a:stretch>
            <a:fillRect/>
          </a:stretch>
        </p:blipFill>
        <p:spPr>
          <a:xfrm>
            <a:off x="0" y="5673093"/>
            <a:ext cx="9144000" cy="832104"/>
          </a:xfrm>
          <a:prstGeom prst="rect">
            <a:avLst/>
          </a:prstGeom>
        </p:spPr>
      </p:pic>
    </p:spTree>
    <p:extLst>
      <p:ext uri="{BB962C8B-B14F-4D97-AF65-F5344CB8AC3E}">
        <p14:creationId xmlns:p14="http://schemas.microsoft.com/office/powerpoint/2010/main" val="202765873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Char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6A17E-2225-E050-E6C4-27EB3AC7CB04}"/>
              </a:ext>
            </a:extLst>
          </p:cNvPr>
          <p:cNvSpPr txBox="1">
            <a:spLocks noGrp="1"/>
          </p:cNvSpPr>
          <p:nvPr>
            <p:ph type="title"/>
          </p:nvPr>
        </p:nvSpPr>
        <p:spPr/>
        <p:txBody>
          <a:bodyPr/>
          <a:lstStyle>
            <a:lvl1pPr>
              <a:defRPr>
                <a:solidFill>
                  <a:srgbClr val="FFFFFF"/>
                </a:solidFill>
                <a:effectLst>
                  <a:outerShdw blurRad="762000" dist="50804" dir="5400000">
                    <a:srgbClr val="000000"/>
                  </a:outerShdw>
                </a:effectLst>
              </a:defRPr>
            </a:lvl1pPr>
          </a:lstStyle>
          <a:p>
            <a:pPr lvl="0"/>
            <a:r>
              <a:rPr lang="en-US"/>
              <a:t>Insert Some Title Here</a:t>
            </a:r>
          </a:p>
        </p:txBody>
      </p:sp>
      <p:sp>
        <p:nvSpPr>
          <p:cNvPr id="3" name="Date Placeholder 2">
            <a:extLst>
              <a:ext uri="{FF2B5EF4-FFF2-40B4-BE49-F238E27FC236}">
                <a16:creationId xmlns:a16="http://schemas.microsoft.com/office/drawing/2014/main" id="{EF3EA48C-414A-678B-4AC6-5E16AA1021D1}"/>
              </a:ext>
            </a:extLst>
          </p:cNvPr>
          <p:cNvSpPr txBox="1">
            <a:spLocks noGrp="1"/>
          </p:cNvSpPr>
          <p:nvPr>
            <p:ph type="dt" sz="half" idx="7"/>
          </p:nvPr>
        </p:nvSpPr>
        <p:spPr/>
        <p:txBody>
          <a:bodyPr/>
          <a:lstStyle>
            <a:lvl1pPr>
              <a:defRPr/>
            </a:lvl1pPr>
          </a:lstStyle>
          <a:p>
            <a:pPr>
              <a:buClrTx/>
            </a:pPr>
            <a:fld id="{4A1894E5-4098-463B-BDD5-AF4D8F781DDA}" type="datetime1">
              <a:rPr lang="en-US" smtClean="0">
                <a:ea typeface="+mn-ea"/>
                <a:cs typeface="+mn-cs"/>
              </a:rPr>
              <a:pPr>
                <a:buClrTx/>
              </a:pPr>
              <a:t>5/1/2026</a:t>
            </a:fld>
            <a:endParaRPr lang="en-US">
              <a:ea typeface="+mn-ea"/>
              <a:cs typeface="+mn-cs"/>
            </a:endParaRPr>
          </a:p>
        </p:txBody>
      </p:sp>
      <p:sp>
        <p:nvSpPr>
          <p:cNvPr id="4" name="Footer Placeholder 3">
            <a:extLst>
              <a:ext uri="{FF2B5EF4-FFF2-40B4-BE49-F238E27FC236}">
                <a16:creationId xmlns:a16="http://schemas.microsoft.com/office/drawing/2014/main" id="{77D7BB7E-EDFE-FE13-AE31-85D066D7F11A}"/>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5" name="Slide Number Placeholder 4">
            <a:extLst>
              <a:ext uri="{FF2B5EF4-FFF2-40B4-BE49-F238E27FC236}">
                <a16:creationId xmlns:a16="http://schemas.microsoft.com/office/drawing/2014/main" id="{6EB2740C-67D7-718F-886A-CD446FF61F52}"/>
              </a:ext>
            </a:extLst>
          </p:cNvPr>
          <p:cNvSpPr txBox="1">
            <a:spLocks noGrp="1"/>
          </p:cNvSpPr>
          <p:nvPr>
            <p:ph type="sldNum" sz="quarter" idx="8"/>
          </p:nvPr>
        </p:nvSpPr>
        <p:spPr/>
        <p:txBody>
          <a:bodyPr/>
          <a:lstStyle>
            <a:lvl1pPr>
              <a:defRPr/>
            </a:lvl1pPr>
          </a:lstStyle>
          <a:p>
            <a:pPr>
              <a:buClrTx/>
            </a:pPr>
            <a:fld id="{87A3D061-60ED-4C5F-85EE-C37472EF7DB8}" type="slidenum">
              <a:rPr lang="en-US" smtClean="0">
                <a:ea typeface="+mn-ea"/>
                <a:cs typeface="+mn-cs"/>
              </a:rPr>
              <a:pPr>
                <a:buClrTx/>
              </a:pPr>
              <a:t>‹#›</a:t>
            </a:fld>
            <a:endParaRPr lang="en-US">
              <a:ea typeface="+mn-ea"/>
              <a:cs typeface="+mn-cs"/>
            </a:endParaRPr>
          </a:p>
        </p:txBody>
      </p:sp>
      <p:sp>
        <p:nvSpPr>
          <p:cNvPr id="6" name="Chart Placeholder 6">
            <a:extLst>
              <a:ext uri="{FF2B5EF4-FFF2-40B4-BE49-F238E27FC236}">
                <a16:creationId xmlns:a16="http://schemas.microsoft.com/office/drawing/2014/main" id="{00733906-600C-A4E3-5A7A-84754EACEC48}"/>
              </a:ext>
            </a:extLst>
          </p:cNvPr>
          <p:cNvSpPr txBox="1">
            <a:spLocks noGrp="1"/>
          </p:cNvSpPr>
          <p:nvPr>
            <p:ph type="chart" idx="4294967295"/>
          </p:nvPr>
        </p:nvSpPr>
        <p:spPr>
          <a:xfrm>
            <a:off x="628652" y="2052636"/>
            <a:ext cx="7886700" cy="3636961"/>
          </a:xfrm>
        </p:spPr>
        <p:txBody>
          <a:bodyPr/>
          <a:lstStyle>
            <a:lvl1pPr>
              <a:defRPr>
                <a:solidFill>
                  <a:srgbClr val="FFFFFF"/>
                </a:solidFill>
              </a:defRPr>
            </a:lvl1pPr>
          </a:lstStyle>
          <a:p>
            <a:pPr lvl="0"/>
            <a:endParaRPr lang="en-US"/>
          </a:p>
        </p:txBody>
      </p:sp>
      <p:pic>
        <p:nvPicPr>
          <p:cNvPr id="7" name="Picture 6">
            <a:extLst>
              <a:ext uri="{FF2B5EF4-FFF2-40B4-BE49-F238E27FC236}">
                <a16:creationId xmlns:a16="http://schemas.microsoft.com/office/drawing/2014/main" id="{0825E929-D956-3B2C-96BA-0C292C14A1BC}"/>
              </a:ext>
            </a:extLst>
          </p:cNvPr>
          <p:cNvPicPr>
            <a:picLocks noChangeAspect="1"/>
          </p:cNvPicPr>
          <p:nvPr userDrawn="1"/>
        </p:nvPicPr>
        <p:blipFill>
          <a:blip r:embed="rId3"/>
          <a:stretch>
            <a:fillRect/>
          </a:stretch>
        </p:blipFill>
        <p:spPr>
          <a:xfrm>
            <a:off x="-3083" y="5626063"/>
            <a:ext cx="9144000" cy="832104"/>
          </a:xfrm>
          <a:prstGeom prst="rect">
            <a:avLst/>
          </a:prstGeom>
        </p:spPr>
      </p:pic>
    </p:spTree>
    <p:extLst>
      <p:ext uri="{BB962C8B-B14F-4D97-AF65-F5344CB8AC3E}">
        <p14:creationId xmlns:p14="http://schemas.microsoft.com/office/powerpoint/2010/main" val="106127526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ion Conten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BD4BC-5FBD-3B0D-256B-E8298C99E320}"/>
              </a:ext>
            </a:extLst>
          </p:cNvPr>
          <p:cNvSpPr txBox="1">
            <a:spLocks noGrp="1"/>
          </p:cNvSpPr>
          <p:nvPr>
            <p:ph type="title"/>
          </p:nvPr>
        </p:nvSpPr>
        <p:spPr>
          <a:xfrm>
            <a:off x="629838" y="365130"/>
            <a:ext cx="7886700" cy="1325559"/>
          </a:xfrm>
        </p:spPr>
        <p:txBody>
          <a:bodyPr/>
          <a:lstStyle>
            <a:lvl1pPr>
              <a:defRPr>
                <a:solidFill>
                  <a:srgbClr val="FFFFFF"/>
                </a:solidFill>
              </a:defRPr>
            </a:lvl1pPr>
          </a:lstStyle>
          <a:p>
            <a:pPr lvl="0"/>
            <a:r>
              <a:rPr lang="en-US"/>
              <a:t>Insert Some Title Here</a:t>
            </a:r>
          </a:p>
        </p:txBody>
      </p:sp>
      <p:sp>
        <p:nvSpPr>
          <p:cNvPr id="3" name="Text Placeholder 2">
            <a:extLst>
              <a:ext uri="{FF2B5EF4-FFF2-40B4-BE49-F238E27FC236}">
                <a16:creationId xmlns:a16="http://schemas.microsoft.com/office/drawing/2014/main" id="{F257D2B8-C0AC-5ADA-B638-176032520654}"/>
              </a:ext>
            </a:extLst>
          </p:cNvPr>
          <p:cNvSpPr txBox="1">
            <a:spLocks noGrp="1"/>
          </p:cNvSpPr>
          <p:nvPr>
            <p:ph type="body" idx="1"/>
          </p:nvPr>
        </p:nvSpPr>
        <p:spPr>
          <a:xfrm>
            <a:off x="629838" y="1681160"/>
            <a:ext cx="3868337" cy="823910"/>
          </a:xfrm>
        </p:spPr>
        <p:txBody>
          <a:bodyPr anchor="b"/>
          <a:lstStyle>
            <a:lvl1pPr marL="0" indent="0">
              <a:buNone/>
              <a:defRPr sz="1800" b="1">
                <a:solidFill>
                  <a:srgbClr val="012B4A"/>
                </a:solidFill>
              </a:defRPr>
            </a:lvl1pPr>
          </a:lstStyle>
          <a:p>
            <a:pPr lvl="0"/>
            <a:r>
              <a:rPr lang="en-US"/>
              <a:t>Column Text Here</a:t>
            </a:r>
          </a:p>
        </p:txBody>
      </p:sp>
      <p:sp>
        <p:nvSpPr>
          <p:cNvPr id="4" name="Content Placeholder 3">
            <a:extLst>
              <a:ext uri="{FF2B5EF4-FFF2-40B4-BE49-F238E27FC236}">
                <a16:creationId xmlns:a16="http://schemas.microsoft.com/office/drawing/2014/main" id="{D4181E5F-26A5-C1F8-1A5A-4093BB6A1610}"/>
              </a:ext>
            </a:extLst>
          </p:cNvPr>
          <p:cNvSpPr txBox="1">
            <a:spLocks noGrp="1"/>
          </p:cNvSpPr>
          <p:nvPr>
            <p:ph idx="2"/>
          </p:nvPr>
        </p:nvSpPr>
        <p:spPr>
          <a:xfrm>
            <a:off x="629838" y="2505072"/>
            <a:ext cx="3868337" cy="3684583"/>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C5E2A0"/>
                </a:solidFill>
              </a:defRPr>
            </a:lvl4pPr>
            <a:lvl5pPr>
              <a:defRPr>
                <a:solidFill>
                  <a:srgbClr val="FFFFFF"/>
                </a:solidFill>
              </a:defRPr>
            </a:lvl5pPr>
          </a:lstStyle>
          <a:p>
            <a:pPr lvl="0"/>
            <a:r>
              <a:rPr lang="en-US"/>
              <a:t>Insert other content here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D0F2B3-2D2B-E559-1D48-CE947F9E4A76}"/>
              </a:ext>
            </a:extLst>
          </p:cNvPr>
          <p:cNvSpPr txBox="1">
            <a:spLocks noGrp="1"/>
          </p:cNvSpPr>
          <p:nvPr>
            <p:ph type="body" idx="3"/>
          </p:nvPr>
        </p:nvSpPr>
        <p:spPr>
          <a:xfrm>
            <a:off x="4629150" y="1681160"/>
            <a:ext cx="3887388" cy="823910"/>
          </a:xfrm>
        </p:spPr>
        <p:txBody>
          <a:bodyPr anchor="b"/>
          <a:lstStyle>
            <a:lvl1pPr marL="0" indent="0">
              <a:buNone/>
              <a:defRPr sz="1800" b="1">
                <a:solidFill>
                  <a:srgbClr val="012B4A"/>
                </a:solidFill>
              </a:defRPr>
            </a:lvl1pPr>
          </a:lstStyle>
          <a:p>
            <a:pPr lvl="0"/>
            <a:r>
              <a:rPr lang="en-US"/>
              <a:t>Column Text Here</a:t>
            </a:r>
          </a:p>
        </p:txBody>
      </p:sp>
      <p:sp>
        <p:nvSpPr>
          <p:cNvPr id="6" name="Content Placeholder 5">
            <a:extLst>
              <a:ext uri="{FF2B5EF4-FFF2-40B4-BE49-F238E27FC236}">
                <a16:creationId xmlns:a16="http://schemas.microsoft.com/office/drawing/2014/main" id="{3D944C50-F12B-5B94-D57D-C1BA796A5739}"/>
              </a:ext>
            </a:extLst>
          </p:cNvPr>
          <p:cNvSpPr txBox="1">
            <a:spLocks noGrp="1"/>
          </p:cNvSpPr>
          <p:nvPr>
            <p:ph idx="4"/>
          </p:nvPr>
        </p:nvSpPr>
        <p:spPr>
          <a:xfrm>
            <a:off x="4629150" y="2505072"/>
            <a:ext cx="3887388" cy="3684583"/>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C5E2A0"/>
                </a:solidFill>
              </a:defRPr>
            </a:lvl4pPr>
            <a:lvl5pPr>
              <a:defRPr>
                <a:solidFill>
                  <a:srgbClr val="FFFFFF"/>
                </a:solidFill>
              </a:defRPr>
            </a:lvl5pPr>
          </a:lstStyle>
          <a:p>
            <a:pPr lvl="0"/>
            <a:r>
              <a:rPr lang="en-US"/>
              <a:t>Insert other content here</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D35686-CD1F-A2B7-5206-F2362FCABFF8}"/>
              </a:ext>
            </a:extLst>
          </p:cNvPr>
          <p:cNvSpPr txBox="1">
            <a:spLocks noGrp="1"/>
          </p:cNvSpPr>
          <p:nvPr>
            <p:ph type="dt" sz="half" idx="7"/>
          </p:nvPr>
        </p:nvSpPr>
        <p:spPr/>
        <p:txBody>
          <a:bodyPr/>
          <a:lstStyle>
            <a:lvl1pPr>
              <a:defRPr/>
            </a:lvl1pPr>
          </a:lstStyle>
          <a:p>
            <a:pPr>
              <a:buClrTx/>
            </a:pPr>
            <a:fld id="{76F290F7-2345-46C7-90C5-BE1EF6EB5618}" type="datetime1">
              <a:rPr lang="en-US" smtClean="0">
                <a:ea typeface="+mn-ea"/>
                <a:cs typeface="+mn-cs"/>
              </a:rPr>
              <a:pPr>
                <a:buClrTx/>
              </a:pPr>
              <a:t>5/1/2026</a:t>
            </a:fld>
            <a:endParaRPr lang="en-US">
              <a:ea typeface="+mn-ea"/>
              <a:cs typeface="+mn-cs"/>
            </a:endParaRPr>
          </a:p>
        </p:txBody>
      </p:sp>
      <p:sp>
        <p:nvSpPr>
          <p:cNvPr id="8" name="Footer Placeholder 7">
            <a:extLst>
              <a:ext uri="{FF2B5EF4-FFF2-40B4-BE49-F238E27FC236}">
                <a16:creationId xmlns:a16="http://schemas.microsoft.com/office/drawing/2014/main" id="{0776C68D-E090-5DAB-17DD-EF61EE480D68}"/>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9" name="Slide Number Placeholder 8">
            <a:extLst>
              <a:ext uri="{FF2B5EF4-FFF2-40B4-BE49-F238E27FC236}">
                <a16:creationId xmlns:a16="http://schemas.microsoft.com/office/drawing/2014/main" id="{4BB75123-4A20-A777-0795-EC52A119EF1A}"/>
              </a:ext>
            </a:extLst>
          </p:cNvPr>
          <p:cNvSpPr txBox="1">
            <a:spLocks noGrp="1"/>
          </p:cNvSpPr>
          <p:nvPr>
            <p:ph type="sldNum" sz="quarter" idx="8"/>
          </p:nvPr>
        </p:nvSpPr>
        <p:spPr/>
        <p:txBody>
          <a:bodyPr/>
          <a:lstStyle>
            <a:lvl1pPr>
              <a:defRPr/>
            </a:lvl1pPr>
          </a:lstStyle>
          <a:p>
            <a:pPr>
              <a:buClrTx/>
            </a:pPr>
            <a:fld id="{F198F8CB-AB99-489A-9E5B-DFB565D4AE2C}" type="slidenum">
              <a:rPr lang="en-US" smtClean="0">
                <a:ea typeface="+mn-ea"/>
                <a:cs typeface="+mn-cs"/>
              </a:rPr>
              <a:pPr>
                <a:buClrTx/>
              </a:pPr>
              <a:t>‹#›</a:t>
            </a:fld>
            <a:endParaRPr lang="en-US">
              <a:ea typeface="+mn-ea"/>
              <a:cs typeface="+mn-cs"/>
            </a:endParaRPr>
          </a:p>
        </p:txBody>
      </p:sp>
      <p:pic>
        <p:nvPicPr>
          <p:cNvPr id="10" name="Picture 9">
            <a:extLst>
              <a:ext uri="{FF2B5EF4-FFF2-40B4-BE49-F238E27FC236}">
                <a16:creationId xmlns:a16="http://schemas.microsoft.com/office/drawing/2014/main" id="{974BC481-6C50-06C0-B174-932C4AF259E9}"/>
              </a:ext>
            </a:extLst>
          </p:cNvPr>
          <p:cNvPicPr>
            <a:picLocks noChangeAspect="1"/>
          </p:cNvPicPr>
          <p:nvPr userDrawn="1"/>
        </p:nvPicPr>
        <p:blipFill>
          <a:blip r:embed="rId3"/>
          <a:stretch>
            <a:fillRect/>
          </a:stretch>
        </p:blipFill>
        <p:spPr>
          <a:xfrm>
            <a:off x="-3083" y="5626063"/>
            <a:ext cx="9144000" cy="832104"/>
          </a:xfrm>
          <a:prstGeom prst="rect">
            <a:avLst/>
          </a:prstGeom>
        </p:spPr>
      </p:pic>
    </p:spTree>
    <p:extLst>
      <p:ext uri="{BB962C8B-B14F-4D97-AF65-F5344CB8AC3E}">
        <p14:creationId xmlns:p14="http://schemas.microsoft.com/office/powerpoint/2010/main" val="230816888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ight Title and Content Slide A">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756F3-D8B1-BC08-0552-D2403992B6C9}"/>
              </a:ext>
            </a:extLst>
          </p:cNvPr>
          <p:cNvSpPr txBox="1">
            <a:spLocks noGrp="1"/>
          </p:cNvSpPr>
          <p:nvPr>
            <p:ph type="title"/>
          </p:nvPr>
        </p:nvSpPr>
        <p:spPr>
          <a:xfrm>
            <a:off x="2758438" y="500058"/>
            <a:ext cx="5756906" cy="1325559"/>
          </a:xfrm>
        </p:spPr>
        <p:txBody>
          <a:bodyPr/>
          <a:lstStyle>
            <a:lvl1pPr algn="r">
              <a:defRPr/>
            </a:lvl1pPr>
          </a:lstStyle>
          <a:p>
            <a:pPr lvl="0"/>
            <a:r>
              <a:rPr lang="en-US"/>
              <a:t>Insert Some Title Here</a:t>
            </a:r>
          </a:p>
        </p:txBody>
      </p:sp>
      <p:sp>
        <p:nvSpPr>
          <p:cNvPr id="3" name="Content Placeholder 2">
            <a:extLst>
              <a:ext uri="{FF2B5EF4-FFF2-40B4-BE49-F238E27FC236}">
                <a16:creationId xmlns:a16="http://schemas.microsoft.com/office/drawing/2014/main" id="{628E72C6-1E33-306A-9561-E145A6AA15FC}"/>
              </a:ext>
            </a:extLst>
          </p:cNvPr>
          <p:cNvSpPr txBox="1">
            <a:spLocks noGrp="1"/>
          </p:cNvSpPr>
          <p:nvPr>
            <p:ph idx="1"/>
          </p:nvPr>
        </p:nvSpPr>
        <p:spPr>
          <a:xfrm>
            <a:off x="3909061" y="1825627"/>
            <a:ext cx="4606292" cy="377253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769352-5F49-4CF0-EF4F-B9EB2A48B586}"/>
              </a:ext>
            </a:extLst>
          </p:cNvPr>
          <p:cNvSpPr txBox="1">
            <a:spLocks noGrp="1"/>
          </p:cNvSpPr>
          <p:nvPr>
            <p:ph type="dt" sz="half" idx="7"/>
          </p:nvPr>
        </p:nvSpPr>
        <p:spPr/>
        <p:txBody>
          <a:bodyPr/>
          <a:lstStyle>
            <a:lvl1pPr>
              <a:defRPr/>
            </a:lvl1pPr>
          </a:lstStyle>
          <a:p>
            <a:pPr>
              <a:buClrTx/>
            </a:pPr>
            <a:fld id="{01BA71A9-86E5-4B86-8879-2C995AA11743}" type="datetime1">
              <a:rPr lang="en-US" smtClean="0">
                <a:ea typeface="+mn-ea"/>
                <a:cs typeface="+mn-cs"/>
              </a:rPr>
              <a:pPr>
                <a:buClrTx/>
              </a:pPr>
              <a:t>5/1/2026</a:t>
            </a:fld>
            <a:endParaRPr lang="en-US">
              <a:ea typeface="+mn-ea"/>
              <a:cs typeface="+mn-cs"/>
            </a:endParaRPr>
          </a:p>
        </p:txBody>
      </p:sp>
      <p:sp>
        <p:nvSpPr>
          <p:cNvPr id="5" name="Footer Placeholder 4">
            <a:extLst>
              <a:ext uri="{FF2B5EF4-FFF2-40B4-BE49-F238E27FC236}">
                <a16:creationId xmlns:a16="http://schemas.microsoft.com/office/drawing/2014/main" id="{34C12927-9F00-6221-97E4-658B047F9506}"/>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6" name="Slide Number Placeholder 5">
            <a:extLst>
              <a:ext uri="{FF2B5EF4-FFF2-40B4-BE49-F238E27FC236}">
                <a16:creationId xmlns:a16="http://schemas.microsoft.com/office/drawing/2014/main" id="{2C1A486D-694D-8636-B023-D21C7768B098}"/>
              </a:ext>
            </a:extLst>
          </p:cNvPr>
          <p:cNvSpPr txBox="1">
            <a:spLocks noGrp="1"/>
          </p:cNvSpPr>
          <p:nvPr>
            <p:ph type="sldNum" sz="quarter" idx="8"/>
          </p:nvPr>
        </p:nvSpPr>
        <p:spPr/>
        <p:txBody>
          <a:bodyPr/>
          <a:lstStyle>
            <a:lvl1pPr>
              <a:defRPr/>
            </a:lvl1pPr>
          </a:lstStyle>
          <a:p>
            <a:pPr>
              <a:buClrTx/>
            </a:pPr>
            <a:fld id="{C10BE343-BDD3-440C-85C7-C41C0BD3968D}" type="slidenum">
              <a:rPr lang="en-US" smtClean="0">
                <a:ea typeface="+mn-ea"/>
                <a:cs typeface="+mn-cs"/>
              </a:rPr>
              <a:pPr>
                <a:buClrTx/>
              </a:pPr>
              <a:t>‹#›</a:t>
            </a:fld>
            <a:endParaRPr lang="en-US">
              <a:ea typeface="+mn-ea"/>
              <a:cs typeface="+mn-cs"/>
            </a:endParaRPr>
          </a:p>
        </p:txBody>
      </p:sp>
      <p:pic>
        <p:nvPicPr>
          <p:cNvPr id="7" name="Picture 6">
            <a:extLst>
              <a:ext uri="{FF2B5EF4-FFF2-40B4-BE49-F238E27FC236}">
                <a16:creationId xmlns:a16="http://schemas.microsoft.com/office/drawing/2014/main" id="{DDAF15EB-63A8-7CDF-5109-186B1E5A88E4}"/>
              </a:ext>
            </a:extLst>
          </p:cNvPr>
          <p:cNvPicPr>
            <a:picLocks noChangeAspect="1"/>
          </p:cNvPicPr>
          <p:nvPr userDrawn="1"/>
        </p:nvPicPr>
        <p:blipFill>
          <a:blip r:embed="rId3"/>
          <a:stretch>
            <a:fillRect/>
          </a:stretch>
        </p:blipFill>
        <p:spPr>
          <a:xfrm>
            <a:off x="0" y="5716118"/>
            <a:ext cx="9144000" cy="832104"/>
          </a:xfrm>
          <a:prstGeom prst="rect">
            <a:avLst/>
          </a:prstGeom>
        </p:spPr>
      </p:pic>
    </p:spTree>
    <p:extLst>
      <p:ext uri="{BB962C8B-B14F-4D97-AF65-F5344CB8AC3E}">
        <p14:creationId xmlns:p14="http://schemas.microsoft.com/office/powerpoint/2010/main" val="7725173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Comparision Content Slide B">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FF44-244A-0B7E-2351-8BC01DB363DC}"/>
              </a:ext>
            </a:extLst>
          </p:cNvPr>
          <p:cNvSpPr txBox="1">
            <a:spLocks noGrp="1"/>
          </p:cNvSpPr>
          <p:nvPr>
            <p:ph type="title"/>
          </p:nvPr>
        </p:nvSpPr>
        <p:spPr/>
        <p:txBody>
          <a:bodyPr anchorCtr="1"/>
          <a:lstStyle>
            <a:lvl1pPr algn="ctr">
              <a:defRPr>
                <a:solidFill>
                  <a:srgbClr val="FFFFFF"/>
                </a:solidFill>
              </a:defRPr>
            </a:lvl1pPr>
          </a:lstStyle>
          <a:p>
            <a:pPr lvl="0"/>
            <a:r>
              <a:rPr lang="en-US"/>
              <a:t>Insert Some Title Here</a:t>
            </a:r>
          </a:p>
        </p:txBody>
      </p:sp>
      <p:sp>
        <p:nvSpPr>
          <p:cNvPr id="3" name="Content Placeholder 2">
            <a:extLst>
              <a:ext uri="{FF2B5EF4-FFF2-40B4-BE49-F238E27FC236}">
                <a16:creationId xmlns:a16="http://schemas.microsoft.com/office/drawing/2014/main" id="{A86C1742-110C-D11A-E09F-69260B323519}"/>
              </a:ext>
            </a:extLst>
          </p:cNvPr>
          <p:cNvSpPr txBox="1">
            <a:spLocks noGrp="1"/>
          </p:cNvSpPr>
          <p:nvPr>
            <p:ph idx="1"/>
          </p:nvPr>
        </p:nvSpPr>
        <p:spPr>
          <a:xfrm>
            <a:off x="628653" y="1825628"/>
            <a:ext cx="3886202" cy="3762371"/>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8D7596-E25D-5FFB-D454-AE4C89DF8D0F}"/>
              </a:ext>
            </a:extLst>
          </p:cNvPr>
          <p:cNvSpPr txBox="1">
            <a:spLocks noGrp="1"/>
          </p:cNvSpPr>
          <p:nvPr>
            <p:ph idx="2"/>
          </p:nvPr>
        </p:nvSpPr>
        <p:spPr>
          <a:xfrm>
            <a:off x="4629151" y="1825628"/>
            <a:ext cx="3886202" cy="3762371"/>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8305C8-505E-5C6E-BEBB-E7897DFF902E}"/>
              </a:ext>
            </a:extLst>
          </p:cNvPr>
          <p:cNvSpPr txBox="1">
            <a:spLocks noGrp="1"/>
          </p:cNvSpPr>
          <p:nvPr>
            <p:ph type="dt" sz="half" idx="7"/>
          </p:nvPr>
        </p:nvSpPr>
        <p:spPr/>
        <p:txBody>
          <a:bodyPr/>
          <a:lstStyle>
            <a:lvl1pPr>
              <a:defRPr/>
            </a:lvl1pPr>
          </a:lstStyle>
          <a:p>
            <a:pPr>
              <a:buClrTx/>
            </a:pPr>
            <a:fld id="{75CD7760-5725-46B9-B576-4C7FDA71F6C7}" type="datetime1">
              <a:rPr lang="en-US" smtClean="0">
                <a:ea typeface="+mn-ea"/>
                <a:cs typeface="+mn-cs"/>
              </a:rPr>
              <a:pPr>
                <a:buClrTx/>
              </a:pPr>
              <a:t>5/1/2026</a:t>
            </a:fld>
            <a:endParaRPr lang="en-US">
              <a:ea typeface="+mn-ea"/>
              <a:cs typeface="+mn-cs"/>
            </a:endParaRPr>
          </a:p>
        </p:txBody>
      </p:sp>
      <p:sp>
        <p:nvSpPr>
          <p:cNvPr id="6" name="Footer Placeholder 5">
            <a:extLst>
              <a:ext uri="{FF2B5EF4-FFF2-40B4-BE49-F238E27FC236}">
                <a16:creationId xmlns:a16="http://schemas.microsoft.com/office/drawing/2014/main" id="{6E9A035A-D633-3CC8-3642-14FDFE3CD045}"/>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7" name="Slide Number Placeholder 6">
            <a:extLst>
              <a:ext uri="{FF2B5EF4-FFF2-40B4-BE49-F238E27FC236}">
                <a16:creationId xmlns:a16="http://schemas.microsoft.com/office/drawing/2014/main" id="{A9F8E9C4-0F27-F1CA-414C-23ECD47A635F}"/>
              </a:ext>
            </a:extLst>
          </p:cNvPr>
          <p:cNvSpPr txBox="1">
            <a:spLocks noGrp="1"/>
          </p:cNvSpPr>
          <p:nvPr>
            <p:ph type="sldNum" sz="quarter" idx="8"/>
          </p:nvPr>
        </p:nvSpPr>
        <p:spPr/>
        <p:txBody>
          <a:bodyPr/>
          <a:lstStyle>
            <a:lvl1pPr>
              <a:defRPr/>
            </a:lvl1pPr>
          </a:lstStyle>
          <a:p>
            <a:pPr>
              <a:buClrTx/>
            </a:pPr>
            <a:fld id="{90144858-AB08-4665-9F93-37CFEA595A8F}" type="slidenum">
              <a:rPr lang="en-US" smtClean="0">
                <a:ea typeface="+mn-ea"/>
                <a:cs typeface="+mn-cs"/>
              </a:rPr>
              <a:pPr>
                <a:buClrTx/>
              </a:pPr>
              <a:t>‹#›</a:t>
            </a:fld>
            <a:endParaRPr lang="en-US">
              <a:ea typeface="+mn-ea"/>
              <a:cs typeface="+mn-cs"/>
            </a:endParaRPr>
          </a:p>
        </p:txBody>
      </p:sp>
    </p:spTree>
    <p:extLst>
      <p:ext uri="{BB962C8B-B14F-4D97-AF65-F5344CB8AC3E}">
        <p14:creationId xmlns:p14="http://schemas.microsoft.com/office/powerpoint/2010/main" val="224444268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Only Slide">
    <p:bg>
      <p:bgPr>
        <a:blipFill>
          <a:blip r:embed="rId2"/>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447ACD-E817-B216-EE7E-2112AEF92529}"/>
              </a:ext>
            </a:extLst>
          </p:cNvPr>
          <p:cNvSpPr txBox="1">
            <a:spLocks noGrp="1"/>
          </p:cNvSpPr>
          <p:nvPr>
            <p:ph type="dt" sz="half" idx="7"/>
          </p:nvPr>
        </p:nvSpPr>
        <p:spPr/>
        <p:txBody>
          <a:bodyPr/>
          <a:lstStyle>
            <a:lvl1pPr>
              <a:defRPr/>
            </a:lvl1pPr>
          </a:lstStyle>
          <a:p>
            <a:pPr>
              <a:buClrTx/>
            </a:pPr>
            <a:fld id="{80963EA7-2035-4516-8E3E-9D7815BD4842}" type="datetime1">
              <a:rPr lang="en-US" smtClean="0">
                <a:ea typeface="+mn-ea"/>
                <a:cs typeface="+mn-cs"/>
              </a:rPr>
              <a:pPr>
                <a:buClrTx/>
              </a:pPr>
              <a:t>5/1/2026</a:t>
            </a:fld>
            <a:endParaRPr lang="en-US">
              <a:ea typeface="+mn-ea"/>
              <a:cs typeface="+mn-cs"/>
            </a:endParaRPr>
          </a:p>
        </p:txBody>
      </p:sp>
      <p:sp>
        <p:nvSpPr>
          <p:cNvPr id="3" name="Footer Placeholder 2">
            <a:extLst>
              <a:ext uri="{FF2B5EF4-FFF2-40B4-BE49-F238E27FC236}">
                <a16:creationId xmlns:a16="http://schemas.microsoft.com/office/drawing/2014/main" id="{833E585F-0D8A-1740-6B6F-DB3647AD6D42}"/>
              </a:ext>
            </a:extLst>
          </p:cNvPr>
          <p:cNvSpPr txBox="1">
            <a:spLocks noGrp="1"/>
          </p:cNvSpPr>
          <p:nvPr>
            <p:ph type="ftr" sz="quarter" idx="9"/>
          </p:nvPr>
        </p:nvSpPr>
        <p:spPr/>
        <p:txBody>
          <a:bodyPr/>
          <a:lstStyle>
            <a:lvl1pPr>
              <a:defRPr/>
            </a:lvl1pPr>
          </a:lstStyle>
          <a:p>
            <a:pPr>
              <a:buClrTx/>
            </a:pPr>
            <a:endParaRPr lang="en-US">
              <a:ea typeface="+mn-ea"/>
              <a:cs typeface="+mn-cs"/>
            </a:endParaRPr>
          </a:p>
        </p:txBody>
      </p:sp>
      <p:sp>
        <p:nvSpPr>
          <p:cNvPr id="4" name="Slide Number Placeholder 3">
            <a:extLst>
              <a:ext uri="{FF2B5EF4-FFF2-40B4-BE49-F238E27FC236}">
                <a16:creationId xmlns:a16="http://schemas.microsoft.com/office/drawing/2014/main" id="{3525D143-BE3E-90C8-A954-FDBAA2F42BC3}"/>
              </a:ext>
            </a:extLst>
          </p:cNvPr>
          <p:cNvSpPr txBox="1">
            <a:spLocks noGrp="1"/>
          </p:cNvSpPr>
          <p:nvPr>
            <p:ph type="sldNum" sz="quarter" idx="8"/>
          </p:nvPr>
        </p:nvSpPr>
        <p:spPr/>
        <p:txBody>
          <a:bodyPr/>
          <a:lstStyle>
            <a:lvl1pPr>
              <a:defRPr/>
            </a:lvl1pPr>
          </a:lstStyle>
          <a:p>
            <a:pPr>
              <a:buClrTx/>
            </a:pPr>
            <a:fld id="{F803507D-98AA-49C5-AF3C-32BEF39D19F0}" type="slidenum">
              <a:rPr lang="en-US" smtClean="0">
                <a:ea typeface="+mn-ea"/>
                <a:cs typeface="+mn-cs"/>
              </a:rPr>
              <a:pPr>
                <a:buClrTx/>
              </a:pPr>
              <a:t>‹#›</a:t>
            </a:fld>
            <a:endParaRPr lang="en-US">
              <a:ea typeface="+mn-ea"/>
              <a:cs typeface="+mn-cs"/>
            </a:endParaRPr>
          </a:p>
        </p:txBody>
      </p:sp>
      <p:sp>
        <p:nvSpPr>
          <p:cNvPr id="5" name="Content Placeholder 5">
            <a:extLst>
              <a:ext uri="{FF2B5EF4-FFF2-40B4-BE49-F238E27FC236}">
                <a16:creationId xmlns:a16="http://schemas.microsoft.com/office/drawing/2014/main" id="{53C52A04-8102-306E-D205-87B08B154550}"/>
              </a:ext>
            </a:extLst>
          </p:cNvPr>
          <p:cNvSpPr txBox="1">
            <a:spLocks noGrp="1"/>
          </p:cNvSpPr>
          <p:nvPr>
            <p:ph idx="4294967295"/>
          </p:nvPr>
        </p:nvSpPr>
        <p:spPr>
          <a:xfrm>
            <a:off x="289558" y="386077"/>
            <a:ext cx="8549642" cy="5130478"/>
          </a:xfrm>
        </p:spPr>
        <p:txBody>
          <a:bodyPr/>
          <a:lstStyle>
            <a:lvl1pPr>
              <a:defRPr>
                <a:solidFill>
                  <a:srgbClr val="FFFFFF"/>
                </a:solidFill>
              </a:defRPr>
            </a:lvl1pPr>
            <a:lvl2pPr>
              <a:defRPr>
                <a:solidFill>
                  <a:srgbClr val="B2C8BA"/>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0A421F4B-308E-3371-B674-722E827C0B29}"/>
              </a:ext>
            </a:extLst>
          </p:cNvPr>
          <p:cNvPicPr>
            <a:picLocks noChangeAspect="1"/>
          </p:cNvPicPr>
          <p:nvPr userDrawn="1"/>
        </p:nvPicPr>
        <p:blipFill>
          <a:blip r:embed="rId3"/>
          <a:stretch>
            <a:fillRect/>
          </a:stretch>
        </p:blipFill>
        <p:spPr>
          <a:xfrm>
            <a:off x="0" y="5716118"/>
            <a:ext cx="9144000" cy="832104"/>
          </a:xfrm>
          <a:prstGeom prst="rect">
            <a:avLst/>
          </a:prstGeom>
        </p:spPr>
      </p:pic>
    </p:spTree>
    <p:extLst>
      <p:ext uri="{BB962C8B-B14F-4D97-AF65-F5344CB8AC3E}">
        <p14:creationId xmlns:p14="http://schemas.microsoft.com/office/powerpoint/2010/main" val="119120038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16"/>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B6F3A-3CCC-938A-91C3-DC2C6562A647}"/>
              </a:ext>
            </a:extLst>
          </p:cNvPr>
          <p:cNvSpPr txBox="1">
            <a:spLocks noGrp="1"/>
          </p:cNvSpPr>
          <p:nvPr>
            <p:ph type="title"/>
          </p:nvPr>
        </p:nvSpPr>
        <p:spPr>
          <a:xfrm>
            <a:off x="628652" y="500058"/>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E07DA1F1-3077-88C8-130F-B8BA04A9EBE0}"/>
              </a:ext>
            </a:extLst>
          </p:cNvPr>
          <p:cNvSpPr txBox="1">
            <a:spLocks noGrp="1"/>
          </p:cNvSpPr>
          <p:nvPr>
            <p:ph type="body" idx="1"/>
          </p:nvPr>
        </p:nvSpPr>
        <p:spPr>
          <a:xfrm>
            <a:off x="628652" y="1825627"/>
            <a:ext cx="78867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F7D68-FB87-9F91-30A0-F37B543FFEFE}"/>
              </a:ext>
            </a:extLst>
          </p:cNvPr>
          <p:cNvSpPr txBox="1">
            <a:spLocks noGrp="1"/>
          </p:cNvSpPr>
          <p:nvPr>
            <p:ph type="dt" sz="half" idx="2"/>
          </p:nvPr>
        </p:nvSpPr>
        <p:spPr>
          <a:xfrm>
            <a:off x="628652" y="649287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a:buClrTx/>
            </a:pPr>
            <a:endParaRPr lang="en-US">
              <a:ea typeface="+mn-ea"/>
              <a:cs typeface="+mn-cs"/>
            </a:endParaRPr>
          </a:p>
        </p:txBody>
      </p:sp>
      <p:sp>
        <p:nvSpPr>
          <p:cNvPr id="5" name="Footer Placeholder 4">
            <a:extLst>
              <a:ext uri="{FF2B5EF4-FFF2-40B4-BE49-F238E27FC236}">
                <a16:creationId xmlns:a16="http://schemas.microsoft.com/office/drawing/2014/main" id="{AB9A8DDE-E58A-EEC5-7FB2-0108B57C27CF}"/>
              </a:ext>
            </a:extLst>
          </p:cNvPr>
          <p:cNvSpPr txBox="1">
            <a:spLocks noGrp="1"/>
          </p:cNvSpPr>
          <p:nvPr>
            <p:ph type="ftr" sz="quarter" idx="3"/>
          </p:nvPr>
        </p:nvSpPr>
        <p:spPr>
          <a:xfrm>
            <a:off x="3028952" y="6492871"/>
            <a:ext cx="3086100" cy="365129"/>
          </a:xfrm>
          <a:prstGeom prst="rect">
            <a:avLst/>
          </a:prstGeom>
          <a:noFill/>
          <a:ln>
            <a:noFill/>
          </a:ln>
        </p:spPr>
        <p:txBody>
          <a:bodyPr vert="horz" wrap="square" lIns="91440" tIns="45720" rIns="91440" bIns="45720" anchor="ctr" anchorCtr="1" compatLnSpc="1">
            <a:noAutofit/>
          </a:bodyPr>
          <a:lstStyle>
            <a:lvl1pPr marL="0" marR="0" lvl="0" indent="0" algn="ctr"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a:buClrTx/>
            </a:pPr>
            <a:r>
              <a:rPr lang="en-US">
                <a:ea typeface="+mn-ea"/>
                <a:cs typeface="+mn-cs"/>
              </a:rPr>
              <a:t>ncrptraining.org</a:t>
            </a:r>
          </a:p>
        </p:txBody>
      </p:sp>
      <p:sp>
        <p:nvSpPr>
          <p:cNvPr id="6" name="Slide Number Placeholder 5">
            <a:extLst>
              <a:ext uri="{FF2B5EF4-FFF2-40B4-BE49-F238E27FC236}">
                <a16:creationId xmlns:a16="http://schemas.microsoft.com/office/drawing/2014/main" id="{A6BD5A7A-35AF-60BA-28D6-E8BE6CC9124A}"/>
              </a:ext>
            </a:extLst>
          </p:cNvPr>
          <p:cNvSpPr txBox="1">
            <a:spLocks noGrp="1"/>
          </p:cNvSpPr>
          <p:nvPr>
            <p:ph type="sldNum" sz="quarter" idx="4"/>
          </p:nvPr>
        </p:nvSpPr>
        <p:spPr>
          <a:xfrm>
            <a:off x="6457952" y="649287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685800" rtl="0" fontAlgn="auto" hangingPunct="1">
              <a:lnSpc>
                <a:spcPct val="100000"/>
              </a:lnSpc>
              <a:spcBef>
                <a:spcPts val="0"/>
              </a:spcBef>
              <a:spcAft>
                <a:spcPts val="0"/>
              </a:spcAft>
              <a:buNone/>
              <a:tabLst/>
              <a:defRPr lang="en-US" sz="900" b="0" i="0" u="none" strike="noStrike" kern="1200" cap="none" spc="0" baseline="0">
                <a:solidFill>
                  <a:srgbClr val="7B7C7C"/>
                </a:solidFill>
                <a:uFillTx/>
                <a:latin typeface="Poppins"/>
              </a:defRPr>
            </a:lvl1pPr>
          </a:lstStyle>
          <a:p>
            <a:pPr>
              <a:buClrTx/>
            </a:pPr>
            <a:fld id="{B821FF50-3FB8-4ECE-B110-9A3D9995E3EC}" type="slidenum">
              <a:rPr lang="en-US" smtClean="0">
                <a:ea typeface="+mn-ea"/>
                <a:cs typeface="+mn-cs"/>
              </a:rPr>
              <a:pPr>
                <a:buClrTx/>
              </a:pPr>
              <a:t>‹#›</a:t>
            </a:fld>
            <a:endParaRPr lang="en-US">
              <a:ea typeface="+mn-ea"/>
              <a:cs typeface="+mn-cs"/>
            </a:endParaRPr>
          </a:p>
        </p:txBody>
      </p:sp>
    </p:spTree>
    <p:extLst>
      <p:ext uri="{BB962C8B-B14F-4D97-AF65-F5344CB8AC3E}">
        <p14:creationId xmlns:p14="http://schemas.microsoft.com/office/powerpoint/2010/main" val="265179409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marL="0" marR="0" lvl="0" indent="0" algn="l" defTabSz="685800" rtl="0" fontAlgn="auto" hangingPunct="1">
        <a:lnSpc>
          <a:spcPct val="90000"/>
        </a:lnSpc>
        <a:spcBef>
          <a:spcPts val="0"/>
        </a:spcBef>
        <a:spcAft>
          <a:spcPts val="0"/>
        </a:spcAft>
        <a:buNone/>
        <a:tabLst/>
        <a:defRPr lang="en-US" sz="3300" b="1" i="0" u="none" strike="noStrike" kern="1200" cap="none" spc="0" baseline="0">
          <a:solidFill>
            <a:srgbClr val="2A2B2E"/>
          </a:solidFill>
          <a:uFillTx/>
          <a:latin typeface="Nunito"/>
        </a:defRPr>
      </a:lvl1pPr>
    </p:titleStyle>
    <p:bodyStyle>
      <a:lvl1pPr marL="171450" marR="0" lvl="0" indent="-171450" algn="l" defTabSz="685800" rtl="0" fontAlgn="auto" hangingPunct="1">
        <a:lnSpc>
          <a:spcPct val="90000"/>
        </a:lnSpc>
        <a:spcBef>
          <a:spcPts val="750"/>
        </a:spcBef>
        <a:spcAft>
          <a:spcPts val="0"/>
        </a:spcAft>
        <a:buSzPct val="100000"/>
        <a:buFont typeface="Arial" pitchFamily="34"/>
        <a:buChar char="•"/>
        <a:tabLst/>
        <a:defRPr lang="en-US" sz="2100" b="0" i="0" u="none" strike="noStrike" kern="1200" cap="none" spc="0" baseline="0">
          <a:solidFill>
            <a:srgbClr val="2A2B2E"/>
          </a:solidFill>
          <a:uFillTx/>
          <a:latin typeface="Poppins"/>
        </a:defRPr>
      </a:lvl1pPr>
      <a:lvl2pPr marL="514350" marR="0" lvl="1" indent="-171450" algn="l" defTabSz="685800" rtl="0" fontAlgn="auto" hangingPunct="1">
        <a:lnSpc>
          <a:spcPct val="90000"/>
        </a:lnSpc>
        <a:spcBef>
          <a:spcPts val="375"/>
        </a:spcBef>
        <a:spcAft>
          <a:spcPts val="0"/>
        </a:spcAft>
        <a:buSzPct val="100000"/>
        <a:buFont typeface="Arial" pitchFamily="34"/>
        <a:buChar char="•"/>
        <a:tabLst/>
        <a:defRPr lang="en-US" sz="1800" b="0" i="0" u="none" strike="noStrike" kern="1200" cap="none" spc="0" baseline="0">
          <a:solidFill>
            <a:srgbClr val="012B4A"/>
          </a:solidFill>
          <a:uFillTx/>
          <a:latin typeface="Poppins"/>
        </a:defRPr>
      </a:lvl2pPr>
      <a:lvl3pPr marL="857250" marR="0" lvl="2" indent="-171450" algn="l" defTabSz="685800" rtl="0" fontAlgn="auto" hangingPunct="1">
        <a:lnSpc>
          <a:spcPct val="90000"/>
        </a:lnSpc>
        <a:spcBef>
          <a:spcPts val="375"/>
        </a:spcBef>
        <a:spcAft>
          <a:spcPts val="0"/>
        </a:spcAft>
        <a:buSzPct val="100000"/>
        <a:buFont typeface="Arial" pitchFamily="34"/>
        <a:buChar char="•"/>
        <a:tabLst/>
        <a:defRPr lang="en-US" sz="1500" b="0" i="0" u="none" strike="noStrike" kern="1200" cap="none" spc="0" baseline="0">
          <a:solidFill>
            <a:srgbClr val="2A2B2E"/>
          </a:solidFill>
          <a:uFillTx/>
          <a:latin typeface="Poppins"/>
        </a:defRPr>
      </a:lvl3pPr>
      <a:lvl4pPr marL="1200150" marR="0" lvl="3"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A6462D"/>
          </a:solidFill>
          <a:uFillTx/>
          <a:latin typeface="Poppins"/>
        </a:defRPr>
      </a:lvl4pPr>
      <a:lvl5pPr marL="1543050" marR="0" lvl="4"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2A2B2E"/>
          </a:solidFill>
          <a:uFillTx/>
          <a:latin typeface="Poppin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www.ptsd.va.gov/professional/assessment/documents/pc-ptsd5-screen.pdf"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s://www.cdc.gov/violenceprevention/pdf/ipv/ipvandsvscreening.pdf" TargetMode="External"/><Relationship Id="rId5" Type="http://schemas.openxmlformats.org/officeDocument/2006/relationships/hyperlink" Target="https://www.ncbi.nlm.nih.gov/pmc/articles/PMC2034562/table/T1/" TargetMode="External"/><Relationship Id="rId4" Type="http://schemas.openxmlformats.org/officeDocument/2006/relationships/hyperlink" Target="https://www.ptsd.va.gov/professional/assessment/documents/PCL5_Standard_form.PDF"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frontiersin.org/articles/10.3389/fpsyt.2018.00409/full#supplementary-material"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hyperlink" Target="https://journals.lww.com/greenjournal/Fulltext/2020/11000/Detection_and_Prevention_of_Postpartum.26.aspx" TargetMode="External"/><Relationship Id="rId7" Type="http://schemas.openxmlformats.org/officeDocument/2006/relationships/hyperlink" Target="https://journals.lww.com/greenjournal/Fulltext/2019/04000/An_Integrated,_Trauma_Informed_Care_Model_for.29.aspx" TargetMode="External"/><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hyperlink" Target="https://www.acog.org/clinical/clinical-guidance/committee-opinion/articles/2011/08/adult-manifestations-of-childhood-sexual-abuse" TargetMode="External"/><Relationship Id="rId5" Type="http://schemas.openxmlformats.org/officeDocument/2006/relationships/hyperlink" Target="https://www.acog.org/clinical/clinical-guidance/committee-opinion/articles/2012/12/health-care-for-women-in-the-military-and-women-veterans" TargetMode="External"/><Relationship Id="rId4" Type="http://schemas.openxmlformats.org/officeDocument/2006/relationships/hyperlink" Target="https://www.acog.org/clinical/clinical-guidance/committee-opinion/articles/2021/04/caring-for-patients-who-have-experienced-trauma"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hyperlink" Target="https://www.uwmedicine.org/provider-resource/videos/trauma-informed-care-for-the-obstetrician-gynecologist" TargetMode="External"/><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hyperlink" Target="https://www.ptsd.va.gov/professional/treat/type/sexual_trauma_women.asp" TargetMode="External"/><Relationship Id="rId5" Type="http://schemas.openxmlformats.org/officeDocument/2006/relationships/hyperlink" Target="https://www.ncbi.nlm.nih.gov/pmc/articles/PMC7373354/#s002" TargetMode="External"/><Relationship Id="rId4" Type="http://schemas.openxmlformats.org/officeDocument/2006/relationships/hyperlink" Target="https://onlinelibrary.wiley.com/action/showCitFormats?doi=10.1111%2Fjmwh.13189"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
          <p:cNvSpPr txBox="1">
            <a:spLocks noGrp="1"/>
          </p:cNvSpPr>
          <p:nvPr>
            <p:ph type="ctrTitle"/>
          </p:nvPr>
        </p:nvSpPr>
        <p:spPr>
          <a:xfrm>
            <a:off x="160017" y="2348629"/>
            <a:ext cx="5166357" cy="1931825"/>
          </a:xfrm>
          <a:prstGeom prst="rect">
            <a:avLst/>
          </a:prstGeom>
          <a:noFill/>
          <a:ln>
            <a:noFill/>
          </a:ln>
        </p:spPr>
        <p:txBody>
          <a:bodyPr spcFirstLastPara="1" wrap="square" lIns="91425" tIns="45700" rIns="91425" bIns="45700" anchor="b" anchorCtr="0">
            <a:normAutofit/>
          </a:bodyPr>
          <a:lstStyle/>
          <a:p>
            <a:pPr>
              <a:buSzPts val="4500"/>
            </a:pPr>
            <a:r>
              <a:rPr lang="en-US" sz="3200" dirty="0"/>
              <a:t>Trauma and the</a:t>
            </a:r>
            <a:br>
              <a:rPr lang="en-US" sz="3200" dirty="0"/>
            </a:br>
            <a:r>
              <a:rPr lang="en-US" sz="3200" dirty="0"/>
              <a:t>perinatal period: </a:t>
            </a:r>
            <a:br>
              <a:rPr lang="en-US" sz="3200" dirty="0"/>
            </a:br>
            <a:r>
              <a:rPr lang="en-US" sz="3200" dirty="0"/>
              <a:t>a guide for</a:t>
            </a:r>
            <a:br>
              <a:rPr lang="en-US" sz="3200" dirty="0"/>
            </a:br>
            <a:r>
              <a:rPr lang="en-US" sz="3200" dirty="0"/>
              <a:t>OB/GYN providers</a:t>
            </a:r>
            <a:endParaRPr sz="3200" dirty="0"/>
          </a:p>
        </p:txBody>
      </p:sp>
      <p:sp>
        <p:nvSpPr>
          <p:cNvPr id="93" name="Google Shape;93;p1"/>
          <p:cNvSpPr txBox="1">
            <a:spLocks noGrp="1"/>
          </p:cNvSpPr>
          <p:nvPr>
            <p:ph type="subTitle" idx="1"/>
          </p:nvPr>
        </p:nvSpPr>
        <p:spPr>
          <a:xfrm>
            <a:off x="160017" y="4679657"/>
            <a:ext cx="2621939" cy="1067902"/>
          </a:xfrm>
          <a:prstGeom prst="rect">
            <a:avLst/>
          </a:prstGeom>
          <a:noFill/>
          <a:ln>
            <a:noFill/>
          </a:ln>
        </p:spPr>
        <p:txBody>
          <a:bodyPr spcFirstLastPara="1" vert="horz" wrap="square" lIns="91425" tIns="45700" rIns="91425" bIns="45700" anchor="t" anchorCtr="0" compatLnSpc="1">
            <a:noAutofit/>
          </a:bodyPr>
          <a:lstStyle/>
          <a:p>
            <a:pPr marL="0" lvl="0" indent="0" algn="ctr" rtl="0">
              <a:lnSpc>
                <a:spcPct val="90000"/>
              </a:lnSpc>
              <a:spcBef>
                <a:spcPts val="0"/>
              </a:spcBef>
              <a:spcAft>
                <a:spcPts val="0"/>
              </a:spcAft>
              <a:buClr>
                <a:prstClr val="black"/>
              </a:buClr>
              <a:buSzPts val="1800"/>
              <a:buNone/>
            </a:pPr>
            <a:r>
              <a:rPr lang="en-US" sz="1600" dirty="0"/>
              <a:t>Sarah Nagle-Yang, MD</a:t>
            </a:r>
            <a:endParaRPr sz="1600">
              <a:cs typeface="Poppins"/>
            </a:endParaRPr>
          </a:p>
          <a:p>
            <a:pPr marL="0" lvl="0" indent="0" algn="ctr" rtl="0">
              <a:lnSpc>
                <a:spcPct val="90000"/>
              </a:lnSpc>
              <a:spcBef>
                <a:spcPts val="0"/>
              </a:spcBef>
              <a:spcAft>
                <a:spcPts val="0"/>
              </a:spcAft>
              <a:buSzPts val="1800"/>
              <a:buNone/>
            </a:pPr>
            <a:r>
              <a:rPr lang="en-US" sz="1600" dirty="0"/>
              <a:t>Jeanne Coulehan, CNM</a:t>
            </a:r>
            <a:endParaRPr sz="1600">
              <a:cs typeface="Poppins"/>
            </a:endParaRPr>
          </a:p>
          <a:p>
            <a:pPr marL="0" lvl="0" indent="0" algn="ctr" rtl="0">
              <a:lnSpc>
                <a:spcPct val="90000"/>
              </a:lnSpc>
              <a:spcBef>
                <a:spcPts val="0"/>
              </a:spcBef>
              <a:spcAft>
                <a:spcPts val="0"/>
              </a:spcAft>
              <a:buSzPts val="1800"/>
              <a:buNone/>
            </a:pPr>
            <a:r>
              <a:rPr lang="en-US" sz="1600" dirty="0"/>
              <a:t>Priya Gopalan, MD</a:t>
            </a:r>
            <a:endParaRPr sz="1600">
              <a:cs typeface="Poppins"/>
            </a:endParaRPr>
          </a:p>
          <a:p>
            <a:pPr marL="0" lvl="0" indent="0" algn="ctr" rtl="0">
              <a:lnSpc>
                <a:spcPct val="90000"/>
              </a:lnSpc>
              <a:spcBef>
                <a:spcPts val="0"/>
              </a:spcBef>
              <a:spcAft>
                <a:spcPts val="0"/>
              </a:spcAft>
              <a:buSzPts val="1800"/>
              <a:buNone/>
            </a:pPr>
            <a:r>
              <a:rPr lang="en-US" sz="1600" dirty="0"/>
              <a:t>Neeta Shenai, MD</a:t>
            </a:r>
            <a:endParaRPr sz="1600" dirty="0">
              <a:cs typeface="Poppins"/>
            </a:endParaRPr>
          </a:p>
          <a:p>
            <a:pPr marL="0" lvl="0" indent="0" algn="ctr" rtl="0">
              <a:lnSpc>
                <a:spcPct val="90000"/>
              </a:lnSpc>
              <a:spcBef>
                <a:spcPts val="0"/>
              </a:spcBef>
              <a:spcAft>
                <a:spcPts val="0"/>
              </a:spcAft>
              <a:buSzPts val="1800"/>
              <a:buNone/>
            </a:pPr>
            <a:endParaRPr sz="1050" dirty="0">
              <a:cs typeface="Poppins"/>
            </a:endParaRPr>
          </a:p>
        </p:txBody>
      </p:sp>
      <p:sp>
        <p:nvSpPr>
          <p:cNvPr id="2" name="TextBox 1">
            <a:extLst>
              <a:ext uri="{FF2B5EF4-FFF2-40B4-BE49-F238E27FC236}">
                <a16:creationId xmlns:a16="http://schemas.microsoft.com/office/drawing/2014/main" id="{5BC837FE-DF48-E36F-1124-05BDC8123911}"/>
              </a:ext>
            </a:extLst>
          </p:cNvPr>
          <p:cNvSpPr txBox="1"/>
          <p:nvPr/>
        </p:nvSpPr>
        <p:spPr>
          <a:xfrm>
            <a:off x="2795160" y="4674786"/>
            <a:ext cx="2413446" cy="15460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pPr>
            <a:r>
              <a:rPr lang="en-US" sz="1600" dirty="0">
                <a:solidFill>
                  <a:srgbClr val="FFFFFF"/>
                </a:solidFill>
                <a:latin typeface="Poppins"/>
                <a:cs typeface="Poppins"/>
              </a:rPr>
              <a:t>Melisa Olgun, BA</a:t>
            </a:r>
            <a:endParaRPr lang="en-US" sz="1600" dirty="0">
              <a:latin typeface="Poppins"/>
              <a:cs typeface="Poppins"/>
            </a:endParaRPr>
          </a:p>
          <a:p>
            <a:pPr algn="ctr">
              <a:lnSpc>
                <a:spcPct val="90000"/>
              </a:lnSpc>
            </a:pPr>
            <a:r>
              <a:rPr lang="en-US" sz="1600" dirty="0">
                <a:solidFill>
                  <a:srgbClr val="FFFFFF"/>
                </a:solidFill>
                <a:latin typeface="Poppins"/>
                <a:cs typeface="Poppins"/>
              </a:rPr>
              <a:t>Marika Toscano, MD</a:t>
            </a:r>
            <a:endParaRPr lang="en-US" sz="1600">
              <a:latin typeface="Poppins"/>
              <a:cs typeface="Poppins"/>
            </a:endParaRPr>
          </a:p>
          <a:p>
            <a:pPr algn="ctr">
              <a:lnSpc>
                <a:spcPct val="90000"/>
              </a:lnSpc>
            </a:pPr>
            <a:r>
              <a:rPr lang="en-US" sz="1600" dirty="0">
                <a:solidFill>
                  <a:srgbClr val="FFFFFF"/>
                </a:solidFill>
                <a:latin typeface="Poppins"/>
                <a:cs typeface="Poppins"/>
              </a:rPr>
              <a:t>Brandon Hage, MD</a:t>
            </a:r>
            <a:endParaRPr lang="en-US" sz="1600">
              <a:latin typeface="Poppins"/>
              <a:cs typeface="Poppins"/>
            </a:endParaRPr>
          </a:p>
          <a:p>
            <a:pPr algn="ctr">
              <a:lnSpc>
                <a:spcPct val="90000"/>
              </a:lnSpc>
            </a:pPr>
            <a:r>
              <a:rPr lang="en-US" sz="1600" dirty="0">
                <a:solidFill>
                  <a:srgbClr val="FFFFFF"/>
                </a:solidFill>
                <a:latin typeface="Poppins"/>
                <a:cs typeface="Poppins"/>
              </a:rPr>
              <a:t>Elyse Watson, MD</a:t>
            </a:r>
            <a:endParaRPr lang="en-US" sz="1600" dirty="0">
              <a:latin typeface="Poppins"/>
              <a:cs typeface="Poppins"/>
            </a:endParaRPr>
          </a:p>
          <a:p>
            <a:pPr algn="ctr">
              <a:lnSpc>
                <a:spcPct val="90000"/>
              </a:lnSpc>
              <a:spcBef>
                <a:spcPts val="750"/>
              </a:spcBef>
            </a:pPr>
            <a:endParaRPr lang="en-US" sz="1800" dirty="0">
              <a:latin typeface="Poppins"/>
              <a:cs typeface="Poppins"/>
            </a:endParaRPr>
          </a:p>
          <a:p>
            <a:pPr algn="l"/>
            <a:endParaRPr lang="en-US" dirty="0"/>
          </a:p>
        </p:txBody>
      </p:sp>
      <p:sp>
        <p:nvSpPr>
          <p:cNvPr id="3" name="TextBox 2">
            <a:extLst>
              <a:ext uri="{FF2B5EF4-FFF2-40B4-BE49-F238E27FC236}">
                <a16:creationId xmlns:a16="http://schemas.microsoft.com/office/drawing/2014/main" id="{CD299EE4-0D2A-1230-70A7-A712F49FB0EE}"/>
              </a:ext>
            </a:extLst>
          </p:cNvPr>
          <p:cNvSpPr txBox="1"/>
          <p:nvPr/>
        </p:nvSpPr>
        <p:spPr>
          <a:xfrm>
            <a:off x="1302152" y="4290684"/>
            <a:ext cx="296601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dirty="0">
                <a:solidFill>
                  <a:srgbClr val="FFFFFF"/>
                </a:solidFill>
                <a:latin typeface="Poppins"/>
                <a:cs typeface="Poppins"/>
              </a:rPr>
              <a:t>Contributors</a:t>
            </a:r>
            <a:endParaRPr lang="en-US" sz="1100" dirty="0">
              <a:latin typeface="Poppins"/>
              <a:cs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2"/>
          <p:cNvSpPr txBox="1">
            <a:spLocks noGrp="1"/>
          </p:cNvSpPr>
          <p:nvPr>
            <p:ph type="title"/>
          </p:nvPr>
        </p:nvSpPr>
        <p:spPr>
          <a:xfrm>
            <a:off x="628653" y="403194"/>
            <a:ext cx="5017772" cy="13255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Epidemiology:  Risk Factors</a:t>
            </a:r>
            <a:endParaRPr/>
          </a:p>
        </p:txBody>
      </p:sp>
      <p:sp>
        <p:nvSpPr>
          <p:cNvPr id="162" name="Google Shape;162;p22"/>
          <p:cNvSpPr txBox="1">
            <a:spLocks noGrp="1"/>
          </p:cNvSpPr>
          <p:nvPr>
            <p:ph idx="4294967295"/>
          </p:nvPr>
        </p:nvSpPr>
        <p:spPr>
          <a:xfrm>
            <a:off x="628653" y="1532030"/>
            <a:ext cx="4705349" cy="3658230"/>
          </a:xfrm>
          <a:prstGeom prst="rect">
            <a:avLst/>
          </a:prstGeom>
          <a:noFill/>
          <a:ln>
            <a:noFill/>
          </a:ln>
        </p:spPr>
        <p:txBody>
          <a:bodyPr spcFirstLastPara="1" vert="horz" wrap="square" lIns="91425" tIns="45700" rIns="91425" bIns="45700" anchor="t" anchorCtr="0" compatLnSpc="1">
            <a:noAutofit/>
          </a:bodyPr>
          <a:lstStyle/>
          <a:p>
            <a:pPr marL="285750">
              <a:buClr>
                <a:schemeClr val="bg1"/>
              </a:buClr>
              <a:buSzPts val="1800"/>
            </a:pPr>
            <a:r>
              <a:rPr lang="en-US" sz="1200" dirty="0">
                <a:solidFill>
                  <a:schemeClr val="bg1"/>
                </a:solidFill>
              </a:rPr>
              <a:t>Traumatic Birth</a:t>
            </a:r>
            <a:endParaRPr sz="1200" dirty="0">
              <a:solidFill>
                <a:schemeClr val="bg1"/>
              </a:solidFill>
              <a:cs typeface="Poppins"/>
            </a:endParaRPr>
          </a:p>
          <a:p>
            <a:pPr marL="742950" lvl="1">
              <a:buClr>
                <a:schemeClr val="bg1"/>
              </a:buClr>
              <a:buSzPts val="1800"/>
            </a:pPr>
            <a:r>
              <a:rPr lang="en-US" sz="1200" dirty="0">
                <a:solidFill>
                  <a:schemeClr val="bg1"/>
                </a:solidFill>
              </a:rPr>
              <a:t>Traumatic birth experiences include a wide range of experiences or set of experiences.  Examples include:</a:t>
            </a:r>
            <a:endParaRPr sz="1200" dirty="0">
              <a:solidFill>
                <a:schemeClr val="bg1"/>
              </a:solidFill>
              <a:cs typeface="Poppins"/>
            </a:endParaRPr>
          </a:p>
          <a:p>
            <a:pPr marL="1200150" lvl="2">
              <a:buClr>
                <a:schemeClr val="bg1"/>
              </a:buClr>
              <a:buSzPts val="1800"/>
            </a:pPr>
            <a:r>
              <a:rPr lang="en-US" sz="1200" dirty="0">
                <a:solidFill>
                  <a:schemeClr val="bg1"/>
                </a:solidFill>
              </a:rPr>
              <a:t>A wide range of medical complications during labor and delivery</a:t>
            </a:r>
            <a:endParaRPr sz="1200" dirty="0">
              <a:solidFill>
                <a:schemeClr val="bg1"/>
              </a:solidFill>
              <a:cs typeface="Poppins"/>
            </a:endParaRPr>
          </a:p>
          <a:p>
            <a:pPr marL="1200150" lvl="2">
              <a:buClr>
                <a:schemeClr val="bg1"/>
              </a:buClr>
              <a:buSzPts val="1800"/>
            </a:pPr>
            <a:r>
              <a:rPr lang="en-US" sz="1200" dirty="0">
                <a:solidFill>
                  <a:schemeClr val="bg1"/>
                </a:solidFill>
              </a:rPr>
              <a:t>Neonatal complications</a:t>
            </a:r>
            <a:endParaRPr sz="1200" dirty="0">
              <a:solidFill>
                <a:schemeClr val="bg1"/>
              </a:solidFill>
              <a:cs typeface="Poppins"/>
            </a:endParaRPr>
          </a:p>
          <a:p>
            <a:pPr marL="1200150" lvl="2">
              <a:buClr>
                <a:schemeClr val="bg1"/>
              </a:buClr>
              <a:buSzPts val="1800"/>
            </a:pPr>
            <a:r>
              <a:rPr lang="en-US" sz="1200" dirty="0">
                <a:solidFill>
                  <a:schemeClr val="bg1"/>
                </a:solidFill>
              </a:rPr>
              <a:t>Poor communication from medical staff</a:t>
            </a:r>
            <a:endParaRPr sz="1200" dirty="0">
              <a:solidFill>
                <a:schemeClr val="bg1"/>
              </a:solidFill>
              <a:cs typeface="Poppins"/>
            </a:endParaRPr>
          </a:p>
          <a:p>
            <a:pPr marL="1200150" lvl="2">
              <a:buClr>
                <a:schemeClr val="bg1"/>
              </a:buClr>
              <a:buSzPts val="1800"/>
            </a:pPr>
            <a:r>
              <a:rPr lang="en-US" sz="1200" dirty="0">
                <a:solidFill>
                  <a:schemeClr val="bg1"/>
                </a:solidFill>
              </a:rPr>
              <a:t>Perception of care received as incompetent or uncaring</a:t>
            </a:r>
            <a:endParaRPr sz="1200" dirty="0">
              <a:solidFill>
                <a:schemeClr val="bg1"/>
              </a:solidFill>
              <a:cs typeface="Poppins"/>
            </a:endParaRPr>
          </a:p>
          <a:p>
            <a:pPr marL="1200150" lvl="2">
              <a:buClr>
                <a:schemeClr val="bg1"/>
              </a:buClr>
              <a:buSzPts val="1800"/>
            </a:pPr>
            <a:r>
              <a:rPr lang="en-US" sz="1200" dirty="0">
                <a:solidFill>
                  <a:schemeClr val="bg1"/>
                </a:solidFill>
              </a:rPr>
              <a:t>Feeling of loss of control during labor and delivery </a:t>
            </a:r>
            <a:endParaRPr sz="1200" dirty="0">
              <a:solidFill>
                <a:schemeClr val="bg1"/>
              </a:solidFill>
              <a:cs typeface="Poppins"/>
            </a:endParaRPr>
          </a:p>
          <a:p>
            <a:pPr marL="1200150" lvl="2">
              <a:buClr>
                <a:schemeClr val="bg1"/>
              </a:buClr>
              <a:buSzPts val="1800"/>
            </a:pPr>
            <a:r>
              <a:rPr lang="en-US" sz="1200" dirty="0">
                <a:solidFill>
                  <a:schemeClr val="bg1"/>
                </a:solidFill>
              </a:rPr>
              <a:t>Dissociation </a:t>
            </a:r>
            <a:endParaRPr sz="1200" dirty="0">
              <a:solidFill>
                <a:schemeClr val="bg1"/>
              </a:solidFill>
              <a:cs typeface="Poppins"/>
            </a:endParaRPr>
          </a:p>
          <a:p>
            <a:pPr marL="1200150" lvl="2">
              <a:buClr>
                <a:schemeClr val="bg1"/>
              </a:buClr>
              <a:buSzPts val="1800"/>
            </a:pPr>
            <a:r>
              <a:rPr lang="en-US" sz="1200" dirty="0">
                <a:solidFill>
                  <a:schemeClr val="bg1"/>
                </a:solidFill>
              </a:rPr>
              <a:t>Lack of privacy or dignity during birth experience</a:t>
            </a:r>
            <a:endParaRPr sz="1200" dirty="0">
              <a:solidFill>
                <a:schemeClr val="bg1"/>
              </a:solidFill>
              <a:cs typeface="Poppins"/>
            </a:endParaRPr>
          </a:p>
          <a:p>
            <a:pPr marL="1543050">
              <a:spcBef>
                <a:spcPts val="375"/>
              </a:spcBef>
              <a:buClr>
                <a:schemeClr val="bg1"/>
              </a:buClr>
              <a:buSzPts val="1800"/>
            </a:pPr>
            <a:endParaRPr sz="1200" dirty="0">
              <a:solidFill>
                <a:schemeClr val="bg1"/>
              </a:solidFill>
              <a:cs typeface="Poppins"/>
            </a:endParaRPr>
          </a:p>
          <a:p>
            <a:pPr>
              <a:spcBef>
                <a:spcPts val="375"/>
              </a:spcBef>
              <a:buClr>
                <a:schemeClr val="bg1"/>
              </a:buClr>
              <a:buSzPts val="1800"/>
            </a:pPr>
            <a:r>
              <a:rPr lang="en-US" sz="1200" b="1" dirty="0">
                <a:solidFill>
                  <a:schemeClr val="bg1"/>
                </a:solidFill>
              </a:rPr>
              <a:t>A woman’s personal experience of the event is particularly salient in informing her risk of postpartum traumatic sequelae and may be informed by her history of earlier adversity or trauma.</a:t>
            </a:r>
            <a:endParaRPr sz="1200" b="1" dirty="0">
              <a:solidFill>
                <a:schemeClr val="bg1"/>
              </a:solidFill>
              <a:cs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Screening</a:t>
            </a:r>
            <a:endParaRPr dirty="0"/>
          </a:p>
        </p:txBody>
      </p:sp>
      <p:sp>
        <p:nvSpPr>
          <p:cNvPr id="169" name="Google Shape;169;p23"/>
          <p:cNvSpPr txBox="1">
            <a:spLocks noGrp="1"/>
          </p:cNvSpPr>
          <p:nvPr>
            <p:ph idx="1"/>
          </p:nvPr>
        </p:nvSpPr>
        <p:spPr>
          <a:xfrm>
            <a:off x="3909052" y="1542735"/>
            <a:ext cx="4606292" cy="3772530"/>
          </a:xfrm>
          <a:prstGeom prst="rect">
            <a:avLst/>
          </a:prstGeom>
          <a:noFill/>
          <a:ln>
            <a:noFill/>
          </a:ln>
        </p:spPr>
        <p:txBody>
          <a:bodyPr spcFirstLastPara="1" wrap="square" lIns="91425" tIns="45700" rIns="91425" bIns="45700" anchor="t" anchorCtr="0">
            <a:normAutofit fontScale="85000" lnSpcReduction="20000"/>
          </a:bodyPr>
          <a:lstStyle/>
          <a:p>
            <a:pPr marL="457200" lvl="0" indent="-342900" algn="l" rtl="0">
              <a:lnSpc>
                <a:spcPct val="130000"/>
              </a:lnSpc>
              <a:spcBef>
                <a:spcPts val="750"/>
              </a:spcBef>
              <a:spcAft>
                <a:spcPts val="0"/>
              </a:spcAft>
              <a:buSzPts val="1800"/>
              <a:buChar char="•"/>
            </a:pPr>
            <a:r>
              <a:rPr lang="en-US" sz="1400" dirty="0"/>
              <a:t>The optimal approach to screening for trauma as a component of obstetrical care is an area of active research.</a:t>
            </a:r>
            <a:endParaRPr sz="1400" dirty="0"/>
          </a:p>
          <a:p>
            <a:pPr marL="457200" lvl="0" indent="-352167" algn="l" rtl="0">
              <a:lnSpc>
                <a:spcPct val="130000"/>
              </a:lnSpc>
              <a:spcBef>
                <a:spcPts val="750"/>
              </a:spcBef>
              <a:spcAft>
                <a:spcPts val="0"/>
              </a:spcAft>
              <a:buClr>
                <a:schemeClr val="dk1"/>
              </a:buClr>
              <a:buSzPts val="1946"/>
              <a:buChar char="•"/>
            </a:pPr>
            <a:r>
              <a:rPr lang="en-US" sz="1400" dirty="0"/>
              <a:t>If performed, screening for traumatic experiences and PTSD is a critical first step and should be to be followed by </a:t>
            </a:r>
            <a:r>
              <a:rPr lang="en-US" sz="1400" b="1" dirty="0"/>
              <a:t>evaluation </a:t>
            </a:r>
            <a:r>
              <a:rPr lang="en-US" sz="1400" dirty="0"/>
              <a:t>and </a:t>
            </a:r>
            <a:r>
              <a:rPr lang="en-US" sz="1400" b="1" dirty="0"/>
              <a:t>collaborative safety and treatment planning</a:t>
            </a:r>
            <a:r>
              <a:rPr lang="en-US" sz="1400" dirty="0"/>
              <a:t>.</a:t>
            </a:r>
            <a:endParaRPr sz="1400" dirty="0"/>
          </a:p>
          <a:p>
            <a:pPr marL="457200" lvl="0" indent="-352167" algn="l" rtl="0">
              <a:lnSpc>
                <a:spcPct val="130000"/>
              </a:lnSpc>
              <a:spcBef>
                <a:spcPts val="750"/>
              </a:spcBef>
              <a:spcAft>
                <a:spcPts val="0"/>
              </a:spcAft>
              <a:buClr>
                <a:schemeClr val="dk1"/>
              </a:buClr>
              <a:buSzPts val="1946"/>
              <a:buChar char="•"/>
            </a:pPr>
            <a:r>
              <a:rPr lang="en-US" sz="1400" dirty="0"/>
              <a:t>Disclosing traumatic experiences requires considerable courage.  At the time of disclosure, it is important to highlight the patient’s strengths, express a sense of hopefulness, and communicate knowledge of relevant resources. </a:t>
            </a:r>
            <a:endParaRPr sz="1400" dirty="0"/>
          </a:p>
          <a:p>
            <a:pPr marL="457200" lvl="0" indent="-352167" algn="l" rtl="0">
              <a:lnSpc>
                <a:spcPct val="130000"/>
              </a:lnSpc>
              <a:spcBef>
                <a:spcPts val="750"/>
              </a:spcBef>
              <a:spcAft>
                <a:spcPts val="0"/>
              </a:spcAft>
              <a:buClr>
                <a:schemeClr val="dk1"/>
              </a:buClr>
              <a:buSzPts val="1946"/>
              <a:buChar char="•"/>
            </a:pPr>
            <a:r>
              <a:rPr lang="en-US" sz="1400" dirty="0"/>
              <a:t>Additional considerations may be required for patients of minority backgrounds, including people who identify as a racial minority or LGBTQ+. </a:t>
            </a:r>
            <a:endParaRPr sz="1400" dirty="0"/>
          </a:p>
          <a:p>
            <a:pPr marL="457200" lvl="0" indent="-228600" algn="l" rtl="0">
              <a:lnSpc>
                <a:spcPct val="130000"/>
              </a:lnSpc>
              <a:spcBef>
                <a:spcPts val="750"/>
              </a:spcBef>
              <a:spcAft>
                <a:spcPts val="0"/>
              </a:spcAft>
              <a:buClr>
                <a:schemeClr val="dk1"/>
              </a:buClr>
              <a:buSzPts val="1946"/>
              <a:buNone/>
            </a:pPr>
            <a:endParaRPr sz="1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4"/>
          <p:cNvSpPr txBox="1">
            <a:spLocks noGrp="1"/>
          </p:cNvSpPr>
          <p:nvPr>
            <p:ph type="title"/>
          </p:nvPr>
        </p:nvSpPr>
        <p:spPr>
          <a:xfrm>
            <a:off x="627168" y="247367"/>
            <a:ext cx="7886700" cy="13255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dirty="0"/>
              <a:t>Screening</a:t>
            </a:r>
            <a:endParaRPr dirty="0"/>
          </a:p>
        </p:txBody>
      </p:sp>
      <p:sp>
        <p:nvSpPr>
          <p:cNvPr id="176" name="Google Shape;176;p24"/>
          <p:cNvSpPr txBox="1">
            <a:spLocks noGrp="1"/>
          </p:cNvSpPr>
          <p:nvPr>
            <p:ph idx="2"/>
          </p:nvPr>
        </p:nvSpPr>
        <p:spPr>
          <a:xfrm>
            <a:off x="627462" y="1230893"/>
            <a:ext cx="7886406" cy="3684583"/>
          </a:xfrm>
          <a:prstGeom prst="rect">
            <a:avLst/>
          </a:prstGeom>
          <a:noFill/>
          <a:ln>
            <a:noFill/>
          </a:ln>
        </p:spPr>
        <p:txBody>
          <a:bodyPr spcFirstLastPara="1" vert="horz" wrap="square" lIns="91425" tIns="45700" rIns="91425" bIns="45700" anchor="t" anchorCtr="0" compatLnSpc="1">
            <a:noAutofit/>
          </a:bodyPr>
          <a:lstStyle/>
          <a:p>
            <a:pPr marL="342900" lvl="0" indent="-342900" algn="l" rtl="0">
              <a:lnSpc>
                <a:spcPct val="100000"/>
              </a:lnSpc>
              <a:spcBef>
                <a:spcPts val="0"/>
              </a:spcBef>
              <a:spcAft>
                <a:spcPts val="0"/>
              </a:spcAft>
              <a:buSzPts val="1600"/>
              <a:buFont typeface="Arial"/>
              <a:buChar char="•"/>
            </a:pPr>
            <a:r>
              <a:rPr lang="en-US" sz="1400" dirty="0">
                <a:solidFill>
                  <a:schemeClr val="bg1"/>
                </a:solidFill>
              </a:rPr>
              <a:t>PTSD</a:t>
            </a:r>
            <a:endParaRPr sz="1400" dirty="0">
              <a:solidFill>
                <a:schemeClr val="bg1"/>
              </a:solidFill>
              <a:cs typeface="Poppins"/>
            </a:endParaRPr>
          </a:p>
          <a:p>
            <a:pPr marL="742950" lvl="1" indent="-285750" algn="l" rtl="0">
              <a:lnSpc>
                <a:spcPct val="100000"/>
              </a:lnSpc>
              <a:spcBef>
                <a:spcPts val="0"/>
              </a:spcBef>
              <a:spcAft>
                <a:spcPts val="0"/>
              </a:spcAft>
              <a:buSzPts val="1600"/>
              <a:buFont typeface="Arial"/>
              <a:buChar char="•"/>
            </a:pPr>
            <a:r>
              <a:rPr lang="en-US" sz="1400" dirty="0">
                <a:solidFill>
                  <a:schemeClr val="bg1"/>
                </a:solidFill>
              </a:rPr>
              <a:t>Several self-report screening measures for PTSD have been validated for clinical use.  Commonly used screening tools include:</a:t>
            </a:r>
            <a:endParaRPr sz="1400" dirty="0">
              <a:solidFill>
                <a:schemeClr val="bg1"/>
              </a:solidFill>
              <a:cs typeface="Poppins"/>
            </a:endParaRPr>
          </a:p>
          <a:p>
            <a:pPr marL="1200150" lvl="2" indent="-285750" algn="l" rtl="0">
              <a:lnSpc>
                <a:spcPct val="100000"/>
              </a:lnSpc>
              <a:spcBef>
                <a:spcPts val="0"/>
              </a:spcBef>
              <a:spcAft>
                <a:spcPts val="0"/>
              </a:spcAft>
              <a:buSzPts val="1600"/>
              <a:buFont typeface="Arial"/>
              <a:buChar char="•"/>
            </a:pPr>
            <a:r>
              <a:rPr lang="en-US" sz="1400" u="sng" dirty="0">
                <a:solidFill>
                  <a:schemeClr val="bg1"/>
                </a:solidFill>
                <a:hlinkClick r:id="rId3">
                  <a:extLst>
                    <a:ext uri="{A12FA001-AC4F-418D-AE19-62706E023703}">
                      <ahyp:hlinkClr xmlns:ahyp="http://schemas.microsoft.com/office/drawing/2018/hyperlinkcolor" val="tx"/>
                    </a:ext>
                  </a:extLst>
                </a:hlinkClick>
              </a:rPr>
              <a:t>Primary Care PTSD Screen for DSM 5 (PC-PTSD-5)</a:t>
            </a:r>
            <a:endParaRPr sz="1400" dirty="0">
              <a:solidFill>
                <a:schemeClr val="bg1"/>
              </a:solidFill>
              <a:cs typeface="Poppins"/>
            </a:endParaRPr>
          </a:p>
          <a:p>
            <a:pPr marL="1657350" lvl="3" indent="-285750" algn="l" rtl="0">
              <a:lnSpc>
                <a:spcPct val="100000"/>
              </a:lnSpc>
              <a:spcBef>
                <a:spcPts val="0"/>
              </a:spcBef>
              <a:spcAft>
                <a:spcPts val="0"/>
              </a:spcAft>
              <a:buSzPts val="1600"/>
              <a:buFont typeface="Arial"/>
              <a:buChar char="•"/>
            </a:pPr>
            <a:r>
              <a:rPr lang="en-US" sz="1400" dirty="0">
                <a:solidFill>
                  <a:schemeClr val="bg1"/>
                </a:solidFill>
              </a:rPr>
              <a:t>5-item screen that was designed to identify individuals with PTSD in a primary care setting.</a:t>
            </a:r>
            <a:endParaRPr sz="1400" dirty="0">
              <a:solidFill>
                <a:schemeClr val="bg1"/>
              </a:solidFill>
              <a:cs typeface="Poppins"/>
            </a:endParaRPr>
          </a:p>
          <a:p>
            <a:pPr marL="1200150" lvl="2" indent="-285750" algn="l" rtl="0">
              <a:lnSpc>
                <a:spcPct val="100000"/>
              </a:lnSpc>
              <a:spcBef>
                <a:spcPts val="0"/>
              </a:spcBef>
              <a:spcAft>
                <a:spcPts val="0"/>
              </a:spcAft>
              <a:buSzPts val="1600"/>
              <a:buFont typeface="Arial"/>
              <a:buChar char="•"/>
            </a:pPr>
            <a:r>
              <a:rPr lang="en-US" sz="1400" u="sng" dirty="0">
                <a:solidFill>
                  <a:schemeClr val="bg1"/>
                </a:solidFill>
                <a:hlinkClick r:id="rId4">
                  <a:extLst>
                    <a:ext uri="{A12FA001-AC4F-418D-AE19-62706E023703}">
                      <ahyp:hlinkClr xmlns:ahyp="http://schemas.microsoft.com/office/drawing/2018/hyperlinkcolor" val="tx"/>
                    </a:ext>
                  </a:extLst>
                </a:hlinkClick>
              </a:rPr>
              <a:t>PTSD Checklist for DSM 5 (PCL-5)</a:t>
            </a:r>
            <a:endParaRPr sz="1400" dirty="0">
              <a:solidFill>
                <a:schemeClr val="bg1"/>
              </a:solidFill>
              <a:cs typeface="Poppins"/>
            </a:endParaRPr>
          </a:p>
          <a:p>
            <a:pPr marL="1657350" lvl="3" indent="-285750" algn="l" rtl="0">
              <a:lnSpc>
                <a:spcPct val="100000"/>
              </a:lnSpc>
              <a:spcBef>
                <a:spcPts val="0"/>
              </a:spcBef>
              <a:spcAft>
                <a:spcPts val="0"/>
              </a:spcAft>
              <a:buSzPts val="1600"/>
              <a:buFont typeface="Arial"/>
              <a:buChar char="•"/>
            </a:pPr>
            <a:r>
              <a:rPr lang="en-US" sz="1400" dirty="0">
                <a:solidFill>
                  <a:schemeClr val="bg1"/>
                </a:solidFill>
              </a:rPr>
              <a:t>20-item self-report measure that assesses the 20 DSM-5 symptoms of PTSD.</a:t>
            </a:r>
            <a:endParaRPr sz="1400" dirty="0">
              <a:solidFill>
                <a:schemeClr val="bg1"/>
              </a:solidFill>
              <a:cs typeface="Poppins"/>
            </a:endParaRPr>
          </a:p>
          <a:p>
            <a:pPr marL="342900" lvl="0" indent="-342900" algn="l" rtl="0">
              <a:lnSpc>
                <a:spcPct val="100000"/>
              </a:lnSpc>
              <a:spcBef>
                <a:spcPts val="0"/>
              </a:spcBef>
              <a:spcAft>
                <a:spcPts val="0"/>
              </a:spcAft>
              <a:buSzPts val="1600"/>
              <a:buFont typeface="Arial"/>
              <a:buChar char="•"/>
            </a:pPr>
            <a:r>
              <a:rPr lang="en-US" sz="1400" dirty="0">
                <a:solidFill>
                  <a:schemeClr val="bg1"/>
                </a:solidFill>
              </a:rPr>
              <a:t>IPV</a:t>
            </a:r>
            <a:endParaRPr sz="1400" dirty="0">
              <a:solidFill>
                <a:schemeClr val="bg1"/>
              </a:solidFill>
              <a:cs typeface="Poppins"/>
            </a:endParaRPr>
          </a:p>
          <a:p>
            <a:pPr marL="742950" lvl="1" indent="-285750" algn="l" rtl="0">
              <a:lnSpc>
                <a:spcPct val="100000"/>
              </a:lnSpc>
              <a:spcBef>
                <a:spcPts val="0"/>
              </a:spcBef>
              <a:spcAft>
                <a:spcPts val="0"/>
              </a:spcAft>
              <a:buSzPts val="1600"/>
              <a:buFont typeface="Arial"/>
              <a:buChar char="•"/>
            </a:pPr>
            <a:r>
              <a:rPr lang="en-US" sz="1400" dirty="0">
                <a:solidFill>
                  <a:schemeClr val="bg1"/>
                </a:solidFill>
              </a:rPr>
              <a:t>ACOG recommends screening for IPV at the first prenatal visit, once per trimester, and at postpartum</a:t>
            </a:r>
            <a:endParaRPr sz="1400" dirty="0">
              <a:solidFill>
                <a:schemeClr val="bg1"/>
              </a:solidFill>
              <a:cs typeface="Poppins"/>
            </a:endParaRPr>
          </a:p>
          <a:p>
            <a:pPr marL="742950" lvl="1" indent="-285750" algn="l" rtl="0">
              <a:lnSpc>
                <a:spcPct val="100000"/>
              </a:lnSpc>
              <a:spcBef>
                <a:spcPts val="0"/>
              </a:spcBef>
              <a:spcAft>
                <a:spcPts val="0"/>
              </a:spcAft>
              <a:buSzPts val="1600"/>
              <a:buFont typeface="Arial"/>
              <a:buChar char="•"/>
            </a:pPr>
            <a:r>
              <a:rPr lang="en-US" sz="1400" dirty="0">
                <a:solidFill>
                  <a:schemeClr val="bg1"/>
                </a:solidFill>
              </a:rPr>
              <a:t>Commonly recommended screening tools include:</a:t>
            </a:r>
            <a:endParaRPr sz="1400" dirty="0">
              <a:solidFill>
                <a:schemeClr val="bg1"/>
              </a:solidFill>
              <a:cs typeface="Poppins"/>
            </a:endParaRPr>
          </a:p>
          <a:p>
            <a:pPr marL="1200150" lvl="2" indent="-285750" algn="l" rtl="0">
              <a:lnSpc>
                <a:spcPct val="100000"/>
              </a:lnSpc>
              <a:spcBef>
                <a:spcPts val="0"/>
              </a:spcBef>
              <a:spcAft>
                <a:spcPts val="0"/>
              </a:spcAft>
              <a:buSzPts val="1500"/>
              <a:buFont typeface="Arial"/>
              <a:buChar char="•"/>
            </a:pPr>
            <a:r>
              <a:rPr lang="en-US" sz="1400" u="sng" dirty="0">
                <a:solidFill>
                  <a:schemeClr val="bg1"/>
                </a:solidFill>
                <a:hlinkClick r:id="rId5">
                  <a:extLst>
                    <a:ext uri="{A12FA001-AC4F-418D-AE19-62706E023703}">
                      <ahyp:hlinkClr xmlns:ahyp="http://schemas.microsoft.com/office/drawing/2018/hyperlinkcolor" val="tx"/>
                    </a:ext>
                  </a:extLst>
                </a:hlinkClick>
              </a:rPr>
              <a:t>Humiliation, Afraid, Rape Kick (HARK)</a:t>
            </a:r>
            <a:endParaRPr sz="1400" dirty="0">
              <a:solidFill>
                <a:schemeClr val="bg1"/>
              </a:solidFill>
              <a:cs typeface="Poppins"/>
            </a:endParaRPr>
          </a:p>
          <a:p>
            <a:pPr marL="1657350" lvl="3" indent="-285750" algn="l" rtl="0">
              <a:lnSpc>
                <a:spcPct val="100000"/>
              </a:lnSpc>
              <a:spcBef>
                <a:spcPts val="0"/>
              </a:spcBef>
              <a:spcAft>
                <a:spcPts val="0"/>
              </a:spcAft>
              <a:buSzPts val="1300"/>
              <a:buFont typeface="Arial"/>
              <a:buChar char="•"/>
            </a:pPr>
            <a:r>
              <a:rPr lang="en-US" sz="1400" dirty="0">
                <a:solidFill>
                  <a:schemeClr val="bg1"/>
                </a:solidFill>
              </a:rPr>
              <a:t>4 questions that assess emotional, physical and sexual IPV in the past year</a:t>
            </a:r>
            <a:endParaRPr sz="1400" dirty="0">
              <a:solidFill>
                <a:schemeClr val="bg1"/>
              </a:solidFill>
              <a:cs typeface="Poppins"/>
            </a:endParaRPr>
          </a:p>
          <a:p>
            <a:pPr marL="1200150" lvl="2" indent="-285750" algn="l" rtl="0">
              <a:lnSpc>
                <a:spcPct val="100000"/>
              </a:lnSpc>
              <a:spcBef>
                <a:spcPts val="0"/>
              </a:spcBef>
              <a:spcAft>
                <a:spcPts val="0"/>
              </a:spcAft>
              <a:buSzPts val="1500"/>
              <a:buFont typeface="Arial"/>
              <a:buChar char="•"/>
            </a:pPr>
            <a:r>
              <a:rPr lang="en-US" sz="1400" u="sng" dirty="0">
                <a:solidFill>
                  <a:schemeClr val="bg1"/>
                </a:solidFill>
                <a:hlinkClick r:id="rId6">
                  <a:extLst>
                    <a:ext uri="{A12FA001-AC4F-418D-AE19-62706E023703}">
                      <ahyp:hlinkClr xmlns:ahyp="http://schemas.microsoft.com/office/drawing/2018/hyperlinkcolor" val="tx"/>
                    </a:ext>
                  </a:extLst>
                </a:hlinkClick>
              </a:rPr>
              <a:t>Hurt/Insult/Threaten/Scream (HITS)</a:t>
            </a:r>
            <a:endParaRPr sz="1400" dirty="0">
              <a:solidFill>
                <a:schemeClr val="bg1"/>
              </a:solidFill>
              <a:cs typeface="Poppins"/>
            </a:endParaRPr>
          </a:p>
          <a:p>
            <a:pPr marL="1657350" lvl="3" indent="-285750" algn="l" rtl="0">
              <a:lnSpc>
                <a:spcPct val="100000"/>
              </a:lnSpc>
              <a:spcBef>
                <a:spcPts val="0"/>
              </a:spcBef>
              <a:spcAft>
                <a:spcPts val="0"/>
              </a:spcAft>
              <a:buSzPts val="1300"/>
              <a:buFont typeface="Arial"/>
              <a:buChar char="•"/>
            </a:pPr>
            <a:r>
              <a:rPr lang="en-US" sz="1400" dirty="0">
                <a:solidFill>
                  <a:schemeClr val="bg1"/>
                </a:solidFill>
              </a:rPr>
              <a:t>4 items that assess the frequency of IPV</a:t>
            </a:r>
            <a:endParaRPr sz="1400" dirty="0">
              <a:solidFill>
                <a:schemeClr val="bg1"/>
              </a:solidFill>
              <a:cs typeface="Poppins"/>
            </a:endParaRPr>
          </a:p>
          <a:p>
            <a:pPr marL="1200150" lvl="2" indent="-285750" algn="l" rtl="0">
              <a:lnSpc>
                <a:spcPct val="100000"/>
              </a:lnSpc>
              <a:spcBef>
                <a:spcPts val="0"/>
              </a:spcBef>
              <a:spcAft>
                <a:spcPts val="0"/>
              </a:spcAft>
              <a:buSzPts val="1500"/>
              <a:buFont typeface="Arial"/>
              <a:buChar char="•"/>
            </a:pPr>
            <a:r>
              <a:rPr lang="en-US" sz="1400" u="sng" dirty="0">
                <a:solidFill>
                  <a:schemeClr val="bg1"/>
                </a:solidFill>
                <a:hlinkClick r:id="rId6">
                  <a:extLst>
                    <a:ext uri="{A12FA001-AC4F-418D-AE19-62706E023703}">
                      <ahyp:hlinkClr xmlns:ahyp="http://schemas.microsoft.com/office/drawing/2018/hyperlinkcolor" val="tx"/>
                    </a:ext>
                  </a:extLst>
                </a:hlinkClick>
              </a:rPr>
              <a:t>Woman Abuse Screening Tool (WAST)</a:t>
            </a:r>
            <a:endParaRPr sz="1400" dirty="0">
              <a:solidFill>
                <a:schemeClr val="bg1"/>
              </a:solidFill>
              <a:cs typeface="Poppins"/>
            </a:endParaRPr>
          </a:p>
          <a:p>
            <a:pPr marL="1657350" lvl="3" indent="-285750" algn="l" rtl="0">
              <a:lnSpc>
                <a:spcPct val="100000"/>
              </a:lnSpc>
              <a:spcBef>
                <a:spcPts val="0"/>
              </a:spcBef>
              <a:spcAft>
                <a:spcPts val="0"/>
              </a:spcAft>
              <a:buSzPts val="1300"/>
              <a:buFont typeface="Arial"/>
              <a:buChar char="•"/>
            </a:pPr>
            <a:r>
              <a:rPr lang="en-US" sz="1400" dirty="0">
                <a:solidFill>
                  <a:schemeClr val="bg1"/>
                </a:solidFill>
              </a:rPr>
              <a:t>8 items that assess emotional, physical and sexual IPV </a:t>
            </a:r>
            <a:endParaRPr sz="1400" dirty="0">
              <a:solidFill>
                <a:schemeClr val="bg1"/>
              </a:solidFill>
              <a:cs typeface="Poppins"/>
            </a:endParaRPr>
          </a:p>
          <a:p>
            <a:pPr marL="914400" lvl="2" indent="0" algn="l" rtl="0">
              <a:lnSpc>
                <a:spcPct val="100000"/>
              </a:lnSpc>
              <a:spcBef>
                <a:spcPts val="0"/>
              </a:spcBef>
              <a:spcAft>
                <a:spcPts val="0"/>
              </a:spcAft>
              <a:buSzPts val="3300"/>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Screening</a:t>
            </a:r>
            <a:endParaRPr/>
          </a:p>
        </p:txBody>
      </p:sp>
      <p:sp>
        <p:nvSpPr>
          <p:cNvPr id="183" name="Google Shape;183;p25"/>
          <p:cNvSpPr txBox="1">
            <a:spLocks noGrp="1"/>
          </p:cNvSpPr>
          <p:nvPr>
            <p:ph idx="4294967295"/>
          </p:nvPr>
        </p:nvSpPr>
        <p:spPr>
          <a:xfrm>
            <a:off x="628652" y="1719077"/>
            <a:ext cx="4564251" cy="4361022"/>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1600"/>
              <a:buFont typeface="Arial"/>
              <a:buChar char="•"/>
            </a:pPr>
            <a:r>
              <a:rPr lang="en-US" sz="1800" dirty="0">
                <a:solidFill>
                  <a:schemeClr val="bg1"/>
                </a:solidFill>
              </a:rPr>
              <a:t>Postpartum PTSD (PP-PTSD)</a:t>
            </a:r>
            <a:endParaRPr sz="1800" dirty="0">
              <a:solidFill>
                <a:schemeClr val="bg1"/>
              </a:solidFill>
              <a:cs typeface="Poppins"/>
            </a:endParaRPr>
          </a:p>
          <a:p>
            <a:pPr marL="742950" lvl="1" indent="-285750" algn="l" rtl="0">
              <a:lnSpc>
                <a:spcPct val="90000"/>
              </a:lnSpc>
              <a:spcBef>
                <a:spcPts val="0"/>
              </a:spcBef>
              <a:spcAft>
                <a:spcPts val="0"/>
              </a:spcAft>
              <a:buSzPts val="1600"/>
              <a:buFont typeface="Arial"/>
              <a:buChar char="•"/>
            </a:pPr>
            <a:r>
              <a:rPr lang="en-US" dirty="0">
                <a:solidFill>
                  <a:schemeClr val="bg1"/>
                </a:solidFill>
              </a:rPr>
              <a:t>Relatively few resources exist for screening for PP-PSTD specifically within Ob-Gyn settings.  Many clinicians, therefore, utilize screening measures for detecting PTSD more generally.  </a:t>
            </a:r>
            <a:endParaRPr dirty="0">
              <a:solidFill>
                <a:schemeClr val="bg1"/>
              </a:solidFill>
            </a:endParaRPr>
          </a:p>
          <a:p>
            <a:pPr marL="742950" lvl="1" indent="-285750" algn="l" rtl="0">
              <a:lnSpc>
                <a:spcPct val="90000"/>
              </a:lnSpc>
              <a:spcBef>
                <a:spcPts val="0"/>
              </a:spcBef>
              <a:spcAft>
                <a:spcPts val="0"/>
              </a:spcAft>
              <a:buSzPts val="1600"/>
              <a:buFont typeface="Arial"/>
              <a:buChar char="•"/>
            </a:pPr>
            <a:r>
              <a:rPr lang="en-US" u="sng" dirty="0">
                <a:solidFill>
                  <a:schemeClr val="bg1"/>
                </a:solidFill>
                <a:hlinkClick r:id="rId3">
                  <a:extLst>
                    <a:ext uri="{A12FA001-AC4F-418D-AE19-62706E023703}">
                      <ahyp:hlinkClr xmlns:ahyp="http://schemas.microsoft.com/office/drawing/2018/hyperlinkcolor" val="tx"/>
                    </a:ext>
                  </a:extLst>
                </a:hlinkClick>
              </a:rPr>
              <a:t>The City Birth Trauma Scale (CBTS) </a:t>
            </a:r>
            <a:r>
              <a:rPr lang="en-US" dirty="0">
                <a:solidFill>
                  <a:schemeClr val="bg1"/>
                </a:solidFill>
              </a:rPr>
              <a:t>is as 29-item self-report questionnaire that assesses for DSM 5 diagnostic criteria for PTSD specifically in the context of traumatic childbirth.</a:t>
            </a:r>
            <a:endParaRPr dirty="0">
              <a:solidFill>
                <a:schemeClr val="bg1"/>
              </a:solidFill>
              <a:cs typeface="Poppins"/>
            </a:endParaRPr>
          </a:p>
          <a:p>
            <a:pPr marL="914400" lvl="2" indent="0" algn="l" rtl="0">
              <a:lnSpc>
                <a:spcPct val="90000"/>
              </a:lnSpc>
              <a:spcBef>
                <a:spcPts val="0"/>
              </a:spcBef>
              <a:spcAft>
                <a:spcPts val="0"/>
              </a:spcAft>
              <a:buSzPts val="3300"/>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0"/>
          <p:cNvSpPr txBox="1">
            <a:spLocks noGrp="1"/>
          </p:cNvSpPr>
          <p:nvPr>
            <p:ph type="title"/>
          </p:nvPr>
        </p:nvSpPr>
        <p:spPr>
          <a:xfrm>
            <a:off x="326446" y="181088"/>
            <a:ext cx="7886700" cy="13255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300"/>
              <a:buNone/>
            </a:pPr>
            <a:r>
              <a:rPr lang="en-US"/>
              <a:t>Diagnostic Criteria: PTSD</a:t>
            </a:r>
            <a:endParaRPr/>
          </a:p>
        </p:txBody>
      </p:sp>
      <p:sp>
        <p:nvSpPr>
          <p:cNvPr id="191" name="Google Shape;191;p30"/>
          <p:cNvSpPr txBox="1">
            <a:spLocks noGrp="1"/>
          </p:cNvSpPr>
          <p:nvPr>
            <p:ph idx="2"/>
          </p:nvPr>
        </p:nvSpPr>
        <p:spPr>
          <a:xfrm>
            <a:off x="490714" y="1145157"/>
            <a:ext cx="8468442" cy="4251113"/>
          </a:xfrm>
          <a:prstGeom prst="rect">
            <a:avLst/>
          </a:prstGeom>
          <a:noFill/>
          <a:ln>
            <a:noFill/>
          </a:ln>
        </p:spPr>
        <p:txBody>
          <a:bodyPr spcFirstLastPara="1" wrap="square" lIns="91425" tIns="45700" rIns="91425" bIns="45700" anchor="t" anchorCtr="0">
            <a:noAutofit/>
          </a:bodyPr>
          <a:lstStyle/>
          <a:p>
            <a:pPr marL="457200" lvl="0" indent="-311150" algn="l" rtl="0">
              <a:lnSpc>
                <a:spcPct val="90000"/>
              </a:lnSpc>
              <a:spcBef>
                <a:spcPts val="1200"/>
              </a:spcBef>
              <a:spcAft>
                <a:spcPts val="0"/>
              </a:spcAft>
              <a:buSzPts val="1300"/>
              <a:buChar char="•"/>
            </a:pPr>
            <a:r>
              <a:rPr lang="en-US" sz="1400" dirty="0"/>
              <a:t>Traumatic experiences may come in many forms, the DSM-5 specifically  recognizes the following as “qualifying traumatic events” for a diagnosis of PTSD:</a:t>
            </a:r>
            <a:endParaRPr lang="en-US" sz="1400" dirty="0">
              <a:cs typeface="Poppins"/>
            </a:endParaRPr>
          </a:p>
          <a:p>
            <a:pPr marL="914400" lvl="1" indent="-311150">
              <a:spcBef>
                <a:spcPts val="1200"/>
              </a:spcBef>
              <a:buSzPts val="1300"/>
            </a:pPr>
            <a:r>
              <a:rPr lang="en-US" sz="1400" dirty="0"/>
              <a:t>Actual or threatened death</a:t>
            </a:r>
            <a:endParaRPr lang="en-US" sz="1400" dirty="0">
              <a:cs typeface="Poppins"/>
            </a:endParaRPr>
          </a:p>
          <a:p>
            <a:pPr marL="914400" lvl="1" indent="-311150">
              <a:spcBef>
                <a:spcPts val="1200"/>
              </a:spcBef>
              <a:buSzPts val="1300"/>
            </a:pPr>
            <a:r>
              <a:rPr lang="en-US" sz="1400" dirty="0"/>
              <a:t>Serious injury</a:t>
            </a:r>
            <a:endParaRPr lang="en-US" sz="1400" dirty="0">
              <a:cs typeface="Poppins"/>
            </a:endParaRPr>
          </a:p>
          <a:p>
            <a:pPr marL="914400" lvl="1" indent="-311150">
              <a:spcBef>
                <a:spcPts val="1200"/>
              </a:spcBef>
              <a:buSzPts val="1300"/>
            </a:pPr>
            <a:r>
              <a:rPr lang="en-US" sz="1400" dirty="0"/>
              <a:t>Sexual violence</a:t>
            </a:r>
            <a:endParaRPr lang="en-US" sz="1400" dirty="0">
              <a:cs typeface="Poppins"/>
            </a:endParaRPr>
          </a:p>
          <a:p>
            <a:pPr marL="457200" lvl="0" indent="-311150">
              <a:spcBef>
                <a:spcPts val="1200"/>
              </a:spcBef>
              <a:buSzPts val="1300"/>
            </a:pPr>
            <a:r>
              <a:rPr lang="en-US" sz="1400" dirty="0"/>
              <a:t>4 mechanisms of exposure:</a:t>
            </a:r>
            <a:endParaRPr lang="en-US" sz="1400" dirty="0">
              <a:cs typeface="Poppins"/>
            </a:endParaRPr>
          </a:p>
          <a:p>
            <a:pPr marL="914400" lvl="1" indent="-311150">
              <a:spcBef>
                <a:spcPts val="1200"/>
              </a:spcBef>
              <a:buSzPts val="1300"/>
            </a:pPr>
            <a:r>
              <a:rPr lang="en-US" sz="1400" dirty="0"/>
              <a:t>Direct exposure</a:t>
            </a:r>
            <a:endParaRPr lang="en-US" sz="1400" dirty="0">
              <a:cs typeface="Poppins"/>
            </a:endParaRPr>
          </a:p>
          <a:p>
            <a:pPr marL="914400" lvl="1" indent="-311150">
              <a:spcBef>
                <a:spcPts val="1200"/>
              </a:spcBef>
              <a:buSzPts val="1300"/>
            </a:pPr>
            <a:r>
              <a:rPr lang="en-US" sz="1400" dirty="0"/>
              <a:t>Witnessing</a:t>
            </a:r>
            <a:endParaRPr lang="en-US" sz="1400" dirty="0">
              <a:cs typeface="Poppins"/>
            </a:endParaRPr>
          </a:p>
          <a:p>
            <a:pPr marL="914400" lvl="1" indent="-311150">
              <a:spcBef>
                <a:spcPts val="1200"/>
              </a:spcBef>
              <a:buSzPts val="1300"/>
            </a:pPr>
            <a:r>
              <a:rPr lang="en-US" sz="1400" dirty="0"/>
              <a:t>Trauma to a close loved one</a:t>
            </a:r>
            <a:endParaRPr lang="en-US" sz="1400" dirty="0">
              <a:cs typeface="Poppins"/>
            </a:endParaRPr>
          </a:p>
          <a:p>
            <a:pPr marL="914400" lvl="1" indent="-311150">
              <a:spcBef>
                <a:spcPts val="1200"/>
              </a:spcBef>
              <a:buSzPts val="1300"/>
            </a:pPr>
            <a:r>
              <a:rPr lang="en-US" sz="1400" dirty="0"/>
              <a:t>Repeated extreme exposure to aversive details</a:t>
            </a:r>
            <a:endParaRPr lang="en-US" sz="1400" dirty="0">
              <a:cs typeface="Poppins"/>
            </a:endParaRPr>
          </a:p>
          <a:p>
            <a:pPr marL="0" lvl="0" indent="0">
              <a:spcBef>
                <a:spcPts val="1200"/>
              </a:spcBef>
              <a:buSzPts val="1800"/>
              <a:buNone/>
            </a:pPr>
            <a:r>
              <a:rPr lang="en-US" sz="1400" b="1" dirty="0"/>
              <a:t>NOTE that perinatal (or other medical) events may be perceived on than by their care team.  For example a crash cesarean may be perceived by a birthing person as threatened death to themself or  infant, while the care team may not have considered this a critical event.</a:t>
            </a:r>
            <a:endParaRPr sz="1400" b="1" dirty="0">
              <a:cs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8"/>
          <p:cNvSpPr txBox="1">
            <a:spLocks noGrp="1"/>
          </p:cNvSpPr>
          <p:nvPr>
            <p:ph type="title" idx="4294967295"/>
          </p:nvPr>
        </p:nvSpPr>
        <p:spPr>
          <a:xfrm>
            <a:off x="209480" y="346922"/>
            <a:ext cx="7886700" cy="13255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solidFill>
                  <a:schemeClr val="bg1"/>
                </a:solidFill>
              </a:rPr>
              <a:t>Diagnostic Criteria: PTSD</a:t>
            </a:r>
            <a:endParaRPr dirty="0">
              <a:solidFill>
                <a:schemeClr val="bg1"/>
              </a:solidFill>
            </a:endParaRPr>
          </a:p>
        </p:txBody>
      </p:sp>
      <p:sp>
        <p:nvSpPr>
          <p:cNvPr id="199" name="Google Shape;199;p28"/>
          <p:cNvSpPr txBox="1">
            <a:spLocks noGrp="1"/>
          </p:cNvSpPr>
          <p:nvPr>
            <p:ph idx="4294967295"/>
          </p:nvPr>
        </p:nvSpPr>
        <p:spPr>
          <a:xfrm>
            <a:off x="292315" y="1380600"/>
            <a:ext cx="4642188" cy="5130478"/>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750"/>
              </a:spcBef>
              <a:spcAft>
                <a:spcPts val="0"/>
              </a:spcAft>
              <a:buSzPts val="1800"/>
              <a:buNone/>
            </a:pPr>
            <a:r>
              <a:rPr lang="en-US" sz="1200" b="0" i="0" u="none" strike="noStrike" cap="none" dirty="0">
                <a:solidFill>
                  <a:schemeClr val="bg1"/>
                </a:solidFill>
                <a:ea typeface="Calibri"/>
                <a:cs typeface="Calibri"/>
                <a:sym typeface="Calibri"/>
              </a:rPr>
              <a:t>To meet the diagnostic criteria for PTSD, an individual must:</a:t>
            </a:r>
            <a:endParaRPr sz="1200" dirty="0">
              <a:solidFill>
                <a:schemeClr val="bg1"/>
              </a:solidFill>
              <a:cs typeface="Poppins"/>
            </a:endParaRPr>
          </a:p>
          <a:p>
            <a:pPr marL="457200" lvl="0" indent="-355600" algn="l" rtl="0">
              <a:lnSpc>
                <a:spcPct val="90000"/>
              </a:lnSpc>
              <a:spcBef>
                <a:spcPts val="750"/>
              </a:spcBef>
              <a:spcAft>
                <a:spcPts val="0"/>
              </a:spcAft>
              <a:buSzPts val="2000"/>
              <a:buFont typeface="Arial"/>
              <a:buChar char="•"/>
            </a:pPr>
            <a:r>
              <a:rPr lang="en-US" sz="1200" b="0" i="0" u="none" strike="noStrike" cap="none" dirty="0">
                <a:solidFill>
                  <a:schemeClr val="bg1"/>
                </a:solidFill>
                <a:ea typeface="Calibri"/>
                <a:cs typeface="Calibri"/>
                <a:sym typeface="Calibri"/>
              </a:rPr>
              <a:t>Be experiencing a constellation of </a:t>
            </a:r>
            <a:r>
              <a:rPr lang="en-US" sz="1200" b="1" i="0" u="none" strike="noStrike" cap="none" dirty="0">
                <a:solidFill>
                  <a:schemeClr val="bg1"/>
                </a:solidFill>
                <a:ea typeface="Calibri"/>
                <a:cs typeface="Calibri"/>
                <a:sym typeface="Calibri"/>
              </a:rPr>
              <a:t>symptoms </a:t>
            </a:r>
            <a:r>
              <a:rPr lang="en-US" sz="1200" b="0" i="0" u="none" strike="noStrike" cap="none" dirty="0">
                <a:solidFill>
                  <a:schemeClr val="bg1"/>
                </a:solidFill>
                <a:ea typeface="Calibri"/>
                <a:cs typeface="Calibri"/>
                <a:sym typeface="Calibri"/>
              </a:rPr>
              <a:t>(see next slide for more details)</a:t>
            </a:r>
            <a:endParaRPr sz="1200" b="0" i="0" u="none" strike="noStrike" cap="none" dirty="0">
              <a:solidFill>
                <a:schemeClr val="bg1"/>
              </a:solidFill>
              <a:ea typeface="Calibri"/>
              <a:cs typeface="Calibri"/>
            </a:endParaRPr>
          </a:p>
          <a:p>
            <a:pPr marL="914400" lvl="1" indent="-317500" algn="l" rtl="0">
              <a:lnSpc>
                <a:spcPct val="90000"/>
              </a:lnSpc>
              <a:spcBef>
                <a:spcPts val="750"/>
              </a:spcBef>
              <a:spcAft>
                <a:spcPts val="0"/>
              </a:spcAft>
              <a:buSzPts val="1400"/>
              <a:buChar char="•"/>
            </a:pPr>
            <a:r>
              <a:rPr lang="en-US" sz="1200" dirty="0">
                <a:solidFill>
                  <a:schemeClr val="bg1"/>
                </a:solidFill>
              </a:rPr>
              <a:t>Symptoms that occur after a stressor but do not include all described symptom clusters, an </a:t>
            </a:r>
            <a:r>
              <a:rPr lang="en-US" sz="1200" u="sng" dirty="0">
                <a:solidFill>
                  <a:schemeClr val="bg1"/>
                </a:solidFill>
              </a:rPr>
              <a:t>“Adjustment Disorder” </a:t>
            </a:r>
            <a:r>
              <a:rPr lang="en-US" sz="1200" dirty="0">
                <a:solidFill>
                  <a:schemeClr val="bg1"/>
                </a:solidFill>
              </a:rPr>
              <a:t>may be a salient diagnosis.</a:t>
            </a:r>
            <a:endParaRPr sz="1200" dirty="0">
              <a:solidFill>
                <a:schemeClr val="bg1"/>
              </a:solidFill>
              <a:cs typeface="Poppins"/>
            </a:endParaRPr>
          </a:p>
          <a:p>
            <a:pPr marL="457200" lvl="0" indent="-355600" algn="l" rtl="0">
              <a:lnSpc>
                <a:spcPct val="90000"/>
              </a:lnSpc>
              <a:spcBef>
                <a:spcPts val="750"/>
              </a:spcBef>
              <a:spcAft>
                <a:spcPts val="0"/>
              </a:spcAft>
              <a:buSzPts val="2000"/>
              <a:buFont typeface="Arial"/>
              <a:buChar char="•"/>
            </a:pPr>
            <a:r>
              <a:rPr lang="en-US" sz="1200" b="0" i="0" u="none" strike="noStrike" cap="none" dirty="0">
                <a:solidFill>
                  <a:schemeClr val="bg1"/>
                </a:solidFill>
                <a:ea typeface="Calibri"/>
                <a:cs typeface="Calibri"/>
                <a:sym typeface="Calibri"/>
              </a:rPr>
              <a:t>Symptoms must be present for greater than </a:t>
            </a:r>
            <a:r>
              <a:rPr lang="en-US" sz="1200" b="1" i="0" u="none" strike="noStrike" cap="none" dirty="0">
                <a:solidFill>
                  <a:schemeClr val="bg1"/>
                </a:solidFill>
                <a:ea typeface="Calibri"/>
                <a:cs typeface="Calibri"/>
                <a:sym typeface="Calibri"/>
              </a:rPr>
              <a:t>1 month</a:t>
            </a:r>
            <a:endParaRPr sz="1200" dirty="0">
              <a:solidFill>
                <a:schemeClr val="bg1"/>
              </a:solidFill>
              <a:cs typeface="Poppins"/>
            </a:endParaRPr>
          </a:p>
          <a:p>
            <a:pPr marL="914400" lvl="1" indent="-355600" algn="l" rtl="0">
              <a:lnSpc>
                <a:spcPct val="90000"/>
              </a:lnSpc>
              <a:spcBef>
                <a:spcPts val="375"/>
              </a:spcBef>
              <a:spcAft>
                <a:spcPts val="0"/>
              </a:spcAft>
              <a:buSzPts val="2000"/>
              <a:buFont typeface="Arial"/>
              <a:buChar char="•"/>
            </a:pPr>
            <a:r>
              <a:rPr lang="en-US" sz="1200" b="0" i="0" u="none" strike="noStrike" cap="none" dirty="0">
                <a:solidFill>
                  <a:schemeClr val="bg1"/>
                </a:solidFill>
                <a:ea typeface="Calibri"/>
                <a:cs typeface="Calibri"/>
                <a:sym typeface="Calibri"/>
              </a:rPr>
              <a:t>If present for &lt; 1 month, this is termed</a:t>
            </a:r>
            <a:r>
              <a:rPr lang="en-US" sz="1200" b="0" i="0" u="sng" strike="noStrike" cap="none" dirty="0">
                <a:solidFill>
                  <a:schemeClr val="bg1"/>
                </a:solidFill>
                <a:ea typeface="Calibri"/>
                <a:cs typeface="Calibri"/>
                <a:sym typeface="Calibri"/>
              </a:rPr>
              <a:t> “Acute Stress Disorder”</a:t>
            </a:r>
            <a:r>
              <a:rPr lang="en-US" sz="1200" b="0" i="0" u="none" strike="noStrike" cap="none" dirty="0">
                <a:solidFill>
                  <a:schemeClr val="bg1"/>
                </a:solidFill>
                <a:ea typeface="Calibri"/>
                <a:cs typeface="Calibri"/>
                <a:sym typeface="Calibri"/>
              </a:rPr>
              <a:t> and is not PTSD</a:t>
            </a:r>
            <a:endParaRPr sz="1200" dirty="0">
              <a:solidFill>
                <a:schemeClr val="bg1"/>
              </a:solidFill>
              <a:cs typeface="Poppins"/>
            </a:endParaRPr>
          </a:p>
          <a:p>
            <a:pPr marL="457200" lvl="0" indent="-355600" algn="l" rtl="0">
              <a:lnSpc>
                <a:spcPct val="90000"/>
              </a:lnSpc>
              <a:spcBef>
                <a:spcPts val="750"/>
              </a:spcBef>
              <a:spcAft>
                <a:spcPts val="0"/>
              </a:spcAft>
              <a:buSzPts val="2000"/>
              <a:buFont typeface="Arial"/>
              <a:buChar char="•"/>
            </a:pPr>
            <a:r>
              <a:rPr lang="en-US" sz="1200" b="0" i="0" u="none" strike="noStrike" cap="none" dirty="0">
                <a:solidFill>
                  <a:schemeClr val="bg1"/>
                </a:solidFill>
                <a:ea typeface="Calibri"/>
                <a:cs typeface="Calibri"/>
                <a:sym typeface="Calibri"/>
              </a:rPr>
              <a:t>Symptoms must be causing </a:t>
            </a:r>
            <a:r>
              <a:rPr lang="en-US" sz="1200" b="1" i="0" u="none" strike="noStrike" cap="none" dirty="0">
                <a:solidFill>
                  <a:schemeClr val="bg1"/>
                </a:solidFill>
                <a:ea typeface="Calibri"/>
                <a:cs typeface="Calibri"/>
                <a:sym typeface="Calibri"/>
              </a:rPr>
              <a:t>distress or disability </a:t>
            </a:r>
            <a:r>
              <a:rPr lang="en-US" sz="1200" b="0" i="0" u="none" strike="noStrike" cap="none" dirty="0">
                <a:solidFill>
                  <a:schemeClr val="bg1"/>
                </a:solidFill>
                <a:ea typeface="Calibri"/>
                <a:cs typeface="Calibri"/>
                <a:sym typeface="Calibri"/>
              </a:rPr>
              <a:t>– meaning it is causing work/educational or social or personal impairment </a:t>
            </a:r>
            <a:endParaRPr sz="1200" dirty="0">
              <a:solidFill>
                <a:schemeClr val="bg1"/>
              </a:solidFill>
              <a:cs typeface="Poppins"/>
            </a:endParaRPr>
          </a:p>
          <a:p>
            <a:pPr marL="457200" lvl="0" indent="-355600" algn="l" rtl="0">
              <a:lnSpc>
                <a:spcPct val="90000"/>
              </a:lnSpc>
              <a:spcBef>
                <a:spcPts val="750"/>
              </a:spcBef>
              <a:spcAft>
                <a:spcPts val="0"/>
              </a:spcAft>
              <a:buSzPts val="2000"/>
              <a:buFont typeface="Arial"/>
              <a:buChar char="•"/>
            </a:pPr>
            <a:r>
              <a:rPr lang="en-US" sz="1200" b="0" i="0" u="none" strike="noStrike" cap="none" dirty="0">
                <a:solidFill>
                  <a:schemeClr val="bg1"/>
                </a:solidFill>
                <a:ea typeface="Calibri"/>
                <a:cs typeface="Calibri"/>
                <a:sym typeface="Calibri"/>
              </a:rPr>
              <a:t>Symptoms cannot be explained by an alternative differential diagnosis (another medical condition, a traumatic brain injury, substance use disorder, another mood or anxiety disorder)</a:t>
            </a:r>
            <a:endParaRPr sz="1200" dirty="0">
              <a:solidFill>
                <a:schemeClr val="bg1"/>
              </a:solidFill>
            </a:endParaRPr>
          </a:p>
        </p:txBody>
      </p:sp>
      <p:grpSp>
        <p:nvGrpSpPr>
          <p:cNvPr id="200" name="Google Shape;200;p28"/>
          <p:cNvGrpSpPr/>
          <p:nvPr/>
        </p:nvGrpSpPr>
        <p:grpSpPr>
          <a:xfrm>
            <a:off x="5048097" y="1947779"/>
            <a:ext cx="3883340" cy="2962441"/>
            <a:chOff x="652" y="1036531"/>
            <a:chExt cx="3884894" cy="2278275"/>
          </a:xfrm>
        </p:grpSpPr>
        <p:sp>
          <p:nvSpPr>
            <p:cNvPr id="201" name="Google Shape;201;p28"/>
            <p:cNvSpPr/>
            <p:nvPr/>
          </p:nvSpPr>
          <p:spPr>
            <a:xfrm>
              <a:off x="1418463" y="2265532"/>
              <a:ext cx="1049274" cy="1049274"/>
            </a:xfrm>
            <a:prstGeom prst="ellipse">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28"/>
            <p:cNvSpPr txBox="1"/>
            <p:nvPr/>
          </p:nvSpPr>
          <p:spPr>
            <a:xfrm>
              <a:off x="1572126" y="2419195"/>
              <a:ext cx="741948" cy="741948"/>
            </a:xfrm>
            <a:prstGeom prst="rect">
              <a:avLst/>
            </a:prstGeom>
            <a:solidFill>
              <a:srgbClr val="002060"/>
            </a:solid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1" i="0" u="none" strike="noStrike" cap="none" dirty="0">
                  <a:solidFill>
                    <a:schemeClr val="bg1"/>
                  </a:solidFill>
                  <a:latin typeface="Arial"/>
                  <a:ea typeface="Arial"/>
                  <a:cs typeface="Arial"/>
                  <a:sym typeface="Arial"/>
                </a:rPr>
                <a:t>PTSD diagnosis</a:t>
              </a:r>
              <a:endParaRPr lang="en-US" sz="1400" b="0" i="0" u="none" strike="noStrike" cap="none" dirty="0">
                <a:solidFill>
                  <a:schemeClr val="bg1"/>
                </a:solidFill>
                <a:latin typeface="Arial"/>
                <a:ea typeface="Arial"/>
                <a:cs typeface="Arial"/>
              </a:endParaRPr>
            </a:p>
          </p:txBody>
        </p:sp>
        <p:sp>
          <p:nvSpPr>
            <p:cNvPr id="203" name="Google Shape;203;p28"/>
            <p:cNvSpPr/>
            <p:nvPr/>
          </p:nvSpPr>
          <p:spPr>
            <a:xfrm rot="-9900000">
              <a:off x="483435" y="2372383"/>
              <a:ext cx="916976" cy="299043"/>
            </a:xfrm>
            <a:prstGeom prst="leftArrow">
              <a:avLst>
                <a:gd name="adj1" fmla="val 60000"/>
                <a:gd name="adj2" fmla="val 50000"/>
              </a:avLst>
            </a:prstGeom>
            <a:solidFill>
              <a:srgbClr val="002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28"/>
            <p:cNvSpPr/>
            <p:nvPr/>
          </p:nvSpPr>
          <p:spPr>
            <a:xfrm>
              <a:off x="652" y="2004515"/>
              <a:ext cx="996810" cy="797448"/>
            </a:xfrm>
            <a:prstGeom prst="roundRect">
              <a:avLst>
                <a:gd name="adj" fmla="val 10000"/>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28"/>
            <p:cNvSpPr txBox="1"/>
            <p:nvPr/>
          </p:nvSpPr>
          <p:spPr>
            <a:xfrm>
              <a:off x="24008" y="2027871"/>
              <a:ext cx="950100" cy="750600"/>
            </a:xfrm>
            <a:prstGeom prst="rect">
              <a:avLst/>
            </a:prstGeom>
            <a:solidFill>
              <a:srgbClr val="002060"/>
            </a:solidFill>
            <a:ln>
              <a:noFill/>
            </a:ln>
          </p:spPr>
          <p:txBody>
            <a:bodyPr spcFirstLastPara="1" wrap="square" lIns="22850" tIns="22850" rIns="22850" bIns="22850" anchor="ctr" anchorCtr="0">
              <a:noAutofit/>
            </a:bodyPr>
            <a:lstStyle/>
            <a:p>
              <a:pPr marL="0" marR="0" lvl="0" indent="0" algn="ctr" rtl="0">
                <a:lnSpc>
                  <a:spcPct val="90000"/>
                </a:lnSpc>
                <a:spcBef>
                  <a:spcPts val="42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 Symptoms</a:t>
              </a:r>
              <a:endParaRPr sz="1400" b="0" i="0" u="none" strike="noStrike" cap="none">
                <a:solidFill>
                  <a:srgbClr val="000000"/>
                </a:solidFill>
                <a:latin typeface="Arial"/>
                <a:ea typeface="Arial"/>
                <a:cs typeface="Arial"/>
                <a:sym typeface="Arial"/>
              </a:endParaRPr>
            </a:p>
          </p:txBody>
        </p:sp>
        <p:sp>
          <p:nvSpPr>
            <p:cNvPr id="206" name="Google Shape;206;p28"/>
            <p:cNvSpPr/>
            <p:nvPr/>
          </p:nvSpPr>
          <p:spPr>
            <a:xfrm rot="-6900000">
              <a:off x="1046570" y="1701265"/>
              <a:ext cx="916976" cy="299043"/>
            </a:xfrm>
            <a:prstGeom prst="leftArrow">
              <a:avLst>
                <a:gd name="adj1" fmla="val 60000"/>
                <a:gd name="adj2" fmla="val 50000"/>
              </a:avLst>
            </a:prstGeom>
            <a:solidFill>
              <a:srgbClr val="002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28"/>
            <p:cNvSpPr/>
            <p:nvPr/>
          </p:nvSpPr>
          <p:spPr>
            <a:xfrm>
              <a:off x="812887" y="1036531"/>
              <a:ext cx="996810" cy="797448"/>
            </a:xfrm>
            <a:prstGeom prst="roundRect">
              <a:avLst>
                <a:gd name="adj" fmla="val 10000"/>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28"/>
            <p:cNvSpPr txBox="1"/>
            <p:nvPr/>
          </p:nvSpPr>
          <p:spPr>
            <a:xfrm>
              <a:off x="836243" y="1059887"/>
              <a:ext cx="950098" cy="750736"/>
            </a:xfrm>
            <a:prstGeom prst="rect">
              <a:avLst/>
            </a:prstGeom>
            <a:solidFill>
              <a:srgbClr val="002060"/>
            </a:solid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Duration (&gt; 1 month)</a:t>
              </a:r>
              <a:endParaRPr sz="1400" b="0" i="0" u="none" strike="noStrike" cap="none">
                <a:solidFill>
                  <a:srgbClr val="000000"/>
                </a:solidFill>
                <a:latin typeface="Arial"/>
                <a:ea typeface="Arial"/>
                <a:cs typeface="Arial"/>
                <a:sym typeface="Arial"/>
              </a:endParaRPr>
            </a:p>
          </p:txBody>
        </p:sp>
        <p:sp>
          <p:nvSpPr>
            <p:cNvPr id="209" name="Google Shape;209;p28"/>
            <p:cNvSpPr/>
            <p:nvPr/>
          </p:nvSpPr>
          <p:spPr>
            <a:xfrm rot="-3900000">
              <a:off x="1922653" y="1701265"/>
              <a:ext cx="916976" cy="299043"/>
            </a:xfrm>
            <a:prstGeom prst="leftArrow">
              <a:avLst>
                <a:gd name="adj1" fmla="val 60000"/>
                <a:gd name="adj2" fmla="val 50000"/>
              </a:avLst>
            </a:prstGeom>
            <a:solidFill>
              <a:srgbClr val="002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28"/>
            <p:cNvSpPr/>
            <p:nvPr/>
          </p:nvSpPr>
          <p:spPr>
            <a:xfrm>
              <a:off x="2076501" y="1036531"/>
              <a:ext cx="996810" cy="797448"/>
            </a:xfrm>
            <a:prstGeom prst="roundRect">
              <a:avLst>
                <a:gd name="adj" fmla="val 10000"/>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28"/>
            <p:cNvSpPr txBox="1"/>
            <p:nvPr/>
          </p:nvSpPr>
          <p:spPr>
            <a:xfrm>
              <a:off x="2099857" y="1059887"/>
              <a:ext cx="950098" cy="750736"/>
            </a:xfrm>
            <a:prstGeom prst="rect">
              <a:avLst/>
            </a:prstGeom>
            <a:solidFill>
              <a:srgbClr val="002060"/>
            </a:solid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Distress or disability</a:t>
              </a:r>
              <a:endParaRPr sz="1400" b="0" i="0" u="none" strike="noStrike" cap="none">
                <a:solidFill>
                  <a:srgbClr val="000000"/>
                </a:solidFill>
                <a:latin typeface="Arial"/>
                <a:ea typeface="Arial"/>
                <a:cs typeface="Arial"/>
                <a:sym typeface="Arial"/>
              </a:endParaRPr>
            </a:p>
          </p:txBody>
        </p:sp>
        <p:sp>
          <p:nvSpPr>
            <p:cNvPr id="212" name="Google Shape;212;p28"/>
            <p:cNvSpPr/>
            <p:nvPr/>
          </p:nvSpPr>
          <p:spPr>
            <a:xfrm rot="-900000">
              <a:off x="2485788" y="2372383"/>
              <a:ext cx="916976" cy="299043"/>
            </a:xfrm>
            <a:prstGeom prst="leftArrow">
              <a:avLst>
                <a:gd name="adj1" fmla="val 60000"/>
                <a:gd name="adj2" fmla="val 50000"/>
              </a:avLst>
            </a:prstGeom>
            <a:solidFill>
              <a:srgbClr val="002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28"/>
            <p:cNvSpPr/>
            <p:nvPr/>
          </p:nvSpPr>
          <p:spPr>
            <a:xfrm>
              <a:off x="2888736" y="2004515"/>
              <a:ext cx="996810" cy="797448"/>
            </a:xfrm>
            <a:prstGeom prst="roundRect">
              <a:avLst>
                <a:gd name="adj" fmla="val 10000"/>
              </a:avLst>
            </a:prstGeom>
            <a:solidFill>
              <a:srgbClr val="00206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8"/>
            <p:cNvSpPr txBox="1"/>
            <p:nvPr/>
          </p:nvSpPr>
          <p:spPr>
            <a:xfrm>
              <a:off x="2912092" y="2027871"/>
              <a:ext cx="950098" cy="750736"/>
            </a:xfrm>
            <a:prstGeom prst="rect">
              <a:avLst/>
            </a:prstGeom>
            <a:solidFill>
              <a:srgbClr val="002060"/>
            </a:solid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Absence of another Ddx</a:t>
              </a:r>
              <a:endParaRPr sz="1200" b="1" i="0" u="none" strike="noStrike" cap="none">
                <a:solidFill>
                  <a:schemeClr val="lt1"/>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4B61730-E18B-5532-6816-2C0C2107AAC6}"/>
              </a:ext>
            </a:extLst>
          </p:cNvPr>
          <p:cNvSpPr/>
          <p:nvPr/>
        </p:nvSpPr>
        <p:spPr>
          <a:xfrm>
            <a:off x="172865" y="1417773"/>
            <a:ext cx="8811101" cy="42187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Google Shape;221;p29"/>
          <p:cNvSpPr txBox="1">
            <a:spLocks noGrp="1"/>
          </p:cNvSpPr>
          <p:nvPr>
            <p:ph type="title" idx="4294967295"/>
          </p:nvPr>
        </p:nvSpPr>
        <p:spPr>
          <a:xfrm>
            <a:off x="424277" y="222932"/>
            <a:ext cx="7886700" cy="13255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solidFill>
                  <a:schemeClr val="bg1"/>
                </a:solidFill>
              </a:rPr>
              <a:t>Diagnostic Criteria: PTSD</a:t>
            </a:r>
            <a:endParaRPr b="1" dirty="0">
              <a:solidFill>
                <a:schemeClr val="bg1"/>
              </a:solidFill>
            </a:endParaRPr>
          </a:p>
        </p:txBody>
      </p:sp>
      <p:sp>
        <p:nvSpPr>
          <p:cNvPr id="222" name="Google Shape;222;p29"/>
          <p:cNvSpPr txBox="1"/>
          <p:nvPr/>
        </p:nvSpPr>
        <p:spPr>
          <a:xfrm>
            <a:off x="995590" y="2026305"/>
            <a:ext cx="282695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200" b="0" i="1" u="none" strike="noStrike" cap="none" dirty="0">
                <a:solidFill>
                  <a:schemeClr val="bg1"/>
                </a:solidFill>
                <a:latin typeface="Poppins"/>
                <a:ea typeface="Arial"/>
                <a:cs typeface="Arial"/>
                <a:sym typeface="Arial"/>
              </a:rPr>
              <a:t>Criterion A: </a:t>
            </a:r>
            <a:endParaRPr lang="en-US" sz="1200" b="0" i="0" u="none" strike="noStrike" cap="none">
              <a:solidFill>
                <a:schemeClr val="bg1"/>
              </a:solidFill>
              <a:latin typeface="Poppins"/>
              <a:ea typeface="Arial"/>
              <a:cs typeface="Arial"/>
            </a:endParaRPr>
          </a:p>
          <a:p>
            <a:pPr marL="0" marR="0" lvl="0" indent="0" algn="l" rtl="0">
              <a:lnSpc>
                <a:spcPct val="100000"/>
              </a:lnSpc>
              <a:spcBef>
                <a:spcPts val="0"/>
              </a:spcBef>
              <a:spcAft>
                <a:spcPts val="0"/>
              </a:spcAft>
              <a:buClr>
                <a:srgbClr val="000000"/>
              </a:buClr>
              <a:buSzPts val="2000"/>
              <a:buFont typeface="Arial"/>
              <a:buNone/>
            </a:pPr>
            <a:r>
              <a:rPr lang="en-US" sz="1200" b="1" i="0" u="none" strike="noStrike" cap="none" dirty="0">
                <a:solidFill>
                  <a:schemeClr val="bg1"/>
                </a:solidFill>
                <a:latin typeface="Poppins"/>
                <a:ea typeface="Arial"/>
                <a:cs typeface="Arial"/>
                <a:sym typeface="Arial"/>
              </a:rPr>
              <a:t>Presence of a qualifying traumatic event</a:t>
            </a:r>
            <a:endParaRPr sz="1200" b="0" i="0" u="none" strike="noStrike" cap="none" dirty="0">
              <a:solidFill>
                <a:schemeClr val="bg1"/>
              </a:solidFill>
              <a:latin typeface="Poppins"/>
              <a:ea typeface="Arial"/>
              <a:cs typeface="Arial"/>
              <a:sym typeface="Arial"/>
            </a:endParaRPr>
          </a:p>
        </p:txBody>
      </p:sp>
      <p:sp>
        <p:nvSpPr>
          <p:cNvPr id="223" name="Google Shape;223;p29"/>
          <p:cNvSpPr txBox="1"/>
          <p:nvPr/>
        </p:nvSpPr>
        <p:spPr>
          <a:xfrm>
            <a:off x="4793258" y="1576720"/>
            <a:ext cx="419462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sng" strike="noStrike" cap="none" dirty="0">
                <a:solidFill>
                  <a:schemeClr val="bg1"/>
                </a:solidFill>
                <a:latin typeface="Arial"/>
                <a:ea typeface="Arial"/>
                <a:cs typeface="Arial"/>
                <a:sym typeface="Arial"/>
              </a:rPr>
              <a:t>4 major symptom clusters:</a:t>
            </a:r>
            <a:endParaRPr sz="1400" b="0" i="0" u="none" strike="noStrike" cap="none" dirty="0">
              <a:solidFill>
                <a:schemeClr val="bg1"/>
              </a:solidFill>
              <a:latin typeface="Arial"/>
              <a:ea typeface="Arial"/>
              <a:cs typeface="Arial"/>
              <a:sym typeface="Arial"/>
            </a:endParaRPr>
          </a:p>
        </p:txBody>
      </p:sp>
      <p:sp>
        <p:nvSpPr>
          <p:cNvPr id="224" name="Google Shape;224;p29"/>
          <p:cNvSpPr txBox="1"/>
          <p:nvPr/>
        </p:nvSpPr>
        <p:spPr>
          <a:xfrm>
            <a:off x="5769428" y="2031460"/>
            <a:ext cx="282695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200" b="0" i="1" u="none" strike="noStrike" cap="none" dirty="0">
                <a:solidFill>
                  <a:schemeClr val="bg1"/>
                </a:solidFill>
                <a:latin typeface="Poppins"/>
                <a:ea typeface="Arial"/>
                <a:cs typeface="Arial"/>
                <a:sym typeface="Arial"/>
              </a:rPr>
              <a:t>Criterion B: </a:t>
            </a:r>
            <a:endParaRPr lang="en-US" sz="1200" b="0" i="0" u="none" strike="noStrike" cap="none" dirty="0">
              <a:solidFill>
                <a:schemeClr val="bg1"/>
              </a:solidFill>
              <a:latin typeface="Poppins"/>
              <a:ea typeface="Arial"/>
              <a:cs typeface="Arial"/>
            </a:endParaRPr>
          </a:p>
          <a:p>
            <a:pPr marL="0" marR="0" lvl="0" indent="0" algn="l" rtl="0">
              <a:lnSpc>
                <a:spcPct val="100000"/>
              </a:lnSpc>
              <a:spcBef>
                <a:spcPts val="0"/>
              </a:spcBef>
              <a:spcAft>
                <a:spcPts val="0"/>
              </a:spcAft>
              <a:buClr>
                <a:srgbClr val="000000"/>
              </a:buClr>
              <a:buSzPts val="2400"/>
              <a:buFont typeface="Arial"/>
              <a:buNone/>
            </a:pPr>
            <a:r>
              <a:rPr lang="en-US" sz="1200" b="1" i="0" u="none" strike="noStrike" cap="none" dirty="0">
                <a:solidFill>
                  <a:schemeClr val="bg1"/>
                </a:solidFill>
                <a:latin typeface="Poppins"/>
                <a:ea typeface="Arial"/>
                <a:cs typeface="Arial"/>
                <a:sym typeface="Arial"/>
              </a:rPr>
              <a:t>Intrusion</a:t>
            </a:r>
            <a:endParaRPr sz="1200" b="0" i="0" u="none" strike="noStrike" cap="none">
              <a:solidFill>
                <a:schemeClr val="bg1"/>
              </a:solidFill>
              <a:latin typeface="Poppins"/>
              <a:ea typeface="Arial"/>
              <a:cs typeface="Arial"/>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bg1"/>
                </a:solidFill>
                <a:latin typeface="Poppins"/>
                <a:ea typeface="Arial"/>
                <a:cs typeface="Arial"/>
                <a:sym typeface="Arial"/>
              </a:rPr>
              <a:t>(at least 1 required)</a:t>
            </a:r>
            <a:endParaRPr sz="1200" b="0" i="0" u="none" strike="noStrike" cap="none" dirty="0">
              <a:solidFill>
                <a:schemeClr val="bg1"/>
              </a:solidFill>
              <a:latin typeface="Poppins"/>
              <a:ea typeface="Arial"/>
              <a:cs typeface="Arial"/>
              <a:sym typeface="Arial"/>
            </a:endParaRPr>
          </a:p>
        </p:txBody>
      </p:sp>
      <p:sp>
        <p:nvSpPr>
          <p:cNvPr id="225" name="Google Shape;225;p29"/>
          <p:cNvSpPr txBox="1"/>
          <p:nvPr/>
        </p:nvSpPr>
        <p:spPr>
          <a:xfrm>
            <a:off x="5769428" y="2947706"/>
            <a:ext cx="268786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200" b="0" i="1" u="none" strike="noStrike" cap="none" dirty="0">
                <a:solidFill>
                  <a:schemeClr val="bg1"/>
                </a:solidFill>
                <a:latin typeface="Poppins"/>
                <a:ea typeface="Arial"/>
                <a:cs typeface="Arial"/>
                <a:sym typeface="Arial"/>
              </a:rPr>
              <a:t>Criterion C: </a:t>
            </a:r>
            <a:endParaRPr lang="en-US" sz="1200" b="0" i="0" u="none" strike="noStrike" cap="none" dirty="0">
              <a:solidFill>
                <a:schemeClr val="bg1"/>
              </a:solidFill>
              <a:latin typeface="Poppins"/>
              <a:ea typeface="Arial"/>
              <a:cs typeface="Arial"/>
            </a:endParaRPr>
          </a:p>
          <a:p>
            <a:pPr marL="0" marR="0" lvl="0" indent="0" algn="l" rtl="0">
              <a:lnSpc>
                <a:spcPct val="100000"/>
              </a:lnSpc>
              <a:spcBef>
                <a:spcPts val="0"/>
              </a:spcBef>
              <a:spcAft>
                <a:spcPts val="0"/>
              </a:spcAft>
              <a:buClr>
                <a:srgbClr val="000000"/>
              </a:buClr>
              <a:buSzPts val="2000"/>
              <a:buFont typeface="Arial"/>
              <a:buNone/>
            </a:pPr>
            <a:r>
              <a:rPr lang="en-US" sz="1200" b="1" i="0" u="none" strike="noStrike" cap="none" dirty="0">
                <a:solidFill>
                  <a:schemeClr val="bg1"/>
                </a:solidFill>
                <a:latin typeface="Poppins"/>
                <a:ea typeface="Arial"/>
                <a:cs typeface="Arial"/>
                <a:sym typeface="Arial"/>
              </a:rPr>
              <a:t>Avoidance</a:t>
            </a:r>
            <a:endParaRPr sz="1200" b="0" i="0" u="none" strike="noStrike" cap="none">
              <a:solidFill>
                <a:schemeClr val="bg1"/>
              </a:solidFill>
              <a:latin typeface="Poppins"/>
              <a:ea typeface="Arial"/>
              <a:cs typeface="Arial"/>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bg1"/>
                </a:solidFill>
                <a:latin typeface="Poppins"/>
                <a:ea typeface="Arial"/>
                <a:cs typeface="Arial"/>
                <a:sym typeface="Arial"/>
              </a:rPr>
              <a:t>(at least 1 required)</a:t>
            </a:r>
            <a:endParaRPr sz="1200" b="0" i="0" u="none" strike="noStrike" cap="none" dirty="0">
              <a:solidFill>
                <a:schemeClr val="bg1"/>
              </a:solidFill>
              <a:latin typeface="Poppins"/>
              <a:ea typeface="Arial"/>
              <a:cs typeface="Arial"/>
              <a:sym typeface="Arial"/>
            </a:endParaRPr>
          </a:p>
        </p:txBody>
      </p:sp>
      <p:sp>
        <p:nvSpPr>
          <p:cNvPr id="226" name="Google Shape;226;p29"/>
          <p:cNvSpPr txBox="1"/>
          <p:nvPr/>
        </p:nvSpPr>
        <p:spPr>
          <a:xfrm>
            <a:off x="5769428" y="3738359"/>
            <a:ext cx="3214914"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200" b="0" i="1" u="none" strike="noStrike" cap="none" dirty="0">
                <a:solidFill>
                  <a:schemeClr val="bg1"/>
                </a:solidFill>
                <a:latin typeface="Poppins"/>
                <a:ea typeface="Arial"/>
                <a:cs typeface="Arial"/>
                <a:sym typeface="Arial"/>
              </a:rPr>
              <a:t>Criterion D: </a:t>
            </a:r>
            <a:endParaRPr lang="en-US" sz="1200" b="0" i="0" u="none" strike="noStrike" cap="none" dirty="0">
              <a:solidFill>
                <a:schemeClr val="bg1"/>
              </a:solidFill>
              <a:latin typeface="Poppins"/>
              <a:ea typeface="Arial"/>
              <a:cs typeface="Arial"/>
            </a:endParaRPr>
          </a:p>
          <a:p>
            <a:pPr marL="0" marR="0" lvl="0" indent="0" algn="l" rtl="0">
              <a:lnSpc>
                <a:spcPct val="100000"/>
              </a:lnSpc>
              <a:spcBef>
                <a:spcPts val="0"/>
              </a:spcBef>
              <a:spcAft>
                <a:spcPts val="0"/>
              </a:spcAft>
              <a:buClr>
                <a:srgbClr val="000000"/>
              </a:buClr>
              <a:buSzPts val="2000"/>
              <a:buFont typeface="Arial"/>
              <a:buNone/>
            </a:pPr>
            <a:r>
              <a:rPr lang="en-US" sz="1200" b="1" i="0" u="none" strike="noStrike" cap="none" dirty="0">
                <a:solidFill>
                  <a:schemeClr val="bg1"/>
                </a:solidFill>
                <a:latin typeface="Poppins"/>
                <a:ea typeface="Arial"/>
                <a:cs typeface="Arial"/>
                <a:sym typeface="Arial"/>
              </a:rPr>
              <a:t>Negative alteration in cognition and mood</a:t>
            </a:r>
            <a:endParaRPr sz="1200" b="0" i="0" u="none" strike="noStrike" cap="none">
              <a:solidFill>
                <a:schemeClr val="bg1"/>
              </a:solidFill>
              <a:latin typeface="Poppins"/>
              <a:ea typeface="Arial"/>
              <a:cs typeface="Arial"/>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bg1"/>
                </a:solidFill>
                <a:latin typeface="Poppins"/>
                <a:ea typeface="Arial"/>
                <a:cs typeface="Arial"/>
                <a:sym typeface="Arial"/>
              </a:rPr>
              <a:t>(at least 2 required)</a:t>
            </a:r>
            <a:endParaRPr sz="1200" b="0" i="0" u="none" strike="noStrike" cap="none" dirty="0">
              <a:solidFill>
                <a:schemeClr val="bg1"/>
              </a:solidFill>
              <a:latin typeface="Poppins"/>
              <a:ea typeface="Arial"/>
              <a:cs typeface="Arial"/>
              <a:sym typeface="Arial"/>
            </a:endParaRPr>
          </a:p>
        </p:txBody>
      </p:sp>
      <p:sp>
        <p:nvSpPr>
          <p:cNvPr id="227" name="Google Shape;227;p29"/>
          <p:cNvSpPr txBox="1"/>
          <p:nvPr/>
        </p:nvSpPr>
        <p:spPr>
          <a:xfrm>
            <a:off x="5769367" y="4796311"/>
            <a:ext cx="308428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200" b="0" i="1" u="none" strike="noStrike" cap="none" dirty="0">
                <a:solidFill>
                  <a:schemeClr val="bg1"/>
                </a:solidFill>
                <a:latin typeface="Poppins"/>
                <a:ea typeface="Arial"/>
                <a:cs typeface="Arial"/>
                <a:sym typeface="Arial"/>
              </a:rPr>
              <a:t>Criterion E: </a:t>
            </a:r>
            <a:endParaRPr lang="en-US" sz="1200" b="0" i="0" u="none" strike="noStrike" cap="none" dirty="0">
              <a:solidFill>
                <a:schemeClr val="bg1"/>
              </a:solidFill>
              <a:latin typeface="Poppins"/>
              <a:ea typeface="Arial"/>
              <a:cs typeface="Arial"/>
            </a:endParaRPr>
          </a:p>
          <a:p>
            <a:pPr marL="0" marR="0" lvl="0" indent="0" algn="l" rtl="0">
              <a:lnSpc>
                <a:spcPct val="100000"/>
              </a:lnSpc>
              <a:spcBef>
                <a:spcPts val="0"/>
              </a:spcBef>
              <a:spcAft>
                <a:spcPts val="0"/>
              </a:spcAft>
              <a:buClr>
                <a:srgbClr val="000000"/>
              </a:buClr>
              <a:buSzPts val="2000"/>
              <a:buFont typeface="Arial"/>
              <a:buNone/>
            </a:pPr>
            <a:r>
              <a:rPr lang="en-US" sz="1200" b="1" i="0" u="none" strike="noStrike" cap="none" dirty="0">
                <a:solidFill>
                  <a:schemeClr val="bg1"/>
                </a:solidFill>
                <a:latin typeface="Poppins"/>
                <a:ea typeface="Arial"/>
                <a:cs typeface="Arial"/>
                <a:sym typeface="Arial"/>
              </a:rPr>
              <a:t>Alterations in arousal and reactivity</a:t>
            </a:r>
            <a:endParaRPr sz="1200" b="0" i="0" u="none" strike="noStrike" cap="none">
              <a:solidFill>
                <a:schemeClr val="bg1"/>
              </a:solidFill>
              <a:latin typeface="Poppins"/>
              <a:ea typeface="Arial"/>
              <a:cs typeface="Arial"/>
            </a:endParaRPr>
          </a:p>
          <a:p>
            <a:pPr marL="0" marR="0" lvl="0" indent="0" algn="l" rtl="0">
              <a:lnSpc>
                <a:spcPct val="100000"/>
              </a:lnSpc>
              <a:spcBef>
                <a:spcPts val="0"/>
              </a:spcBef>
              <a:spcAft>
                <a:spcPts val="0"/>
              </a:spcAft>
              <a:buClr>
                <a:srgbClr val="000000"/>
              </a:buClr>
              <a:buSzPts val="1600"/>
              <a:buFont typeface="Arial"/>
              <a:buNone/>
            </a:pPr>
            <a:r>
              <a:rPr lang="en-US" sz="1200" b="0" i="0" u="none" strike="noStrike" cap="none" dirty="0">
                <a:solidFill>
                  <a:schemeClr val="bg1"/>
                </a:solidFill>
                <a:latin typeface="Poppins"/>
                <a:ea typeface="Arial"/>
                <a:cs typeface="Arial"/>
                <a:sym typeface="Arial"/>
              </a:rPr>
              <a:t>(at least 2 required)</a:t>
            </a:r>
            <a:endParaRPr sz="1200" b="0" i="0" u="none" strike="noStrike" cap="none" dirty="0">
              <a:solidFill>
                <a:schemeClr val="bg1"/>
              </a:solidFill>
              <a:latin typeface="Poppins"/>
              <a:ea typeface="Arial"/>
              <a:cs typeface="Arial"/>
              <a:sym typeface="Arial"/>
            </a:endParaRPr>
          </a:p>
        </p:txBody>
      </p:sp>
      <p:sp>
        <p:nvSpPr>
          <p:cNvPr id="228" name="Google Shape;228;p29"/>
          <p:cNvSpPr/>
          <p:nvPr/>
        </p:nvSpPr>
        <p:spPr>
          <a:xfrm>
            <a:off x="426203" y="1898177"/>
            <a:ext cx="569387"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rgbClr val="D8E2F3"/>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229" name="Google Shape;229;p29"/>
          <p:cNvSpPr/>
          <p:nvPr/>
        </p:nvSpPr>
        <p:spPr>
          <a:xfrm>
            <a:off x="4850493" y="1881550"/>
            <a:ext cx="56938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rgbClr val="D8E2F3"/>
                </a:solidFill>
                <a:latin typeface="Arial"/>
                <a:ea typeface="Arial"/>
                <a:cs typeface="Arial"/>
                <a:sym typeface="Arial"/>
              </a:rPr>
              <a:t>2</a:t>
            </a:r>
            <a:endParaRPr sz="5400" b="1" i="0" u="none" strike="noStrike" cap="none">
              <a:solidFill>
                <a:srgbClr val="D8E2F3"/>
              </a:solidFill>
              <a:latin typeface="Arial"/>
              <a:ea typeface="Arial"/>
              <a:cs typeface="Arial"/>
              <a:sym typeface="Arial"/>
            </a:endParaRPr>
          </a:p>
        </p:txBody>
      </p:sp>
      <p:sp>
        <p:nvSpPr>
          <p:cNvPr id="230" name="Google Shape;230;p29"/>
          <p:cNvSpPr/>
          <p:nvPr/>
        </p:nvSpPr>
        <p:spPr>
          <a:xfrm>
            <a:off x="4850493" y="2815423"/>
            <a:ext cx="56938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rgbClr val="D8E2F3"/>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231" name="Google Shape;231;p29"/>
          <p:cNvSpPr/>
          <p:nvPr/>
        </p:nvSpPr>
        <p:spPr>
          <a:xfrm>
            <a:off x="4850493" y="3685637"/>
            <a:ext cx="56938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rgbClr val="D8E2F3"/>
                </a:solidFill>
                <a:latin typeface="Arial"/>
                <a:ea typeface="Arial"/>
                <a:cs typeface="Arial"/>
                <a:sym typeface="Arial"/>
              </a:rPr>
              <a:t>4</a:t>
            </a:r>
            <a:endParaRPr sz="5400" b="1" i="0" u="none" strike="noStrike" cap="none">
              <a:solidFill>
                <a:srgbClr val="D8E2F3"/>
              </a:solidFill>
              <a:latin typeface="Arial"/>
              <a:ea typeface="Arial"/>
              <a:cs typeface="Arial"/>
              <a:sym typeface="Arial"/>
            </a:endParaRPr>
          </a:p>
        </p:txBody>
      </p:sp>
      <p:sp>
        <p:nvSpPr>
          <p:cNvPr id="232" name="Google Shape;232;p29"/>
          <p:cNvSpPr/>
          <p:nvPr/>
        </p:nvSpPr>
        <p:spPr>
          <a:xfrm>
            <a:off x="4850493" y="4713741"/>
            <a:ext cx="569388"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rgbClr val="D8E2F3"/>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sp>
        <p:nvSpPr>
          <p:cNvPr id="233" name="Google Shape;233;p29"/>
          <p:cNvSpPr txBox="1"/>
          <p:nvPr/>
        </p:nvSpPr>
        <p:spPr>
          <a:xfrm>
            <a:off x="568536" y="1605779"/>
            <a:ext cx="419462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sng" strike="noStrike" cap="none" dirty="0">
                <a:solidFill>
                  <a:schemeClr val="bg1"/>
                </a:solidFill>
                <a:latin typeface="Arial"/>
                <a:ea typeface="Arial"/>
                <a:cs typeface="Arial"/>
                <a:sym typeface="Arial"/>
              </a:rPr>
              <a:t>1 stressor:</a:t>
            </a:r>
            <a:endParaRPr sz="1400" b="0" i="0" u="none" strike="noStrike" cap="none" dirty="0">
              <a:solidFill>
                <a:schemeClr val="bg1"/>
              </a:solidFill>
              <a:latin typeface="Arial"/>
              <a:ea typeface="Arial"/>
              <a:cs typeface="Arial"/>
              <a:sym typeface="Arial"/>
            </a:endParaRPr>
          </a:p>
        </p:txBody>
      </p:sp>
      <p:sp>
        <p:nvSpPr>
          <p:cNvPr id="234" name="Google Shape;234;p29"/>
          <p:cNvSpPr/>
          <p:nvPr/>
        </p:nvSpPr>
        <p:spPr>
          <a:xfrm>
            <a:off x="4346646" y="4000592"/>
            <a:ext cx="569387" cy="1422400"/>
          </a:xfrm>
          <a:prstGeom prst="leftBrace">
            <a:avLst>
              <a:gd name="adj1" fmla="val 8333"/>
              <a:gd name="adj2" fmla="val 50000"/>
            </a:avLst>
          </a:prstGeom>
          <a:noFill/>
          <a:ln w="9525" cap="flat" cmpd="sng">
            <a:solidFill>
              <a:srgbClr val="3E6EC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35" name="Google Shape;235;p29"/>
          <p:cNvSpPr txBox="1"/>
          <p:nvPr/>
        </p:nvSpPr>
        <p:spPr>
          <a:xfrm>
            <a:off x="1959551" y="4005045"/>
            <a:ext cx="2384729" cy="1323439"/>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bg1"/>
                </a:solidFill>
                <a:latin typeface="Arial"/>
                <a:ea typeface="Arial"/>
                <a:cs typeface="Arial"/>
                <a:sym typeface="Arial"/>
              </a:rPr>
              <a:t>These 2 clusters of symptoms may either (1) Begin or (2) Worsen in response to the traumatic event</a:t>
            </a:r>
            <a:endParaRPr sz="1400" b="0" i="0" u="none" strike="noStrike" cap="none" dirty="0">
              <a:solidFill>
                <a:schemeClr val="bg1"/>
              </a:solidFill>
              <a:latin typeface="Arial"/>
              <a:ea typeface="Arial"/>
              <a:cs typeface="Arial"/>
              <a:sym typeface="Arial"/>
            </a:endParaRPr>
          </a:p>
        </p:txBody>
      </p:sp>
      <p:sp>
        <p:nvSpPr>
          <p:cNvPr id="236" name="Google Shape;236;p29"/>
          <p:cNvSpPr/>
          <p:nvPr/>
        </p:nvSpPr>
        <p:spPr>
          <a:xfrm>
            <a:off x="3302909" y="1545149"/>
            <a:ext cx="1045479" cy="18620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0"/>
              <a:buFont typeface="Arial"/>
              <a:buNone/>
            </a:pPr>
            <a:r>
              <a:rPr lang="en-US" sz="11500" b="1" i="0" u="none" strike="noStrike" cap="none">
                <a:solidFill>
                  <a:srgbClr val="D8E2F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6"/>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1800"/>
              <a:buNone/>
            </a:pPr>
            <a:r>
              <a:rPr lang="en-US"/>
              <a:t>Diagnostic Considerations:  PP-PTSD</a:t>
            </a:r>
            <a:endParaRPr/>
          </a:p>
        </p:txBody>
      </p:sp>
      <p:sp>
        <p:nvSpPr>
          <p:cNvPr id="244" name="Google Shape;244;p26"/>
          <p:cNvSpPr txBox="1">
            <a:spLocks noGrp="1"/>
          </p:cNvSpPr>
          <p:nvPr>
            <p:ph idx="4294967295"/>
          </p:nvPr>
        </p:nvSpPr>
        <p:spPr>
          <a:xfrm>
            <a:off x="628652" y="1815941"/>
            <a:ext cx="4448014" cy="4351336"/>
          </a:xfrm>
          <a:prstGeom prst="rect">
            <a:avLst/>
          </a:prstGeom>
          <a:noFill/>
          <a:ln>
            <a:noFill/>
          </a:ln>
        </p:spPr>
        <p:txBody>
          <a:bodyPr spcFirstLastPara="1" wrap="square" lIns="91425" tIns="45700" rIns="91425" bIns="45700" anchor="t" anchorCtr="0">
            <a:normAutofit/>
          </a:bodyPr>
          <a:lstStyle/>
          <a:p>
            <a:pPr marL="400050" indent="-285750">
              <a:buClr>
                <a:schemeClr val="bg1"/>
              </a:buClr>
              <a:buSzPts val="1800"/>
            </a:pPr>
            <a:r>
              <a:rPr lang="en-US" sz="1800" dirty="0">
                <a:solidFill>
                  <a:schemeClr val="bg1"/>
                </a:solidFill>
              </a:rPr>
              <a:t>Posttraumatic stress disorder (PTSD) is a well-defined mental health disorder which specifically develops in relation to an experience of trauma.</a:t>
            </a:r>
            <a:endParaRPr sz="1800" dirty="0">
              <a:solidFill>
                <a:schemeClr val="bg1"/>
              </a:solidFill>
              <a:cs typeface="Poppins"/>
            </a:endParaRPr>
          </a:p>
          <a:p>
            <a:pPr marL="400050" indent="-285750">
              <a:buClr>
                <a:schemeClr val="bg1"/>
              </a:buClr>
              <a:buSzPts val="1800"/>
            </a:pPr>
            <a:r>
              <a:rPr lang="en-US" sz="1800" dirty="0">
                <a:solidFill>
                  <a:schemeClr val="bg1"/>
                </a:solidFill>
              </a:rPr>
              <a:t>Postpartum-PTSD (PP-PTSD) is not a distinct diagnosis in the DSM-5.  Diagnostic criteria for PTSD in general should be considered in the context of the traumatic delivery as the identified stressor.</a:t>
            </a:r>
            <a:endParaRPr sz="1800" dirty="0">
              <a:solidFill>
                <a:schemeClr val="bg1"/>
              </a:solidFill>
              <a:cs typeface="Poppins"/>
            </a:endParaRPr>
          </a:p>
          <a:p>
            <a:pPr marL="457200" indent="-342900">
              <a:buClr>
                <a:schemeClr val="bg1"/>
              </a:buClr>
              <a:buSzPts val="1800"/>
            </a:pPr>
            <a:endParaRPr dirty="0"/>
          </a:p>
          <a:p>
            <a:pPr marL="457200" indent="-342900">
              <a:buClr>
                <a:schemeClr val="bg1"/>
              </a:buClr>
              <a:buSzPts val="1800"/>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7"/>
          <p:cNvSpPr txBox="1">
            <a:spLocks noGrp="1"/>
          </p:cNvSpPr>
          <p:nvPr>
            <p:ph type="title"/>
          </p:nvPr>
        </p:nvSpPr>
        <p:spPr>
          <a:xfrm>
            <a:off x="2758438" y="257897"/>
            <a:ext cx="5756906" cy="13255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Diagnostic Considerations</a:t>
            </a:r>
            <a:endParaRPr/>
          </a:p>
        </p:txBody>
      </p:sp>
      <p:sp>
        <p:nvSpPr>
          <p:cNvPr id="252" name="Google Shape;252;p27"/>
          <p:cNvSpPr txBox="1">
            <a:spLocks noGrp="1"/>
          </p:cNvSpPr>
          <p:nvPr>
            <p:ph idx="1"/>
          </p:nvPr>
        </p:nvSpPr>
        <p:spPr>
          <a:xfrm>
            <a:off x="3909052" y="1212504"/>
            <a:ext cx="4606292" cy="3772530"/>
          </a:xfrm>
          <a:prstGeom prst="rect">
            <a:avLst/>
          </a:prstGeom>
          <a:noFill/>
          <a:ln>
            <a:noFill/>
          </a:ln>
        </p:spPr>
        <p:txBody>
          <a:bodyPr spcFirstLastPara="1" vert="horz" wrap="square" lIns="91425" tIns="45700" rIns="91425" bIns="45700" anchor="t" anchorCtr="0" compatLnSpc="1">
            <a:noAutofit/>
          </a:bodyPr>
          <a:lstStyle/>
          <a:p>
            <a:pPr marL="457200" lvl="0" indent="-342900" algn="l" rtl="0">
              <a:lnSpc>
                <a:spcPct val="90000"/>
              </a:lnSpc>
              <a:spcBef>
                <a:spcPts val="750"/>
              </a:spcBef>
              <a:spcAft>
                <a:spcPts val="0"/>
              </a:spcAft>
              <a:buClr>
                <a:schemeClr val="dk1"/>
              </a:buClr>
              <a:buSzPct val="92664"/>
              <a:buChar char="•"/>
            </a:pPr>
            <a:r>
              <a:rPr lang="en-US" sz="1400" dirty="0"/>
              <a:t>In addition to PTSD, those who experience traumatic events are at increased risk for a</a:t>
            </a:r>
            <a:r>
              <a:rPr lang="en-US" sz="1400" u="sng" dirty="0"/>
              <a:t> myriad of other primary mental health disorders</a:t>
            </a:r>
            <a:r>
              <a:rPr lang="en-US" sz="1400" dirty="0"/>
              <a:t> such as:</a:t>
            </a:r>
            <a:endParaRPr sz="1400" dirty="0">
              <a:cs typeface="Poppins"/>
            </a:endParaRPr>
          </a:p>
          <a:p>
            <a:pPr marL="914400" lvl="1" indent="-342900" algn="l" rtl="0">
              <a:lnSpc>
                <a:spcPct val="90000"/>
              </a:lnSpc>
              <a:spcBef>
                <a:spcPts val="375"/>
              </a:spcBef>
              <a:spcAft>
                <a:spcPts val="0"/>
              </a:spcAft>
              <a:buSzPct val="108107"/>
              <a:buChar char="•"/>
            </a:pPr>
            <a:r>
              <a:rPr lang="en-US" sz="1400" dirty="0"/>
              <a:t>Depressive disorders</a:t>
            </a:r>
            <a:endParaRPr sz="1400" dirty="0">
              <a:cs typeface="Poppins"/>
            </a:endParaRPr>
          </a:p>
          <a:p>
            <a:pPr marL="914400" lvl="1" indent="-342900" algn="l" rtl="0">
              <a:lnSpc>
                <a:spcPct val="90000"/>
              </a:lnSpc>
              <a:spcBef>
                <a:spcPts val="375"/>
              </a:spcBef>
              <a:spcAft>
                <a:spcPts val="0"/>
              </a:spcAft>
              <a:buSzPct val="108107"/>
              <a:buChar char="•"/>
            </a:pPr>
            <a:r>
              <a:rPr lang="en-US" sz="1400" dirty="0"/>
              <a:t>Anxiety disorders</a:t>
            </a:r>
            <a:endParaRPr sz="1400" dirty="0">
              <a:cs typeface="Poppins"/>
            </a:endParaRPr>
          </a:p>
          <a:p>
            <a:pPr marL="914400" lvl="1" indent="-342900" algn="l" rtl="0">
              <a:lnSpc>
                <a:spcPct val="90000"/>
              </a:lnSpc>
              <a:spcBef>
                <a:spcPts val="375"/>
              </a:spcBef>
              <a:spcAft>
                <a:spcPts val="0"/>
              </a:spcAft>
              <a:buSzPct val="108107"/>
              <a:buChar char="•"/>
            </a:pPr>
            <a:r>
              <a:rPr lang="en-US" sz="1400" dirty="0"/>
              <a:t>Personality disorders</a:t>
            </a:r>
            <a:endParaRPr sz="1400" dirty="0">
              <a:cs typeface="Poppins"/>
            </a:endParaRPr>
          </a:p>
          <a:p>
            <a:pPr marL="914400" lvl="1" indent="-342900" algn="l" rtl="0">
              <a:lnSpc>
                <a:spcPct val="90000"/>
              </a:lnSpc>
              <a:spcBef>
                <a:spcPts val="375"/>
              </a:spcBef>
              <a:spcAft>
                <a:spcPts val="0"/>
              </a:spcAft>
              <a:buSzPct val="108107"/>
              <a:buChar char="•"/>
            </a:pPr>
            <a:r>
              <a:rPr lang="en-US" sz="1400" dirty="0"/>
              <a:t>Substance use disorders</a:t>
            </a:r>
            <a:endParaRPr sz="1400" dirty="0">
              <a:cs typeface="Poppins"/>
            </a:endParaRPr>
          </a:p>
          <a:p>
            <a:pPr marL="457200" lvl="0" indent="-342900" algn="l" rtl="0">
              <a:lnSpc>
                <a:spcPct val="90000"/>
              </a:lnSpc>
              <a:spcBef>
                <a:spcPts val="750"/>
              </a:spcBef>
              <a:spcAft>
                <a:spcPts val="0"/>
              </a:spcAft>
              <a:buClr>
                <a:schemeClr val="dk1"/>
              </a:buClr>
              <a:buSzPct val="92664"/>
              <a:buChar char="•"/>
            </a:pPr>
            <a:r>
              <a:rPr lang="en-US" sz="1400" dirty="0"/>
              <a:t>Traumatic sequelae may also include symptoms that do not meet criteria for a mental health disorder </a:t>
            </a:r>
            <a:r>
              <a:rPr lang="en-US" sz="1400" u="sng" dirty="0"/>
              <a:t>however may impact health behaviors and/or ability to engage in healthcare</a:t>
            </a:r>
            <a:r>
              <a:rPr lang="en-US" sz="1400" dirty="0"/>
              <a:t>.  Examples include:</a:t>
            </a:r>
            <a:endParaRPr sz="1400" dirty="0">
              <a:cs typeface="Poppins"/>
            </a:endParaRPr>
          </a:p>
          <a:p>
            <a:pPr marL="914400" lvl="1" indent="-342900" algn="l" rtl="0">
              <a:lnSpc>
                <a:spcPct val="90000"/>
              </a:lnSpc>
              <a:spcBef>
                <a:spcPts val="375"/>
              </a:spcBef>
              <a:spcAft>
                <a:spcPts val="0"/>
              </a:spcAft>
              <a:buSzPct val="108107"/>
              <a:buChar char="•"/>
            </a:pPr>
            <a:r>
              <a:rPr lang="en-US" sz="1400" dirty="0"/>
              <a:t>Distrust</a:t>
            </a:r>
            <a:endParaRPr sz="1400" dirty="0">
              <a:cs typeface="Poppins"/>
            </a:endParaRPr>
          </a:p>
          <a:p>
            <a:pPr marL="914400" lvl="1" indent="-342900" algn="l" rtl="0">
              <a:lnSpc>
                <a:spcPct val="90000"/>
              </a:lnSpc>
              <a:spcBef>
                <a:spcPts val="375"/>
              </a:spcBef>
              <a:spcAft>
                <a:spcPts val="0"/>
              </a:spcAft>
              <a:buSzPct val="108107"/>
              <a:buChar char="•"/>
            </a:pPr>
            <a:r>
              <a:rPr lang="en-US" sz="1400" dirty="0"/>
              <a:t>Non-adherence to prenatal care visits</a:t>
            </a:r>
            <a:endParaRPr sz="1400" dirty="0">
              <a:cs typeface="Poppins"/>
            </a:endParaRPr>
          </a:p>
          <a:p>
            <a:pPr marL="914400" lvl="1" indent="-342900" algn="l" rtl="0">
              <a:lnSpc>
                <a:spcPct val="90000"/>
              </a:lnSpc>
              <a:spcBef>
                <a:spcPts val="375"/>
              </a:spcBef>
              <a:spcAft>
                <a:spcPts val="0"/>
              </a:spcAft>
              <a:buSzPct val="108107"/>
              <a:buChar char="•"/>
            </a:pPr>
            <a:r>
              <a:rPr lang="en-US" sz="1400" dirty="0"/>
              <a:t>Interpersonal sensitivity</a:t>
            </a:r>
            <a:endParaRPr sz="1400" dirty="0">
              <a:cs typeface="Poppins"/>
            </a:endParaRPr>
          </a:p>
          <a:p>
            <a:pPr marL="914400" lvl="1" indent="-342900" algn="l" rtl="0">
              <a:lnSpc>
                <a:spcPct val="90000"/>
              </a:lnSpc>
              <a:spcBef>
                <a:spcPts val="375"/>
              </a:spcBef>
              <a:spcAft>
                <a:spcPts val="0"/>
              </a:spcAft>
              <a:buSzPct val="108107"/>
              <a:buChar char="•"/>
            </a:pPr>
            <a:r>
              <a:rPr lang="en-US" sz="1400" dirty="0"/>
              <a:t>Dissociation during painful or emotionally intense experiences</a:t>
            </a:r>
            <a:endParaRPr sz="1400" dirty="0">
              <a:cs typeface="Poppins"/>
            </a:endParaRPr>
          </a:p>
          <a:p>
            <a:pPr marL="914400" lvl="1" indent="-342900" algn="l" rtl="0">
              <a:lnSpc>
                <a:spcPct val="90000"/>
              </a:lnSpc>
              <a:spcBef>
                <a:spcPts val="375"/>
              </a:spcBef>
              <a:spcAft>
                <a:spcPts val="0"/>
              </a:spcAft>
              <a:buSzPct val="108107"/>
              <a:buChar char="•"/>
            </a:pPr>
            <a:r>
              <a:rPr lang="en-US" sz="1400" dirty="0"/>
              <a:t>Passive interactional style</a:t>
            </a:r>
            <a:endParaRPr sz="1400" dirty="0">
              <a:cs typeface="Poppins"/>
            </a:endParaRPr>
          </a:p>
          <a:p>
            <a:pPr marL="457200" lvl="0" indent="-228600" algn="l" rtl="0">
              <a:lnSpc>
                <a:spcPct val="90000"/>
              </a:lnSpc>
              <a:spcBef>
                <a:spcPts val="750"/>
              </a:spcBef>
              <a:spcAft>
                <a:spcPts val="0"/>
              </a:spcAft>
              <a:buClr>
                <a:schemeClr val="dk1"/>
              </a:buClr>
              <a:buSzPct val="92664"/>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g1ef1abb59ad_0_36"/>
          <p:cNvPicPr preferRelativeResize="0"/>
          <p:nvPr/>
        </p:nvPicPr>
        <p:blipFill rotWithShape="1">
          <a:blip r:embed="rId3">
            <a:alphaModFix/>
          </a:blip>
          <a:srcRect/>
          <a:stretch/>
        </p:blipFill>
        <p:spPr>
          <a:xfrm>
            <a:off x="257028" y="820297"/>
            <a:ext cx="5084076" cy="4681716"/>
          </a:xfrm>
          <a:prstGeom prst="rect">
            <a:avLst/>
          </a:prstGeom>
          <a:noFill/>
          <a:ln>
            <a:noFill/>
          </a:ln>
        </p:spPr>
      </p:pic>
      <p:sp>
        <p:nvSpPr>
          <p:cNvPr id="260" name="Google Shape;260;g1ef1abb59ad_0_36"/>
          <p:cNvSpPr txBox="1">
            <a:spLocks noGrp="1"/>
          </p:cNvSpPr>
          <p:nvPr>
            <p:ph type="title" idx="4294967295"/>
          </p:nvPr>
        </p:nvSpPr>
        <p:spPr>
          <a:xfrm>
            <a:off x="5681782" y="1717208"/>
            <a:ext cx="3108325" cy="1645141"/>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rmAutofit/>
          </a:bodyPr>
          <a:lstStyle/>
          <a:p>
            <a:pPr algn="ctr">
              <a:buSzPct val="121212"/>
            </a:pPr>
            <a:br>
              <a:rPr lang="en-US" sz="1400" dirty="0">
                <a:latin typeface="Poppins"/>
                <a:cs typeface="Poppins"/>
              </a:rPr>
            </a:br>
            <a:br>
              <a:rPr lang="en-US" sz="1400" dirty="0">
                <a:latin typeface="Poppins"/>
                <a:cs typeface="Poppins"/>
              </a:rPr>
            </a:br>
            <a:r>
              <a:rPr lang="en-US" sz="1400" dirty="0">
                <a:latin typeface="Poppins"/>
                <a:cs typeface="Poppins"/>
              </a:rPr>
              <a:t>Frank IPV may be preceded  by escalating use of </a:t>
            </a:r>
            <a:r>
              <a:rPr lang="en-US" sz="1400" b="1" dirty="0">
                <a:latin typeface="Poppins"/>
                <a:cs typeface="Poppins"/>
              </a:rPr>
              <a:t>power and control</a:t>
            </a:r>
            <a:r>
              <a:rPr lang="en-US" sz="1400" dirty="0">
                <a:latin typeface="Poppins"/>
                <a:cs typeface="Poppins"/>
              </a:rPr>
              <a:t>  (graphic from thehotline.org)</a:t>
            </a:r>
            <a:endParaRPr sz="1400" dirty="0">
              <a:latin typeface="Poppins"/>
              <a:cs typeface="Poppins"/>
            </a:endParaRPr>
          </a:p>
          <a:p>
            <a:pPr marL="0" lvl="0" indent="0" algn="r" rtl="0">
              <a:lnSpc>
                <a:spcPct val="90000"/>
              </a:lnSpc>
              <a:spcBef>
                <a:spcPts val="0"/>
              </a:spcBef>
              <a:spcAft>
                <a:spcPts val="0"/>
              </a:spcAft>
              <a:buSzPct val="60606"/>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sz="2400" dirty="0">
                <a:cs typeface="Poppins"/>
              </a:rPr>
              <a:t>Disclosures/Disclaimers/Acknowledgments</a:t>
            </a:r>
            <a:endParaRPr sz="2400" dirty="0">
              <a:cs typeface="Poppins"/>
            </a:endParaRPr>
          </a:p>
        </p:txBody>
      </p:sp>
      <p:sp>
        <p:nvSpPr>
          <p:cNvPr id="100" name="Google Shape;100;p2"/>
          <p:cNvSpPr txBox="1">
            <a:spLocks noGrp="1"/>
          </p:cNvSpPr>
          <p:nvPr>
            <p:ph idx="4294967295"/>
          </p:nvPr>
        </p:nvSpPr>
        <p:spPr>
          <a:xfrm>
            <a:off x="628650" y="1658140"/>
            <a:ext cx="7886700" cy="435133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300"/>
              <a:buFont typeface="Calibri"/>
              <a:buNone/>
            </a:pPr>
            <a:r>
              <a:rPr lang="en-US" sz="1800" dirty="0">
                <a:solidFill>
                  <a:schemeClr val="bg1"/>
                </a:solidFill>
              </a:rPr>
              <a:t>None</a:t>
            </a:r>
            <a:endParaRPr sz="1800" dirty="0">
              <a:solidFill>
                <a:schemeClr val="bg1"/>
              </a:solidFill>
              <a:cs typeface="Poppins"/>
            </a:endParaRPr>
          </a:p>
        </p:txBody>
      </p:sp>
      <p:pic>
        <p:nvPicPr>
          <p:cNvPr id="101" name="Google Shape;101;p2"/>
          <p:cNvPicPr preferRelativeResize="0"/>
          <p:nvPr/>
        </p:nvPicPr>
        <p:blipFill rotWithShape="1">
          <a:blip r:embed="rId3">
            <a:alphaModFix/>
          </a:blip>
          <a:srcRect t="30634" b="33728"/>
          <a:stretch/>
        </p:blipFill>
        <p:spPr>
          <a:xfrm>
            <a:off x="6006106" y="5543825"/>
            <a:ext cx="3296920" cy="939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300"/>
              <a:buNone/>
            </a:pPr>
            <a:r>
              <a:rPr lang="en-US"/>
              <a:t>Clinical Presentation:  PTSD due to IPV</a:t>
            </a:r>
            <a:endParaRPr/>
          </a:p>
        </p:txBody>
      </p:sp>
      <p:sp>
        <p:nvSpPr>
          <p:cNvPr id="279" name="Google Shape;279;p33"/>
          <p:cNvSpPr txBox="1">
            <a:spLocks noGrp="1"/>
          </p:cNvSpPr>
          <p:nvPr>
            <p:ph idx="4294967295"/>
          </p:nvPr>
        </p:nvSpPr>
        <p:spPr>
          <a:xfrm>
            <a:off x="205740" y="1440872"/>
            <a:ext cx="8732520" cy="36576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800"/>
              </a:spcBef>
              <a:spcAft>
                <a:spcPts val="0"/>
              </a:spcAft>
              <a:buSzPts val="1800"/>
              <a:buChar char="•"/>
            </a:pPr>
            <a:r>
              <a:rPr lang="en-US" sz="1600" dirty="0">
                <a:solidFill>
                  <a:schemeClr val="bg1"/>
                </a:solidFill>
              </a:rPr>
              <a:t>PTSD experienced as a result of IPV commonly includes:</a:t>
            </a:r>
            <a:endParaRPr sz="1600" dirty="0">
              <a:solidFill>
                <a:schemeClr val="bg1"/>
              </a:solidFill>
              <a:cs typeface="Poppins"/>
            </a:endParaRPr>
          </a:p>
          <a:p>
            <a:pPr marL="914400" lvl="1" indent="-342900" algn="l" rtl="0">
              <a:lnSpc>
                <a:spcPct val="90000"/>
              </a:lnSpc>
              <a:spcBef>
                <a:spcPts val="1800"/>
              </a:spcBef>
              <a:spcAft>
                <a:spcPts val="0"/>
              </a:spcAft>
              <a:buSzPts val="1800"/>
              <a:buChar char="•"/>
            </a:pPr>
            <a:r>
              <a:rPr lang="en-US" sz="1600" dirty="0">
                <a:solidFill>
                  <a:schemeClr val="bg1"/>
                </a:solidFill>
              </a:rPr>
              <a:t>negative cognitive appraisals: self-blame, alienation, fear  </a:t>
            </a:r>
            <a:endParaRPr sz="1600" dirty="0">
              <a:solidFill>
                <a:schemeClr val="bg1"/>
              </a:solidFill>
              <a:cs typeface="Poppins"/>
            </a:endParaRPr>
          </a:p>
          <a:p>
            <a:pPr marL="914400" lvl="1" indent="-342900" algn="l" rtl="0">
              <a:lnSpc>
                <a:spcPct val="90000"/>
              </a:lnSpc>
              <a:spcBef>
                <a:spcPts val="1800"/>
              </a:spcBef>
              <a:spcAft>
                <a:spcPts val="0"/>
              </a:spcAft>
              <a:buSzPts val="1800"/>
              <a:buChar char="•"/>
            </a:pPr>
            <a:r>
              <a:rPr lang="en-US" sz="1600" dirty="0">
                <a:solidFill>
                  <a:schemeClr val="bg1"/>
                </a:solidFill>
              </a:rPr>
              <a:t>dissociation and numbing</a:t>
            </a:r>
            <a:endParaRPr sz="1600" dirty="0">
              <a:solidFill>
                <a:schemeClr val="bg1"/>
              </a:solidFill>
              <a:cs typeface="Poppins"/>
            </a:endParaRPr>
          </a:p>
          <a:p>
            <a:pPr marL="914400" lvl="1" indent="-342900" algn="l" rtl="0">
              <a:lnSpc>
                <a:spcPct val="90000"/>
              </a:lnSpc>
              <a:spcBef>
                <a:spcPts val="1800"/>
              </a:spcBef>
              <a:spcAft>
                <a:spcPts val="0"/>
              </a:spcAft>
              <a:buSzPts val="1800"/>
              <a:buChar char="•"/>
            </a:pPr>
            <a:r>
              <a:rPr lang="en-US" sz="1600" dirty="0">
                <a:solidFill>
                  <a:schemeClr val="bg1"/>
                </a:solidFill>
              </a:rPr>
              <a:t>avoidance of intimacy OR hypersexuality </a:t>
            </a:r>
            <a:endParaRPr sz="1600" dirty="0">
              <a:solidFill>
                <a:schemeClr val="bg1"/>
              </a:solidFill>
              <a:cs typeface="Poppins"/>
            </a:endParaRPr>
          </a:p>
          <a:p>
            <a:pPr marL="914400" lvl="1" indent="-342900" algn="l" rtl="0">
              <a:lnSpc>
                <a:spcPct val="90000"/>
              </a:lnSpc>
              <a:spcBef>
                <a:spcPts val="1800"/>
              </a:spcBef>
              <a:spcAft>
                <a:spcPts val="0"/>
              </a:spcAft>
              <a:buSzPts val="1800"/>
              <a:buChar char="•"/>
            </a:pPr>
            <a:r>
              <a:rPr lang="en-US" sz="1600" dirty="0">
                <a:solidFill>
                  <a:schemeClr val="bg1"/>
                </a:solidFill>
              </a:rPr>
              <a:t>difficulty trusting others</a:t>
            </a:r>
            <a:endParaRPr sz="1600" dirty="0">
              <a:solidFill>
                <a:schemeClr val="bg1"/>
              </a:solidFill>
              <a:cs typeface="Poppins"/>
            </a:endParaRPr>
          </a:p>
          <a:p>
            <a:pPr marL="914400" lvl="1" indent="-342900" algn="l" rtl="0">
              <a:lnSpc>
                <a:spcPct val="90000"/>
              </a:lnSpc>
              <a:spcBef>
                <a:spcPts val="1800"/>
              </a:spcBef>
              <a:spcAft>
                <a:spcPts val="0"/>
              </a:spcAft>
              <a:buSzPts val="1800"/>
              <a:buChar char="•"/>
            </a:pPr>
            <a:r>
              <a:rPr lang="en-US" sz="1600" dirty="0">
                <a:solidFill>
                  <a:schemeClr val="bg1"/>
                </a:solidFill>
              </a:rPr>
              <a:t>maladaptive relationship behaviors</a:t>
            </a:r>
            <a:endParaRPr sz="1600" dirty="0">
              <a:solidFill>
                <a:schemeClr val="bg1"/>
              </a:solidFill>
              <a:cs typeface="Poppins"/>
            </a:endParaRPr>
          </a:p>
          <a:p>
            <a:pPr marL="914400" lvl="1" indent="-342900" algn="l" rtl="0">
              <a:lnSpc>
                <a:spcPct val="90000"/>
              </a:lnSpc>
              <a:spcBef>
                <a:spcPts val="1800"/>
              </a:spcBef>
              <a:spcAft>
                <a:spcPts val="0"/>
              </a:spcAft>
              <a:buSzPts val="1800"/>
              <a:buChar char="•"/>
            </a:pPr>
            <a:r>
              <a:rPr lang="en-US" sz="1600" dirty="0">
                <a:solidFill>
                  <a:schemeClr val="bg1"/>
                </a:solidFill>
              </a:rPr>
              <a:t>self-injurious behaviors</a:t>
            </a:r>
            <a:endParaRPr sz="1600" dirty="0">
              <a:solidFill>
                <a:schemeClr val="bg1"/>
              </a:solidFill>
              <a:cs typeface="Poppins"/>
            </a:endParaRPr>
          </a:p>
          <a:p>
            <a:pPr marL="457200" lvl="0" indent="-342900" algn="l" rtl="0">
              <a:lnSpc>
                <a:spcPct val="90000"/>
              </a:lnSpc>
              <a:spcBef>
                <a:spcPts val="1800"/>
              </a:spcBef>
              <a:spcAft>
                <a:spcPts val="0"/>
              </a:spcAft>
              <a:buSzPts val="1800"/>
              <a:buChar char="•"/>
            </a:pPr>
            <a:r>
              <a:rPr lang="en-US" sz="1600" dirty="0">
                <a:solidFill>
                  <a:schemeClr val="bg1"/>
                </a:solidFill>
              </a:rPr>
              <a:t>IPV can also result in chronic health conditions (e.g., chronic pain, fibromyalgia, headaches, TBIs, STIs)</a:t>
            </a:r>
            <a:endParaRPr sz="1600" dirty="0">
              <a:solidFill>
                <a:schemeClr val="bg1"/>
              </a:solidFill>
              <a:cs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4"/>
          <p:cNvSpPr txBox="1">
            <a:spLocks noGrp="1"/>
          </p:cNvSpPr>
          <p:nvPr>
            <p:ph type="title"/>
          </p:nvPr>
        </p:nvSpPr>
        <p:spPr>
          <a:xfrm>
            <a:off x="628653" y="326322"/>
            <a:ext cx="5246369" cy="13255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300"/>
              <a:buNone/>
            </a:pPr>
            <a:r>
              <a:rPr lang="en-US" dirty="0"/>
              <a:t>Clinical Presentation: PP-PTSD</a:t>
            </a:r>
            <a:endParaRPr dirty="0"/>
          </a:p>
        </p:txBody>
      </p:sp>
      <p:sp>
        <p:nvSpPr>
          <p:cNvPr id="287" name="Google Shape;287;p34"/>
          <p:cNvSpPr txBox="1">
            <a:spLocks noGrp="1"/>
          </p:cNvSpPr>
          <p:nvPr>
            <p:ph idx="4294967295"/>
          </p:nvPr>
        </p:nvSpPr>
        <p:spPr>
          <a:xfrm>
            <a:off x="628653" y="1506584"/>
            <a:ext cx="4546852" cy="2450592"/>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Char char="•"/>
            </a:pPr>
            <a:r>
              <a:rPr lang="en-US" sz="1400" dirty="0">
                <a:solidFill>
                  <a:schemeClr val="bg1"/>
                </a:solidFill>
              </a:rPr>
              <a:t>Presentation of Postpartum PTSD may include:</a:t>
            </a:r>
            <a:endParaRPr sz="1400" dirty="0">
              <a:solidFill>
                <a:schemeClr val="bg1"/>
              </a:solidFill>
            </a:endParaRPr>
          </a:p>
          <a:p>
            <a:pPr marL="914400" lvl="1" indent="-342900" algn="l" rtl="0">
              <a:lnSpc>
                <a:spcPct val="100000"/>
              </a:lnSpc>
              <a:spcBef>
                <a:spcPts val="0"/>
              </a:spcBef>
              <a:spcAft>
                <a:spcPts val="0"/>
              </a:spcAft>
              <a:buSzPts val="1800"/>
              <a:buChar char="•"/>
            </a:pPr>
            <a:r>
              <a:rPr lang="en-US" sz="1400" dirty="0">
                <a:solidFill>
                  <a:schemeClr val="bg1"/>
                </a:solidFill>
              </a:rPr>
              <a:t>Re-experiencing: Intrusive thoughts, images, nightmares of delivery</a:t>
            </a:r>
            <a:endParaRPr sz="1400" dirty="0">
              <a:solidFill>
                <a:schemeClr val="bg1"/>
              </a:solidFill>
            </a:endParaRPr>
          </a:p>
          <a:p>
            <a:pPr marL="914400" lvl="1" indent="-342900" algn="l" rtl="0">
              <a:lnSpc>
                <a:spcPct val="100000"/>
              </a:lnSpc>
              <a:spcBef>
                <a:spcPts val="0"/>
              </a:spcBef>
              <a:spcAft>
                <a:spcPts val="0"/>
              </a:spcAft>
              <a:buSzPts val="1800"/>
              <a:buChar char="•"/>
            </a:pPr>
            <a:r>
              <a:rPr lang="en-US" sz="1400" dirty="0">
                <a:solidFill>
                  <a:schemeClr val="bg1"/>
                </a:solidFill>
              </a:rPr>
              <a:t>Avoidance: may be centered on medical care; of hospitals, physicians, medical staff, outpatient clinics, procedures, pelvic examinations </a:t>
            </a:r>
            <a:endParaRPr sz="1400" dirty="0">
              <a:solidFill>
                <a:schemeClr val="bg1"/>
              </a:solidFill>
            </a:endParaRPr>
          </a:p>
          <a:p>
            <a:pPr marL="1371600" lvl="2" indent="-342900" algn="l" rtl="0">
              <a:lnSpc>
                <a:spcPct val="100000"/>
              </a:lnSpc>
              <a:spcBef>
                <a:spcPts val="0"/>
              </a:spcBef>
              <a:spcAft>
                <a:spcPts val="0"/>
              </a:spcAft>
              <a:buSzPts val="1800"/>
              <a:buChar char="•"/>
            </a:pPr>
            <a:r>
              <a:rPr lang="en-US" sz="1400" dirty="0">
                <a:solidFill>
                  <a:schemeClr val="bg1"/>
                </a:solidFill>
              </a:rPr>
              <a:t>Persistent avoidance 🡪 not wanting future pregnancies </a:t>
            </a:r>
            <a:r>
              <a:rPr lang="en-US" sz="1400" b="1" dirty="0">
                <a:solidFill>
                  <a:schemeClr val="bg1"/>
                </a:solidFill>
              </a:rPr>
              <a:t>or</a:t>
            </a:r>
            <a:r>
              <a:rPr lang="en-US" sz="1400" dirty="0">
                <a:solidFill>
                  <a:schemeClr val="bg1"/>
                </a:solidFill>
              </a:rPr>
              <a:t> requesting cesarean sections in future pregnancies</a:t>
            </a:r>
            <a:endParaRPr sz="1400" dirty="0">
              <a:solidFill>
                <a:schemeClr val="bg1"/>
              </a:solidFill>
            </a:endParaRPr>
          </a:p>
          <a:p>
            <a:pPr marL="914400" lvl="1" indent="-342900" algn="l" rtl="0">
              <a:lnSpc>
                <a:spcPct val="100000"/>
              </a:lnSpc>
              <a:spcBef>
                <a:spcPts val="0"/>
              </a:spcBef>
              <a:spcAft>
                <a:spcPts val="0"/>
              </a:spcAft>
              <a:buSzPts val="1800"/>
              <a:buChar char="•"/>
            </a:pPr>
            <a:r>
              <a:rPr lang="en-US" sz="1400" dirty="0">
                <a:solidFill>
                  <a:schemeClr val="bg1"/>
                </a:solidFill>
              </a:rPr>
              <a:t>Negative cognitions: </a:t>
            </a:r>
            <a:endParaRPr sz="1400" dirty="0">
              <a:solidFill>
                <a:schemeClr val="bg1"/>
              </a:solidFill>
            </a:endParaRPr>
          </a:p>
          <a:p>
            <a:pPr marL="1371600" lvl="2" indent="-342900" algn="l" rtl="0">
              <a:lnSpc>
                <a:spcPct val="100000"/>
              </a:lnSpc>
              <a:spcBef>
                <a:spcPts val="0"/>
              </a:spcBef>
              <a:spcAft>
                <a:spcPts val="0"/>
              </a:spcAft>
              <a:buSzPts val="1800"/>
              <a:buChar char="•"/>
            </a:pPr>
            <a:r>
              <a:rPr lang="en-US" sz="1400" dirty="0">
                <a:solidFill>
                  <a:schemeClr val="bg1"/>
                </a:solidFill>
              </a:rPr>
              <a:t>Themes of guilt/shame surrounding motherhood or ability to care for baby</a:t>
            </a:r>
            <a:endParaRPr sz="1400" dirty="0">
              <a:solidFill>
                <a:schemeClr val="bg1"/>
              </a:solidFill>
            </a:endParaRPr>
          </a:p>
          <a:p>
            <a:pPr marL="1371600" lvl="2" indent="-342900" algn="l" rtl="0">
              <a:lnSpc>
                <a:spcPct val="100000"/>
              </a:lnSpc>
              <a:spcBef>
                <a:spcPts val="0"/>
              </a:spcBef>
              <a:spcAft>
                <a:spcPts val="0"/>
              </a:spcAft>
              <a:buSzPts val="1800"/>
              <a:buChar char="•"/>
            </a:pPr>
            <a:r>
              <a:rPr lang="en-US" sz="1400" dirty="0">
                <a:solidFill>
                  <a:schemeClr val="bg1"/>
                </a:solidFill>
              </a:rPr>
              <a:t>Fears about potential for sickness and death in baby</a:t>
            </a:r>
            <a:endParaRPr sz="1400"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5"/>
          <p:cNvSpPr txBox="1">
            <a:spLocks noGrp="1"/>
          </p:cNvSpPr>
          <p:nvPr>
            <p:ph type="title"/>
          </p:nvPr>
        </p:nvSpPr>
        <p:spPr>
          <a:xfrm>
            <a:off x="2827710" y="666312"/>
            <a:ext cx="6898180" cy="13255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300"/>
              <a:buNone/>
            </a:pPr>
            <a:r>
              <a:rPr lang="en-US" dirty="0"/>
              <a:t>Clinical Presentation: PP-PTSD</a:t>
            </a:r>
            <a:endParaRPr dirty="0"/>
          </a:p>
        </p:txBody>
      </p:sp>
      <p:sp>
        <p:nvSpPr>
          <p:cNvPr id="295" name="Google Shape;295;p35"/>
          <p:cNvSpPr txBox="1">
            <a:spLocks noGrp="1"/>
          </p:cNvSpPr>
          <p:nvPr>
            <p:ph idx="1"/>
          </p:nvPr>
        </p:nvSpPr>
        <p:spPr>
          <a:xfrm>
            <a:off x="3909052" y="1688467"/>
            <a:ext cx="4606292" cy="377253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200"/>
              </a:spcBef>
              <a:spcAft>
                <a:spcPts val="0"/>
              </a:spcAft>
              <a:buSzPts val="1800"/>
              <a:buChar char="•"/>
            </a:pPr>
            <a:r>
              <a:rPr lang="en-US" sz="1600" dirty="0">
                <a:solidFill>
                  <a:schemeClr val="tx1"/>
                </a:solidFill>
              </a:rPr>
              <a:t>Chronic PTSD secondary to childbirth has pervasive adverse effects on health including:</a:t>
            </a:r>
            <a:endParaRPr sz="1600" dirty="0">
              <a:solidFill>
                <a:schemeClr val="tx1"/>
              </a:solidFill>
              <a:cs typeface="Poppins"/>
            </a:endParaRPr>
          </a:p>
          <a:p>
            <a:pPr marL="914400" lvl="1" indent="-342900" algn="l" rtl="0">
              <a:lnSpc>
                <a:spcPct val="90000"/>
              </a:lnSpc>
              <a:spcBef>
                <a:spcPts val="1200"/>
              </a:spcBef>
              <a:spcAft>
                <a:spcPts val="0"/>
              </a:spcAft>
              <a:buSzPts val="1800"/>
              <a:buChar char="•"/>
            </a:pPr>
            <a:r>
              <a:rPr lang="en-US" sz="1600" dirty="0">
                <a:solidFill>
                  <a:schemeClr val="tx1"/>
                </a:solidFill>
              </a:rPr>
              <a:t>Impaired mother–infant bonding</a:t>
            </a:r>
            <a:endParaRPr sz="1600" dirty="0">
              <a:solidFill>
                <a:schemeClr val="tx1"/>
              </a:solidFill>
              <a:cs typeface="Poppins"/>
            </a:endParaRPr>
          </a:p>
          <a:p>
            <a:pPr marL="914400" lvl="1" indent="-342900" algn="l" rtl="0">
              <a:lnSpc>
                <a:spcPct val="90000"/>
              </a:lnSpc>
              <a:spcBef>
                <a:spcPts val="1200"/>
              </a:spcBef>
              <a:spcAft>
                <a:spcPts val="0"/>
              </a:spcAft>
              <a:buSzPts val="1800"/>
              <a:buChar char="•"/>
            </a:pPr>
            <a:r>
              <a:rPr lang="en-US" sz="1600" dirty="0">
                <a:solidFill>
                  <a:schemeClr val="tx1"/>
                </a:solidFill>
              </a:rPr>
              <a:t>Reduced quality of relationship with significant other</a:t>
            </a:r>
            <a:endParaRPr sz="1600" dirty="0">
              <a:solidFill>
                <a:schemeClr val="tx1"/>
              </a:solidFill>
              <a:cs typeface="Poppins"/>
            </a:endParaRPr>
          </a:p>
          <a:p>
            <a:pPr marL="914400" lvl="1" indent="-342900" algn="l" rtl="0">
              <a:lnSpc>
                <a:spcPct val="90000"/>
              </a:lnSpc>
              <a:spcBef>
                <a:spcPts val="1200"/>
              </a:spcBef>
              <a:spcAft>
                <a:spcPts val="0"/>
              </a:spcAft>
              <a:buSzPts val="1800"/>
              <a:buChar char="•"/>
            </a:pPr>
            <a:r>
              <a:rPr lang="en-US" sz="1600" dirty="0">
                <a:solidFill>
                  <a:schemeClr val="tx1"/>
                </a:solidFill>
                <a:ea typeface="Calibri"/>
                <a:cs typeface="Calibri"/>
                <a:sym typeface="Calibri"/>
              </a:rPr>
              <a:t>Decreased quality of life</a:t>
            </a:r>
            <a:endParaRPr sz="1600" dirty="0">
              <a:solidFill>
                <a:schemeClr val="tx1"/>
              </a:solidFill>
              <a:cs typeface="Poppins"/>
            </a:endParaRPr>
          </a:p>
          <a:p>
            <a:pPr marL="914400" lvl="1" indent="-342900" algn="l" rtl="0">
              <a:lnSpc>
                <a:spcPct val="90000"/>
              </a:lnSpc>
              <a:spcBef>
                <a:spcPts val="1200"/>
              </a:spcBef>
              <a:spcAft>
                <a:spcPts val="0"/>
              </a:spcAft>
              <a:buSzPts val="1800"/>
              <a:buChar char="•"/>
            </a:pPr>
            <a:r>
              <a:rPr lang="en-US" sz="1600" dirty="0">
                <a:solidFill>
                  <a:schemeClr val="tx1"/>
                </a:solidFill>
                <a:ea typeface="Calibri"/>
                <a:cs typeface="Calibri"/>
                <a:sym typeface="Calibri"/>
              </a:rPr>
              <a:t>Increased </a:t>
            </a:r>
            <a:r>
              <a:rPr lang="en-US" sz="1600" dirty="0">
                <a:solidFill>
                  <a:schemeClr val="tx1"/>
                </a:solidFill>
              </a:rPr>
              <a:t>risk of comorbid psychiatric illnesses</a:t>
            </a:r>
            <a:endParaRPr sz="1600" dirty="0">
              <a:solidFill>
                <a:schemeClr val="tx1"/>
              </a:solidFill>
              <a:cs typeface="Poppins"/>
            </a:endParaRPr>
          </a:p>
          <a:p>
            <a:pPr marL="914400" lvl="1" indent="-342900" algn="l" rtl="0">
              <a:lnSpc>
                <a:spcPct val="90000"/>
              </a:lnSpc>
              <a:spcBef>
                <a:spcPts val="1200"/>
              </a:spcBef>
              <a:spcAft>
                <a:spcPts val="0"/>
              </a:spcAft>
              <a:buSzPts val="1800"/>
              <a:buChar char="•"/>
            </a:pPr>
            <a:r>
              <a:rPr lang="en-US" sz="1600" dirty="0">
                <a:solidFill>
                  <a:schemeClr val="tx1"/>
                </a:solidFill>
                <a:ea typeface="Calibri"/>
                <a:cs typeface="Calibri"/>
                <a:sym typeface="Calibri"/>
              </a:rPr>
              <a:t>Increased </a:t>
            </a:r>
            <a:r>
              <a:rPr lang="en-US" sz="1600" dirty="0">
                <a:solidFill>
                  <a:schemeClr val="tx1"/>
                </a:solidFill>
              </a:rPr>
              <a:t>risk of obstetrical complications in future pregnancies</a:t>
            </a:r>
            <a:endParaRPr sz="1600" dirty="0">
              <a:solidFill>
                <a:schemeClr val="tx1"/>
              </a:solidFill>
              <a:cs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3E4BFBB-1DCA-0C90-820C-301DCFE8712E}"/>
              </a:ext>
            </a:extLst>
          </p:cNvPr>
          <p:cNvSpPr/>
          <p:nvPr/>
        </p:nvSpPr>
        <p:spPr>
          <a:xfrm>
            <a:off x="293267" y="1376380"/>
            <a:ext cx="8604770" cy="33202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Google Shape;302;p3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300"/>
              <a:buNone/>
            </a:pPr>
            <a:r>
              <a:rPr lang="en-US" dirty="0"/>
              <a:t>Clinical Presentation: Course</a:t>
            </a:r>
            <a:endParaRPr dirty="0"/>
          </a:p>
        </p:txBody>
      </p:sp>
      <p:sp>
        <p:nvSpPr>
          <p:cNvPr id="303" name="Google Shape;303;p36"/>
          <p:cNvSpPr txBox="1">
            <a:spLocks noGrp="1"/>
          </p:cNvSpPr>
          <p:nvPr>
            <p:ph idx="4294967295"/>
          </p:nvPr>
        </p:nvSpPr>
        <p:spPr>
          <a:xfrm>
            <a:off x="628648" y="1538923"/>
            <a:ext cx="7886700" cy="4351337"/>
          </a:xfrm>
          <a:prstGeom prst="rect">
            <a:avLst/>
          </a:prstGeom>
          <a:noFill/>
          <a:ln>
            <a:noFill/>
          </a:ln>
        </p:spPr>
        <p:txBody>
          <a:bodyPr spcFirstLastPara="1" wrap="square" lIns="91425" tIns="45700" rIns="91425" bIns="45700" anchor="t" anchorCtr="0">
            <a:noAutofit/>
          </a:bodyPr>
          <a:lstStyle/>
          <a:p>
            <a:pPr marL="457200" lvl="0" indent="-355600" algn="l" rtl="0">
              <a:lnSpc>
                <a:spcPct val="90000"/>
              </a:lnSpc>
              <a:spcBef>
                <a:spcPts val="1800"/>
              </a:spcBef>
              <a:spcAft>
                <a:spcPts val="0"/>
              </a:spcAft>
              <a:buSzPts val="2000"/>
              <a:buChar char="•"/>
            </a:pPr>
            <a:r>
              <a:rPr lang="en-US" sz="1600" dirty="0">
                <a:solidFill>
                  <a:schemeClr val="bg1"/>
                </a:solidFill>
              </a:rPr>
              <a:t>Trauma may manifest on a spectrum of severity ranging from adjustment disorders to PTSD/other trauma-related disorders</a:t>
            </a:r>
            <a:endParaRPr sz="1600" dirty="0">
              <a:solidFill>
                <a:schemeClr val="bg1"/>
              </a:solidFill>
              <a:cs typeface="Poppins"/>
            </a:endParaRPr>
          </a:p>
          <a:p>
            <a:pPr marL="457200" lvl="0" indent="-355600" algn="l" rtl="0">
              <a:lnSpc>
                <a:spcPct val="90000"/>
              </a:lnSpc>
              <a:spcBef>
                <a:spcPts val="1800"/>
              </a:spcBef>
              <a:spcAft>
                <a:spcPts val="0"/>
              </a:spcAft>
              <a:buSzPts val="2000"/>
              <a:buChar char="•"/>
            </a:pPr>
            <a:r>
              <a:rPr lang="en-US" sz="1600" dirty="0">
                <a:solidFill>
                  <a:schemeClr val="bg1"/>
                </a:solidFill>
              </a:rPr>
              <a:t>Trauma symptoms after perinatal adverse events can emerge as delayed or chronic at any point 🡪 can be after 12 months</a:t>
            </a:r>
            <a:endParaRPr sz="1600" dirty="0">
              <a:solidFill>
                <a:schemeClr val="bg1"/>
              </a:solidFill>
              <a:cs typeface="Poppins"/>
            </a:endParaRPr>
          </a:p>
          <a:p>
            <a:pPr marL="457200" lvl="0" indent="-355600" algn="l" rtl="0">
              <a:lnSpc>
                <a:spcPct val="90000"/>
              </a:lnSpc>
              <a:spcBef>
                <a:spcPts val="1800"/>
              </a:spcBef>
              <a:spcAft>
                <a:spcPts val="0"/>
              </a:spcAft>
              <a:buSzPts val="2000"/>
              <a:buChar char="•"/>
            </a:pPr>
            <a:r>
              <a:rPr lang="en-US" sz="1600" dirty="0">
                <a:solidFill>
                  <a:schemeClr val="bg1"/>
                </a:solidFill>
              </a:rPr>
              <a:t>Trauma from IPV is typically ongoing and repetitive.  The course of IPV is influenced by the extent of harm to the victim as well as the risks to others in the family, such as children.</a:t>
            </a:r>
            <a:endParaRPr sz="1600" dirty="0">
              <a:solidFill>
                <a:schemeClr val="bg1"/>
              </a:solidFill>
              <a:cs typeface="Poppins"/>
            </a:endParaRPr>
          </a:p>
          <a:p>
            <a:pPr marL="457200" lvl="0" indent="-355600" algn="l" rtl="0">
              <a:lnSpc>
                <a:spcPct val="90000"/>
              </a:lnSpc>
              <a:spcBef>
                <a:spcPts val="1800"/>
              </a:spcBef>
              <a:spcAft>
                <a:spcPts val="0"/>
              </a:spcAft>
              <a:buSzPts val="2000"/>
              <a:buChar char="•"/>
            </a:pPr>
            <a:r>
              <a:rPr lang="en-US" sz="1600" dirty="0">
                <a:solidFill>
                  <a:schemeClr val="bg1"/>
                </a:solidFill>
              </a:rPr>
              <a:t>Over the long-term, sequelae of trauma may present as comorbid conditions, physical pain conditions or sexual dysfunction.</a:t>
            </a:r>
            <a:endParaRPr sz="1600" dirty="0">
              <a:solidFill>
                <a:schemeClr val="bg1"/>
              </a:solidFill>
              <a:cs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300"/>
              <a:buNone/>
            </a:pPr>
            <a:r>
              <a:rPr lang="en-US"/>
              <a:t>Clinical Presentation: Prognosis</a:t>
            </a:r>
            <a:endParaRPr/>
          </a:p>
        </p:txBody>
      </p:sp>
      <p:sp>
        <p:nvSpPr>
          <p:cNvPr id="311" name="Google Shape;311;p37"/>
          <p:cNvSpPr txBox="1">
            <a:spLocks noGrp="1"/>
          </p:cNvSpPr>
          <p:nvPr>
            <p:ph idx="4294967295"/>
          </p:nvPr>
        </p:nvSpPr>
        <p:spPr>
          <a:xfrm>
            <a:off x="628652" y="1815941"/>
            <a:ext cx="4418955" cy="4361022"/>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600"/>
              </a:spcBef>
              <a:spcAft>
                <a:spcPts val="0"/>
              </a:spcAft>
              <a:buSzPts val="1800"/>
              <a:buChar char="•"/>
            </a:pPr>
            <a:r>
              <a:rPr lang="en-US" sz="1400" dirty="0">
                <a:solidFill>
                  <a:schemeClr val="bg2"/>
                </a:solidFill>
              </a:rPr>
              <a:t>Prolonging/complicating factors relevant to PTSD: </a:t>
            </a:r>
            <a:endParaRPr sz="1400" dirty="0">
              <a:solidFill>
                <a:schemeClr val="bg2"/>
              </a:solidFill>
            </a:endParaRPr>
          </a:p>
          <a:p>
            <a:pPr marL="914400" lvl="1" indent="-342900" algn="l" rtl="0">
              <a:lnSpc>
                <a:spcPct val="90000"/>
              </a:lnSpc>
              <a:spcBef>
                <a:spcPts val="600"/>
              </a:spcBef>
              <a:spcAft>
                <a:spcPts val="0"/>
              </a:spcAft>
              <a:buSzPts val="1800"/>
              <a:buChar char="•"/>
            </a:pPr>
            <a:r>
              <a:rPr lang="en-US" sz="1400" dirty="0">
                <a:solidFill>
                  <a:schemeClr val="bg2"/>
                </a:solidFill>
              </a:rPr>
              <a:t>Premorbid or comorbid disorders</a:t>
            </a:r>
            <a:endParaRPr sz="1400" dirty="0">
              <a:solidFill>
                <a:schemeClr val="bg2"/>
              </a:solidFill>
            </a:endParaRPr>
          </a:p>
          <a:p>
            <a:pPr marL="914400" lvl="1" indent="-342900" algn="l" rtl="0">
              <a:lnSpc>
                <a:spcPct val="90000"/>
              </a:lnSpc>
              <a:spcBef>
                <a:spcPts val="600"/>
              </a:spcBef>
              <a:spcAft>
                <a:spcPts val="0"/>
              </a:spcAft>
              <a:buSzPts val="1800"/>
              <a:buChar char="•"/>
            </a:pPr>
            <a:r>
              <a:rPr lang="en-US" sz="1400" dirty="0">
                <a:solidFill>
                  <a:schemeClr val="bg2"/>
                </a:solidFill>
              </a:rPr>
              <a:t>Previous traumatic events</a:t>
            </a:r>
            <a:endParaRPr sz="1400" dirty="0">
              <a:solidFill>
                <a:schemeClr val="bg2"/>
              </a:solidFill>
            </a:endParaRPr>
          </a:p>
          <a:p>
            <a:pPr marL="914400" lvl="1" indent="-342900" algn="l" rtl="0">
              <a:lnSpc>
                <a:spcPct val="90000"/>
              </a:lnSpc>
              <a:spcBef>
                <a:spcPts val="600"/>
              </a:spcBef>
              <a:spcAft>
                <a:spcPts val="0"/>
              </a:spcAft>
              <a:buSzPts val="1800"/>
              <a:buChar char="•"/>
            </a:pPr>
            <a:r>
              <a:rPr lang="en-US" sz="1400" dirty="0">
                <a:solidFill>
                  <a:schemeClr val="bg2"/>
                </a:solidFill>
              </a:rPr>
              <a:t>Repetitive trauma (such as recurrent pregnancy losses or IPV)</a:t>
            </a:r>
            <a:endParaRPr sz="1400" dirty="0">
              <a:solidFill>
                <a:schemeClr val="bg2"/>
              </a:solidFill>
            </a:endParaRPr>
          </a:p>
          <a:p>
            <a:pPr marL="457200" lvl="0" indent="-361950" algn="l" rtl="0">
              <a:lnSpc>
                <a:spcPct val="90000"/>
              </a:lnSpc>
              <a:spcBef>
                <a:spcPts val="600"/>
              </a:spcBef>
              <a:spcAft>
                <a:spcPts val="0"/>
              </a:spcAft>
              <a:buSzPts val="2100"/>
              <a:buChar char="•"/>
            </a:pPr>
            <a:r>
              <a:rPr lang="en-US" sz="1400" dirty="0">
                <a:solidFill>
                  <a:schemeClr val="bg2"/>
                </a:solidFill>
              </a:rPr>
              <a:t>Prolonging/complicating factors relevant to PP-PTSD</a:t>
            </a:r>
            <a:endParaRPr sz="1400" dirty="0">
              <a:solidFill>
                <a:schemeClr val="bg2"/>
              </a:solidFill>
            </a:endParaRPr>
          </a:p>
          <a:p>
            <a:pPr marL="914400" lvl="1" indent="-342900" algn="l" rtl="0">
              <a:lnSpc>
                <a:spcPct val="90000"/>
              </a:lnSpc>
              <a:spcBef>
                <a:spcPts val="600"/>
              </a:spcBef>
              <a:spcAft>
                <a:spcPts val="0"/>
              </a:spcAft>
              <a:buSzPts val="1800"/>
              <a:buChar char="•"/>
            </a:pPr>
            <a:r>
              <a:rPr lang="en-US" sz="1400" dirty="0">
                <a:solidFill>
                  <a:schemeClr val="bg2"/>
                </a:solidFill>
              </a:rPr>
              <a:t>Twin/multiple gestation pregnancies</a:t>
            </a:r>
            <a:endParaRPr sz="1400" dirty="0">
              <a:solidFill>
                <a:schemeClr val="bg2"/>
              </a:solidFill>
            </a:endParaRPr>
          </a:p>
          <a:p>
            <a:pPr marL="914400" lvl="1" indent="-342900" algn="l" rtl="0">
              <a:lnSpc>
                <a:spcPct val="90000"/>
              </a:lnSpc>
              <a:spcBef>
                <a:spcPts val="600"/>
              </a:spcBef>
              <a:spcAft>
                <a:spcPts val="0"/>
              </a:spcAft>
              <a:buSzPts val="1800"/>
              <a:buChar char="•"/>
            </a:pPr>
            <a:r>
              <a:rPr lang="en-US" sz="1400" dirty="0">
                <a:solidFill>
                  <a:schemeClr val="bg2"/>
                </a:solidFill>
              </a:rPr>
              <a:t>Medical complications during the pregnancy, labor, or delivery </a:t>
            </a:r>
            <a:endParaRPr sz="1400" dirty="0">
              <a:solidFill>
                <a:schemeClr val="bg2"/>
              </a:solidFill>
            </a:endParaRPr>
          </a:p>
          <a:p>
            <a:pPr marL="914400" lvl="1" indent="-342900" algn="l" rtl="0">
              <a:lnSpc>
                <a:spcPct val="90000"/>
              </a:lnSpc>
              <a:spcBef>
                <a:spcPts val="600"/>
              </a:spcBef>
              <a:spcAft>
                <a:spcPts val="0"/>
              </a:spcAft>
              <a:buSzPts val="1800"/>
              <a:buChar char="•"/>
            </a:pPr>
            <a:r>
              <a:rPr lang="en-US" sz="1400" dirty="0">
                <a:solidFill>
                  <a:schemeClr val="bg2"/>
                </a:solidFill>
              </a:rPr>
              <a:t>NICU admission for baby</a:t>
            </a:r>
            <a:endParaRPr sz="1400" dirty="0">
              <a:solidFill>
                <a:schemeClr val="bg2"/>
              </a:solidFill>
            </a:endParaRPr>
          </a:p>
          <a:p>
            <a:pPr marL="914400" lvl="1" indent="-342900" algn="l" rtl="0">
              <a:lnSpc>
                <a:spcPct val="90000"/>
              </a:lnSpc>
              <a:spcBef>
                <a:spcPts val="600"/>
              </a:spcBef>
              <a:spcAft>
                <a:spcPts val="0"/>
              </a:spcAft>
              <a:buSzPts val="1800"/>
              <a:buChar char="•"/>
            </a:pPr>
            <a:r>
              <a:rPr lang="en-US" sz="1400" dirty="0">
                <a:solidFill>
                  <a:schemeClr val="bg2"/>
                </a:solidFill>
              </a:rPr>
              <a:t>Delayed or inadequate prenatal care and providing childcare to other young children in the home</a:t>
            </a:r>
            <a:endParaRPr sz="1400" dirty="0">
              <a:solidFill>
                <a:schemeClr val="bg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129ab7cd5c7_0_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Differential Diagnosis:</a:t>
            </a:r>
            <a:endParaRPr/>
          </a:p>
        </p:txBody>
      </p:sp>
      <p:sp>
        <p:nvSpPr>
          <p:cNvPr id="319" name="Google Shape;319;g129ab7cd5c7_0_4"/>
          <p:cNvSpPr txBox="1">
            <a:spLocks noGrp="1"/>
          </p:cNvSpPr>
          <p:nvPr>
            <p:ph idx="1"/>
          </p:nvPr>
        </p:nvSpPr>
        <p:spPr>
          <a:xfrm>
            <a:off x="3909061" y="1710366"/>
            <a:ext cx="4606292" cy="377253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sz="1600" dirty="0">
                <a:solidFill>
                  <a:schemeClr val="tx1"/>
                </a:solidFill>
              </a:rPr>
              <a:t>In general, the distinguishing characteristic of PTSD from other overlapping disorders includes:</a:t>
            </a:r>
            <a:endParaRPr sz="1600">
              <a:solidFill>
                <a:schemeClr val="tx1"/>
              </a:solidFill>
              <a:cs typeface="Poppins"/>
            </a:endParaRPr>
          </a:p>
          <a:p>
            <a:pPr marL="914400" lvl="1" indent="-342900" algn="l" rtl="0">
              <a:lnSpc>
                <a:spcPct val="100000"/>
              </a:lnSpc>
              <a:spcBef>
                <a:spcPts val="0"/>
              </a:spcBef>
              <a:spcAft>
                <a:spcPts val="0"/>
              </a:spcAft>
              <a:buSzPts val="1800"/>
              <a:buChar char="•"/>
            </a:pPr>
            <a:r>
              <a:rPr lang="en-US" sz="1600" dirty="0">
                <a:solidFill>
                  <a:schemeClr val="tx1"/>
                </a:solidFill>
              </a:rPr>
              <a:t>The relationship between the </a:t>
            </a:r>
            <a:r>
              <a:rPr lang="en-US" sz="1600" b="1" dirty="0">
                <a:solidFill>
                  <a:schemeClr val="tx1"/>
                </a:solidFill>
              </a:rPr>
              <a:t>onset of symptoms with a traumatic event or prolonged experience of trauma.</a:t>
            </a:r>
            <a:endParaRPr sz="1600">
              <a:solidFill>
                <a:schemeClr val="tx1"/>
              </a:solidFill>
              <a:cs typeface="Poppins"/>
            </a:endParaRPr>
          </a:p>
          <a:p>
            <a:pPr marL="914400" lvl="1" indent="-342900" algn="l" rtl="0">
              <a:lnSpc>
                <a:spcPct val="100000"/>
              </a:lnSpc>
              <a:spcBef>
                <a:spcPts val="0"/>
              </a:spcBef>
              <a:spcAft>
                <a:spcPts val="0"/>
              </a:spcAft>
              <a:buSzPts val="1800"/>
              <a:buChar char="•"/>
            </a:pPr>
            <a:r>
              <a:rPr lang="en-US" sz="1600" dirty="0">
                <a:solidFill>
                  <a:schemeClr val="tx1"/>
                </a:solidFill>
              </a:rPr>
              <a:t>The </a:t>
            </a:r>
            <a:r>
              <a:rPr lang="en-US" sz="1600" b="1" dirty="0">
                <a:solidFill>
                  <a:schemeClr val="tx1"/>
                </a:solidFill>
              </a:rPr>
              <a:t>cluster of symptoms</a:t>
            </a:r>
            <a:r>
              <a:rPr lang="en-US" sz="1600" dirty="0">
                <a:solidFill>
                  <a:schemeClr val="tx1"/>
                </a:solidFill>
              </a:rPr>
              <a:t> which span intrusion, avoidance, hypervigilance and negative alterations of mood/cognition.</a:t>
            </a:r>
            <a:endParaRPr sz="1600" dirty="0">
              <a:solidFill>
                <a:schemeClr val="tx1"/>
              </a:solidFill>
              <a:cs typeface="Poppins"/>
            </a:endParaRPr>
          </a:p>
          <a:p>
            <a:pPr marL="914400" lvl="0" indent="0" algn="l" rtl="0">
              <a:lnSpc>
                <a:spcPct val="100000"/>
              </a:lnSpc>
              <a:spcBef>
                <a:spcPts val="0"/>
              </a:spcBef>
              <a:spcAft>
                <a:spcPts val="0"/>
              </a:spcAft>
              <a:buSzPts val="1800"/>
              <a:buNone/>
            </a:pPr>
            <a:endParaRPr sz="21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Differential Diagnosis: Overlapping Symptoms</a:t>
            </a:r>
            <a:endParaRPr/>
          </a:p>
        </p:txBody>
      </p:sp>
      <p:graphicFrame>
        <p:nvGraphicFramePr>
          <p:cNvPr id="327" name="Google Shape;327;p40"/>
          <p:cNvGraphicFramePr/>
          <p:nvPr>
            <p:extLst>
              <p:ext uri="{D42A27DB-BD31-4B8C-83A1-F6EECF244321}">
                <p14:modId xmlns:p14="http://schemas.microsoft.com/office/powerpoint/2010/main" val="3392080152"/>
              </p:ext>
            </p:extLst>
          </p:nvPr>
        </p:nvGraphicFramePr>
        <p:xfrm>
          <a:off x="608080" y="2012027"/>
          <a:ext cx="7786150" cy="3107950"/>
        </p:xfrm>
        <a:graphic>
          <a:graphicData uri="http://schemas.openxmlformats.org/drawingml/2006/table">
            <a:tbl>
              <a:tblPr firstRow="1" bandRow="1">
                <a:noFill/>
                <a:tableStyleId>{A9B374B2-487F-4065-9179-1ACC514DFFF6}</a:tableStyleId>
              </a:tblPr>
              <a:tblGrid>
                <a:gridCol w="3893075">
                  <a:extLst>
                    <a:ext uri="{9D8B030D-6E8A-4147-A177-3AD203B41FA5}">
                      <a16:colId xmlns:a16="http://schemas.microsoft.com/office/drawing/2014/main" val="20000"/>
                    </a:ext>
                  </a:extLst>
                </a:gridCol>
                <a:gridCol w="3893075">
                  <a:extLst>
                    <a:ext uri="{9D8B030D-6E8A-4147-A177-3AD203B41FA5}">
                      <a16:colId xmlns:a16="http://schemas.microsoft.com/office/drawing/2014/main" val="20001"/>
                    </a:ext>
                  </a:extLst>
                </a:gridCol>
              </a:tblGrid>
              <a:tr h="5171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Differential Diagnoses for PTSD in the Perinatal Period</a:t>
                      </a:r>
                      <a:endParaRPr sz="1400" u="none" strike="noStrike" cap="none" dirty="0"/>
                    </a:p>
                  </a:txBody>
                  <a:tcPr marL="91450" marR="91450" marT="45725" marB="45725">
                    <a:solidFill>
                      <a:srgbClr val="00206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Overlapping Symptoms</a:t>
                      </a:r>
                      <a:endParaRPr sz="1400" u="none" strike="noStrike" cap="none" dirty="0"/>
                    </a:p>
                  </a:txBody>
                  <a:tcPr marL="91450" marR="91450" marT="45725" marB="45725">
                    <a:solidFill>
                      <a:srgbClr val="002060"/>
                    </a:solidFill>
                  </a:tcPr>
                </a:tc>
                <a:extLst>
                  <a:ext uri="{0D108BD9-81ED-4DB2-BD59-A6C34878D82A}">
                    <a16:rowId xmlns:a16="http://schemas.microsoft.com/office/drawing/2014/main" val="10000"/>
                  </a:ext>
                </a:extLst>
              </a:tr>
              <a:tr h="5171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Bipolar disorder</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Irritability, distractibility, mood lability</a:t>
                      </a:r>
                      <a:endParaRPr sz="1400" u="none" strike="noStrike" cap="none" dirty="0"/>
                    </a:p>
                  </a:txBody>
                  <a:tcPr marL="91450" marR="91450" marT="45725" marB="45725"/>
                </a:tc>
                <a:extLst>
                  <a:ext uri="{0D108BD9-81ED-4DB2-BD59-A6C34878D82A}">
                    <a16:rowId xmlns:a16="http://schemas.microsoft.com/office/drawing/2014/main" val="10001"/>
                  </a:ext>
                </a:extLst>
              </a:tr>
              <a:tr h="5171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Depressive disorders</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Appetite changes, Anhedonia, Avolition, Insomnia</a:t>
                      </a:r>
                      <a:endParaRPr sz="1400" u="none" strike="noStrike" cap="none" dirty="0"/>
                    </a:p>
                  </a:txBody>
                  <a:tcPr marL="91450" marR="91450" marT="45725" marB="45725"/>
                </a:tc>
                <a:extLst>
                  <a:ext uri="{0D108BD9-81ED-4DB2-BD59-A6C34878D82A}">
                    <a16:rowId xmlns:a16="http://schemas.microsoft.com/office/drawing/2014/main" val="10002"/>
                  </a:ext>
                </a:extLst>
              </a:tr>
              <a:tr h="5171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Generalized anxiety disorder</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Irritability, Fear, Nightmares, Feeling “on edge,” Worry</a:t>
                      </a:r>
                      <a:endParaRPr sz="1400" u="none" strike="noStrike" cap="none" dirty="0"/>
                    </a:p>
                  </a:txBody>
                  <a:tcPr marL="91450" marR="91450" marT="45725" marB="45725"/>
                </a:tc>
                <a:extLst>
                  <a:ext uri="{0D108BD9-81ED-4DB2-BD59-A6C34878D82A}">
                    <a16:rowId xmlns:a16="http://schemas.microsoft.com/office/drawing/2014/main" val="10003"/>
                  </a:ext>
                </a:extLst>
              </a:tr>
              <a:tr h="5171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Substance use</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Mood swings, erratic behavior, Avoidance, Paranoia</a:t>
                      </a:r>
                      <a:endParaRPr sz="1400" u="none" strike="noStrike" cap="none" dirty="0"/>
                    </a:p>
                  </a:txBody>
                  <a:tcPr marL="91450" marR="91450" marT="45725" marB="45725"/>
                </a:tc>
                <a:extLst>
                  <a:ext uri="{0D108BD9-81ED-4DB2-BD59-A6C34878D82A}">
                    <a16:rowId xmlns:a16="http://schemas.microsoft.com/office/drawing/2014/main" val="10004"/>
                  </a:ext>
                </a:extLst>
              </a:tr>
              <a:tr h="5171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Obsessive Compulsive Disorder</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t>Recurrent, intrusive thoughts; presence of compulsions as reaction to obsessions</a:t>
                      </a:r>
                      <a:endParaRPr sz="1400" u="none" strike="noStrike" cap="none" dirty="0"/>
                    </a:p>
                  </a:txBody>
                  <a:tcPr marL="91450" marR="91450" marT="45725" marB="45725"/>
                </a:tc>
                <a:extLst>
                  <a:ext uri="{0D108BD9-81ED-4DB2-BD59-A6C34878D82A}">
                    <a16:rowId xmlns:a16="http://schemas.microsoft.com/office/drawing/2014/main" val="10005"/>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grpSp>
        <p:nvGrpSpPr>
          <p:cNvPr id="333" name="Google Shape;333;p41"/>
          <p:cNvGrpSpPr/>
          <p:nvPr/>
        </p:nvGrpSpPr>
        <p:grpSpPr>
          <a:xfrm>
            <a:off x="708956" y="2146500"/>
            <a:ext cx="7726087" cy="2574605"/>
            <a:chOff x="80381" y="349252"/>
            <a:chExt cx="7726087" cy="2574605"/>
          </a:xfrm>
        </p:grpSpPr>
        <p:sp>
          <p:nvSpPr>
            <p:cNvPr id="334" name="Google Shape;334;p41"/>
            <p:cNvSpPr/>
            <p:nvPr/>
          </p:nvSpPr>
          <p:spPr>
            <a:xfrm>
              <a:off x="530099" y="349252"/>
              <a:ext cx="1406700" cy="1406700"/>
            </a:xfrm>
            <a:prstGeom prst="ellipse">
              <a:avLst/>
            </a:prstGeom>
            <a:solidFill>
              <a:schemeClr val="accent4">
                <a:lumMod val="20000"/>
                <a:lumOff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41"/>
            <p:cNvSpPr/>
            <p:nvPr/>
          </p:nvSpPr>
          <p:spPr>
            <a:xfrm>
              <a:off x="829912" y="649064"/>
              <a:ext cx="807300" cy="8073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41"/>
            <p:cNvSpPr/>
            <p:nvPr/>
          </p:nvSpPr>
          <p:spPr>
            <a:xfrm>
              <a:off x="80381" y="2194252"/>
              <a:ext cx="23064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41"/>
            <p:cNvSpPr txBox="1"/>
            <p:nvPr/>
          </p:nvSpPr>
          <p:spPr>
            <a:xfrm>
              <a:off x="80381" y="2194252"/>
              <a:ext cx="23064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dirty="0">
                  <a:solidFill>
                    <a:schemeClr val="bg1"/>
                  </a:solidFill>
                  <a:latin typeface="Poppins"/>
                  <a:ea typeface="Calibri"/>
                  <a:cs typeface="Calibri"/>
                  <a:sym typeface="Calibri"/>
                </a:rPr>
                <a:t>BIOLOGICAL FACTORS</a:t>
              </a:r>
              <a:endParaRPr sz="2300" b="0" i="0" u="none" strike="noStrike" cap="none" dirty="0">
                <a:solidFill>
                  <a:schemeClr val="bg1"/>
                </a:solidFill>
                <a:latin typeface="Poppins"/>
                <a:ea typeface="Arial"/>
                <a:cs typeface="Arial"/>
                <a:sym typeface="Arial"/>
              </a:endParaRPr>
            </a:p>
          </p:txBody>
        </p:sp>
        <p:sp>
          <p:nvSpPr>
            <p:cNvPr id="338" name="Google Shape;338;p41"/>
            <p:cNvSpPr/>
            <p:nvPr/>
          </p:nvSpPr>
          <p:spPr>
            <a:xfrm>
              <a:off x="3239943" y="349252"/>
              <a:ext cx="1406700" cy="1406700"/>
            </a:xfrm>
            <a:prstGeom prst="ellipse">
              <a:avLst/>
            </a:prstGeom>
            <a:solidFill>
              <a:schemeClr val="accent6">
                <a:lumMod val="20000"/>
                <a:lumOff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41"/>
            <p:cNvSpPr/>
            <p:nvPr/>
          </p:nvSpPr>
          <p:spPr>
            <a:xfrm>
              <a:off x="3539756" y="649064"/>
              <a:ext cx="807300" cy="8073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41"/>
            <p:cNvSpPr/>
            <p:nvPr/>
          </p:nvSpPr>
          <p:spPr>
            <a:xfrm>
              <a:off x="2790224" y="2194252"/>
              <a:ext cx="23064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41"/>
            <p:cNvSpPr txBox="1"/>
            <p:nvPr/>
          </p:nvSpPr>
          <p:spPr>
            <a:xfrm>
              <a:off x="2790224" y="2194252"/>
              <a:ext cx="2508105" cy="72960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dirty="0">
                  <a:solidFill>
                    <a:schemeClr val="bg1"/>
                  </a:solidFill>
                  <a:latin typeface="Poppins"/>
                  <a:ea typeface="Calibri"/>
                  <a:cs typeface="Calibri"/>
                  <a:sym typeface="Calibri"/>
                </a:rPr>
                <a:t>PSYCHOLOGICAL FACTORS</a:t>
              </a:r>
              <a:endParaRPr lang="en-US" sz="2300" b="0" i="0" u="none" strike="noStrike" cap="none" dirty="0">
                <a:solidFill>
                  <a:schemeClr val="bg1"/>
                </a:solidFill>
                <a:latin typeface="Poppins"/>
                <a:ea typeface="Arial"/>
                <a:cs typeface="Arial"/>
              </a:endParaRPr>
            </a:p>
          </p:txBody>
        </p:sp>
        <p:sp>
          <p:nvSpPr>
            <p:cNvPr id="342" name="Google Shape;342;p41"/>
            <p:cNvSpPr/>
            <p:nvPr/>
          </p:nvSpPr>
          <p:spPr>
            <a:xfrm>
              <a:off x="5949787" y="349252"/>
              <a:ext cx="1406700" cy="1406700"/>
            </a:xfrm>
            <a:prstGeom prst="ellipse">
              <a:avLst/>
            </a:prstGeom>
            <a:solidFill>
              <a:schemeClr val="accent2">
                <a:lumMod val="20000"/>
                <a:lumOff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41"/>
            <p:cNvSpPr/>
            <p:nvPr/>
          </p:nvSpPr>
          <p:spPr>
            <a:xfrm>
              <a:off x="6249600" y="649064"/>
              <a:ext cx="807300" cy="8073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41"/>
            <p:cNvSpPr/>
            <p:nvPr/>
          </p:nvSpPr>
          <p:spPr>
            <a:xfrm>
              <a:off x="5500068" y="2194252"/>
              <a:ext cx="230640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41"/>
            <p:cNvSpPr txBox="1"/>
            <p:nvPr/>
          </p:nvSpPr>
          <p:spPr>
            <a:xfrm>
              <a:off x="5500068" y="2194252"/>
              <a:ext cx="23064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dirty="0">
                  <a:solidFill>
                    <a:schemeClr val="bg1"/>
                  </a:solidFill>
                  <a:latin typeface="Calibri"/>
                  <a:ea typeface="Calibri"/>
                  <a:cs typeface="Calibri"/>
                  <a:sym typeface="Calibri"/>
                </a:rPr>
                <a:t>SOCIAL VULNERABILITIES</a:t>
              </a:r>
              <a:endParaRPr sz="2300" b="0" i="0" u="none" strike="noStrike" cap="none" dirty="0">
                <a:solidFill>
                  <a:schemeClr val="bg1"/>
                </a:solidFill>
                <a:latin typeface="Arial"/>
                <a:ea typeface="Arial"/>
                <a:cs typeface="Arial"/>
                <a:sym typeface="Arial"/>
              </a:endParaRPr>
            </a:p>
          </p:txBody>
        </p:sp>
      </p:grpSp>
      <p:sp>
        <p:nvSpPr>
          <p:cNvPr id="347" name="Google Shape;347;p41"/>
          <p:cNvSpPr txBox="1"/>
          <p:nvPr/>
        </p:nvSpPr>
        <p:spPr>
          <a:xfrm>
            <a:off x="709031" y="368021"/>
            <a:ext cx="78867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1800"/>
              <a:buFont typeface="Calibri"/>
              <a:buNone/>
            </a:pPr>
            <a:r>
              <a:rPr lang="en-US" sz="3300" b="1" i="0" u="none" strike="noStrike" cap="none" dirty="0">
                <a:solidFill>
                  <a:schemeClr val="bg2"/>
                </a:solidFill>
                <a:latin typeface="Calibri"/>
                <a:ea typeface="Calibri"/>
                <a:cs typeface="Calibri"/>
                <a:sym typeface="Calibri"/>
              </a:rPr>
              <a:t>Pathophysiology</a:t>
            </a:r>
            <a:endParaRPr sz="1400" b="1" i="0" u="none" strike="noStrike" cap="none" dirty="0">
              <a:solidFill>
                <a:schemeClr val="bg2"/>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Biological Factors</a:t>
            </a:r>
            <a:endParaRPr/>
          </a:p>
        </p:txBody>
      </p:sp>
      <p:sp>
        <p:nvSpPr>
          <p:cNvPr id="353" name="Google Shape;353;p42"/>
          <p:cNvSpPr txBox="1">
            <a:spLocks noGrp="1"/>
          </p:cNvSpPr>
          <p:nvPr>
            <p:ph idx="2"/>
          </p:nvPr>
        </p:nvSpPr>
        <p:spPr>
          <a:xfrm>
            <a:off x="465246" y="1727992"/>
            <a:ext cx="3868337" cy="3684583"/>
          </a:xfrm>
          <a:prstGeom prst="rect">
            <a:avLst/>
          </a:prstGeom>
          <a:noFill/>
          <a:ln>
            <a:noFill/>
          </a:ln>
        </p:spPr>
        <p:txBody>
          <a:bodyPr spcFirstLastPara="1" wrap="square" lIns="68575" tIns="34275" rIns="68575" bIns="34275" anchor="t" anchorCtr="0">
            <a:normAutofit/>
          </a:bodyPr>
          <a:lstStyle/>
          <a:p>
            <a:pPr marL="457200" lvl="0" indent="-342900" algn="l" rtl="0">
              <a:lnSpc>
                <a:spcPct val="90000"/>
              </a:lnSpc>
              <a:spcBef>
                <a:spcPts val="750"/>
              </a:spcBef>
              <a:spcAft>
                <a:spcPts val="0"/>
              </a:spcAft>
              <a:buClr>
                <a:schemeClr val="bg1"/>
              </a:buClr>
              <a:buSzPts val="1800"/>
              <a:buChar char="•"/>
            </a:pPr>
            <a:r>
              <a:rPr lang="en-US" sz="1800" dirty="0">
                <a:solidFill>
                  <a:schemeClr val="bg1"/>
                </a:solidFill>
              </a:rPr>
              <a:t>HPA axis dysfunction</a:t>
            </a:r>
            <a:endParaRPr sz="1800" dirty="0">
              <a:solidFill>
                <a:schemeClr val="bg1"/>
              </a:solidFill>
              <a:cs typeface="Poppins"/>
            </a:endParaRPr>
          </a:p>
          <a:p>
            <a:pPr marL="457200" lvl="0" indent="-342900" algn="l" rtl="0">
              <a:lnSpc>
                <a:spcPct val="90000"/>
              </a:lnSpc>
              <a:spcBef>
                <a:spcPts val="750"/>
              </a:spcBef>
              <a:spcAft>
                <a:spcPts val="0"/>
              </a:spcAft>
              <a:buClr>
                <a:schemeClr val="bg1"/>
              </a:buClr>
              <a:buSzPts val="1800"/>
              <a:buChar char="•"/>
            </a:pPr>
            <a:r>
              <a:rPr lang="en-US" sz="1800" dirty="0">
                <a:solidFill>
                  <a:schemeClr val="bg1"/>
                </a:solidFill>
              </a:rPr>
              <a:t>Neurobiological structural changes </a:t>
            </a:r>
            <a:endParaRPr sz="1800" dirty="0">
              <a:solidFill>
                <a:schemeClr val="bg1"/>
              </a:solidFill>
              <a:cs typeface="Poppins"/>
            </a:endParaRPr>
          </a:p>
          <a:p>
            <a:pPr marL="457200" lvl="0" indent="-342900" algn="l" rtl="0">
              <a:lnSpc>
                <a:spcPct val="90000"/>
              </a:lnSpc>
              <a:spcBef>
                <a:spcPts val="750"/>
              </a:spcBef>
              <a:spcAft>
                <a:spcPts val="0"/>
              </a:spcAft>
              <a:buClr>
                <a:schemeClr val="bg1"/>
              </a:buClr>
              <a:buSzPts val="1800"/>
              <a:buChar char="•"/>
            </a:pPr>
            <a:r>
              <a:rPr lang="en-US" sz="1800" dirty="0">
                <a:solidFill>
                  <a:schemeClr val="bg1"/>
                </a:solidFill>
              </a:rPr>
              <a:t>Gene associations</a:t>
            </a:r>
            <a:endParaRPr sz="1800" dirty="0">
              <a:solidFill>
                <a:schemeClr val="bg1"/>
              </a:solidFill>
              <a:cs typeface="Poppins"/>
            </a:endParaRPr>
          </a:p>
          <a:p>
            <a:pPr marL="457200" lvl="0" indent="-342900" algn="l" rtl="0">
              <a:lnSpc>
                <a:spcPct val="90000"/>
              </a:lnSpc>
              <a:spcBef>
                <a:spcPts val="750"/>
              </a:spcBef>
              <a:spcAft>
                <a:spcPts val="0"/>
              </a:spcAft>
              <a:buClr>
                <a:schemeClr val="bg1"/>
              </a:buClr>
              <a:buSzPts val="1800"/>
              <a:buChar char="•"/>
            </a:pPr>
            <a:r>
              <a:rPr lang="en-US" sz="1800" dirty="0">
                <a:solidFill>
                  <a:schemeClr val="bg1"/>
                </a:solidFill>
              </a:rPr>
              <a:t>Proinflammatory state</a:t>
            </a:r>
            <a:endParaRPr sz="1800" dirty="0">
              <a:solidFill>
                <a:schemeClr val="bg1"/>
              </a:solidFill>
              <a:cs typeface="Poppins"/>
            </a:endParaRPr>
          </a:p>
        </p:txBody>
      </p:sp>
      <p:pic>
        <p:nvPicPr>
          <p:cNvPr id="354" name="Google Shape;354;p42"/>
          <p:cNvPicPr preferRelativeResize="0"/>
          <p:nvPr/>
        </p:nvPicPr>
        <p:blipFill rotWithShape="1">
          <a:blip r:embed="rId3">
            <a:alphaModFix/>
          </a:blip>
          <a:srcRect/>
          <a:stretch/>
        </p:blipFill>
        <p:spPr>
          <a:xfrm>
            <a:off x="4333583" y="1547883"/>
            <a:ext cx="4514498" cy="3399581"/>
          </a:xfrm>
          <a:prstGeom prst="rect">
            <a:avLst/>
          </a:prstGeom>
          <a:noFill/>
          <a:ln>
            <a:noFill/>
          </a:ln>
        </p:spPr>
      </p:pic>
      <p:sp>
        <p:nvSpPr>
          <p:cNvPr id="2" name="TextBox 1">
            <a:extLst>
              <a:ext uri="{FF2B5EF4-FFF2-40B4-BE49-F238E27FC236}">
                <a16:creationId xmlns:a16="http://schemas.microsoft.com/office/drawing/2014/main" id="{8E153B31-8737-BB26-9BEF-E50D5DB43AEB}"/>
              </a:ext>
            </a:extLst>
          </p:cNvPr>
          <p:cNvSpPr txBox="1"/>
          <p:nvPr/>
        </p:nvSpPr>
        <p:spPr>
          <a:xfrm>
            <a:off x="6885708" y="5264727"/>
            <a:ext cx="23691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Hutner et al., 2021.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9"/>
        <p:cNvGrpSpPr/>
        <p:nvPr/>
      </p:nvGrpSpPr>
      <p:grpSpPr>
        <a:xfrm>
          <a:off x="0" y="0"/>
          <a:ext cx="0" cy="0"/>
          <a:chOff x="0" y="0"/>
          <a:chExt cx="0" cy="0"/>
        </a:xfrm>
      </p:grpSpPr>
      <p:sp>
        <p:nvSpPr>
          <p:cNvPr id="360" name="Google Shape;360;p43"/>
          <p:cNvSpPr/>
          <p:nvPr/>
        </p:nvSpPr>
        <p:spPr>
          <a:xfrm>
            <a:off x="-88298" y="0"/>
            <a:ext cx="3819906" cy="6858000"/>
          </a:xfrm>
          <a:prstGeom prst="rect">
            <a:avLst/>
          </a:prstGeom>
          <a:solidFill>
            <a:schemeClr val="tx2">
              <a:lumMod val="90000"/>
              <a:lumOff val="10000"/>
            </a:schemeClr>
          </a:solidFill>
          <a:ln>
            <a:solidFill>
              <a:srgbClr val="002060"/>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361" name="Google Shape;361;p43"/>
          <p:cNvSpPr txBox="1">
            <a:spLocks noGrp="1"/>
          </p:cNvSpPr>
          <p:nvPr>
            <p:ph type="title"/>
          </p:nvPr>
        </p:nvSpPr>
        <p:spPr>
          <a:xfrm>
            <a:off x="344979" y="667912"/>
            <a:ext cx="3167063" cy="55046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3600" dirty="0">
                <a:solidFill>
                  <a:schemeClr val="lt1"/>
                </a:solidFill>
              </a:rPr>
              <a:t>Psychological Factors </a:t>
            </a:r>
            <a:endParaRPr sz="3600" dirty="0">
              <a:solidFill>
                <a:schemeClr val="lt1"/>
              </a:solidFill>
            </a:endParaRPr>
          </a:p>
        </p:txBody>
      </p:sp>
      <p:grpSp>
        <p:nvGrpSpPr>
          <p:cNvPr id="362" name="Google Shape;362;p43"/>
          <p:cNvGrpSpPr/>
          <p:nvPr/>
        </p:nvGrpSpPr>
        <p:grpSpPr>
          <a:xfrm>
            <a:off x="4101291" y="681915"/>
            <a:ext cx="4697730" cy="5381641"/>
            <a:chOff x="0" y="61523"/>
            <a:chExt cx="4697730" cy="5381641"/>
          </a:xfrm>
        </p:grpSpPr>
        <p:sp>
          <p:nvSpPr>
            <p:cNvPr id="363" name="Google Shape;363;p43"/>
            <p:cNvSpPr/>
            <p:nvPr/>
          </p:nvSpPr>
          <p:spPr>
            <a:xfrm>
              <a:off x="0" y="61523"/>
              <a:ext cx="4697730" cy="1274130"/>
            </a:xfrm>
            <a:prstGeom prst="roundRect">
              <a:avLst>
                <a:gd name="adj" fmla="val 16667"/>
              </a:avLst>
            </a:prstGeom>
            <a:solidFill>
              <a:srgbClr val="B2C8B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43"/>
            <p:cNvSpPr txBox="1"/>
            <p:nvPr/>
          </p:nvSpPr>
          <p:spPr>
            <a:xfrm>
              <a:off x="62198" y="123721"/>
              <a:ext cx="4573334" cy="1149734"/>
            </a:xfrm>
            <a:prstGeom prst="rect">
              <a:avLst/>
            </a:prstGeom>
            <a:noFill/>
            <a:ln>
              <a:noFill/>
            </a:ln>
          </p:spPr>
          <p:txBody>
            <a:bodyPr spcFirstLastPara="1" wrap="square" lIns="125725" tIns="125725" rIns="125725" bIns="125725" anchor="ctr" anchorCtr="0">
              <a:noAutofit/>
            </a:bodyPr>
            <a:lstStyle/>
            <a:p>
              <a:pPr marL="0" marR="0" lvl="0" indent="0" algn="l" rtl="0">
                <a:lnSpc>
                  <a:spcPct val="90000"/>
                </a:lnSpc>
                <a:spcBef>
                  <a:spcPts val="0"/>
                </a:spcBef>
                <a:spcAft>
                  <a:spcPts val="0"/>
                </a:spcAft>
                <a:buClr>
                  <a:srgbClr val="000000"/>
                </a:buClr>
                <a:buSzPts val="3300"/>
                <a:buFont typeface="Arial"/>
                <a:buNone/>
              </a:pPr>
              <a:r>
                <a:rPr lang="en-US" sz="3300" b="0" i="0" u="none" strike="noStrike" cap="none" dirty="0">
                  <a:solidFill>
                    <a:srgbClr val="012B4A"/>
                  </a:solidFill>
                  <a:latin typeface="Arial"/>
                  <a:ea typeface="Arial"/>
                  <a:cs typeface="Arial"/>
                  <a:sym typeface="Arial"/>
                </a:rPr>
                <a:t>Pre-existing psychiatric illness</a:t>
              </a:r>
              <a:endParaRPr sz="1400" b="0" i="0" u="none" strike="noStrike" cap="none" dirty="0">
                <a:solidFill>
                  <a:srgbClr val="012B4A"/>
                </a:solidFill>
                <a:latin typeface="Arial"/>
                <a:ea typeface="Arial"/>
                <a:cs typeface="Arial"/>
                <a:sym typeface="Arial"/>
              </a:endParaRPr>
            </a:p>
          </p:txBody>
        </p:sp>
        <p:sp>
          <p:nvSpPr>
            <p:cNvPr id="365" name="Google Shape;365;p43"/>
            <p:cNvSpPr/>
            <p:nvPr/>
          </p:nvSpPr>
          <p:spPr>
            <a:xfrm>
              <a:off x="0" y="1430693"/>
              <a:ext cx="4697730" cy="1274130"/>
            </a:xfrm>
            <a:prstGeom prst="roundRect">
              <a:avLst>
                <a:gd name="adj" fmla="val 16667"/>
              </a:avLst>
            </a:prstGeom>
            <a:solidFill>
              <a:schemeClr val="accent2">
                <a:lumMod val="75000"/>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43"/>
            <p:cNvSpPr txBox="1"/>
            <p:nvPr/>
          </p:nvSpPr>
          <p:spPr>
            <a:xfrm>
              <a:off x="62198" y="1492891"/>
              <a:ext cx="4573334" cy="1149734"/>
            </a:xfrm>
            <a:prstGeom prst="rect">
              <a:avLst/>
            </a:prstGeom>
            <a:noFill/>
            <a:ln>
              <a:noFill/>
            </a:ln>
          </p:spPr>
          <p:txBody>
            <a:bodyPr spcFirstLastPara="1" wrap="square" lIns="125725" tIns="125725" rIns="125725" bIns="125725" anchor="ctr" anchorCtr="0">
              <a:noAutofit/>
            </a:bodyPr>
            <a:lstStyle/>
            <a:p>
              <a:pPr marL="0" marR="0" lvl="0" indent="0" algn="l" rtl="0">
                <a:lnSpc>
                  <a:spcPct val="90000"/>
                </a:lnSpc>
                <a:spcBef>
                  <a:spcPts val="0"/>
                </a:spcBef>
                <a:spcAft>
                  <a:spcPts val="0"/>
                </a:spcAft>
                <a:buClr>
                  <a:srgbClr val="000000"/>
                </a:buClr>
                <a:buSzPts val="3300"/>
                <a:buFont typeface="Arial"/>
                <a:buNone/>
              </a:pPr>
              <a:r>
                <a:rPr lang="en-US" sz="3300" b="0" i="0" u="none" strike="noStrike" cap="none">
                  <a:solidFill>
                    <a:schemeClr val="lt1"/>
                  </a:solidFill>
                  <a:latin typeface="Arial"/>
                  <a:ea typeface="Arial"/>
                  <a:cs typeface="Arial"/>
                  <a:sym typeface="Arial"/>
                </a:rPr>
                <a:t>Prior trauma exposure </a:t>
              </a:r>
              <a:endParaRPr sz="1400" b="0" i="0" u="none" strike="noStrike" cap="none">
                <a:solidFill>
                  <a:srgbClr val="000000"/>
                </a:solidFill>
                <a:latin typeface="Arial"/>
                <a:ea typeface="Arial"/>
                <a:cs typeface="Arial"/>
                <a:sym typeface="Arial"/>
              </a:endParaRPr>
            </a:p>
          </p:txBody>
        </p:sp>
        <p:sp>
          <p:nvSpPr>
            <p:cNvPr id="367" name="Google Shape;367;p43"/>
            <p:cNvSpPr/>
            <p:nvPr/>
          </p:nvSpPr>
          <p:spPr>
            <a:xfrm>
              <a:off x="0" y="2799864"/>
              <a:ext cx="4697730" cy="1274130"/>
            </a:xfrm>
            <a:prstGeom prst="roundRect">
              <a:avLst>
                <a:gd name="adj" fmla="val 16667"/>
              </a:avLst>
            </a:prstGeom>
            <a:solidFill>
              <a:schemeClr val="accent1">
                <a:lumMod val="50000"/>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43"/>
            <p:cNvSpPr txBox="1"/>
            <p:nvPr/>
          </p:nvSpPr>
          <p:spPr>
            <a:xfrm>
              <a:off x="62198" y="2862062"/>
              <a:ext cx="4573334" cy="1149734"/>
            </a:xfrm>
            <a:prstGeom prst="rect">
              <a:avLst/>
            </a:prstGeom>
            <a:noFill/>
            <a:ln>
              <a:noFill/>
            </a:ln>
          </p:spPr>
          <p:txBody>
            <a:bodyPr spcFirstLastPara="1" wrap="square" lIns="125725" tIns="125725" rIns="125725" bIns="125725" anchor="ctr" anchorCtr="0">
              <a:noAutofit/>
            </a:bodyPr>
            <a:lstStyle/>
            <a:p>
              <a:pPr marL="0" marR="0" lvl="0" indent="0" algn="l" rtl="0">
                <a:lnSpc>
                  <a:spcPct val="90000"/>
                </a:lnSpc>
                <a:spcBef>
                  <a:spcPts val="0"/>
                </a:spcBef>
                <a:spcAft>
                  <a:spcPts val="0"/>
                </a:spcAft>
                <a:buClr>
                  <a:srgbClr val="000000"/>
                </a:buClr>
                <a:buSzPts val="3300"/>
                <a:buFont typeface="Arial"/>
                <a:buNone/>
              </a:pPr>
              <a:r>
                <a:rPr lang="en-US" sz="3300" b="0" i="0" u="none" strike="noStrike" cap="none">
                  <a:solidFill>
                    <a:schemeClr val="lt1"/>
                  </a:solidFill>
                  <a:latin typeface="Arial"/>
                  <a:ea typeface="Arial"/>
                  <a:cs typeface="Arial"/>
                  <a:sym typeface="Arial"/>
                </a:rPr>
                <a:t>Family history of psychiatric illness</a:t>
              </a:r>
              <a:endParaRPr sz="1400" b="0" i="0" u="none" strike="noStrike" cap="none">
                <a:solidFill>
                  <a:srgbClr val="000000"/>
                </a:solidFill>
                <a:latin typeface="Arial"/>
                <a:ea typeface="Arial"/>
                <a:cs typeface="Arial"/>
                <a:sym typeface="Arial"/>
              </a:endParaRPr>
            </a:p>
          </p:txBody>
        </p:sp>
        <p:sp>
          <p:nvSpPr>
            <p:cNvPr id="369" name="Google Shape;369;p43"/>
            <p:cNvSpPr/>
            <p:nvPr/>
          </p:nvSpPr>
          <p:spPr>
            <a:xfrm>
              <a:off x="0" y="4169034"/>
              <a:ext cx="4697730" cy="1274130"/>
            </a:xfrm>
            <a:prstGeom prst="roundRect">
              <a:avLst>
                <a:gd name="adj" fmla="val 16667"/>
              </a:avLst>
            </a:prstGeom>
            <a:solidFill>
              <a:schemeClr val="accent2">
                <a:lumMod val="50000"/>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43"/>
            <p:cNvSpPr txBox="1"/>
            <p:nvPr/>
          </p:nvSpPr>
          <p:spPr>
            <a:xfrm>
              <a:off x="62198" y="4231232"/>
              <a:ext cx="4573334" cy="1149734"/>
            </a:xfrm>
            <a:prstGeom prst="rect">
              <a:avLst/>
            </a:prstGeom>
            <a:noFill/>
            <a:ln>
              <a:noFill/>
            </a:ln>
          </p:spPr>
          <p:txBody>
            <a:bodyPr spcFirstLastPara="1" wrap="square" lIns="125725" tIns="125725" rIns="125725" bIns="125725" anchor="ctr" anchorCtr="0">
              <a:noAutofit/>
            </a:bodyPr>
            <a:lstStyle/>
            <a:p>
              <a:pPr marL="0" marR="0" lvl="0" indent="0" algn="l" rtl="0">
                <a:lnSpc>
                  <a:spcPct val="90000"/>
                </a:lnSpc>
                <a:spcBef>
                  <a:spcPts val="0"/>
                </a:spcBef>
                <a:spcAft>
                  <a:spcPts val="0"/>
                </a:spcAft>
                <a:buClr>
                  <a:srgbClr val="000000"/>
                </a:buClr>
                <a:buSzPts val="3300"/>
                <a:buFont typeface="Arial"/>
                <a:buNone/>
              </a:pPr>
              <a:r>
                <a:rPr lang="en-US" sz="3300" b="0" i="0" u="none" strike="noStrike" cap="none">
                  <a:solidFill>
                    <a:schemeClr val="lt1"/>
                  </a:solidFill>
                  <a:latin typeface="Arial"/>
                  <a:ea typeface="Arial"/>
                  <a:cs typeface="Arial"/>
                  <a:sym typeface="Arial"/>
                </a:rPr>
                <a:t>Coping skills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dirty="0">
                <a:cs typeface="Poppins"/>
              </a:rPr>
              <a:t>Learning Objectives:</a:t>
            </a:r>
            <a:endParaRPr dirty="0">
              <a:cs typeface="Poppins"/>
            </a:endParaRPr>
          </a:p>
        </p:txBody>
      </p:sp>
      <p:sp>
        <p:nvSpPr>
          <p:cNvPr id="2" name="Rectangle: Rounded Corners 1">
            <a:extLst>
              <a:ext uri="{FF2B5EF4-FFF2-40B4-BE49-F238E27FC236}">
                <a16:creationId xmlns:a16="http://schemas.microsoft.com/office/drawing/2014/main" id="{159DAD10-F265-D88C-4344-D59DE116C4B2}"/>
              </a:ext>
            </a:extLst>
          </p:cNvPr>
          <p:cNvSpPr/>
          <p:nvPr/>
        </p:nvSpPr>
        <p:spPr>
          <a:xfrm>
            <a:off x="293267" y="1376380"/>
            <a:ext cx="8604770" cy="40756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Google Shape;108;p4"/>
          <p:cNvSpPr txBox="1">
            <a:spLocks noGrp="1"/>
          </p:cNvSpPr>
          <p:nvPr>
            <p:ph idx="4294967295"/>
          </p:nvPr>
        </p:nvSpPr>
        <p:spPr>
          <a:xfrm>
            <a:off x="628648" y="1538923"/>
            <a:ext cx="7886700" cy="4351337"/>
          </a:xfrm>
          <a:prstGeom prst="rect">
            <a:avLst/>
          </a:prstGeom>
          <a:noFill/>
          <a:ln>
            <a:noFill/>
          </a:ln>
        </p:spPr>
        <p:txBody>
          <a:bodyPr spcFirstLastPara="1" wrap="square" lIns="91425" tIns="45700" rIns="91425" bIns="45700" anchor="t" anchorCtr="0">
            <a:normAutofit/>
          </a:bodyPr>
          <a:lstStyle/>
          <a:p>
            <a:pPr marL="457200" lvl="0" indent="-349250" algn="l" rtl="0">
              <a:lnSpc>
                <a:spcPct val="100000"/>
              </a:lnSpc>
              <a:spcBef>
                <a:spcPts val="0"/>
              </a:spcBef>
              <a:spcAft>
                <a:spcPts val="0"/>
              </a:spcAft>
              <a:buSzPts val="1900"/>
              <a:buChar char="•"/>
            </a:pPr>
            <a:r>
              <a:rPr lang="en-US" sz="1800" dirty="0">
                <a:solidFill>
                  <a:schemeClr val="bg1"/>
                </a:solidFill>
              </a:rPr>
              <a:t>Define the incidence of trauma in reproductive-aged women</a:t>
            </a:r>
            <a:endParaRPr sz="1800" dirty="0">
              <a:solidFill>
                <a:schemeClr val="bg1"/>
              </a:solidFill>
              <a:cs typeface="Poppins"/>
            </a:endParaRPr>
          </a:p>
          <a:p>
            <a:pPr marL="457200" lvl="0" indent="-349250" algn="l" rtl="0">
              <a:lnSpc>
                <a:spcPct val="100000"/>
              </a:lnSpc>
              <a:spcBef>
                <a:spcPts val="0"/>
              </a:spcBef>
              <a:spcAft>
                <a:spcPts val="0"/>
              </a:spcAft>
              <a:buSzPts val="1900"/>
              <a:buChar char="•"/>
            </a:pPr>
            <a:r>
              <a:rPr lang="en-US" sz="1800" dirty="0">
                <a:solidFill>
                  <a:schemeClr val="bg1"/>
                </a:solidFill>
              </a:rPr>
              <a:t>Recognize risk and protective factors for trauma in a perinatal patient</a:t>
            </a:r>
            <a:endParaRPr sz="1800" dirty="0">
              <a:solidFill>
                <a:schemeClr val="bg1"/>
              </a:solidFill>
              <a:cs typeface="Poppins"/>
            </a:endParaRPr>
          </a:p>
          <a:p>
            <a:pPr marL="457200" lvl="0" indent="-349250" algn="l" rtl="0">
              <a:lnSpc>
                <a:spcPct val="100000"/>
              </a:lnSpc>
              <a:spcBef>
                <a:spcPts val="0"/>
              </a:spcBef>
              <a:spcAft>
                <a:spcPts val="0"/>
              </a:spcAft>
              <a:buSzPts val="1900"/>
              <a:buChar char="•"/>
            </a:pPr>
            <a:r>
              <a:rPr lang="en-US" sz="1800" dirty="0">
                <a:solidFill>
                  <a:schemeClr val="bg1"/>
                </a:solidFill>
              </a:rPr>
              <a:t>Understand the screening tools and diagnostic criteria for experiences of trauma and post-traumatic stress disorder (PTSD) </a:t>
            </a:r>
            <a:endParaRPr sz="1800" dirty="0">
              <a:solidFill>
                <a:schemeClr val="bg1"/>
              </a:solidFill>
              <a:cs typeface="Poppins"/>
            </a:endParaRPr>
          </a:p>
          <a:p>
            <a:pPr marL="457200" lvl="0" indent="-349250" algn="l" rtl="0">
              <a:lnSpc>
                <a:spcPct val="100000"/>
              </a:lnSpc>
              <a:spcBef>
                <a:spcPts val="0"/>
              </a:spcBef>
              <a:spcAft>
                <a:spcPts val="0"/>
              </a:spcAft>
              <a:buSzPts val="1900"/>
              <a:buChar char="•"/>
            </a:pPr>
            <a:r>
              <a:rPr lang="en-US" sz="1800" dirty="0">
                <a:solidFill>
                  <a:schemeClr val="bg1"/>
                </a:solidFill>
              </a:rPr>
              <a:t>Learn common clinical presentations and differential diagnoses of trauma disorders in a perinatal patient</a:t>
            </a:r>
            <a:endParaRPr sz="1800" dirty="0">
              <a:solidFill>
                <a:schemeClr val="bg1"/>
              </a:solidFill>
              <a:cs typeface="Poppins"/>
            </a:endParaRPr>
          </a:p>
          <a:p>
            <a:pPr marL="457200" lvl="0" indent="-349250" algn="l" rtl="0">
              <a:lnSpc>
                <a:spcPct val="100000"/>
              </a:lnSpc>
              <a:spcBef>
                <a:spcPts val="0"/>
              </a:spcBef>
              <a:spcAft>
                <a:spcPts val="0"/>
              </a:spcAft>
              <a:buSzPts val="1900"/>
              <a:buChar char="•"/>
            </a:pPr>
            <a:r>
              <a:rPr lang="en-US" sz="1800" dirty="0">
                <a:solidFill>
                  <a:schemeClr val="bg1"/>
                </a:solidFill>
              </a:rPr>
              <a:t>Understand the biological, psychological and social factors which contribute to the pathophysiology of PTSD</a:t>
            </a:r>
            <a:endParaRPr sz="1800" dirty="0">
              <a:solidFill>
                <a:schemeClr val="bg1"/>
              </a:solidFill>
              <a:cs typeface="Poppins"/>
            </a:endParaRPr>
          </a:p>
          <a:p>
            <a:pPr marL="457200" lvl="0" indent="-349250" algn="l" rtl="0">
              <a:lnSpc>
                <a:spcPct val="100000"/>
              </a:lnSpc>
              <a:spcBef>
                <a:spcPts val="0"/>
              </a:spcBef>
              <a:spcAft>
                <a:spcPts val="0"/>
              </a:spcAft>
              <a:buSzPts val="1900"/>
              <a:buChar char="•"/>
            </a:pPr>
            <a:r>
              <a:rPr lang="en-US" sz="1800" dirty="0">
                <a:solidFill>
                  <a:schemeClr val="bg1"/>
                </a:solidFill>
              </a:rPr>
              <a:t>Learn evidence-based recommendations of PTSD treatment, including pharmacologic, non-pharmacologic, and psychotherapeutic modalities</a:t>
            </a:r>
            <a:endParaRPr sz="1800" dirty="0">
              <a:solidFill>
                <a:schemeClr val="bg1"/>
              </a:solidFill>
              <a:cs typeface="Poppi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5"/>
        <p:cNvGrpSpPr/>
        <p:nvPr/>
      </p:nvGrpSpPr>
      <p:grpSpPr>
        <a:xfrm>
          <a:off x="0" y="0"/>
          <a:ext cx="0" cy="0"/>
          <a:chOff x="0" y="0"/>
          <a:chExt cx="0" cy="0"/>
        </a:xfrm>
      </p:grpSpPr>
      <p:sp>
        <p:nvSpPr>
          <p:cNvPr id="376" name="Google Shape;376;p44"/>
          <p:cNvSpPr/>
          <p:nvPr/>
        </p:nvSpPr>
        <p:spPr>
          <a:xfrm>
            <a:off x="0" y="0"/>
            <a:ext cx="3819906" cy="6858000"/>
          </a:xfrm>
          <a:prstGeom prst="rect">
            <a:avLst/>
          </a:prstGeom>
          <a:solidFill>
            <a:schemeClr val="tx2">
              <a:lumMod val="90000"/>
              <a:lumOff val="1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7" name="Google Shape;377;p44"/>
          <p:cNvSpPr txBox="1">
            <a:spLocks noGrp="1"/>
          </p:cNvSpPr>
          <p:nvPr>
            <p:ph type="title"/>
          </p:nvPr>
        </p:nvSpPr>
        <p:spPr>
          <a:xfrm>
            <a:off x="393555" y="620392"/>
            <a:ext cx="3136029" cy="55046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solidFill>
                  <a:schemeClr val="lt1"/>
                </a:solidFill>
              </a:rPr>
              <a:t>Social Vulnerabilities </a:t>
            </a:r>
            <a:endParaRPr dirty="0">
              <a:solidFill>
                <a:schemeClr val="lt1"/>
              </a:solidFill>
            </a:endParaRPr>
          </a:p>
        </p:txBody>
      </p:sp>
      <p:sp>
        <p:nvSpPr>
          <p:cNvPr id="378" name="Google Shape;378;p44"/>
          <p:cNvSpPr txBox="1"/>
          <p:nvPr/>
        </p:nvSpPr>
        <p:spPr>
          <a:xfrm>
            <a:off x="4269425" y="1479438"/>
            <a:ext cx="4377900" cy="378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Racial differences in trauma exposure. </a:t>
            </a:r>
            <a:r>
              <a:rPr lang="en-US" sz="1800" b="0" i="0" u="none" strike="noStrike" cap="none">
                <a:solidFill>
                  <a:srgbClr val="000000"/>
                </a:solidFill>
                <a:latin typeface="Calibri"/>
                <a:ea typeface="Calibri"/>
                <a:cs typeface="Calibri"/>
                <a:sym typeface="Calibri"/>
              </a:rPr>
              <a:t> Although PTSD risk is elevated in Black individuals, race alone is unlikely to be the role mediator.  Black women are at higher risk for being a victim of a violent crime and have repeated exposure to racism.  Black women also have higher rates of pregnancy complications, putting them at a theoretically higher risk for PP-PTSD.</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LGBT+ individuals</a:t>
            </a:r>
            <a:r>
              <a:rPr lang="en-US" sz="1800" b="0" i="0" u="none" strike="noStrike" cap="none">
                <a:solidFill>
                  <a:srgbClr val="000000"/>
                </a:solidFill>
                <a:latin typeface="Calibri"/>
                <a:ea typeface="Calibri"/>
                <a:cs typeface="Calibri"/>
                <a:sym typeface="Calibri"/>
              </a:rPr>
              <a:t> are at greater risk for chronic stress and structural sigma in health care systems.  </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5"/>
          <p:cNvSpPr txBox="1">
            <a:spLocks noGrp="1"/>
          </p:cNvSpPr>
          <p:nvPr>
            <p:ph type="title"/>
          </p:nvPr>
        </p:nvSpPr>
        <p:spPr>
          <a:xfrm>
            <a:off x="628653" y="211906"/>
            <a:ext cx="5246369" cy="13255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General principles of treatment</a:t>
            </a:r>
            <a:endParaRPr dirty="0"/>
          </a:p>
        </p:txBody>
      </p:sp>
      <p:sp>
        <p:nvSpPr>
          <p:cNvPr id="386" name="Google Shape;386;p45"/>
          <p:cNvSpPr txBox="1">
            <a:spLocks noGrp="1"/>
          </p:cNvSpPr>
          <p:nvPr>
            <p:ph idx="4294967295"/>
          </p:nvPr>
        </p:nvSpPr>
        <p:spPr>
          <a:xfrm>
            <a:off x="628653" y="1331054"/>
            <a:ext cx="4659406" cy="4351336"/>
          </a:xfrm>
          <a:prstGeom prst="rect">
            <a:avLst/>
          </a:prstGeom>
          <a:noFill/>
          <a:ln>
            <a:noFill/>
          </a:ln>
        </p:spPr>
        <p:txBody>
          <a:bodyPr spcFirstLastPara="1" vert="horz" wrap="square" lIns="91425" tIns="45700" rIns="91425" bIns="45700" anchor="t" anchorCtr="0" compatLnSpc="1">
            <a:noAutofit/>
          </a:bodyPr>
          <a:lstStyle/>
          <a:p>
            <a:pPr marL="457200" lvl="0" indent="-342900" algn="l" rtl="0">
              <a:lnSpc>
                <a:spcPct val="90000"/>
              </a:lnSpc>
              <a:spcBef>
                <a:spcPts val="750"/>
              </a:spcBef>
              <a:spcAft>
                <a:spcPts val="0"/>
              </a:spcAft>
              <a:buClr>
                <a:schemeClr val="bg1"/>
              </a:buClr>
              <a:buSzPts val="1800"/>
              <a:buChar char="•"/>
            </a:pPr>
            <a:r>
              <a:rPr lang="en-US" sz="1600" dirty="0">
                <a:solidFill>
                  <a:schemeClr val="bg1"/>
                </a:solidFill>
              </a:rPr>
              <a:t>The importance of treating those who have experienced trauma, PTSD, intimate partner violence, reproductive loss or traumatic birth experience should be underscored. </a:t>
            </a:r>
            <a:endParaRPr sz="1600" dirty="0">
              <a:solidFill>
                <a:schemeClr val="bg1"/>
              </a:solidFill>
              <a:cs typeface="Poppins"/>
            </a:endParaRPr>
          </a:p>
          <a:p>
            <a:pPr marL="457200" lvl="0" indent="-342900" algn="l" rtl="0">
              <a:lnSpc>
                <a:spcPct val="90000"/>
              </a:lnSpc>
              <a:spcBef>
                <a:spcPts val="750"/>
              </a:spcBef>
              <a:spcAft>
                <a:spcPts val="0"/>
              </a:spcAft>
              <a:buClr>
                <a:schemeClr val="bg1"/>
              </a:buClr>
              <a:buSzPts val="1800"/>
              <a:buChar char="•"/>
            </a:pPr>
            <a:r>
              <a:rPr lang="en-US" sz="1600" dirty="0">
                <a:solidFill>
                  <a:schemeClr val="bg1"/>
                </a:solidFill>
              </a:rPr>
              <a:t>Ideally treatment should be a multidisciplinary approach.</a:t>
            </a:r>
            <a:endParaRPr sz="1600" dirty="0">
              <a:solidFill>
                <a:schemeClr val="bg1"/>
              </a:solidFill>
              <a:cs typeface="Poppins"/>
            </a:endParaRPr>
          </a:p>
          <a:p>
            <a:pPr marL="457200" lvl="0" indent="-342900" algn="l" rtl="0">
              <a:lnSpc>
                <a:spcPct val="90000"/>
              </a:lnSpc>
              <a:spcBef>
                <a:spcPts val="750"/>
              </a:spcBef>
              <a:spcAft>
                <a:spcPts val="0"/>
              </a:spcAft>
              <a:buClr>
                <a:schemeClr val="bg1"/>
              </a:buClr>
              <a:buSzPts val="1800"/>
              <a:buChar char="•"/>
            </a:pPr>
            <a:r>
              <a:rPr lang="en-US" sz="1600" dirty="0">
                <a:solidFill>
                  <a:schemeClr val="bg1"/>
                </a:solidFill>
              </a:rPr>
              <a:t>The aim of treatment is to reduce levels of distress and improve function and quality of life with minimal adverse effects. </a:t>
            </a:r>
            <a:endParaRPr sz="1600" dirty="0">
              <a:solidFill>
                <a:schemeClr val="bg1"/>
              </a:solidFill>
              <a:cs typeface="Poppins"/>
            </a:endParaRPr>
          </a:p>
          <a:p>
            <a:pPr marL="457200" lvl="0" indent="-342900" algn="l" rtl="0">
              <a:lnSpc>
                <a:spcPct val="90000"/>
              </a:lnSpc>
              <a:spcBef>
                <a:spcPts val="750"/>
              </a:spcBef>
              <a:spcAft>
                <a:spcPts val="0"/>
              </a:spcAft>
              <a:buClr>
                <a:schemeClr val="bg1"/>
              </a:buClr>
              <a:buSzPts val="1800"/>
              <a:buChar char="•"/>
            </a:pPr>
            <a:r>
              <a:rPr lang="en-US" sz="1600" dirty="0">
                <a:solidFill>
                  <a:schemeClr val="bg1"/>
                </a:solidFill>
              </a:rPr>
              <a:t>Most evidence is drawn from studies on treatment efficacy in patients with non-childbirth-related PTSD, however it is suggested many of these non-childbirth related modalities may also be used effectively for PP-PTSD</a:t>
            </a:r>
            <a:endParaRPr sz="1600" dirty="0">
              <a:solidFill>
                <a:schemeClr val="bg1"/>
              </a:solidFill>
              <a:cs typeface="Poppi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A7BEB04-85E2-A9BD-B441-ACE015AC3F94}"/>
              </a:ext>
            </a:extLst>
          </p:cNvPr>
          <p:cNvSpPr/>
          <p:nvPr/>
        </p:nvSpPr>
        <p:spPr>
          <a:xfrm>
            <a:off x="172865" y="1417773"/>
            <a:ext cx="8811101" cy="44981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Google Shape;393;p46"/>
          <p:cNvSpPr txBox="1">
            <a:spLocks noGrp="1"/>
          </p:cNvSpPr>
          <p:nvPr>
            <p:ph type="title"/>
          </p:nvPr>
        </p:nvSpPr>
        <p:spPr>
          <a:xfrm>
            <a:off x="628652" y="384797"/>
            <a:ext cx="7886700" cy="13255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Treatment: Psychotherapy</a:t>
            </a:r>
            <a:endParaRPr/>
          </a:p>
        </p:txBody>
      </p:sp>
      <p:sp>
        <p:nvSpPr>
          <p:cNvPr id="394" name="Google Shape;394;p46"/>
          <p:cNvSpPr txBox="1">
            <a:spLocks noGrp="1"/>
          </p:cNvSpPr>
          <p:nvPr>
            <p:ph idx="4294967295"/>
          </p:nvPr>
        </p:nvSpPr>
        <p:spPr>
          <a:xfrm>
            <a:off x="311284" y="1523306"/>
            <a:ext cx="8525355" cy="3811908"/>
          </a:xfrm>
          <a:prstGeom prst="rect">
            <a:avLst/>
          </a:prstGeom>
          <a:noFill/>
          <a:ln>
            <a:noFill/>
          </a:ln>
        </p:spPr>
        <p:txBody>
          <a:bodyPr spcFirstLastPara="1" vert="horz" wrap="square" lIns="91425" tIns="45700" rIns="91425" bIns="45700" anchor="t" anchorCtr="0" compatLnSpc="1">
            <a:noAutofit/>
          </a:bodyPr>
          <a:lstStyle/>
          <a:p>
            <a:pPr marL="457200" lvl="0" indent="-355600" algn="l" rtl="0">
              <a:lnSpc>
                <a:spcPct val="90000"/>
              </a:lnSpc>
              <a:spcBef>
                <a:spcPts val="750"/>
              </a:spcBef>
              <a:spcAft>
                <a:spcPts val="0"/>
              </a:spcAft>
              <a:buClr>
                <a:schemeClr val="dk1"/>
              </a:buClr>
              <a:buSzPts val="2000"/>
              <a:buChar char="•"/>
            </a:pPr>
            <a:r>
              <a:rPr lang="en-US" sz="1600" dirty="0">
                <a:solidFill>
                  <a:schemeClr val="bg1"/>
                </a:solidFill>
              </a:rPr>
              <a:t>The 2017 Veterans Health Administration/Department of Defense (VHA/DOD) Clinical Practice Guideline for PTSD recommends trauma focused psychotherapy as the 1</a:t>
            </a:r>
            <a:r>
              <a:rPr lang="en-US" sz="1600" baseline="30000" dirty="0">
                <a:solidFill>
                  <a:schemeClr val="bg1"/>
                </a:solidFill>
              </a:rPr>
              <a:t>st</a:t>
            </a:r>
            <a:r>
              <a:rPr lang="en-US" sz="1600" dirty="0">
                <a:solidFill>
                  <a:schemeClr val="bg1"/>
                </a:solidFill>
              </a:rPr>
              <a:t> line treatment for PTSD over pharmacotherapy</a:t>
            </a:r>
            <a:endParaRPr sz="1600" dirty="0">
              <a:solidFill>
                <a:schemeClr val="bg1"/>
              </a:solidFill>
              <a:cs typeface="Poppins"/>
            </a:endParaRPr>
          </a:p>
          <a:p>
            <a:pPr marL="457200" lvl="0" indent="-355600" algn="l" rtl="0">
              <a:lnSpc>
                <a:spcPct val="90000"/>
              </a:lnSpc>
              <a:spcBef>
                <a:spcPts val="750"/>
              </a:spcBef>
              <a:spcAft>
                <a:spcPts val="0"/>
              </a:spcAft>
              <a:buClr>
                <a:schemeClr val="dk1"/>
              </a:buClr>
              <a:buSzPts val="2000"/>
              <a:buChar char="•"/>
            </a:pPr>
            <a:r>
              <a:rPr lang="en-US" sz="1600" dirty="0">
                <a:solidFill>
                  <a:schemeClr val="bg1"/>
                </a:solidFill>
              </a:rPr>
              <a:t>Psychotherapeutic modalities include:</a:t>
            </a:r>
            <a:endParaRPr sz="1600" dirty="0">
              <a:solidFill>
                <a:schemeClr val="bg1"/>
              </a:solidFill>
              <a:cs typeface="Poppins"/>
            </a:endParaRPr>
          </a:p>
          <a:p>
            <a:pPr marL="914400" lvl="1" indent="-355600" algn="l" rtl="0">
              <a:lnSpc>
                <a:spcPct val="90000"/>
              </a:lnSpc>
              <a:spcBef>
                <a:spcPts val="375"/>
              </a:spcBef>
              <a:spcAft>
                <a:spcPts val="0"/>
              </a:spcAft>
              <a:buSzPts val="2000"/>
              <a:buChar char="•"/>
            </a:pPr>
            <a:r>
              <a:rPr lang="en-US" sz="1600" dirty="0">
                <a:solidFill>
                  <a:schemeClr val="bg1"/>
                </a:solidFill>
              </a:rPr>
              <a:t>Cognitive Behavioral Therapy (CBT)</a:t>
            </a:r>
            <a:endParaRPr sz="1600" dirty="0">
              <a:solidFill>
                <a:schemeClr val="bg1"/>
              </a:solidFill>
              <a:cs typeface="Poppins"/>
            </a:endParaRPr>
          </a:p>
          <a:p>
            <a:pPr marL="914400" lvl="1" indent="-355600" algn="l" rtl="0">
              <a:lnSpc>
                <a:spcPct val="90000"/>
              </a:lnSpc>
              <a:spcBef>
                <a:spcPts val="375"/>
              </a:spcBef>
              <a:spcAft>
                <a:spcPts val="0"/>
              </a:spcAft>
              <a:buSzPts val="2000"/>
              <a:buChar char="•"/>
            </a:pPr>
            <a:r>
              <a:rPr lang="en-US" sz="1600" dirty="0">
                <a:solidFill>
                  <a:schemeClr val="bg1"/>
                </a:solidFill>
              </a:rPr>
              <a:t>Prolonged Exposure (PE)</a:t>
            </a:r>
            <a:endParaRPr sz="1600" dirty="0">
              <a:solidFill>
                <a:schemeClr val="bg1"/>
              </a:solidFill>
              <a:cs typeface="Poppins"/>
            </a:endParaRPr>
          </a:p>
          <a:p>
            <a:pPr marL="914400" lvl="1" indent="-355600" algn="l" rtl="0">
              <a:lnSpc>
                <a:spcPct val="90000"/>
              </a:lnSpc>
              <a:spcBef>
                <a:spcPts val="375"/>
              </a:spcBef>
              <a:spcAft>
                <a:spcPts val="0"/>
              </a:spcAft>
              <a:buSzPts val="2000"/>
              <a:buChar char="•"/>
            </a:pPr>
            <a:r>
              <a:rPr lang="en-US" sz="1600" dirty="0">
                <a:solidFill>
                  <a:schemeClr val="bg1"/>
                </a:solidFill>
              </a:rPr>
              <a:t>Cognitive Processing Therapy (CPT)</a:t>
            </a:r>
            <a:endParaRPr sz="1600" dirty="0">
              <a:solidFill>
                <a:schemeClr val="bg1"/>
              </a:solidFill>
              <a:cs typeface="Poppins"/>
            </a:endParaRPr>
          </a:p>
          <a:p>
            <a:pPr marL="914400" lvl="1" indent="-355600" algn="l" rtl="0">
              <a:lnSpc>
                <a:spcPct val="90000"/>
              </a:lnSpc>
              <a:spcBef>
                <a:spcPts val="375"/>
              </a:spcBef>
              <a:spcAft>
                <a:spcPts val="0"/>
              </a:spcAft>
              <a:buSzPts val="2000"/>
              <a:buChar char="•"/>
            </a:pPr>
            <a:r>
              <a:rPr lang="en-US" sz="1600" dirty="0">
                <a:solidFill>
                  <a:schemeClr val="bg1"/>
                </a:solidFill>
              </a:rPr>
              <a:t>Eye movement desensitization and reprocessing (EMDR)</a:t>
            </a:r>
            <a:endParaRPr sz="1600" dirty="0">
              <a:solidFill>
                <a:schemeClr val="bg1"/>
              </a:solidFill>
              <a:cs typeface="Poppins"/>
            </a:endParaRPr>
          </a:p>
          <a:p>
            <a:pPr marL="914400" lvl="1" indent="-355600" algn="l" rtl="0">
              <a:lnSpc>
                <a:spcPct val="90000"/>
              </a:lnSpc>
              <a:spcBef>
                <a:spcPts val="375"/>
              </a:spcBef>
              <a:spcAft>
                <a:spcPts val="0"/>
              </a:spcAft>
              <a:buSzPts val="2000"/>
              <a:buChar char="•"/>
            </a:pPr>
            <a:r>
              <a:rPr lang="en-US" sz="1600" dirty="0">
                <a:solidFill>
                  <a:schemeClr val="bg1"/>
                </a:solidFill>
              </a:rPr>
              <a:t>Interpersonal Psychotherapy (IPT)</a:t>
            </a:r>
            <a:endParaRPr sz="1600" dirty="0">
              <a:solidFill>
                <a:schemeClr val="bg1"/>
              </a:solidFill>
              <a:cs typeface="Poppins"/>
            </a:endParaRPr>
          </a:p>
          <a:p>
            <a:pPr marL="914400" lvl="1" indent="-355600" algn="l" rtl="0">
              <a:lnSpc>
                <a:spcPct val="90000"/>
              </a:lnSpc>
              <a:spcBef>
                <a:spcPts val="375"/>
              </a:spcBef>
              <a:spcAft>
                <a:spcPts val="0"/>
              </a:spcAft>
              <a:buSzPts val="2000"/>
              <a:buChar char="•"/>
            </a:pPr>
            <a:r>
              <a:rPr lang="en-US" sz="1600" dirty="0">
                <a:solidFill>
                  <a:schemeClr val="bg1"/>
                </a:solidFill>
              </a:rPr>
              <a:t>Written Exposure Therapy (WET)</a:t>
            </a:r>
            <a:endParaRPr sz="1600" dirty="0">
              <a:solidFill>
                <a:schemeClr val="bg1"/>
              </a:solidFill>
              <a:cs typeface="Poppins"/>
            </a:endParaRPr>
          </a:p>
          <a:p>
            <a:pPr marL="457200" lvl="0" indent="-355600" algn="l" rtl="0">
              <a:lnSpc>
                <a:spcPct val="90000"/>
              </a:lnSpc>
              <a:spcBef>
                <a:spcPts val="750"/>
              </a:spcBef>
              <a:spcAft>
                <a:spcPts val="0"/>
              </a:spcAft>
              <a:buClr>
                <a:schemeClr val="dk1"/>
              </a:buClr>
              <a:buSzPts val="2000"/>
              <a:buChar char="•"/>
            </a:pPr>
            <a:r>
              <a:rPr lang="en-US" sz="1600" dirty="0">
                <a:solidFill>
                  <a:schemeClr val="bg1"/>
                </a:solidFill>
              </a:rPr>
              <a:t>Other Talk Therapies include:</a:t>
            </a:r>
            <a:endParaRPr sz="1600" dirty="0">
              <a:solidFill>
                <a:schemeClr val="bg1"/>
              </a:solidFill>
              <a:cs typeface="Poppins"/>
            </a:endParaRPr>
          </a:p>
          <a:p>
            <a:pPr marL="914400" lvl="1" indent="-355600" algn="l" rtl="0">
              <a:lnSpc>
                <a:spcPct val="90000"/>
              </a:lnSpc>
              <a:spcBef>
                <a:spcPts val="375"/>
              </a:spcBef>
              <a:spcAft>
                <a:spcPts val="0"/>
              </a:spcAft>
              <a:buSzPts val="2000"/>
              <a:buChar char="•"/>
            </a:pPr>
            <a:r>
              <a:rPr lang="en-US" sz="1600" dirty="0">
                <a:solidFill>
                  <a:schemeClr val="bg1"/>
                </a:solidFill>
              </a:rPr>
              <a:t>social problem solving</a:t>
            </a:r>
            <a:endParaRPr sz="1600" dirty="0">
              <a:solidFill>
                <a:schemeClr val="bg1"/>
              </a:solidFill>
              <a:cs typeface="Poppins"/>
            </a:endParaRPr>
          </a:p>
          <a:p>
            <a:pPr marL="914400" lvl="1" indent="-355600" algn="l" rtl="0">
              <a:lnSpc>
                <a:spcPct val="90000"/>
              </a:lnSpc>
              <a:spcBef>
                <a:spcPts val="375"/>
              </a:spcBef>
              <a:spcAft>
                <a:spcPts val="0"/>
              </a:spcAft>
              <a:buSzPts val="2000"/>
              <a:buChar char="•"/>
            </a:pPr>
            <a:r>
              <a:rPr lang="en-US" sz="1600" dirty="0">
                <a:solidFill>
                  <a:schemeClr val="bg1"/>
                </a:solidFill>
              </a:rPr>
              <a:t>listening visits</a:t>
            </a:r>
            <a:endParaRPr sz="1600" dirty="0">
              <a:solidFill>
                <a:schemeClr val="bg1"/>
              </a:solidFill>
              <a:cs typeface="Poppins"/>
            </a:endParaRPr>
          </a:p>
          <a:p>
            <a:pPr marL="914400" lvl="1" indent="-355600" algn="l" rtl="0">
              <a:lnSpc>
                <a:spcPct val="90000"/>
              </a:lnSpc>
              <a:spcBef>
                <a:spcPts val="375"/>
              </a:spcBef>
              <a:spcAft>
                <a:spcPts val="0"/>
              </a:spcAft>
              <a:buSzPts val="2000"/>
              <a:buChar char="•"/>
            </a:pPr>
            <a:r>
              <a:rPr lang="en-US" sz="1600" dirty="0">
                <a:solidFill>
                  <a:schemeClr val="bg1"/>
                </a:solidFill>
              </a:rPr>
              <a:t>supportive therapy </a:t>
            </a:r>
            <a:endParaRPr sz="1600" dirty="0">
              <a:solidFill>
                <a:schemeClr val="bg1"/>
              </a:solidFill>
              <a:cs typeface="Poppins"/>
            </a:endParaRPr>
          </a:p>
          <a:p>
            <a:pPr marL="914400" lvl="1" indent="-355600" algn="l" rtl="0">
              <a:lnSpc>
                <a:spcPct val="90000"/>
              </a:lnSpc>
              <a:spcBef>
                <a:spcPts val="375"/>
              </a:spcBef>
              <a:spcAft>
                <a:spcPts val="0"/>
              </a:spcAft>
              <a:buSzPts val="2000"/>
              <a:buChar char="•"/>
            </a:pPr>
            <a:r>
              <a:rPr lang="en-US" sz="1600" dirty="0">
                <a:solidFill>
                  <a:schemeClr val="bg1"/>
                </a:solidFill>
              </a:rPr>
              <a:t>psycho-education</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99CC1E3-FD50-7671-5C01-ECAC4558B926}"/>
              </a:ext>
            </a:extLst>
          </p:cNvPr>
          <p:cNvSpPr/>
          <p:nvPr/>
        </p:nvSpPr>
        <p:spPr>
          <a:xfrm>
            <a:off x="172865" y="1417773"/>
            <a:ext cx="8811101" cy="373170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Google Shape;401;p4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Treatment: Pharmacologic therapies</a:t>
            </a:r>
            <a:endParaRPr/>
          </a:p>
        </p:txBody>
      </p:sp>
      <p:sp>
        <p:nvSpPr>
          <p:cNvPr id="402" name="Google Shape;402;p47"/>
          <p:cNvSpPr txBox="1">
            <a:spLocks noGrp="1"/>
          </p:cNvSpPr>
          <p:nvPr>
            <p:ph idx="4294967295"/>
          </p:nvPr>
        </p:nvSpPr>
        <p:spPr>
          <a:xfrm>
            <a:off x="320040" y="1162837"/>
            <a:ext cx="7886700" cy="55086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750"/>
              </a:spcBef>
              <a:spcAft>
                <a:spcPts val="0"/>
              </a:spcAft>
              <a:buSzPts val="1800"/>
              <a:buNone/>
            </a:pPr>
            <a:endParaRPr dirty="0"/>
          </a:p>
          <a:p>
            <a:pPr marL="457200" lvl="0" indent="-342900" algn="l" rtl="0">
              <a:lnSpc>
                <a:spcPct val="90000"/>
              </a:lnSpc>
              <a:spcBef>
                <a:spcPts val="750"/>
              </a:spcBef>
              <a:spcAft>
                <a:spcPts val="0"/>
              </a:spcAft>
              <a:buClr>
                <a:schemeClr val="dk1"/>
              </a:buClr>
              <a:buSzPts val="1800"/>
              <a:buChar char="•"/>
            </a:pPr>
            <a:r>
              <a:rPr lang="en-US" sz="1800" dirty="0">
                <a:solidFill>
                  <a:schemeClr val="bg1"/>
                </a:solidFill>
              </a:rPr>
              <a:t>First-Line Medications</a:t>
            </a:r>
            <a:endParaRPr sz="1800" dirty="0">
              <a:solidFill>
                <a:schemeClr val="bg1"/>
              </a:solidFill>
              <a:cs typeface="Poppins"/>
            </a:endParaRPr>
          </a:p>
          <a:p>
            <a:pPr marL="914400" lvl="1" indent="-342900" algn="l" rtl="0">
              <a:lnSpc>
                <a:spcPct val="90000"/>
              </a:lnSpc>
              <a:spcBef>
                <a:spcPts val="750"/>
              </a:spcBef>
              <a:spcAft>
                <a:spcPts val="0"/>
              </a:spcAft>
              <a:buClr>
                <a:schemeClr val="dk1"/>
              </a:buClr>
              <a:buSzPts val="1800"/>
              <a:buChar char="•"/>
            </a:pPr>
            <a:r>
              <a:rPr lang="en-US" dirty="0">
                <a:solidFill>
                  <a:schemeClr val="bg1"/>
                </a:solidFill>
              </a:rPr>
              <a:t>Sertraline 50-200mg daily  (FDA approved for PTSD)</a:t>
            </a:r>
            <a:endParaRPr dirty="0">
              <a:solidFill>
                <a:schemeClr val="bg1"/>
              </a:solidFill>
              <a:cs typeface="Poppins"/>
            </a:endParaRPr>
          </a:p>
          <a:p>
            <a:pPr marL="914400" lvl="1" indent="-342900" algn="l" rtl="0">
              <a:lnSpc>
                <a:spcPct val="90000"/>
              </a:lnSpc>
              <a:spcBef>
                <a:spcPts val="375"/>
              </a:spcBef>
              <a:spcAft>
                <a:spcPts val="0"/>
              </a:spcAft>
              <a:buSzPts val="1800"/>
              <a:buChar char="•"/>
            </a:pPr>
            <a:r>
              <a:rPr lang="en-US" dirty="0">
                <a:solidFill>
                  <a:schemeClr val="bg1"/>
                </a:solidFill>
              </a:rPr>
              <a:t>Paroxetine 20-50mg daily (FDA approved for PTSD)</a:t>
            </a:r>
            <a:endParaRPr dirty="0">
              <a:solidFill>
                <a:schemeClr val="bg1"/>
              </a:solidFill>
              <a:cs typeface="Poppins"/>
            </a:endParaRPr>
          </a:p>
          <a:p>
            <a:pPr marL="914400" lvl="1" indent="-342900" algn="l" rtl="0">
              <a:lnSpc>
                <a:spcPct val="90000"/>
              </a:lnSpc>
              <a:spcBef>
                <a:spcPts val="375"/>
              </a:spcBef>
              <a:spcAft>
                <a:spcPts val="0"/>
              </a:spcAft>
              <a:buSzPts val="1800"/>
              <a:buChar char="•"/>
            </a:pPr>
            <a:r>
              <a:rPr lang="en-US" dirty="0">
                <a:solidFill>
                  <a:schemeClr val="bg1"/>
                </a:solidFill>
              </a:rPr>
              <a:t>Fluoxetine 20-80mg (Evidence supports off-label use)</a:t>
            </a:r>
            <a:endParaRPr dirty="0">
              <a:solidFill>
                <a:schemeClr val="bg1"/>
              </a:solidFill>
              <a:cs typeface="Poppins"/>
            </a:endParaRPr>
          </a:p>
          <a:p>
            <a:pPr marL="914400" lvl="1" indent="-342900" algn="l" rtl="0">
              <a:lnSpc>
                <a:spcPct val="90000"/>
              </a:lnSpc>
              <a:spcBef>
                <a:spcPts val="375"/>
              </a:spcBef>
              <a:spcAft>
                <a:spcPts val="0"/>
              </a:spcAft>
              <a:buSzPts val="1800"/>
              <a:buChar char="•"/>
            </a:pPr>
            <a:r>
              <a:rPr lang="en-US" dirty="0">
                <a:solidFill>
                  <a:schemeClr val="bg1"/>
                </a:solidFill>
              </a:rPr>
              <a:t>Venlafaxine 75-225mg daily (Evidence supports off-label use)</a:t>
            </a:r>
            <a:endParaRPr dirty="0">
              <a:solidFill>
                <a:schemeClr val="bg1"/>
              </a:solidFill>
              <a:cs typeface="Poppins"/>
            </a:endParaRPr>
          </a:p>
          <a:p>
            <a:pPr marL="914400" lvl="0" indent="0" algn="l" rtl="0">
              <a:lnSpc>
                <a:spcPct val="90000"/>
              </a:lnSpc>
              <a:spcBef>
                <a:spcPts val="375"/>
              </a:spcBef>
              <a:spcAft>
                <a:spcPts val="0"/>
              </a:spcAft>
              <a:buSzPts val="1800"/>
              <a:buNone/>
            </a:pPr>
            <a:endParaRPr sz="1800" dirty="0">
              <a:solidFill>
                <a:schemeClr val="bg1"/>
              </a:solidFill>
              <a:cs typeface="Poppins"/>
            </a:endParaRPr>
          </a:p>
          <a:p>
            <a:pPr marL="457200" lvl="0" indent="-342900" algn="l" rtl="0">
              <a:lnSpc>
                <a:spcPct val="90000"/>
              </a:lnSpc>
              <a:spcBef>
                <a:spcPts val="750"/>
              </a:spcBef>
              <a:spcAft>
                <a:spcPts val="0"/>
              </a:spcAft>
              <a:buClr>
                <a:schemeClr val="dk1"/>
              </a:buClr>
              <a:buSzPts val="1800"/>
              <a:buChar char="•"/>
            </a:pPr>
            <a:r>
              <a:rPr lang="en-US" sz="1800" dirty="0">
                <a:solidFill>
                  <a:schemeClr val="bg1"/>
                </a:solidFill>
              </a:rPr>
              <a:t>Other Medication</a:t>
            </a:r>
            <a:endParaRPr sz="1800" dirty="0">
              <a:solidFill>
                <a:schemeClr val="bg1"/>
              </a:solidFill>
              <a:cs typeface="Poppins"/>
            </a:endParaRPr>
          </a:p>
          <a:p>
            <a:pPr marL="914400" lvl="1" indent="-342900" algn="l" rtl="0">
              <a:lnSpc>
                <a:spcPct val="90000"/>
              </a:lnSpc>
              <a:spcBef>
                <a:spcPts val="750"/>
              </a:spcBef>
              <a:spcAft>
                <a:spcPts val="0"/>
              </a:spcAft>
              <a:buSzPts val="1800"/>
              <a:buChar char="•"/>
            </a:pPr>
            <a:r>
              <a:rPr lang="en-US" dirty="0">
                <a:solidFill>
                  <a:schemeClr val="bg1"/>
                </a:solidFill>
              </a:rPr>
              <a:t>Prazosin 3-15mg </a:t>
            </a:r>
            <a:r>
              <a:rPr lang="en-US" err="1">
                <a:solidFill>
                  <a:schemeClr val="bg1"/>
                </a:solidFill>
              </a:rPr>
              <a:t>hs</a:t>
            </a:r>
            <a:r>
              <a:rPr lang="en-US" dirty="0">
                <a:solidFill>
                  <a:schemeClr val="bg1"/>
                </a:solidFill>
              </a:rPr>
              <a:t> (divided doses (afternoon and </a:t>
            </a:r>
            <a:r>
              <a:rPr lang="en-US" err="1">
                <a:solidFill>
                  <a:schemeClr val="bg1"/>
                </a:solidFill>
              </a:rPr>
              <a:t>hs</a:t>
            </a:r>
            <a:r>
              <a:rPr lang="en-US" dirty="0">
                <a:solidFill>
                  <a:schemeClr val="bg1"/>
                </a:solidFill>
              </a:rPr>
              <a:t>) above 5mg) (evidence to support off-label use for PTSD related nightmares)</a:t>
            </a:r>
            <a:endParaRPr dirty="0">
              <a:solidFill>
                <a:schemeClr val="bg1"/>
              </a:solidFill>
              <a:cs typeface="Poppins"/>
            </a:endParaRPr>
          </a:p>
          <a:p>
            <a:pPr marL="0" lvl="0" indent="0" algn="l" rtl="0">
              <a:lnSpc>
                <a:spcPct val="90000"/>
              </a:lnSpc>
              <a:spcBef>
                <a:spcPts val="750"/>
              </a:spcBef>
              <a:spcAft>
                <a:spcPts val="0"/>
              </a:spcAft>
              <a:buSzPts val="1800"/>
              <a:buNone/>
            </a:pPr>
            <a:endParaRPr sz="2100" dirty="0"/>
          </a:p>
          <a:p>
            <a:pPr marL="914400" lvl="1" indent="-228600" algn="l" rtl="0">
              <a:lnSpc>
                <a:spcPct val="90000"/>
              </a:lnSpc>
              <a:spcBef>
                <a:spcPts val="375"/>
              </a:spcBef>
              <a:spcAft>
                <a:spcPts val="0"/>
              </a:spcAft>
              <a:buSzPts val="1800"/>
              <a:buNone/>
            </a:pPr>
            <a:endParaRPr dirty="0"/>
          </a:p>
          <a:p>
            <a:pPr marL="457200" lvl="0" indent="-228600" algn="l" rtl="0">
              <a:lnSpc>
                <a:spcPct val="90000"/>
              </a:lnSpc>
              <a:spcBef>
                <a:spcPts val="750"/>
              </a:spcBef>
              <a:spcAft>
                <a:spcPts val="0"/>
              </a:spcAft>
              <a:buClr>
                <a:schemeClr val="dk1"/>
              </a:buClr>
              <a:buSzPts val="1800"/>
              <a:buNone/>
            </a:pP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8"/>
          <p:cNvSpPr txBox="1">
            <a:spLocks noGrp="1"/>
          </p:cNvSpPr>
          <p:nvPr>
            <p:ph type="title"/>
          </p:nvPr>
        </p:nvSpPr>
        <p:spPr>
          <a:xfrm>
            <a:off x="628651" y="929549"/>
            <a:ext cx="5246369" cy="132555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1800"/>
              <a:buNone/>
            </a:pPr>
            <a:r>
              <a:rPr lang="en-US"/>
              <a:t>Treatment: Alternative and complementary medicine therapies</a:t>
            </a:r>
            <a:endParaRPr/>
          </a:p>
        </p:txBody>
      </p:sp>
      <p:sp>
        <p:nvSpPr>
          <p:cNvPr id="410" name="Google Shape;410;p48"/>
          <p:cNvSpPr txBox="1">
            <a:spLocks noGrp="1"/>
          </p:cNvSpPr>
          <p:nvPr>
            <p:ph idx="4294967295"/>
          </p:nvPr>
        </p:nvSpPr>
        <p:spPr>
          <a:xfrm>
            <a:off x="628650" y="2447219"/>
            <a:ext cx="7886700" cy="4351336"/>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750"/>
              </a:spcBef>
              <a:spcAft>
                <a:spcPts val="0"/>
              </a:spcAft>
              <a:buClr>
                <a:schemeClr val="bg1"/>
              </a:buClr>
              <a:buSzPts val="1800"/>
              <a:buChar char="•"/>
            </a:pPr>
            <a:r>
              <a:rPr lang="en-US" sz="1800" dirty="0">
                <a:solidFill>
                  <a:schemeClr val="bg1"/>
                </a:solidFill>
              </a:rPr>
              <a:t>Yoga</a:t>
            </a:r>
            <a:endParaRPr sz="1800" dirty="0">
              <a:solidFill>
                <a:schemeClr val="bg1"/>
              </a:solidFill>
              <a:cs typeface="Poppins"/>
            </a:endParaRPr>
          </a:p>
          <a:p>
            <a:pPr marL="457200" lvl="0" indent="-342900" algn="l" rtl="0">
              <a:lnSpc>
                <a:spcPct val="90000"/>
              </a:lnSpc>
              <a:spcBef>
                <a:spcPts val="750"/>
              </a:spcBef>
              <a:spcAft>
                <a:spcPts val="0"/>
              </a:spcAft>
              <a:buClr>
                <a:schemeClr val="bg1"/>
              </a:buClr>
              <a:buSzPts val="1800"/>
              <a:buChar char="•"/>
            </a:pPr>
            <a:r>
              <a:rPr lang="en-US" sz="1800" dirty="0">
                <a:solidFill>
                  <a:schemeClr val="bg1"/>
                </a:solidFill>
              </a:rPr>
              <a:t>Mindfulness</a:t>
            </a:r>
            <a:endParaRPr sz="1800" dirty="0">
              <a:solidFill>
                <a:schemeClr val="bg1"/>
              </a:solidFill>
              <a:cs typeface="Poppins"/>
            </a:endParaRPr>
          </a:p>
          <a:p>
            <a:pPr marL="457200" lvl="0" indent="-342900" algn="l" rtl="0">
              <a:lnSpc>
                <a:spcPct val="90000"/>
              </a:lnSpc>
              <a:spcBef>
                <a:spcPts val="750"/>
              </a:spcBef>
              <a:spcAft>
                <a:spcPts val="0"/>
              </a:spcAft>
              <a:buClr>
                <a:schemeClr val="bg1"/>
              </a:buClr>
              <a:buSzPts val="1800"/>
              <a:buChar char="•"/>
            </a:pPr>
            <a:r>
              <a:rPr lang="en-US" sz="1800" dirty="0">
                <a:solidFill>
                  <a:schemeClr val="bg1"/>
                </a:solidFill>
              </a:rPr>
              <a:t>Massage</a:t>
            </a:r>
            <a:endParaRPr sz="1800" dirty="0">
              <a:solidFill>
                <a:schemeClr val="bg1"/>
              </a:solidFill>
              <a:cs typeface="Poppins"/>
            </a:endParaRPr>
          </a:p>
          <a:p>
            <a:pPr marL="457200" lvl="0" indent="-342900" algn="l" rtl="0">
              <a:lnSpc>
                <a:spcPct val="90000"/>
              </a:lnSpc>
              <a:spcBef>
                <a:spcPts val="750"/>
              </a:spcBef>
              <a:spcAft>
                <a:spcPts val="0"/>
              </a:spcAft>
              <a:buClr>
                <a:schemeClr val="bg1"/>
              </a:buClr>
              <a:buSzPts val="1800"/>
              <a:buChar char="•"/>
            </a:pPr>
            <a:r>
              <a:rPr lang="en-US" sz="1800" dirty="0">
                <a:solidFill>
                  <a:schemeClr val="bg1"/>
                </a:solidFill>
              </a:rPr>
              <a:t>Acupuncture</a:t>
            </a:r>
            <a:endParaRPr sz="1800" dirty="0">
              <a:solidFill>
                <a:schemeClr val="bg1"/>
              </a:solidFill>
              <a:cs typeface="Poppins"/>
            </a:endParaRPr>
          </a:p>
          <a:p>
            <a:pPr marL="457200" lvl="0" indent="-342900" algn="l" rtl="0">
              <a:lnSpc>
                <a:spcPct val="90000"/>
              </a:lnSpc>
              <a:spcBef>
                <a:spcPts val="750"/>
              </a:spcBef>
              <a:spcAft>
                <a:spcPts val="0"/>
              </a:spcAft>
              <a:buClr>
                <a:schemeClr val="bg1"/>
              </a:buClr>
              <a:buSzPts val="1800"/>
              <a:buChar char="•"/>
            </a:pPr>
            <a:r>
              <a:rPr lang="en-US" sz="1800" dirty="0">
                <a:solidFill>
                  <a:schemeClr val="bg1"/>
                </a:solidFill>
              </a:rPr>
              <a:t>Light therapy</a:t>
            </a:r>
            <a:endParaRPr sz="1800" dirty="0">
              <a:solidFill>
                <a:schemeClr val="bg1"/>
              </a:solidFill>
              <a:cs typeface="Poppins"/>
            </a:endParaRPr>
          </a:p>
          <a:p>
            <a:pPr marL="457200" lvl="0" indent="-342900" algn="l" rtl="0">
              <a:lnSpc>
                <a:spcPct val="90000"/>
              </a:lnSpc>
              <a:spcBef>
                <a:spcPts val="750"/>
              </a:spcBef>
              <a:spcAft>
                <a:spcPts val="0"/>
              </a:spcAft>
              <a:buClr>
                <a:schemeClr val="bg1"/>
              </a:buClr>
              <a:buSzPts val="1800"/>
              <a:buChar char="•"/>
            </a:pPr>
            <a:r>
              <a:rPr lang="en-US" sz="1800" dirty="0">
                <a:solidFill>
                  <a:schemeClr val="bg1"/>
                </a:solidFill>
              </a:rPr>
              <a:t>Omega 3 fatty acids</a:t>
            </a:r>
            <a:endParaRPr sz="1800" dirty="0">
              <a:solidFill>
                <a:schemeClr val="bg1"/>
              </a:solidFill>
              <a:cs typeface="Poppi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9"/>
          <p:cNvSpPr txBox="1">
            <a:spLocks noGrp="1"/>
          </p:cNvSpPr>
          <p:nvPr>
            <p:ph type="title"/>
          </p:nvPr>
        </p:nvSpPr>
        <p:spPr>
          <a:xfrm>
            <a:off x="2758438" y="384797"/>
            <a:ext cx="5756906" cy="13255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None/>
            </a:pPr>
            <a:r>
              <a:rPr lang="en-US"/>
              <a:t>Treatment of PP-PTSD </a:t>
            </a:r>
            <a:endParaRPr/>
          </a:p>
        </p:txBody>
      </p:sp>
      <p:sp>
        <p:nvSpPr>
          <p:cNvPr id="418" name="Google Shape;418;p49"/>
          <p:cNvSpPr txBox="1">
            <a:spLocks noGrp="1"/>
          </p:cNvSpPr>
          <p:nvPr>
            <p:ph idx="1"/>
          </p:nvPr>
        </p:nvSpPr>
        <p:spPr>
          <a:xfrm>
            <a:off x="3841826" y="1412610"/>
            <a:ext cx="4952073" cy="3772530"/>
          </a:xfrm>
          <a:prstGeom prst="rect">
            <a:avLst/>
          </a:prstGeom>
          <a:noFill/>
          <a:ln>
            <a:noFill/>
          </a:ln>
        </p:spPr>
        <p:txBody>
          <a:bodyPr spcFirstLastPara="1" vert="horz" wrap="square" lIns="91425" tIns="45700" rIns="91425" bIns="45700" anchor="t" anchorCtr="0" compatLnSpc="1">
            <a:noAutofit/>
          </a:bodyPr>
          <a:lstStyle/>
          <a:p>
            <a:pPr marL="457200" lvl="0" indent="-342900" algn="l" rtl="0">
              <a:lnSpc>
                <a:spcPct val="90000"/>
              </a:lnSpc>
              <a:spcBef>
                <a:spcPts val="750"/>
              </a:spcBef>
              <a:spcAft>
                <a:spcPts val="0"/>
              </a:spcAft>
              <a:buClr>
                <a:schemeClr val="dk1"/>
              </a:buClr>
              <a:buSzPts val="1800"/>
              <a:buChar char="•"/>
            </a:pPr>
            <a:r>
              <a:rPr lang="en-US" sz="1800" dirty="0"/>
              <a:t>Evidence remains limited for PP-PTSD-specific treatments, but includes:</a:t>
            </a:r>
            <a:endParaRPr sz="1800">
              <a:cs typeface="Poppins"/>
            </a:endParaRPr>
          </a:p>
          <a:p>
            <a:pPr marL="914400" lvl="1" indent="-342900" algn="l" rtl="0">
              <a:lnSpc>
                <a:spcPct val="90000"/>
              </a:lnSpc>
              <a:spcBef>
                <a:spcPts val="375"/>
              </a:spcBef>
              <a:spcAft>
                <a:spcPts val="0"/>
              </a:spcAft>
              <a:buSzPts val="1800"/>
              <a:buChar char="•"/>
            </a:pPr>
            <a:r>
              <a:rPr lang="en-US" dirty="0"/>
              <a:t>Individual trauma-focused psychotherapy</a:t>
            </a:r>
            <a:endParaRPr>
              <a:cs typeface="Poppins"/>
            </a:endParaRPr>
          </a:p>
          <a:p>
            <a:pPr marL="1371600" lvl="2" indent="-342900" algn="l" rtl="0">
              <a:lnSpc>
                <a:spcPct val="90000"/>
              </a:lnSpc>
              <a:spcBef>
                <a:spcPts val="375"/>
              </a:spcBef>
              <a:spcAft>
                <a:spcPts val="0"/>
              </a:spcAft>
              <a:buSzPts val="1800"/>
              <a:buChar char="•"/>
            </a:pPr>
            <a:r>
              <a:rPr lang="en-US" sz="1800" dirty="0"/>
              <a:t>Eye movement desensitization and reprocessing (EMDR)</a:t>
            </a:r>
            <a:endParaRPr sz="1800">
              <a:cs typeface="Poppins"/>
            </a:endParaRPr>
          </a:p>
          <a:p>
            <a:pPr marL="1371600" lvl="2" indent="-342900" algn="l" rtl="0">
              <a:lnSpc>
                <a:spcPct val="90000"/>
              </a:lnSpc>
              <a:spcBef>
                <a:spcPts val="375"/>
              </a:spcBef>
              <a:spcAft>
                <a:spcPts val="0"/>
              </a:spcAft>
              <a:buSzPts val="1800"/>
              <a:buChar char="•"/>
            </a:pPr>
            <a:r>
              <a:rPr lang="en-US" sz="1800" dirty="0"/>
              <a:t>Trauma-focused cognitive behavioral therapy (CBT)</a:t>
            </a:r>
            <a:endParaRPr sz="1800">
              <a:cs typeface="Poppins"/>
            </a:endParaRPr>
          </a:p>
          <a:p>
            <a:pPr marL="914400" lvl="1" indent="-342900" algn="l" rtl="0">
              <a:lnSpc>
                <a:spcPct val="90000"/>
              </a:lnSpc>
              <a:spcBef>
                <a:spcPts val="375"/>
              </a:spcBef>
              <a:spcAft>
                <a:spcPts val="0"/>
              </a:spcAft>
              <a:buSzPts val="1800"/>
              <a:buChar char="•"/>
            </a:pPr>
            <a:r>
              <a:rPr lang="en-US" dirty="0"/>
              <a:t>Immediate debriefing interventions and non-trauma-focused psychotherapy have not been shown to be helpful</a:t>
            </a:r>
            <a:endParaRPr dirty="0">
              <a:cs typeface="Poppi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3af5d1f1ee5_0_0"/>
          <p:cNvSpPr txBox="1">
            <a:spLocks noGrp="1"/>
          </p:cNvSpPr>
          <p:nvPr>
            <p:ph type="title"/>
          </p:nvPr>
        </p:nvSpPr>
        <p:spPr>
          <a:xfrm>
            <a:off x="628652" y="384797"/>
            <a:ext cx="7886700" cy="1325559"/>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Trauma-Informed Care</a:t>
            </a:r>
            <a:endParaRPr/>
          </a:p>
        </p:txBody>
      </p:sp>
      <p:sp>
        <p:nvSpPr>
          <p:cNvPr id="426" name="Google Shape;426;g3af5d1f1ee5_0_0"/>
          <p:cNvSpPr txBox="1">
            <a:spLocks noGrp="1"/>
          </p:cNvSpPr>
          <p:nvPr>
            <p:ph idx="4294967295"/>
          </p:nvPr>
        </p:nvSpPr>
        <p:spPr>
          <a:xfrm>
            <a:off x="628648" y="1400054"/>
            <a:ext cx="7886700" cy="4351337"/>
          </a:xfrm>
          <a:prstGeom prst="rect">
            <a:avLst/>
          </a:prstGeom>
        </p:spPr>
        <p:txBody>
          <a:bodyPr spcFirstLastPara="1" vert="horz" wrap="square" lIns="91425" tIns="45700" rIns="91425" bIns="45700" anchor="t" anchorCtr="0" compatLnSpc="1">
            <a:noAutofit/>
          </a:bodyPr>
          <a:lstStyle/>
          <a:p>
            <a:pPr marL="0" lvl="0" indent="0" algn="l" rtl="0">
              <a:spcBef>
                <a:spcPts val="750"/>
              </a:spcBef>
              <a:spcAft>
                <a:spcPts val="0"/>
              </a:spcAft>
              <a:buNone/>
            </a:pPr>
            <a:r>
              <a:rPr lang="en-US" sz="1600" dirty="0">
                <a:solidFill>
                  <a:schemeClr val="bg1"/>
                </a:solidFill>
              </a:rPr>
              <a:t>Irrespective trauma history, many women report feeling they are treated “like objects,” with “lack of explanation” and “lack of empathy” during obstetric care</a:t>
            </a:r>
            <a:endParaRPr sz="1600" dirty="0">
              <a:solidFill>
                <a:schemeClr val="bg1"/>
              </a:solidFill>
              <a:cs typeface="Poppins"/>
            </a:endParaRPr>
          </a:p>
          <a:p>
            <a:pPr marL="0" lvl="0" indent="0" algn="l" rtl="0">
              <a:spcBef>
                <a:spcPts val="750"/>
              </a:spcBef>
              <a:spcAft>
                <a:spcPts val="0"/>
              </a:spcAft>
              <a:buNone/>
            </a:pPr>
            <a:endParaRPr sz="1600" dirty="0">
              <a:solidFill>
                <a:schemeClr val="bg1"/>
              </a:solidFill>
              <a:cs typeface="Poppins"/>
            </a:endParaRPr>
          </a:p>
          <a:p>
            <a:pPr marL="0" lvl="0" indent="0" algn="l" rtl="0">
              <a:spcBef>
                <a:spcPts val="750"/>
              </a:spcBef>
              <a:spcAft>
                <a:spcPts val="0"/>
              </a:spcAft>
              <a:buNone/>
            </a:pPr>
            <a:r>
              <a:rPr lang="en-US" sz="1600" dirty="0">
                <a:solidFill>
                  <a:schemeClr val="bg1"/>
                </a:solidFill>
              </a:rPr>
              <a:t>Using TIC principles can help</a:t>
            </a:r>
            <a:endParaRPr sz="1600" dirty="0">
              <a:solidFill>
                <a:schemeClr val="bg1"/>
              </a:solidFill>
              <a:cs typeface="Poppins"/>
            </a:endParaRPr>
          </a:p>
          <a:p>
            <a:pPr marL="0" lvl="0" indent="0" algn="l" rtl="0">
              <a:spcBef>
                <a:spcPts val="750"/>
              </a:spcBef>
              <a:spcAft>
                <a:spcPts val="0"/>
              </a:spcAft>
              <a:buNone/>
            </a:pPr>
            <a:r>
              <a:rPr lang="en-US" sz="1600" dirty="0">
                <a:solidFill>
                  <a:schemeClr val="bg1"/>
                </a:solidFill>
              </a:rPr>
              <a:t>	–transparency</a:t>
            </a:r>
            <a:endParaRPr sz="1600" dirty="0">
              <a:solidFill>
                <a:schemeClr val="bg1"/>
              </a:solidFill>
              <a:cs typeface="Poppins"/>
            </a:endParaRPr>
          </a:p>
          <a:p>
            <a:pPr marL="0" lvl="0" indent="0" algn="l" rtl="0">
              <a:spcBef>
                <a:spcPts val="750"/>
              </a:spcBef>
              <a:spcAft>
                <a:spcPts val="0"/>
              </a:spcAft>
              <a:buNone/>
            </a:pPr>
            <a:r>
              <a:rPr lang="en-US" sz="1600" dirty="0">
                <a:solidFill>
                  <a:schemeClr val="bg1"/>
                </a:solidFill>
              </a:rPr>
              <a:t>		tell her what is happening</a:t>
            </a:r>
            <a:endParaRPr sz="1600" dirty="0">
              <a:solidFill>
                <a:schemeClr val="bg1"/>
              </a:solidFill>
              <a:cs typeface="Poppins"/>
            </a:endParaRPr>
          </a:p>
          <a:p>
            <a:pPr marL="0" lvl="0" indent="0" algn="l" rtl="0">
              <a:spcBef>
                <a:spcPts val="750"/>
              </a:spcBef>
              <a:spcAft>
                <a:spcPts val="0"/>
              </a:spcAft>
              <a:buNone/>
            </a:pPr>
            <a:r>
              <a:rPr lang="en-US" sz="1600" dirty="0">
                <a:solidFill>
                  <a:schemeClr val="bg1"/>
                </a:solidFill>
              </a:rPr>
              <a:t>	–choice</a:t>
            </a:r>
            <a:endParaRPr sz="1600" dirty="0">
              <a:solidFill>
                <a:schemeClr val="bg1"/>
              </a:solidFill>
              <a:cs typeface="Poppins"/>
            </a:endParaRPr>
          </a:p>
          <a:p>
            <a:pPr marL="0" lvl="0" indent="0" algn="l" rtl="0">
              <a:spcBef>
                <a:spcPts val="750"/>
              </a:spcBef>
              <a:spcAft>
                <a:spcPts val="0"/>
              </a:spcAft>
              <a:buNone/>
            </a:pPr>
            <a:r>
              <a:rPr lang="en-US" sz="1600" dirty="0">
                <a:solidFill>
                  <a:schemeClr val="bg1"/>
                </a:solidFill>
              </a:rPr>
              <a:t>		when possible</a:t>
            </a:r>
            <a:endParaRPr sz="1600" dirty="0">
              <a:solidFill>
                <a:schemeClr val="bg1"/>
              </a:solidFill>
              <a:cs typeface="Poppins"/>
            </a:endParaRPr>
          </a:p>
          <a:p>
            <a:pPr marL="0" lvl="0" indent="0" algn="l" rtl="0">
              <a:spcBef>
                <a:spcPts val="750"/>
              </a:spcBef>
              <a:spcAft>
                <a:spcPts val="0"/>
              </a:spcAft>
              <a:buNone/>
            </a:pPr>
            <a:r>
              <a:rPr lang="en-US" sz="1600" dirty="0">
                <a:solidFill>
                  <a:schemeClr val="bg1"/>
                </a:solidFill>
              </a:rPr>
              <a:t>	–control</a:t>
            </a:r>
            <a:endParaRPr sz="1600" dirty="0">
              <a:solidFill>
                <a:schemeClr val="bg1"/>
              </a:solidFill>
              <a:cs typeface="Poppins"/>
            </a:endParaRPr>
          </a:p>
          <a:p>
            <a:pPr marL="0" lvl="0" indent="0" algn="l" rtl="0">
              <a:spcBef>
                <a:spcPts val="750"/>
              </a:spcBef>
              <a:spcAft>
                <a:spcPts val="0"/>
              </a:spcAft>
              <a:buNone/>
            </a:pPr>
            <a:r>
              <a:rPr lang="en-US" sz="1600" dirty="0">
                <a:solidFill>
                  <a:schemeClr val="bg1"/>
                </a:solidFill>
              </a:rPr>
              <a:t>		adjust the environment, discuss treatment plan</a:t>
            </a:r>
            <a:endParaRPr sz="1600" dirty="0">
              <a:solidFill>
                <a:schemeClr val="bg1"/>
              </a:solidFill>
              <a:cs typeface="Poppins"/>
            </a:endParaRPr>
          </a:p>
          <a:p>
            <a:pPr marL="0" lvl="0" indent="0" algn="l" rtl="0">
              <a:spcBef>
                <a:spcPts val="750"/>
              </a:spcBef>
              <a:spcAft>
                <a:spcPts val="0"/>
              </a:spcAft>
              <a:buNone/>
            </a:pPr>
            <a:r>
              <a:rPr lang="en-US" sz="1600" dirty="0">
                <a:solidFill>
                  <a:schemeClr val="bg1"/>
                </a:solidFill>
              </a:rPr>
              <a:t>	–collaboration</a:t>
            </a:r>
            <a:endParaRPr sz="1600" dirty="0">
              <a:solidFill>
                <a:schemeClr val="bg1"/>
              </a:solidFill>
              <a:cs typeface="Poppins"/>
            </a:endParaRPr>
          </a:p>
          <a:p>
            <a:pPr marL="0" lvl="0" indent="0" algn="l" rtl="0">
              <a:spcBef>
                <a:spcPts val="750"/>
              </a:spcBef>
              <a:spcAft>
                <a:spcPts val="0"/>
              </a:spcAft>
              <a:buNone/>
            </a:pPr>
            <a:r>
              <a:rPr lang="en-US" sz="1600" dirty="0">
                <a:solidFill>
                  <a:schemeClr val="bg1"/>
                </a:solidFill>
              </a:rPr>
              <a:t>		you’re on the same team!</a:t>
            </a:r>
            <a:endParaRPr sz="1600" dirty="0">
              <a:solidFill>
                <a:schemeClr val="bg1"/>
              </a:solidFill>
              <a:cs typeface="Poppi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3af5d1f1ee5_0_7"/>
          <p:cNvSpPr txBox="1">
            <a:spLocks noGrp="1"/>
          </p:cNvSpPr>
          <p:nvPr>
            <p:ph type="title"/>
          </p:nvPr>
        </p:nvSpPr>
        <p:spPr>
          <a:xfrm>
            <a:off x="426136" y="5206844"/>
            <a:ext cx="4608673" cy="66285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1600" dirty="0">
                <a:solidFill>
                  <a:schemeClr val="bg1"/>
                </a:solidFill>
              </a:rPr>
              <a:t>From Sachdeva et al.:</a:t>
            </a:r>
            <a:endParaRPr sz="1600" dirty="0">
              <a:solidFill>
                <a:schemeClr val="bg1"/>
              </a:solidFill>
            </a:endParaRPr>
          </a:p>
        </p:txBody>
      </p:sp>
      <p:pic>
        <p:nvPicPr>
          <p:cNvPr id="435" name="Google Shape;435;g3af5d1f1ee5_0_7" title="Screenshot 2025-12-10 at 1.14.52 PM.png"/>
          <p:cNvPicPr preferRelativeResize="0"/>
          <p:nvPr/>
        </p:nvPicPr>
        <p:blipFill>
          <a:blip r:embed="rId3">
            <a:alphaModFix/>
          </a:blip>
          <a:stretch>
            <a:fillRect/>
          </a:stretch>
        </p:blipFill>
        <p:spPr>
          <a:xfrm>
            <a:off x="426137" y="541882"/>
            <a:ext cx="7509627" cy="481419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0"/>
          <p:cNvSpPr txBox="1">
            <a:spLocks noGrp="1"/>
          </p:cNvSpPr>
          <p:nvPr>
            <p:ph type="title"/>
          </p:nvPr>
        </p:nvSpPr>
        <p:spPr>
          <a:xfrm>
            <a:off x="-904491" y="444639"/>
            <a:ext cx="5246369" cy="132555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800"/>
              <a:buNone/>
            </a:pPr>
            <a:r>
              <a:rPr lang="en-US" dirty="0"/>
              <a:t>Case study</a:t>
            </a:r>
            <a:endParaRPr dirty="0"/>
          </a:p>
          <a:p>
            <a:pPr marL="0" lvl="0" indent="0" algn="l" rtl="0">
              <a:lnSpc>
                <a:spcPct val="90000"/>
              </a:lnSpc>
              <a:spcBef>
                <a:spcPts val="0"/>
              </a:spcBef>
              <a:spcAft>
                <a:spcPts val="0"/>
              </a:spcAft>
              <a:buClr>
                <a:schemeClr val="dk1"/>
              </a:buClr>
              <a:buSzPts val="1800"/>
              <a:buNone/>
            </a:pPr>
            <a:endParaRPr dirty="0"/>
          </a:p>
        </p:txBody>
      </p:sp>
      <p:sp>
        <p:nvSpPr>
          <p:cNvPr id="442" name="Google Shape;442;p50"/>
          <p:cNvSpPr txBox="1">
            <a:spLocks noGrp="1"/>
          </p:cNvSpPr>
          <p:nvPr>
            <p:ph idx="4294967295"/>
          </p:nvPr>
        </p:nvSpPr>
        <p:spPr>
          <a:xfrm>
            <a:off x="374003" y="1162837"/>
            <a:ext cx="4878239" cy="3658230"/>
          </a:xfrm>
          <a:prstGeom prst="rect">
            <a:avLst/>
          </a:prstGeom>
          <a:noFill/>
          <a:ln>
            <a:noFill/>
          </a:ln>
        </p:spPr>
        <p:txBody>
          <a:bodyPr spcFirstLastPara="1" vert="horz" wrap="square" lIns="91425" tIns="45700" rIns="91425" bIns="45700" anchor="t" anchorCtr="0" compatLnSpc="1">
            <a:noAutofit/>
          </a:bodyPr>
          <a:lstStyle/>
          <a:p>
            <a:pPr marL="302895">
              <a:buClr>
                <a:schemeClr val="bg1"/>
              </a:buClr>
              <a:buSzPct val="85714"/>
            </a:pPr>
            <a:r>
              <a:rPr lang="en-US" sz="1100" dirty="0">
                <a:solidFill>
                  <a:schemeClr val="bg1"/>
                </a:solidFill>
              </a:rPr>
              <a:t>29 year old G2P1001 woman presents for prenatal care at 8 weeks by LMP. Pregnancy unplanned but desired.  </a:t>
            </a:r>
            <a:endParaRPr sz="1100" dirty="0">
              <a:solidFill>
                <a:schemeClr val="bg1"/>
              </a:solidFill>
              <a:cs typeface="Poppins"/>
            </a:endParaRPr>
          </a:p>
          <a:p>
            <a:pPr marL="302895">
              <a:buClr>
                <a:schemeClr val="bg1"/>
              </a:buClr>
              <a:buSzPct val="85714"/>
            </a:pPr>
            <a:r>
              <a:rPr lang="en-US" sz="1100" dirty="0">
                <a:solidFill>
                  <a:schemeClr val="bg1"/>
                </a:solidFill>
              </a:rPr>
              <a:t>Delivered son 20 months ago, that pregnancy was complicated by gestational diabetes</a:t>
            </a:r>
            <a:endParaRPr sz="1100" dirty="0">
              <a:solidFill>
                <a:schemeClr val="bg1"/>
              </a:solidFill>
              <a:cs typeface="Poppins"/>
            </a:endParaRPr>
          </a:p>
          <a:p>
            <a:pPr marL="760095" lvl="1">
              <a:buClr>
                <a:schemeClr val="bg1"/>
              </a:buClr>
            </a:pPr>
            <a:r>
              <a:rPr lang="en-US" sz="1100" dirty="0">
                <a:solidFill>
                  <a:schemeClr val="bg1"/>
                </a:solidFill>
              </a:rPr>
              <a:t>Obstetrician recommended primary C-section for macrosomia, patient chose trial of labor. </a:t>
            </a:r>
            <a:endParaRPr sz="1100" dirty="0">
              <a:solidFill>
                <a:schemeClr val="bg1"/>
              </a:solidFill>
              <a:cs typeface="Poppins"/>
            </a:endParaRPr>
          </a:p>
          <a:p>
            <a:pPr marL="760095" lvl="1">
              <a:buClr>
                <a:schemeClr val="bg1"/>
              </a:buClr>
            </a:pPr>
            <a:r>
              <a:rPr lang="en-US" sz="1100" dirty="0">
                <a:solidFill>
                  <a:schemeClr val="bg1"/>
                </a:solidFill>
              </a:rPr>
              <a:t>Had emergency C-section for NRFHRT during labor which was complicated by postpartum hemorrhage from uterine atony, required massive transfusion protocol and ICU admission. Infants APGARs were 5 and 8, he is now a healthy toddler meeting developmental milestones. </a:t>
            </a:r>
            <a:endParaRPr sz="1100" dirty="0">
              <a:solidFill>
                <a:schemeClr val="bg1"/>
              </a:solidFill>
              <a:cs typeface="Poppins"/>
            </a:endParaRPr>
          </a:p>
          <a:p>
            <a:pPr marL="302895">
              <a:buClr>
                <a:schemeClr val="bg1"/>
              </a:buClr>
              <a:buSzPct val="85714"/>
            </a:pPr>
            <a:r>
              <a:rPr lang="en-US" sz="1100" dirty="0">
                <a:solidFill>
                  <a:schemeClr val="bg1"/>
                </a:solidFill>
              </a:rPr>
              <a:t>In the office today, VSS and physical exam normal.</a:t>
            </a:r>
            <a:endParaRPr sz="1100" dirty="0">
              <a:solidFill>
                <a:schemeClr val="bg1"/>
              </a:solidFill>
              <a:cs typeface="Poppins"/>
            </a:endParaRPr>
          </a:p>
          <a:p>
            <a:pPr marL="302895">
              <a:buClr>
                <a:schemeClr val="bg1"/>
              </a:buClr>
              <a:buSzPct val="85714"/>
            </a:pPr>
            <a:r>
              <a:rPr lang="en-US" sz="1100" dirty="0">
                <a:solidFill>
                  <a:schemeClr val="bg1"/>
                </a:solidFill>
              </a:rPr>
              <a:t>Bedside USN showed IUP with cardiac activity consistent with LMP dating</a:t>
            </a:r>
            <a:endParaRPr sz="1100" dirty="0">
              <a:solidFill>
                <a:schemeClr val="bg1"/>
              </a:solidFill>
              <a:cs typeface="Poppins"/>
            </a:endParaRPr>
          </a:p>
          <a:p>
            <a:pPr marL="302895">
              <a:buClr>
                <a:schemeClr val="bg1"/>
              </a:buClr>
              <a:buSzPct val="85714"/>
            </a:pPr>
            <a:r>
              <a:rPr lang="en-US" sz="1100" dirty="0">
                <a:solidFill>
                  <a:schemeClr val="bg1"/>
                </a:solidFill>
              </a:rPr>
              <a:t>You review her medication list: </a:t>
            </a:r>
            <a:endParaRPr sz="1100" dirty="0">
              <a:solidFill>
                <a:schemeClr val="bg1"/>
              </a:solidFill>
              <a:cs typeface="Poppins"/>
            </a:endParaRPr>
          </a:p>
          <a:p>
            <a:pPr marL="760095" lvl="1">
              <a:buClr>
                <a:schemeClr val="bg1"/>
              </a:buClr>
            </a:pPr>
            <a:r>
              <a:rPr lang="en-US" sz="1100" dirty="0">
                <a:solidFill>
                  <a:schemeClr val="bg1"/>
                </a:solidFill>
              </a:rPr>
              <a:t>Sertraline 200 mg daily</a:t>
            </a:r>
            <a:endParaRPr sz="1100" dirty="0">
              <a:solidFill>
                <a:schemeClr val="bg1"/>
              </a:solidFill>
              <a:cs typeface="Poppins"/>
            </a:endParaRPr>
          </a:p>
          <a:p>
            <a:pPr marL="760095" lvl="1">
              <a:buClr>
                <a:schemeClr val="bg1"/>
              </a:buClr>
            </a:pPr>
            <a:r>
              <a:rPr lang="en-US" sz="1100" dirty="0">
                <a:solidFill>
                  <a:schemeClr val="bg1"/>
                </a:solidFill>
              </a:rPr>
              <a:t>Prazosin 2 mg </a:t>
            </a:r>
            <a:r>
              <a:rPr lang="en-US" sz="1100" dirty="0" err="1">
                <a:solidFill>
                  <a:schemeClr val="bg1"/>
                </a:solidFill>
              </a:rPr>
              <a:t>qHS</a:t>
            </a:r>
            <a:endParaRPr sz="1100" dirty="0">
              <a:solidFill>
                <a:schemeClr val="bg1"/>
              </a:solidFill>
              <a:cs typeface="Poppins"/>
            </a:endParaRPr>
          </a:p>
          <a:p>
            <a:pPr marL="760095" lvl="1">
              <a:buClr>
                <a:schemeClr val="bg1"/>
              </a:buClr>
            </a:pPr>
            <a:r>
              <a:rPr lang="en-US" sz="1100" dirty="0">
                <a:solidFill>
                  <a:schemeClr val="bg1"/>
                </a:solidFill>
              </a:rPr>
              <a:t>Clonazepam 0.5 mg BID PRN anxiety</a:t>
            </a:r>
            <a:endParaRPr sz="1100" dirty="0">
              <a:solidFill>
                <a:schemeClr val="bg1"/>
              </a:solidFill>
              <a:cs typeface="Poppins"/>
            </a:endParaRPr>
          </a:p>
          <a:p>
            <a:pPr marL="760095" lvl="1">
              <a:buClr>
                <a:schemeClr val="bg1"/>
              </a:buClr>
            </a:pPr>
            <a:r>
              <a:rPr lang="en-US" sz="1100" dirty="0">
                <a:solidFill>
                  <a:schemeClr val="bg1"/>
                </a:solidFill>
              </a:rPr>
              <a:t>Prenatal vitamin</a:t>
            </a:r>
            <a:endParaRPr sz="1100" dirty="0">
              <a:solidFill>
                <a:schemeClr val="bg1"/>
              </a:solidFill>
              <a:cs typeface="Poppins"/>
            </a:endParaRPr>
          </a:p>
          <a:p>
            <a:pPr marL="302895">
              <a:buClr>
                <a:schemeClr val="bg1"/>
              </a:buClr>
              <a:buSzPct val="85714"/>
            </a:pPr>
            <a:r>
              <a:rPr lang="en-US" sz="1100" dirty="0">
                <a:solidFill>
                  <a:schemeClr val="bg1"/>
                </a:solidFill>
              </a:rPr>
              <a:t>Patient reports she stopped all her psychiatric medications 3 weeks ago with a + home UPT</a:t>
            </a:r>
            <a:endParaRPr sz="1100" dirty="0">
              <a:solidFill>
                <a:schemeClr val="bg1"/>
              </a:solidFill>
              <a:cs typeface="Poppins"/>
            </a:endParaRPr>
          </a:p>
          <a:p>
            <a:pPr marL="971550" lvl="1" indent="-285750">
              <a:buClr>
                <a:schemeClr val="bg1"/>
              </a:buClr>
            </a:pPr>
            <a:endParaRPr dirty="0"/>
          </a:p>
          <a:p>
            <a:pPr marL="571500" indent="-342900">
              <a:buClr>
                <a:schemeClr val="bg1"/>
              </a:buClr>
              <a:buSzPct val="85714"/>
            </a:pP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200F69D-B1F5-49B0-91B9-AB344D21F7B2}"/>
              </a:ext>
            </a:extLst>
          </p:cNvPr>
          <p:cNvSpPr/>
          <p:nvPr/>
        </p:nvSpPr>
        <p:spPr>
          <a:xfrm>
            <a:off x="172865" y="1318382"/>
            <a:ext cx="8811101" cy="431811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Google Shape;448;p51"/>
          <p:cNvSpPr txBox="1">
            <a:spLocks noGrp="1"/>
          </p:cNvSpPr>
          <p:nvPr>
            <p:ph type="title"/>
          </p:nvPr>
        </p:nvSpPr>
        <p:spPr>
          <a:xfrm>
            <a:off x="628652" y="384797"/>
            <a:ext cx="7886700" cy="13255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Case study (continued)</a:t>
            </a:r>
            <a:endParaRPr/>
          </a:p>
        </p:txBody>
      </p:sp>
      <p:sp>
        <p:nvSpPr>
          <p:cNvPr id="449" name="Google Shape;449;p51"/>
          <p:cNvSpPr txBox="1">
            <a:spLocks noGrp="1"/>
          </p:cNvSpPr>
          <p:nvPr>
            <p:ph idx="4294967295"/>
          </p:nvPr>
        </p:nvSpPr>
        <p:spPr>
          <a:xfrm>
            <a:off x="484632" y="1457325"/>
            <a:ext cx="8045726" cy="4078771"/>
          </a:xfrm>
          <a:prstGeom prst="rect">
            <a:avLst/>
          </a:prstGeom>
          <a:noFill/>
          <a:ln>
            <a:noFill/>
          </a:ln>
        </p:spPr>
        <p:txBody>
          <a:bodyPr spcFirstLastPara="1" wrap="square" lIns="91425" tIns="45700" rIns="91425" bIns="45700" anchor="t" anchorCtr="0">
            <a:normAutofit/>
          </a:bodyPr>
          <a:lstStyle/>
          <a:p>
            <a:pPr marL="400050" indent="-285750">
              <a:buClr>
                <a:schemeClr val="bg1"/>
              </a:buClr>
              <a:buSzPts val="1800"/>
            </a:pPr>
            <a:r>
              <a:rPr lang="en-US" sz="1400" dirty="0">
                <a:solidFill>
                  <a:schemeClr val="bg1"/>
                </a:solidFill>
              </a:rPr>
              <a:t>Patient reports experiencing a panic attack when she had a positive pregnancy test and felt “like it was happening all over again.”</a:t>
            </a:r>
            <a:endParaRPr sz="1400" dirty="0">
              <a:solidFill>
                <a:schemeClr val="bg1"/>
              </a:solidFill>
              <a:cs typeface="Poppins"/>
            </a:endParaRPr>
          </a:p>
          <a:p>
            <a:pPr marL="400050" indent="-285750">
              <a:buClr>
                <a:schemeClr val="bg1"/>
              </a:buClr>
              <a:buSzPts val="1800"/>
            </a:pPr>
            <a:r>
              <a:rPr lang="en-US" sz="1400" dirty="0">
                <a:solidFill>
                  <a:schemeClr val="bg1"/>
                </a:solidFill>
              </a:rPr>
              <a:t>Since stopping meds, experiencing:</a:t>
            </a:r>
            <a:endParaRPr sz="1400" dirty="0">
              <a:solidFill>
                <a:schemeClr val="bg1"/>
              </a:solidFill>
              <a:cs typeface="Poppins"/>
            </a:endParaRPr>
          </a:p>
          <a:p>
            <a:pPr marL="857250" lvl="1" indent="-285750">
              <a:buClr>
                <a:schemeClr val="bg1"/>
              </a:buClr>
              <a:buSzPts val="1800"/>
            </a:pPr>
            <a:r>
              <a:rPr lang="en-US" sz="1400" dirty="0">
                <a:solidFill>
                  <a:schemeClr val="bg1"/>
                </a:solidFill>
              </a:rPr>
              <a:t>Persistent difficulty falling asleep</a:t>
            </a:r>
            <a:endParaRPr sz="1400" dirty="0">
              <a:solidFill>
                <a:schemeClr val="bg1"/>
              </a:solidFill>
              <a:cs typeface="Poppins"/>
            </a:endParaRPr>
          </a:p>
          <a:p>
            <a:pPr marL="857250" lvl="1" indent="-285750">
              <a:buClr>
                <a:schemeClr val="bg1"/>
              </a:buClr>
              <a:buSzPts val="1800"/>
            </a:pPr>
            <a:r>
              <a:rPr lang="en-US" sz="1400" dirty="0">
                <a:solidFill>
                  <a:schemeClr val="bg1"/>
                </a:solidFill>
              </a:rPr>
              <a:t>Increased irritability</a:t>
            </a:r>
            <a:endParaRPr sz="1400" dirty="0">
              <a:solidFill>
                <a:schemeClr val="bg1"/>
              </a:solidFill>
              <a:cs typeface="Poppins"/>
            </a:endParaRPr>
          </a:p>
          <a:p>
            <a:pPr marL="857250" lvl="1" indent="-285750">
              <a:buClr>
                <a:schemeClr val="bg1"/>
              </a:buClr>
              <a:buSzPts val="1800"/>
            </a:pPr>
            <a:r>
              <a:rPr lang="en-US" sz="1400" dirty="0">
                <a:solidFill>
                  <a:schemeClr val="bg1"/>
                </a:solidFill>
              </a:rPr>
              <a:t>Persistent feelings of guilt and shame</a:t>
            </a:r>
            <a:endParaRPr sz="1400" dirty="0">
              <a:solidFill>
                <a:schemeClr val="bg1"/>
              </a:solidFill>
              <a:cs typeface="Poppins"/>
            </a:endParaRPr>
          </a:p>
          <a:p>
            <a:pPr marL="857250" lvl="1" indent="-285750">
              <a:buClr>
                <a:schemeClr val="bg1"/>
              </a:buClr>
              <a:buSzPts val="1800"/>
            </a:pPr>
            <a:r>
              <a:rPr lang="en-US" sz="1400" dirty="0">
                <a:solidFill>
                  <a:schemeClr val="bg1"/>
                </a:solidFill>
              </a:rPr>
              <a:t>Intrusive and distressing thoughts, most often memories of her son’s birth</a:t>
            </a:r>
            <a:endParaRPr sz="1400" dirty="0">
              <a:solidFill>
                <a:schemeClr val="bg1"/>
              </a:solidFill>
              <a:cs typeface="Poppins"/>
            </a:endParaRPr>
          </a:p>
          <a:p>
            <a:pPr marL="857250" lvl="1" indent="-285750">
              <a:buClr>
                <a:schemeClr val="bg1"/>
              </a:buClr>
              <a:buSzPts val="1800"/>
            </a:pPr>
            <a:r>
              <a:rPr lang="en-US" sz="1400" dirty="0">
                <a:solidFill>
                  <a:schemeClr val="bg1"/>
                </a:solidFill>
              </a:rPr>
              <a:t>Waking up from nightmares about her delivery leaves her exhausted during the day</a:t>
            </a:r>
            <a:endParaRPr sz="1400" dirty="0">
              <a:solidFill>
                <a:schemeClr val="bg1"/>
              </a:solidFill>
              <a:cs typeface="Poppins"/>
            </a:endParaRPr>
          </a:p>
          <a:p>
            <a:pPr marL="857250" lvl="1" indent="-285750">
              <a:buClr>
                <a:schemeClr val="bg1"/>
              </a:buClr>
              <a:buSzPts val="1800"/>
            </a:pPr>
            <a:r>
              <a:rPr lang="en-US" sz="1400" dirty="0">
                <a:solidFill>
                  <a:schemeClr val="bg1"/>
                </a:solidFill>
              </a:rPr>
              <a:t>Hard to concentrate at work (as an accountant) and she is concerned about the quality of her work</a:t>
            </a:r>
            <a:endParaRPr sz="1400" dirty="0">
              <a:solidFill>
                <a:schemeClr val="bg1"/>
              </a:solidFill>
              <a:cs typeface="Poppins"/>
            </a:endParaRPr>
          </a:p>
          <a:p>
            <a:pPr marL="400050" indent="-285750">
              <a:buClr>
                <a:schemeClr val="bg1"/>
              </a:buClr>
              <a:buSzPts val="1800"/>
            </a:pPr>
            <a:r>
              <a:rPr lang="en-US" sz="1400" dirty="0">
                <a:solidFill>
                  <a:schemeClr val="bg1"/>
                </a:solidFill>
              </a:rPr>
              <a:t>Did not attend postpartum visits after her son was born; had to take clonazepam before her appointment today because of severe anxiety about being “in an OB place”</a:t>
            </a:r>
            <a:endParaRPr sz="1400" dirty="0">
              <a:solidFill>
                <a:schemeClr val="bg1"/>
              </a:solidFill>
              <a:cs typeface="Poppins"/>
            </a:endParaRPr>
          </a:p>
          <a:p>
            <a:pPr marL="400050" indent="-285750">
              <a:buClr>
                <a:schemeClr val="bg1"/>
              </a:buClr>
              <a:buSzPts val="1800"/>
            </a:pPr>
            <a:r>
              <a:rPr lang="en-US" sz="1400" dirty="0">
                <a:solidFill>
                  <a:schemeClr val="bg1"/>
                </a:solidFill>
              </a:rPr>
              <a:t>Reports feeling terrified this pregnancy will have the same outcome as her last one, or that she or the baby may end up dying this time.</a:t>
            </a:r>
            <a:endParaRPr sz="1400" dirty="0">
              <a:solidFill>
                <a:schemeClr val="bg1"/>
              </a:solidFill>
              <a:cs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gab20681a10_0_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Outline:</a:t>
            </a:r>
            <a:endParaRPr/>
          </a:p>
        </p:txBody>
      </p:sp>
      <p:sp>
        <p:nvSpPr>
          <p:cNvPr id="116" name="Google Shape;116;gab20681a10_0_6"/>
          <p:cNvSpPr txBox="1">
            <a:spLocks noGrp="1"/>
          </p:cNvSpPr>
          <p:nvPr>
            <p:ph idx="4294967295"/>
          </p:nvPr>
        </p:nvSpPr>
        <p:spPr>
          <a:xfrm>
            <a:off x="628650" y="1658140"/>
            <a:ext cx="7886700" cy="4351337"/>
          </a:xfrm>
          <a:prstGeom prst="rect">
            <a:avLst/>
          </a:prstGeom>
          <a:noFill/>
          <a:ln>
            <a:noFill/>
          </a:ln>
        </p:spPr>
        <p:txBody>
          <a:bodyPr spcFirstLastPara="1" wrap="square" lIns="91425" tIns="45700" rIns="91425" bIns="45700" anchor="t" anchorCtr="0">
            <a:noAutofit/>
          </a:bodyPr>
          <a:lstStyle/>
          <a:p>
            <a:pPr marL="457200" lvl="0" indent="-349250" algn="l" rtl="0">
              <a:lnSpc>
                <a:spcPct val="100000"/>
              </a:lnSpc>
              <a:spcBef>
                <a:spcPts val="0"/>
              </a:spcBef>
              <a:spcAft>
                <a:spcPts val="0"/>
              </a:spcAft>
              <a:buSzPts val="1900"/>
              <a:buFont typeface="Calibri"/>
              <a:buChar char="•"/>
            </a:pPr>
            <a:r>
              <a:rPr lang="en-US" sz="1800" dirty="0">
                <a:solidFill>
                  <a:schemeClr val="bg1"/>
                </a:solidFill>
              </a:rPr>
              <a:t>Introduction </a:t>
            </a:r>
            <a:endParaRPr sz="1800" dirty="0">
              <a:solidFill>
                <a:schemeClr val="bg1"/>
              </a:solidFill>
              <a:cs typeface="Poppins"/>
            </a:endParaRPr>
          </a:p>
          <a:p>
            <a:pPr marL="457200" lvl="0" indent="-349250" algn="l" rtl="0">
              <a:lnSpc>
                <a:spcPct val="100000"/>
              </a:lnSpc>
              <a:spcBef>
                <a:spcPts val="0"/>
              </a:spcBef>
              <a:spcAft>
                <a:spcPts val="0"/>
              </a:spcAft>
              <a:buSzPts val="1900"/>
              <a:buFont typeface="Calibri"/>
              <a:buChar char="•"/>
            </a:pPr>
            <a:r>
              <a:rPr lang="en-US" sz="1800" dirty="0">
                <a:solidFill>
                  <a:schemeClr val="bg1"/>
                </a:solidFill>
              </a:rPr>
              <a:t>Epidemiology:  rates/incidence, risk factors and screening </a:t>
            </a:r>
            <a:endParaRPr sz="1800" dirty="0">
              <a:solidFill>
                <a:schemeClr val="bg1"/>
              </a:solidFill>
            </a:endParaRPr>
          </a:p>
          <a:p>
            <a:pPr marL="457200" lvl="0" indent="-349250" algn="l" rtl="0">
              <a:lnSpc>
                <a:spcPct val="100000"/>
              </a:lnSpc>
              <a:spcBef>
                <a:spcPts val="0"/>
              </a:spcBef>
              <a:spcAft>
                <a:spcPts val="0"/>
              </a:spcAft>
              <a:buSzPts val="1900"/>
              <a:buFont typeface="Calibri"/>
              <a:buChar char="•"/>
            </a:pPr>
            <a:r>
              <a:rPr lang="en-US" sz="1800" dirty="0">
                <a:solidFill>
                  <a:schemeClr val="bg1"/>
                </a:solidFill>
              </a:rPr>
              <a:t>Diagnostic Criteria</a:t>
            </a:r>
            <a:endParaRPr sz="1800" dirty="0">
              <a:solidFill>
                <a:schemeClr val="bg1"/>
              </a:solidFill>
              <a:cs typeface="Poppins"/>
            </a:endParaRPr>
          </a:p>
          <a:p>
            <a:pPr marL="457200" lvl="0" indent="-342900" algn="l" rtl="0">
              <a:lnSpc>
                <a:spcPct val="100000"/>
              </a:lnSpc>
              <a:spcBef>
                <a:spcPts val="0"/>
              </a:spcBef>
              <a:spcAft>
                <a:spcPts val="0"/>
              </a:spcAft>
              <a:buSzPts val="1800"/>
              <a:buChar char="•"/>
            </a:pPr>
            <a:r>
              <a:rPr lang="en-US" sz="1800" dirty="0">
                <a:solidFill>
                  <a:schemeClr val="bg1"/>
                </a:solidFill>
              </a:rPr>
              <a:t>Clinical Features: clinical presentation and course/prognosis      </a:t>
            </a:r>
            <a:endParaRPr sz="1800" dirty="0">
              <a:solidFill>
                <a:schemeClr val="bg1"/>
              </a:solidFill>
            </a:endParaRPr>
          </a:p>
          <a:p>
            <a:pPr marL="457200" lvl="0" indent="-349250" algn="l" rtl="0">
              <a:lnSpc>
                <a:spcPct val="100000"/>
              </a:lnSpc>
              <a:spcBef>
                <a:spcPts val="0"/>
              </a:spcBef>
              <a:spcAft>
                <a:spcPts val="0"/>
              </a:spcAft>
              <a:buSzPts val="1900"/>
              <a:buFont typeface="Calibri"/>
              <a:buChar char="•"/>
            </a:pPr>
            <a:r>
              <a:rPr lang="en-US" sz="1800" dirty="0">
                <a:solidFill>
                  <a:schemeClr val="bg1"/>
                </a:solidFill>
              </a:rPr>
              <a:t>Differential Diagnosis and Assessment </a:t>
            </a:r>
            <a:endParaRPr sz="1800" dirty="0">
              <a:solidFill>
                <a:schemeClr val="bg1"/>
              </a:solidFill>
              <a:cs typeface="Poppins"/>
            </a:endParaRPr>
          </a:p>
          <a:p>
            <a:pPr marL="457200" lvl="0" indent="-349250" algn="l" rtl="0">
              <a:lnSpc>
                <a:spcPct val="100000"/>
              </a:lnSpc>
              <a:spcBef>
                <a:spcPts val="0"/>
              </a:spcBef>
              <a:spcAft>
                <a:spcPts val="0"/>
              </a:spcAft>
              <a:buSzPts val="1900"/>
              <a:buFont typeface="Calibri"/>
              <a:buChar char="•"/>
            </a:pPr>
            <a:r>
              <a:rPr lang="en-US" sz="1800" dirty="0">
                <a:solidFill>
                  <a:schemeClr val="bg1"/>
                </a:solidFill>
              </a:rPr>
              <a:t>Pathophysiology </a:t>
            </a:r>
            <a:endParaRPr sz="1800" dirty="0">
              <a:solidFill>
                <a:schemeClr val="bg1"/>
              </a:solidFill>
              <a:cs typeface="Poppins"/>
            </a:endParaRPr>
          </a:p>
          <a:p>
            <a:pPr marL="457200" lvl="0" indent="-342900" algn="l" rtl="0">
              <a:lnSpc>
                <a:spcPct val="100000"/>
              </a:lnSpc>
              <a:spcBef>
                <a:spcPts val="0"/>
              </a:spcBef>
              <a:spcAft>
                <a:spcPts val="0"/>
              </a:spcAft>
              <a:buSzPts val="1800"/>
              <a:buChar char="•"/>
            </a:pPr>
            <a:r>
              <a:rPr lang="en-US" sz="1800" dirty="0">
                <a:solidFill>
                  <a:schemeClr val="bg1"/>
                </a:solidFill>
              </a:rPr>
              <a:t>Treatment: psychopharmacology and non-pharmacology     </a:t>
            </a:r>
            <a:endParaRPr sz="1800" dirty="0">
              <a:solidFill>
                <a:schemeClr val="bg1"/>
              </a:solidFill>
            </a:endParaRPr>
          </a:p>
          <a:p>
            <a:pPr marL="457200" lvl="0" indent="-349250" algn="l" rtl="0">
              <a:lnSpc>
                <a:spcPct val="100000"/>
              </a:lnSpc>
              <a:spcBef>
                <a:spcPts val="0"/>
              </a:spcBef>
              <a:spcAft>
                <a:spcPts val="0"/>
              </a:spcAft>
              <a:buSzPts val="1900"/>
              <a:buFont typeface="Calibri"/>
              <a:buChar char="•"/>
            </a:pPr>
            <a:r>
              <a:rPr lang="en-US" sz="1800" dirty="0">
                <a:solidFill>
                  <a:schemeClr val="bg1"/>
                </a:solidFill>
              </a:rPr>
              <a:t>Case Study with questions</a:t>
            </a:r>
            <a:endParaRPr sz="1800" dirty="0">
              <a:solidFill>
                <a:schemeClr val="bg1"/>
              </a:solidFill>
              <a:cs typeface="Poppins"/>
            </a:endParaRPr>
          </a:p>
          <a:p>
            <a:pPr marL="457200" lvl="0" indent="-349250" algn="l" rtl="0">
              <a:lnSpc>
                <a:spcPct val="100000"/>
              </a:lnSpc>
              <a:spcBef>
                <a:spcPts val="0"/>
              </a:spcBef>
              <a:spcAft>
                <a:spcPts val="0"/>
              </a:spcAft>
              <a:buSzPts val="1900"/>
              <a:buFont typeface="Calibri"/>
              <a:buChar char="•"/>
            </a:pPr>
            <a:r>
              <a:rPr lang="en-US" sz="1800" dirty="0">
                <a:solidFill>
                  <a:schemeClr val="bg1"/>
                </a:solidFill>
              </a:rPr>
              <a:t>Summary</a:t>
            </a:r>
            <a:endParaRPr sz="1800" dirty="0">
              <a:solidFill>
                <a:schemeClr val="bg1"/>
              </a:solidFill>
            </a:endParaRPr>
          </a:p>
          <a:p>
            <a:pPr marL="0" lvl="0" indent="0" algn="l" rtl="0">
              <a:lnSpc>
                <a:spcPct val="100000"/>
              </a:lnSpc>
              <a:spcBef>
                <a:spcPts val="0"/>
              </a:spcBef>
              <a:spcAft>
                <a:spcPts val="0"/>
              </a:spcAft>
              <a:buSzPts val="1800"/>
              <a:buNone/>
            </a:pP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2"/>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60606"/>
              <a:buNone/>
            </a:pPr>
            <a:r>
              <a:rPr lang="en-US"/>
              <a:t>What is the differential diagnosis for this patient based off this information? What is the most likely diagnosis and why?</a:t>
            </a:r>
            <a:endParaRPr/>
          </a:p>
        </p:txBody>
      </p:sp>
      <p:sp>
        <p:nvSpPr>
          <p:cNvPr id="457" name="Google Shape;457;p52"/>
          <p:cNvSpPr txBox="1">
            <a:spLocks noGrp="1"/>
          </p:cNvSpPr>
          <p:nvPr>
            <p:ph idx="4294967295"/>
          </p:nvPr>
        </p:nvSpPr>
        <p:spPr>
          <a:xfrm>
            <a:off x="354330" y="2127369"/>
            <a:ext cx="4629150" cy="5121275"/>
          </a:xfrm>
          <a:prstGeom prst="rect">
            <a:avLst/>
          </a:prstGeom>
          <a:noFill/>
          <a:ln>
            <a:noFill/>
          </a:ln>
        </p:spPr>
        <p:txBody>
          <a:bodyPr spcFirstLastPara="1" wrap="square" lIns="91425" tIns="45700" rIns="91425" bIns="45700" anchor="t" anchorCtr="0">
            <a:normAutofit/>
          </a:bodyPr>
          <a:lstStyle/>
          <a:p>
            <a:pPr marL="914400" lvl="1" indent="-342900" algn="l" rtl="0">
              <a:lnSpc>
                <a:spcPct val="90000"/>
              </a:lnSpc>
              <a:spcBef>
                <a:spcPts val="375"/>
              </a:spcBef>
              <a:spcAft>
                <a:spcPts val="0"/>
              </a:spcAft>
              <a:buSzPts val="1800"/>
              <a:buFont typeface="Arial"/>
              <a:buAutoNum type="alphaLcParenR"/>
            </a:pPr>
            <a:r>
              <a:rPr lang="en-US" dirty="0">
                <a:solidFill>
                  <a:schemeClr val="bg1"/>
                </a:solidFill>
              </a:rPr>
              <a:t>Posttraumatic Stress Disorder (PTSD)</a:t>
            </a:r>
            <a:endParaRPr dirty="0">
              <a:solidFill>
                <a:schemeClr val="bg1"/>
              </a:solidFill>
              <a:cs typeface="Poppins"/>
            </a:endParaRPr>
          </a:p>
          <a:p>
            <a:pPr marL="914400" lvl="1" indent="-342900" algn="l" rtl="0">
              <a:lnSpc>
                <a:spcPct val="90000"/>
              </a:lnSpc>
              <a:spcBef>
                <a:spcPts val="375"/>
              </a:spcBef>
              <a:spcAft>
                <a:spcPts val="0"/>
              </a:spcAft>
              <a:buSzPts val="1800"/>
              <a:buFont typeface="Arial"/>
              <a:buAutoNum type="alphaLcParenR"/>
            </a:pPr>
            <a:r>
              <a:rPr lang="en-US" dirty="0">
                <a:solidFill>
                  <a:schemeClr val="bg1"/>
                </a:solidFill>
              </a:rPr>
              <a:t>Adjustment disorder</a:t>
            </a:r>
            <a:endParaRPr dirty="0">
              <a:solidFill>
                <a:schemeClr val="bg1"/>
              </a:solidFill>
              <a:cs typeface="Poppins"/>
            </a:endParaRPr>
          </a:p>
          <a:p>
            <a:pPr marL="914400" lvl="1" indent="-342900" algn="l" rtl="0">
              <a:lnSpc>
                <a:spcPct val="90000"/>
              </a:lnSpc>
              <a:spcBef>
                <a:spcPts val="375"/>
              </a:spcBef>
              <a:spcAft>
                <a:spcPts val="0"/>
              </a:spcAft>
              <a:buSzPts val="1800"/>
              <a:buFont typeface="Arial"/>
              <a:buAutoNum type="alphaLcParenR"/>
            </a:pPr>
            <a:r>
              <a:rPr lang="en-US" dirty="0">
                <a:solidFill>
                  <a:schemeClr val="bg1"/>
                </a:solidFill>
              </a:rPr>
              <a:t>Acute Stress Disorder</a:t>
            </a:r>
            <a:endParaRPr dirty="0">
              <a:solidFill>
                <a:schemeClr val="bg1"/>
              </a:solidFill>
              <a:cs typeface="Poppins"/>
            </a:endParaRPr>
          </a:p>
          <a:p>
            <a:pPr marL="914400" lvl="1" indent="-342900" algn="l" rtl="0">
              <a:lnSpc>
                <a:spcPct val="90000"/>
              </a:lnSpc>
              <a:spcBef>
                <a:spcPts val="375"/>
              </a:spcBef>
              <a:spcAft>
                <a:spcPts val="0"/>
              </a:spcAft>
              <a:buSzPts val="1800"/>
              <a:buFont typeface="Arial"/>
              <a:buAutoNum type="alphaLcParenR"/>
            </a:pPr>
            <a:r>
              <a:rPr lang="en-US" dirty="0">
                <a:solidFill>
                  <a:schemeClr val="bg1"/>
                </a:solidFill>
              </a:rPr>
              <a:t>Major depressive disorder</a:t>
            </a:r>
            <a:endParaRPr dirty="0">
              <a:solidFill>
                <a:schemeClr val="bg1"/>
              </a:solidFill>
              <a:cs typeface="Poppins"/>
            </a:endParaRPr>
          </a:p>
          <a:p>
            <a:pPr marL="914400" lvl="1" indent="-342900" algn="l" rtl="0">
              <a:lnSpc>
                <a:spcPct val="90000"/>
              </a:lnSpc>
              <a:spcBef>
                <a:spcPts val="375"/>
              </a:spcBef>
              <a:spcAft>
                <a:spcPts val="0"/>
              </a:spcAft>
              <a:buSzPts val="1800"/>
              <a:buFont typeface="Arial"/>
              <a:buAutoNum type="alphaLcParenR"/>
            </a:pPr>
            <a:r>
              <a:rPr lang="en-US" dirty="0">
                <a:solidFill>
                  <a:schemeClr val="bg1"/>
                </a:solidFill>
              </a:rPr>
              <a:t>Generalized Anxiety Disorder</a:t>
            </a:r>
            <a:endParaRPr dirty="0">
              <a:solidFill>
                <a:schemeClr val="bg1"/>
              </a:solidFill>
              <a:cs typeface="Poppins"/>
            </a:endParaRPr>
          </a:p>
          <a:p>
            <a:pPr marL="571500" lvl="1" indent="0" algn="l" rtl="0">
              <a:lnSpc>
                <a:spcPct val="90000"/>
              </a:lnSpc>
              <a:spcBef>
                <a:spcPts val="375"/>
              </a:spcBef>
              <a:spcAft>
                <a:spcPts val="0"/>
              </a:spcAft>
              <a:buSzPts val="1800"/>
              <a:buNone/>
            </a:pPr>
            <a:endParaRPr dirty="0"/>
          </a:p>
          <a:p>
            <a:pPr marL="457200" lvl="0" indent="-228600" algn="l" rtl="0">
              <a:lnSpc>
                <a:spcPct val="90000"/>
              </a:lnSpc>
              <a:spcBef>
                <a:spcPts val="750"/>
              </a:spcBef>
              <a:spcAft>
                <a:spcPts val="0"/>
              </a:spcAft>
              <a:buClr>
                <a:schemeClr val="dk1"/>
              </a:buClr>
              <a:buSzPts val="1800"/>
              <a:buNone/>
            </a:pPr>
            <a:endParaRPr dirty="0"/>
          </a:p>
        </p:txBody>
      </p:sp>
      <p:sp>
        <p:nvSpPr>
          <p:cNvPr id="458" name="Google Shape;458;p52"/>
          <p:cNvSpPr txBox="1"/>
          <p:nvPr/>
        </p:nvSpPr>
        <p:spPr>
          <a:xfrm>
            <a:off x="628650" y="4196054"/>
            <a:ext cx="7886700" cy="1325563"/>
          </a:xfrm>
          <a:prstGeom prst="rect">
            <a:avLst/>
          </a:prstGeom>
          <a:noFill/>
          <a:ln>
            <a:noFill/>
          </a:ln>
        </p:spPr>
        <p:txBody>
          <a:bodyPr spcFirstLastPara="1" wrap="square" lIns="91425" tIns="45700" rIns="91425" bIns="45700" anchor="ctr" anchorCtr="0">
            <a:normAutofit fontScale="97500"/>
          </a:bodyPr>
          <a:lstStyle/>
          <a:p>
            <a:pPr marL="0" marR="0" lvl="0" indent="0" algn="l" rtl="0">
              <a:lnSpc>
                <a:spcPct val="90000"/>
              </a:lnSpc>
              <a:spcBef>
                <a:spcPts val="0"/>
              </a:spcBef>
              <a:spcAft>
                <a:spcPts val="0"/>
              </a:spcAft>
              <a:buClr>
                <a:schemeClr val="dk1"/>
              </a:buClr>
              <a:buSzPct val="60606"/>
              <a:buFont typeface="Calibri"/>
              <a:buNone/>
            </a:pPr>
            <a:r>
              <a:rPr lang="en-US" sz="2000" b="0" i="0" u="none" strike="noStrike" cap="none" dirty="0">
                <a:solidFill>
                  <a:schemeClr val="bg1"/>
                </a:solidFill>
                <a:latin typeface="Calibri"/>
                <a:ea typeface="Calibri"/>
                <a:cs typeface="Calibri"/>
                <a:sym typeface="Calibri"/>
              </a:rPr>
              <a:t>What other information might be useful to know for diagnosis and clinical decision-making?</a:t>
            </a:r>
            <a:br>
              <a:rPr lang="en-US" sz="3300" b="0" i="0" u="none" strike="noStrike" cap="none" dirty="0">
                <a:solidFill>
                  <a:schemeClr val="bg2"/>
                </a:solidFill>
                <a:latin typeface="Calibri"/>
                <a:ea typeface="Calibri"/>
                <a:cs typeface="Calibri"/>
                <a:sym typeface="Calibri"/>
              </a:rPr>
            </a:br>
            <a:endParaRPr sz="3300" b="0" i="0" u="none" strike="noStrike" cap="none" dirty="0">
              <a:solidFill>
                <a:schemeClr val="bg2"/>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2" name="Rectangle 1">
            <a:extLst>
              <a:ext uri="{FF2B5EF4-FFF2-40B4-BE49-F238E27FC236}">
                <a16:creationId xmlns:a16="http://schemas.microsoft.com/office/drawing/2014/main" id="{295662D3-FE6F-C3A7-718A-EAE8397E20D9}"/>
              </a:ext>
            </a:extLst>
          </p:cNvPr>
          <p:cNvSpPr/>
          <p:nvPr/>
        </p:nvSpPr>
        <p:spPr>
          <a:xfrm>
            <a:off x="472631" y="1827836"/>
            <a:ext cx="8198735" cy="37810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Google Shape;465;g12ec2e11704_0_2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60606"/>
              <a:buFont typeface="Arial"/>
              <a:buNone/>
            </a:pPr>
            <a:r>
              <a:rPr lang="en-US" sz="2800" dirty="0"/>
              <a:t>What is the differential diagnosis for this patient based off this information? What is the most likely diagnosis and why? </a:t>
            </a:r>
            <a:r>
              <a:rPr lang="en-US" sz="2800" b="1" dirty="0"/>
              <a:t> PTSD</a:t>
            </a:r>
            <a:endParaRPr sz="2800" b="1" dirty="0"/>
          </a:p>
        </p:txBody>
      </p:sp>
      <p:sp>
        <p:nvSpPr>
          <p:cNvPr id="466" name="Google Shape;466;g12ec2e11704_0_29"/>
          <p:cNvSpPr txBox="1">
            <a:spLocks noGrp="1"/>
          </p:cNvSpPr>
          <p:nvPr>
            <p:ph idx="4294967295"/>
          </p:nvPr>
        </p:nvSpPr>
        <p:spPr>
          <a:xfrm>
            <a:off x="4537075" y="1825625"/>
            <a:ext cx="4606925" cy="3771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Font typeface="Arial"/>
              <a:buNone/>
            </a:pPr>
            <a:endParaRPr/>
          </a:p>
          <a:p>
            <a:pPr marL="0" lvl="0" indent="0" algn="l" rtl="0">
              <a:lnSpc>
                <a:spcPct val="90000"/>
              </a:lnSpc>
              <a:spcBef>
                <a:spcPts val="750"/>
              </a:spcBef>
              <a:spcAft>
                <a:spcPts val="0"/>
              </a:spcAft>
              <a:buSzPts val="1800"/>
              <a:buNone/>
            </a:pPr>
            <a:endParaRPr/>
          </a:p>
        </p:txBody>
      </p:sp>
      <p:graphicFrame>
        <p:nvGraphicFramePr>
          <p:cNvPr id="467" name="Google Shape;467;g12ec2e11704_0_29"/>
          <p:cNvGraphicFramePr/>
          <p:nvPr>
            <p:extLst>
              <p:ext uri="{D42A27DB-BD31-4B8C-83A1-F6EECF244321}">
                <p14:modId xmlns:p14="http://schemas.microsoft.com/office/powerpoint/2010/main" val="3795989284"/>
              </p:ext>
            </p:extLst>
          </p:nvPr>
        </p:nvGraphicFramePr>
        <p:xfrm>
          <a:off x="483968" y="1822521"/>
          <a:ext cx="8187934" cy="3809880"/>
        </p:xfrm>
        <a:graphic>
          <a:graphicData uri="http://schemas.openxmlformats.org/drawingml/2006/table">
            <a:tbl>
              <a:tblPr>
                <a:noFill/>
                <a:tableStyleId>{C80F5363-00AE-4411-BC3E-EACF0EB75D43}</a:tableStyleId>
              </a:tblPr>
              <a:tblGrid>
                <a:gridCol w="2727247">
                  <a:extLst>
                    <a:ext uri="{9D8B030D-6E8A-4147-A177-3AD203B41FA5}">
                      <a16:colId xmlns:a16="http://schemas.microsoft.com/office/drawing/2014/main" val="20000"/>
                    </a:ext>
                  </a:extLst>
                </a:gridCol>
                <a:gridCol w="5460687">
                  <a:extLst>
                    <a:ext uri="{9D8B030D-6E8A-4147-A177-3AD203B41FA5}">
                      <a16:colId xmlns:a16="http://schemas.microsoft.com/office/drawing/2014/main" val="20001"/>
                    </a:ext>
                  </a:extLst>
                </a:gridCol>
              </a:tblGrid>
              <a:tr h="1013037">
                <a:tc>
                  <a:txBody>
                    <a:bodyPr/>
                    <a:lstStyle/>
                    <a:p>
                      <a:pPr marL="0" marR="0" lvl="0" indent="0" algn="l" rtl="0">
                        <a:lnSpc>
                          <a:spcPct val="100000"/>
                        </a:lnSpc>
                        <a:spcBef>
                          <a:spcPts val="0"/>
                        </a:spcBef>
                        <a:spcAft>
                          <a:spcPts val="0"/>
                        </a:spcAft>
                        <a:buClr>
                          <a:srgbClr val="000000"/>
                        </a:buClr>
                        <a:buSzPts val="1800"/>
                        <a:buFont typeface="Arial"/>
                        <a:buNone/>
                      </a:pPr>
                      <a:r>
                        <a:rPr lang="en-US" sz="1600" u="none" strike="noStrike" cap="none" dirty="0">
                          <a:solidFill>
                            <a:schemeClr val="bg1"/>
                          </a:solidFill>
                          <a:latin typeface="Calibri"/>
                          <a:ea typeface="Calibri"/>
                          <a:cs typeface="Calibri"/>
                          <a:sym typeface="Calibri"/>
                        </a:rPr>
                        <a:t>Intrusion</a:t>
                      </a:r>
                      <a:endParaRPr sz="1600" u="none" strike="noStrike" cap="none" dirty="0">
                        <a:solidFill>
                          <a:schemeClr val="bg1"/>
                        </a:solidFill>
                        <a:latin typeface="Calibri"/>
                        <a:ea typeface="Calibri"/>
                        <a:cs typeface="Calibri"/>
                        <a:sym typeface="Calibri"/>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1800"/>
                        <a:buFont typeface="Arial"/>
                        <a:buNone/>
                      </a:pPr>
                      <a:r>
                        <a:rPr lang="en-US" sz="1600" u="none" strike="noStrike" cap="none" dirty="0">
                          <a:solidFill>
                            <a:schemeClr val="bg1"/>
                          </a:solidFill>
                          <a:latin typeface="Calibri"/>
                          <a:ea typeface="Calibri"/>
                          <a:cs typeface="Calibri"/>
                          <a:sym typeface="Calibri"/>
                        </a:rPr>
                        <a:t>Intrusive and distressing thoughts, most often memories of her son’s birth</a:t>
                      </a:r>
                      <a:endParaRPr sz="1600" u="none" strike="noStrike" cap="none" dirty="0">
                        <a:solidFill>
                          <a:schemeClr val="bg1"/>
                        </a:solidFill>
                        <a:latin typeface="Calibri"/>
                        <a:ea typeface="Calibri"/>
                        <a:cs typeface="Calibri"/>
                        <a:sym typeface="Calibri"/>
                      </a:endParaRPr>
                    </a:p>
                    <a:p>
                      <a:pPr marL="0" marR="0" lvl="0" indent="0" algn="l" rtl="0">
                        <a:lnSpc>
                          <a:spcPct val="90000"/>
                        </a:lnSpc>
                        <a:spcBef>
                          <a:spcPts val="375"/>
                        </a:spcBef>
                        <a:spcAft>
                          <a:spcPts val="0"/>
                        </a:spcAft>
                        <a:buClr>
                          <a:srgbClr val="000000"/>
                        </a:buClr>
                        <a:buSzPts val="1800"/>
                        <a:buFont typeface="Arial"/>
                        <a:buNone/>
                      </a:pPr>
                      <a:r>
                        <a:rPr lang="en-US" sz="1600" u="none" strike="noStrike" cap="none" dirty="0">
                          <a:solidFill>
                            <a:schemeClr val="bg1"/>
                          </a:solidFill>
                          <a:latin typeface="Calibri"/>
                          <a:ea typeface="Calibri"/>
                          <a:cs typeface="Calibri"/>
                          <a:sym typeface="Calibri"/>
                        </a:rPr>
                        <a:t>Waking up from nightmares about her delivery leaves her exhausted during the day</a:t>
                      </a:r>
                      <a:endParaRPr sz="1600" u="none" strike="noStrike" cap="none" dirty="0">
                        <a:solidFill>
                          <a:schemeClr val="bg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1066355">
                <a:tc>
                  <a:txBody>
                    <a:bodyPr/>
                    <a:lstStyle/>
                    <a:p>
                      <a:pPr marL="0" marR="0" lvl="0" indent="0" algn="l" rtl="0">
                        <a:lnSpc>
                          <a:spcPct val="100000"/>
                        </a:lnSpc>
                        <a:spcBef>
                          <a:spcPts val="0"/>
                        </a:spcBef>
                        <a:spcAft>
                          <a:spcPts val="0"/>
                        </a:spcAft>
                        <a:buClr>
                          <a:srgbClr val="000000"/>
                        </a:buClr>
                        <a:buSzPts val="1800"/>
                        <a:buFont typeface="Arial"/>
                        <a:buNone/>
                      </a:pPr>
                      <a:r>
                        <a:rPr lang="en-US" sz="1600" u="none" strike="noStrike" cap="none" dirty="0">
                          <a:solidFill>
                            <a:schemeClr val="bg1"/>
                          </a:solidFill>
                          <a:latin typeface="Calibri"/>
                          <a:ea typeface="Calibri"/>
                          <a:cs typeface="Calibri"/>
                          <a:sym typeface="Calibri"/>
                        </a:rPr>
                        <a:t>Avoidance</a:t>
                      </a:r>
                      <a:endParaRPr sz="1600" u="none" strike="noStrike" cap="none" dirty="0">
                        <a:solidFill>
                          <a:schemeClr val="bg1"/>
                        </a:solidFill>
                        <a:latin typeface="Calibri"/>
                        <a:ea typeface="Calibri"/>
                        <a:cs typeface="Calibri"/>
                        <a:sym typeface="Calibri"/>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1800"/>
                        <a:buFont typeface="Arial"/>
                        <a:buNone/>
                      </a:pPr>
                      <a:r>
                        <a:rPr lang="en-US" sz="1600" u="none" strike="noStrike" cap="none" dirty="0">
                          <a:solidFill>
                            <a:schemeClr val="bg1"/>
                          </a:solidFill>
                          <a:latin typeface="Calibri"/>
                          <a:ea typeface="Calibri"/>
                          <a:cs typeface="Calibri"/>
                          <a:sym typeface="Calibri"/>
                        </a:rPr>
                        <a:t>Did not attend postpartum visits after her son was born; had to take clonazepam before her appointment today because of severe anxiety about being “in an OB place”</a:t>
                      </a:r>
                      <a:endParaRPr sz="1600" u="none" strike="noStrike" cap="none" dirty="0">
                        <a:solidFill>
                          <a:schemeClr val="bg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600" u="none" strike="noStrike" cap="none" dirty="0">
                        <a:solidFill>
                          <a:schemeClr val="bg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626484">
                <a:tc>
                  <a:txBody>
                    <a:bodyPr/>
                    <a:lstStyle/>
                    <a:p>
                      <a:pPr marL="0" marR="0" lvl="0" indent="0" algn="l" rtl="0">
                        <a:lnSpc>
                          <a:spcPct val="100000"/>
                        </a:lnSpc>
                        <a:spcBef>
                          <a:spcPts val="0"/>
                        </a:spcBef>
                        <a:spcAft>
                          <a:spcPts val="0"/>
                        </a:spcAft>
                        <a:buClr>
                          <a:srgbClr val="000000"/>
                        </a:buClr>
                        <a:buSzPts val="1800"/>
                        <a:buFont typeface="Arial"/>
                        <a:buNone/>
                      </a:pPr>
                      <a:r>
                        <a:rPr lang="en-US" sz="1600" u="none" strike="noStrike" cap="none" dirty="0">
                          <a:solidFill>
                            <a:schemeClr val="bg1"/>
                          </a:solidFill>
                          <a:latin typeface="Calibri"/>
                          <a:ea typeface="Calibri"/>
                          <a:cs typeface="Calibri"/>
                          <a:sym typeface="Calibri"/>
                        </a:rPr>
                        <a:t>Negative alteration in cognition or mood</a:t>
                      </a:r>
                      <a:endParaRPr sz="1600" u="none" strike="noStrike" cap="none" dirty="0">
                        <a:solidFill>
                          <a:schemeClr val="bg1"/>
                        </a:solidFill>
                        <a:latin typeface="Calibri"/>
                        <a:ea typeface="Calibri"/>
                        <a:cs typeface="Calibri"/>
                        <a:sym typeface="Calibri"/>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1800"/>
                        <a:buFont typeface="Arial"/>
                        <a:buNone/>
                      </a:pPr>
                      <a:r>
                        <a:rPr lang="en-US" sz="1600" u="none" strike="noStrike" cap="none" dirty="0">
                          <a:solidFill>
                            <a:schemeClr val="bg1"/>
                          </a:solidFill>
                          <a:latin typeface="Calibri"/>
                          <a:ea typeface="Calibri"/>
                          <a:cs typeface="Calibri"/>
                          <a:sym typeface="Calibri"/>
                        </a:rPr>
                        <a:t>Persistent feelings of guilt and shame</a:t>
                      </a:r>
                      <a:endParaRPr sz="1600" u="none" strike="noStrike" cap="none" dirty="0">
                        <a:solidFill>
                          <a:schemeClr val="bg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853084">
                <a:tc>
                  <a:txBody>
                    <a:bodyPr/>
                    <a:lstStyle/>
                    <a:p>
                      <a:pPr marL="0" marR="0" lvl="0" indent="0" algn="l" rtl="0">
                        <a:lnSpc>
                          <a:spcPct val="100000"/>
                        </a:lnSpc>
                        <a:spcBef>
                          <a:spcPts val="0"/>
                        </a:spcBef>
                        <a:spcAft>
                          <a:spcPts val="0"/>
                        </a:spcAft>
                        <a:buClr>
                          <a:srgbClr val="000000"/>
                        </a:buClr>
                        <a:buSzPts val="1800"/>
                        <a:buFont typeface="Arial"/>
                        <a:buNone/>
                      </a:pPr>
                      <a:r>
                        <a:rPr lang="en-US" sz="1600" u="none" strike="noStrike" cap="none" dirty="0">
                          <a:solidFill>
                            <a:schemeClr val="bg1"/>
                          </a:solidFill>
                          <a:latin typeface="Calibri"/>
                          <a:ea typeface="Calibri"/>
                          <a:cs typeface="Calibri"/>
                          <a:sym typeface="Calibri"/>
                        </a:rPr>
                        <a:t>Hyperarousal</a:t>
                      </a:r>
                      <a:endParaRPr sz="1600" u="none" strike="noStrike" cap="none" dirty="0">
                        <a:solidFill>
                          <a:schemeClr val="bg1"/>
                        </a:solidFill>
                        <a:latin typeface="Calibri"/>
                        <a:ea typeface="Calibri"/>
                        <a:cs typeface="Calibri"/>
                        <a:sym typeface="Calibri"/>
                      </a:endParaRPr>
                    </a:p>
                  </a:txBody>
                  <a:tcPr marL="91425" marR="91425" marT="91425" marB="91425"/>
                </a:tc>
                <a:tc>
                  <a:txBody>
                    <a:bodyPr/>
                    <a:lstStyle/>
                    <a:p>
                      <a:pPr marL="0" marR="0" lvl="0" indent="0" algn="l" rtl="0">
                        <a:lnSpc>
                          <a:spcPct val="90000"/>
                        </a:lnSpc>
                        <a:spcBef>
                          <a:spcPts val="0"/>
                        </a:spcBef>
                        <a:spcAft>
                          <a:spcPts val="0"/>
                        </a:spcAft>
                        <a:buClr>
                          <a:srgbClr val="000000"/>
                        </a:buClr>
                        <a:buSzPts val="1800"/>
                        <a:buFont typeface="Arial"/>
                        <a:buNone/>
                      </a:pPr>
                      <a:r>
                        <a:rPr lang="en-US" sz="1600" u="none" strike="noStrike" cap="none" dirty="0">
                          <a:solidFill>
                            <a:schemeClr val="bg1"/>
                          </a:solidFill>
                          <a:latin typeface="Calibri"/>
                          <a:ea typeface="Calibri"/>
                          <a:cs typeface="Calibri"/>
                          <a:sym typeface="Calibri"/>
                        </a:rPr>
                        <a:t>Persistent difficulty falling asleep</a:t>
                      </a:r>
                      <a:endParaRPr sz="1600" u="none" strike="noStrike" cap="none" dirty="0">
                        <a:solidFill>
                          <a:schemeClr val="bg1"/>
                        </a:solidFill>
                        <a:latin typeface="Calibri"/>
                        <a:ea typeface="Calibri"/>
                        <a:cs typeface="Calibri"/>
                        <a:sym typeface="Calibri"/>
                      </a:endParaRPr>
                    </a:p>
                    <a:p>
                      <a:pPr marL="0" marR="0" lvl="0" indent="0" algn="l" rtl="0">
                        <a:lnSpc>
                          <a:spcPct val="90000"/>
                        </a:lnSpc>
                        <a:spcBef>
                          <a:spcPts val="375"/>
                        </a:spcBef>
                        <a:spcAft>
                          <a:spcPts val="0"/>
                        </a:spcAft>
                        <a:buClr>
                          <a:srgbClr val="000000"/>
                        </a:buClr>
                        <a:buSzPts val="1800"/>
                        <a:buFont typeface="Arial"/>
                        <a:buNone/>
                      </a:pPr>
                      <a:r>
                        <a:rPr lang="en-US" sz="1600" u="none" strike="noStrike" cap="none" dirty="0">
                          <a:solidFill>
                            <a:schemeClr val="bg1"/>
                          </a:solidFill>
                          <a:latin typeface="Calibri"/>
                          <a:ea typeface="Calibri"/>
                          <a:cs typeface="Calibri"/>
                          <a:sym typeface="Calibri"/>
                        </a:rPr>
                        <a:t>Increased irritability</a:t>
                      </a:r>
                      <a:endParaRPr sz="1600" u="none" strike="noStrike" cap="none" dirty="0">
                        <a:solidFill>
                          <a:schemeClr val="bg1"/>
                        </a:solidFill>
                        <a:latin typeface="Calibri"/>
                        <a:ea typeface="Calibri"/>
                        <a:cs typeface="Calibri"/>
                        <a:sym typeface="Calibri"/>
                      </a:endParaRPr>
                    </a:p>
                    <a:p>
                      <a:pPr marL="0" marR="0" lvl="0" indent="0" algn="l" rtl="0">
                        <a:lnSpc>
                          <a:spcPct val="90000"/>
                        </a:lnSpc>
                        <a:spcBef>
                          <a:spcPts val="375"/>
                        </a:spcBef>
                        <a:spcAft>
                          <a:spcPts val="0"/>
                        </a:spcAft>
                        <a:buClr>
                          <a:srgbClr val="000000"/>
                        </a:buClr>
                        <a:buSzPts val="1800"/>
                        <a:buFont typeface="Arial"/>
                        <a:buNone/>
                      </a:pPr>
                      <a:r>
                        <a:rPr lang="en-US" sz="1600" u="none" strike="noStrike" cap="none" dirty="0">
                          <a:solidFill>
                            <a:schemeClr val="bg1"/>
                          </a:solidFill>
                          <a:latin typeface="Calibri"/>
                          <a:ea typeface="Calibri"/>
                          <a:cs typeface="Calibri"/>
                          <a:sym typeface="Calibri"/>
                        </a:rPr>
                        <a:t>Hard to concentrate at work</a:t>
                      </a:r>
                      <a:endParaRPr sz="1600" u="none" strike="noStrike" cap="none" dirty="0">
                        <a:solidFill>
                          <a:schemeClr val="bg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12ec2e11704_0_3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Case Presentation Differential Dx</a:t>
            </a:r>
            <a:endParaRPr/>
          </a:p>
        </p:txBody>
      </p:sp>
      <p:sp>
        <p:nvSpPr>
          <p:cNvPr id="475" name="Google Shape;475;g12ec2e11704_0_36"/>
          <p:cNvSpPr txBox="1">
            <a:spLocks noGrp="1"/>
          </p:cNvSpPr>
          <p:nvPr>
            <p:ph idx="4294967295"/>
          </p:nvPr>
        </p:nvSpPr>
        <p:spPr>
          <a:xfrm>
            <a:off x="628653" y="1707863"/>
            <a:ext cx="4678616" cy="435133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750"/>
              </a:spcBef>
              <a:spcAft>
                <a:spcPts val="0"/>
              </a:spcAft>
              <a:buSzPts val="1800"/>
              <a:buNone/>
            </a:pPr>
            <a:r>
              <a:rPr lang="en-US" sz="1400" dirty="0">
                <a:solidFill>
                  <a:schemeClr val="bg1"/>
                </a:solidFill>
              </a:rPr>
              <a:t>Adjustment disorder has onset within 3 months of stressor and </a:t>
            </a:r>
            <a:r>
              <a:rPr lang="en-US" sz="1400" u="sng" dirty="0">
                <a:solidFill>
                  <a:schemeClr val="bg1"/>
                </a:solidFill>
              </a:rPr>
              <a:t>does not persist beyond 6 months</a:t>
            </a:r>
            <a:r>
              <a:rPr lang="en-US" sz="1400" dirty="0">
                <a:solidFill>
                  <a:schemeClr val="bg1"/>
                </a:solidFill>
              </a:rPr>
              <a:t> after a stressful event has occurred.  This diagnosis does not include intrusion and avoidance symptoms and is a diagnosis of exclusion (disturbance does not meet criteria for another mental health disorder).</a:t>
            </a:r>
            <a:endParaRPr sz="1400" dirty="0">
              <a:solidFill>
                <a:schemeClr val="bg1"/>
              </a:solidFill>
              <a:cs typeface="Poppins"/>
            </a:endParaRPr>
          </a:p>
          <a:p>
            <a:pPr marL="0" lvl="0" indent="0" algn="l" rtl="0">
              <a:lnSpc>
                <a:spcPct val="90000"/>
              </a:lnSpc>
              <a:spcBef>
                <a:spcPts val="750"/>
              </a:spcBef>
              <a:spcAft>
                <a:spcPts val="0"/>
              </a:spcAft>
              <a:buSzPts val="1800"/>
              <a:buNone/>
            </a:pPr>
            <a:r>
              <a:rPr lang="en-US" sz="1400" dirty="0">
                <a:solidFill>
                  <a:schemeClr val="bg1"/>
                </a:solidFill>
              </a:rPr>
              <a:t>Acute Stress Disorder occurs at least 3 days and </a:t>
            </a:r>
            <a:r>
              <a:rPr lang="en-US" sz="1400" u="sng" dirty="0">
                <a:solidFill>
                  <a:schemeClr val="bg1"/>
                </a:solidFill>
              </a:rPr>
              <a:t>up to 1 month</a:t>
            </a:r>
            <a:r>
              <a:rPr lang="en-US" sz="1400" dirty="0">
                <a:solidFill>
                  <a:schemeClr val="bg1"/>
                </a:solidFill>
              </a:rPr>
              <a:t> after a traumatic event.  </a:t>
            </a:r>
            <a:endParaRPr sz="1400" dirty="0">
              <a:solidFill>
                <a:schemeClr val="bg1"/>
              </a:solidFill>
              <a:cs typeface="Poppins"/>
            </a:endParaRPr>
          </a:p>
          <a:p>
            <a:pPr marL="0" lvl="0" indent="0" algn="l" rtl="0">
              <a:lnSpc>
                <a:spcPct val="90000"/>
              </a:lnSpc>
              <a:spcBef>
                <a:spcPts val="750"/>
              </a:spcBef>
              <a:spcAft>
                <a:spcPts val="0"/>
              </a:spcAft>
              <a:buSzPts val="1800"/>
              <a:buNone/>
            </a:pPr>
            <a:r>
              <a:rPr lang="en-US" sz="1400" dirty="0">
                <a:solidFill>
                  <a:schemeClr val="bg1"/>
                </a:solidFill>
              </a:rPr>
              <a:t>Major depressive disorder includes symptoms which may overlap with PTSD (excessive guilt, changes in sleep, problems with concentration) however does not typically include intrusion and avoidance symptoms.</a:t>
            </a:r>
            <a:endParaRPr sz="1400" dirty="0">
              <a:solidFill>
                <a:schemeClr val="bg1"/>
              </a:solidFill>
              <a:cs typeface="Poppins"/>
            </a:endParaRPr>
          </a:p>
          <a:p>
            <a:pPr marL="0" lvl="0" indent="0" algn="l" rtl="0">
              <a:lnSpc>
                <a:spcPct val="90000"/>
              </a:lnSpc>
              <a:spcBef>
                <a:spcPts val="750"/>
              </a:spcBef>
              <a:spcAft>
                <a:spcPts val="0"/>
              </a:spcAft>
              <a:buSzPts val="1800"/>
              <a:buNone/>
            </a:pPr>
            <a:r>
              <a:rPr lang="en-US" sz="1400" dirty="0">
                <a:solidFill>
                  <a:schemeClr val="bg1"/>
                </a:solidFill>
              </a:rPr>
              <a:t>Generalized Anxiety Disorder includes symptoms which may overlap with PTSD (difficulty with sleep and concentration) however are centered around the experience of excessive worry</a:t>
            </a:r>
            <a:endParaRPr sz="1400" dirty="0">
              <a:solidFill>
                <a:schemeClr val="bg1"/>
              </a:solidFill>
              <a:cs typeface="Poppi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g12ec2e11704_0_2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60606"/>
              <a:buFont typeface="Calibri"/>
              <a:buNone/>
            </a:pPr>
            <a:r>
              <a:rPr lang="en-US" sz="2800" dirty="0"/>
              <a:t>What other information might be useful to know for diagnosis and clinical decision-making?</a:t>
            </a:r>
            <a:endParaRPr sz="2800" dirty="0"/>
          </a:p>
        </p:txBody>
      </p:sp>
      <p:sp>
        <p:nvSpPr>
          <p:cNvPr id="483" name="Google Shape;483;g12ec2e11704_0_23"/>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85750" lvl="1" indent="-285750" algn="l" rtl="0">
              <a:lnSpc>
                <a:spcPct val="120000"/>
              </a:lnSpc>
              <a:spcBef>
                <a:spcPts val="0"/>
              </a:spcBef>
              <a:spcAft>
                <a:spcPts val="0"/>
              </a:spcAft>
              <a:buFont typeface="Wingdings" panose="05000000000000000000" pitchFamily="2" charset="2"/>
              <a:buChar char="§"/>
            </a:pPr>
            <a:r>
              <a:rPr lang="en-US" sz="1400" dirty="0"/>
              <a:t>Past psychiatric history-specifically what happened after the delivery, what psychiatric symptoms were present</a:t>
            </a:r>
            <a:endParaRPr sz="1400" dirty="0"/>
          </a:p>
          <a:p>
            <a:pPr marL="285750" lvl="1" indent="-285750" algn="l" rtl="0">
              <a:lnSpc>
                <a:spcPct val="120000"/>
              </a:lnSpc>
              <a:spcBef>
                <a:spcPts val="0"/>
              </a:spcBef>
              <a:spcAft>
                <a:spcPts val="0"/>
              </a:spcAft>
              <a:buFont typeface="Wingdings" panose="05000000000000000000" pitchFamily="2" charset="2"/>
              <a:buChar char="§"/>
            </a:pPr>
            <a:r>
              <a:rPr lang="en-US" sz="1400" dirty="0"/>
              <a:t>Co-morbid psychiatric symptoms: depression, anxiety, mania, psychosis</a:t>
            </a:r>
            <a:endParaRPr sz="1400" dirty="0"/>
          </a:p>
          <a:p>
            <a:pPr marL="285750" lvl="1" indent="-285750" algn="l" rtl="0">
              <a:lnSpc>
                <a:spcPct val="120000"/>
              </a:lnSpc>
              <a:spcBef>
                <a:spcPts val="0"/>
              </a:spcBef>
              <a:spcAft>
                <a:spcPts val="0"/>
              </a:spcAft>
              <a:buFont typeface="Wingdings" panose="05000000000000000000" pitchFamily="2" charset="2"/>
              <a:buChar char="§"/>
            </a:pPr>
            <a:r>
              <a:rPr lang="en-US" sz="1400" dirty="0"/>
              <a:t>Medication history: number of medication trials, how long she has been on medications, what other medications she has tried</a:t>
            </a:r>
            <a:endParaRPr sz="1400" dirty="0"/>
          </a:p>
          <a:p>
            <a:pPr marL="285750" lvl="1" indent="-285750" algn="l" rtl="0">
              <a:lnSpc>
                <a:spcPct val="120000"/>
              </a:lnSpc>
              <a:spcBef>
                <a:spcPts val="0"/>
              </a:spcBef>
              <a:spcAft>
                <a:spcPts val="0"/>
              </a:spcAft>
              <a:buFont typeface="Wingdings" panose="05000000000000000000" pitchFamily="2" charset="2"/>
              <a:buChar char="§"/>
            </a:pPr>
            <a:r>
              <a:rPr lang="en-US" sz="1400" dirty="0"/>
              <a:t>Previous experiences with therapy/counselling </a:t>
            </a:r>
            <a:endParaRPr sz="1400" dirty="0"/>
          </a:p>
          <a:p>
            <a:pPr marL="285750" lvl="1" indent="-285750" algn="l" rtl="0">
              <a:lnSpc>
                <a:spcPct val="120000"/>
              </a:lnSpc>
              <a:spcBef>
                <a:spcPts val="0"/>
              </a:spcBef>
              <a:spcAft>
                <a:spcPts val="0"/>
              </a:spcAft>
              <a:buFont typeface="Wingdings" panose="05000000000000000000" pitchFamily="2" charset="2"/>
              <a:buChar char="§"/>
            </a:pPr>
            <a:r>
              <a:rPr lang="en-US" sz="1400" dirty="0"/>
              <a:t>Lethality-SI and HI, access to firearms</a:t>
            </a:r>
            <a:endParaRPr sz="1400" dirty="0"/>
          </a:p>
          <a:p>
            <a:pPr marL="285750" lvl="1" indent="-285750" algn="l" rtl="0">
              <a:lnSpc>
                <a:spcPct val="120000"/>
              </a:lnSpc>
              <a:spcBef>
                <a:spcPts val="0"/>
              </a:spcBef>
              <a:spcAft>
                <a:spcPts val="0"/>
              </a:spcAft>
              <a:buFont typeface="Wingdings" panose="05000000000000000000" pitchFamily="2" charset="2"/>
              <a:buChar char="§"/>
            </a:pPr>
            <a:r>
              <a:rPr lang="en-US" sz="1400" dirty="0"/>
              <a:t>Who prescribed the psychiatric medications and were they consulted about cessation?</a:t>
            </a:r>
            <a:endParaRPr sz="1400" dirty="0"/>
          </a:p>
          <a:p>
            <a:pPr marL="285750" lvl="1" indent="-285750" algn="l" rtl="0">
              <a:lnSpc>
                <a:spcPct val="120000"/>
              </a:lnSpc>
              <a:spcBef>
                <a:spcPts val="0"/>
              </a:spcBef>
              <a:spcAft>
                <a:spcPts val="0"/>
              </a:spcAft>
              <a:buFont typeface="Wingdings" panose="05000000000000000000" pitchFamily="2" charset="2"/>
              <a:buChar char="§"/>
            </a:pPr>
            <a:r>
              <a:rPr lang="en-US" sz="1400" dirty="0"/>
              <a:t>Family history, son’s health, and development</a:t>
            </a:r>
            <a:endParaRPr sz="1400" dirty="0"/>
          </a:p>
          <a:p>
            <a:pPr marL="285750" lvl="1" indent="-285750" algn="l" rtl="0">
              <a:lnSpc>
                <a:spcPct val="120000"/>
              </a:lnSpc>
              <a:spcBef>
                <a:spcPts val="0"/>
              </a:spcBef>
              <a:spcAft>
                <a:spcPts val="0"/>
              </a:spcAft>
              <a:buFont typeface="Wingdings" panose="05000000000000000000" pitchFamily="2" charset="2"/>
              <a:buChar char="§"/>
            </a:pPr>
            <a:r>
              <a:rPr lang="en-US" sz="1400" dirty="0"/>
              <a:t>Substance use, PDMP, clonazepam usage </a:t>
            </a:r>
            <a:endParaRPr sz="1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3"/>
          <p:cNvSpPr txBox="1">
            <a:spLocks noGrp="1"/>
          </p:cNvSpPr>
          <p:nvPr>
            <p:ph type="title"/>
          </p:nvPr>
        </p:nvSpPr>
        <p:spPr>
          <a:xfrm>
            <a:off x="398132" y="500058"/>
            <a:ext cx="5246369" cy="132555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1800"/>
              <a:buNone/>
            </a:pPr>
            <a:r>
              <a:rPr lang="en-US"/>
              <a:t>What are the risks of abrupt discontinuation of SSRIs?</a:t>
            </a:r>
            <a:endParaRPr/>
          </a:p>
        </p:txBody>
      </p:sp>
      <p:sp>
        <p:nvSpPr>
          <p:cNvPr id="491" name="Google Shape;491;p53"/>
          <p:cNvSpPr txBox="1">
            <a:spLocks noGrp="1"/>
          </p:cNvSpPr>
          <p:nvPr>
            <p:ph idx="4294967295"/>
          </p:nvPr>
        </p:nvSpPr>
        <p:spPr>
          <a:xfrm>
            <a:off x="-178171" y="1710366"/>
            <a:ext cx="5408599" cy="4351336"/>
          </a:xfrm>
          <a:prstGeom prst="rect">
            <a:avLst/>
          </a:prstGeom>
          <a:noFill/>
          <a:ln>
            <a:noFill/>
          </a:ln>
        </p:spPr>
        <p:txBody>
          <a:bodyPr spcFirstLastPara="1" wrap="square" lIns="91425" tIns="45700" rIns="91425" bIns="45700" anchor="t" anchorCtr="0">
            <a:normAutofit/>
          </a:bodyPr>
          <a:lstStyle/>
          <a:p>
            <a:pPr marL="914400" lvl="1" indent="-342900" algn="l" rtl="0">
              <a:lnSpc>
                <a:spcPct val="100000"/>
              </a:lnSpc>
              <a:spcBef>
                <a:spcPts val="375"/>
              </a:spcBef>
              <a:spcAft>
                <a:spcPts val="0"/>
              </a:spcAft>
              <a:buSzPts val="1800"/>
              <a:buChar char="•"/>
            </a:pPr>
            <a:r>
              <a:rPr lang="en-US" sz="1600" dirty="0">
                <a:solidFill>
                  <a:schemeClr val="bg1"/>
                </a:solidFill>
              </a:rPr>
              <a:t>Discontinuation syndrome, especially at high doses of SSRI</a:t>
            </a:r>
            <a:endParaRPr sz="1600" dirty="0">
              <a:solidFill>
                <a:schemeClr val="bg1"/>
              </a:solidFill>
              <a:cs typeface="Poppins"/>
            </a:endParaRPr>
          </a:p>
          <a:p>
            <a:pPr marL="1371600" lvl="2" indent="-342900" algn="l" rtl="0">
              <a:lnSpc>
                <a:spcPct val="100000"/>
              </a:lnSpc>
              <a:spcBef>
                <a:spcPts val="375"/>
              </a:spcBef>
              <a:spcAft>
                <a:spcPts val="0"/>
              </a:spcAft>
              <a:buSzPts val="1800"/>
              <a:buChar char="•"/>
            </a:pPr>
            <a:r>
              <a:rPr lang="en-US" sz="1600" dirty="0">
                <a:solidFill>
                  <a:schemeClr val="bg1"/>
                </a:solidFill>
              </a:rPr>
              <a:t>Flu-like symptoms, shock-like sensations, insomnia, vivid dreaming, irritability, crying spells, dizziness exacerbated by movement are most common</a:t>
            </a:r>
            <a:endParaRPr sz="1600" dirty="0">
              <a:solidFill>
                <a:schemeClr val="bg1"/>
              </a:solidFill>
              <a:cs typeface="Poppins"/>
            </a:endParaRPr>
          </a:p>
          <a:p>
            <a:pPr marL="1371600" lvl="2" indent="-342900" algn="l" rtl="0">
              <a:lnSpc>
                <a:spcPct val="100000"/>
              </a:lnSpc>
              <a:spcBef>
                <a:spcPts val="375"/>
              </a:spcBef>
              <a:spcAft>
                <a:spcPts val="0"/>
              </a:spcAft>
              <a:buSzPts val="1800"/>
              <a:buChar char="•"/>
            </a:pPr>
            <a:r>
              <a:rPr lang="en-US" sz="1600" dirty="0">
                <a:solidFill>
                  <a:schemeClr val="bg1"/>
                </a:solidFill>
              </a:rPr>
              <a:t>Movement disorders, impairment in concentration in memory less common</a:t>
            </a:r>
            <a:endParaRPr sz="1600" dirty="0">
              <a:solidFill>
                <a:schemeClr val="bg1"/>
              </a:solidFill>
              <a:cs typeface="Poppins"/>
            </a:endParaRPr>
          </a:p>
          <a:p>
            <a:pPr marL="1371600" lvl="2" indent="-342900" algn="l" rtl="0">
              <a:lnSpc>
                <a:spcPct val="100000"/>
              </a:lnSpc>
              <a:spcBef>
                <a:spcPts val="375"/>
              </a:spcBef>
              <a:spcAft>
                <a:spcPts val="0"/>
              </a:spcAft>
              <a:buSzPts val="1800"/>
              <a:buChar char="•"/>
            </a:pPr>
            <a:r>
              <a:rPr lang="en-US" sz="1600" dirty="0">
                <a:solidFill>
                  <a:schemeClr val="bg1"/>
                </a:solidFill>
              </a:rPr>
              <a:t>Paroxetine and venlafaxine are biggest offenders </a:t>
            </a:r>
            <a:endParaRPr sz="1600" dirty="0">
              <a:solidFill>
                <a:schemeClr val="bg1"/>
              </a:solidFill>
              <a:cs typeface="Poppins"/>
            </a:endParaRPr>
          </a:p>
          <a:p>
            <a:pPr marL="914400" lvl="1" indent="-342900" algn="l" rtl="0">
              <a:lnSpc>
                <a:spcPct val="100000"/>
              </a:lnSpc>
              <a:spcBef>
                <a:spcPts val="375"/>
              </a:spcBef>
              <a:spcAft>
                <a:spcPts val="0"/>
              </a:spcAft>
              <a:buSzPts val="1800"/>
              <a:buChar char="•"/>
            </a:pPr>
            <a:r>
              <a:rPr lang="en-US" sz="1600" dirty="0">
                <a:solidFill>
                  <a:schemeClr val="bg1"/>
                </a:solidFill>
              </a:rPr>
              <a:t>Relapse/recurrence of symptoms being treated</a:t>
            </a:r>
            <a:endParaRPr sz="1600" dirty="0">
              <a:solidFill>
                <a:schemeClr val="bg1"/>
              </a:solidFill>
              <a:cs typeface="Poppins"/>
            </a:endParaRPr>
          </a:p>
          <a:p>
            <a:pPr marL="457200" lvl="0" indent="-228600" algn="l" rtl="0">
              <a:lnSpc>
                <a:spcPct val="100000"/>
              </a:lnSpc>
              <a:spcBef>
                <a:spcPts val="750"/>
              </a:spcBef>
              <a:spcAft>
                <a:spcPts val="0"/>
              </a:spcAft>
              <a:buClr>
                <a:schemeClr val="dk1"/>
              </a:buClr>
              <a:buSzPts val="1800"/>
              <a:buNone/>
            </a:pPr>
            <a:endParaRP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1">
                                            <p:txEl>
                                              <p:pRg st="0" end="0"/>
                                            </p:txEl>
                                          </p:spTgt>
                                        </p:tgtEl>
                                        <p:attrNameLst>
                                          <p:attrName>style.visibility</p:attrName>
                                        </p:attrNameLst>
                                      </p:cBhvr>
                                      <p:to>
                                        <p:strVal val="visible"/>
                                      </p:to>
                                    </p:set>
                                    <p:anim calcmode="lin" valueType="num">
                                      <p:cBhvr additive="base">
                                        <p:cTn id="7" dur="500"/>
                                        <p:tgtEl>
                                          <p:spTgt spid="49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91">
                                            <p:txEl>
                                              <p:pRg st="1" end="1"/>
                                            </p:txEl>
                                          </p:spTgt>
                                        </p:tgtEl>
                                        <p:attrNameLst>
                                          <p:attrName>style.visibility</p:attrName>
                                        </p:attrNameLst>
                                      </p:cBhvr>
                                      <p:to>
                                        <p:strVal val="visible"/>
                                      </p:to>
                                    </p:set>
                                    <p:anim calcmode="lin" valueType="num">
                                      <p:cBhvr additive="base">
                                        <p:cTn id="12" dur="500"/>
                                        <p:tgtEl>
                                          <p:spTgt spid="4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91">
                                            <p:txEl>
                                              <p:pRg st="2" end="2"/>
                                            </p:txEl>
                                          </p:spTgt>
                                        </p:tgtEl>
                                        <p:attrNameLst>
                                          <p:attrName>style.visibility</p:attrName>
                                        </p:attrNameLst>
                                      </p:cBhvr>
                                      <p:to>
                                        <p:strVal val="visible"/>
                                      </p:to>
                                    </p:set>
                                    <p:anim calcmode="lin" valueType="num">
                                      <p:cBhvr additive="base">
                                        <p:cTn id="17" dur="500"/>
                                        <p:tgtEl>
                                          <p:spTgt spid="49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91">
                                            <p:txEl>
                                              <p:pRg st="3" end="3"/>
                                            </p:txEl>
                                          </p:spTgt>
                                        </p:tgtEl>
                                        <p:attrNameLst>
                                          <p:attrName>style.visibility</p:attrName>
                                        </p:attrNameLst>
                                      </p:cBhvr>
                                      <p:to>
                                        <p:strVal val="visible"/>
                                      </p:to>
                                    </p:set>
                                    <p:anim calcmode="lin" valueType="num">
                                      <p:cBhvr additive="base">
                                        <p:cTn id="22" dur="500"/>
                                        <p:tgtEl>
                                          <p:spTgt spid="49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91">
                                            <p:txEl>
                                              <p:pRg st="4" end="4"/>
                                            </p:txEl>
                                          </p:spTgt>
                                        </p:tgtEl>
                                        <p:attrNameLst>
                                          <p:attrName>style.visibility</p:attrName>
                                        </p:attrNameLst>
                                      </p:cBhvr>
                                      <p:to>
                                        <p:strVal val="visible"/>
                                      </p:to>
                                    </p:set>
                                    <p:anim calcmode="lin" valueType="num">
                                      <p:cBhvr additive="base">
                                        <p:cTn id="27" dur="500"/>
                                        <p:tgtEl>
                                          <p:spTgt spid="49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91">
                                            <p:txEl>
                                              <p:pRg st="5" end="5"/>
                                            </p:txEl>
                                          </p:spTgt>
                                        </p:tgtEl>
                                        <p:attrNameLst>
                                          <p:attrName>style.visibility</p:attrName>
                                        </p:attrNameLst>
                                      </p:cBhvr>
                                      <p:to>
                                        <p:strVal val="visible"/>
                                      </p:to>
                                    </p:set>
                                    <p:anim calcmode="lin" valueType="num">
                                      <p:cBhvr additive="base">
                                        <p:cTn id="32" dur="500"/>
                                        <p:tgtEl>
                                          <p:spTgt spid="49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206608D-9B39-F1D3-7BCC-BA97A3243088}"/>
              </a:ext>
            </a:extLst>
          </p:cNvPr>
          <p:cNvSpPr/>
          <p:nvPr/>
        </p:nvSpPr>
        <p:spPr>
          <a:xfrm>
            <a:off x="462987" y="1017608"/>
            <a:ext cx="8304835" cy="46250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Google Shape;497;p54"/>
          <p:cNvSpPr txBox="1">
            <a:spLocks noGrp="1"/>
          </p:cNvSpPr>
          <p:nvPr>
            <p:ph type="title"/>
          </p:nvPr>
        </p:nvSpPr>
        <p:spPr>
          <a:xfrm>
            <a:off x="555500" y="355092"/>
            <a:ext cx="7886700" cy="13255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Case Study (continued)</a:t>
            </a:r>
            <a:endParaRPr dirty="0"/>
          </a:p>
          <a:p>
            <a:pPr marL="0" lvl="0" indent="0" algn="l" rtl="0">
              <a:lnSpc>
                <a:spcPct val="90000"/>
              </a:lnSpc>
              <a:spcBef>
                <a:spcPts val="0"/>
              </a:spcBef>
              <a:spcAft>
                <a:spcPts val="0"/>
              </a:spcAft>
              <a:buClr>
                <a:schemeClr val="dk1"/>
              </a:buClr>
              <a:buSzPts val="1800"/>
              <a:buNone/>
            </a:pPr>
            <a:endParaRPr dirty="0"/>
          </a:p>
        </p:txBody>
      </p:sp>
      <p:sp>
        <p:nvSpPr>
          <p:cNvPr id="498" name="Google Shape;498;p54"/>
          <p:cNvSpPr txBox="1">
            <a:spLocks noGrp="1"/>
          </p:cNvSpPr>
          <p:nvPr>
            <p:ph idx="4294967295"/>
          </p:nvPr>
        </p:nvSpPr>
        <p:spPr>
          <a:xfrm>
            <a:off x="466344" y="1237806"/>
            <a:ext cx="7886700" cy="5173662"/>
          </a:xfrm>
          <a:prstGeom prst="rect">
            <a:avLst/>
          </a:prstGeom>
          <a:noFill/>
          <a:ln>
            <a:noFill/>
          </a:ln>
        </p:spPr>
        <p:txBody>
          <a:bodyPr spcFirstLastPara="1" wrap="square" lIns="91425" tIns="45700" rIns="91425" bIns="45700" anchor="t" anchorCtr="0">
            <a:normAutofit/>
          </a:bodyPr>
          <a:lstStyle/>
          <a:p>
            <a:pPr marL="457200" lvl="0" indent="-351790" algn="l" rtl="0">
              <a:lnSpc>
                <a:spcPct val="90000"/>
              </a:lnSpc>
              <a:spcBef>
                <a:spcPts val="750"/>
              </a:spcBef>
              <a:spcAft>
                <a:spcPts val="0"/>
              </a:spcAft>
              <a:buClr>
                <a:schemeClr val="bg1"/>
              </a:buClr>
              <a:buChar char="•"/>
            </a:pPr>
            <a:r>
              <a:rPr lang="en-US" sz="1400" dirty="0">
                <a:solidFill>
                  <a:schemeClr val="bg1"/>
                </a:solidFill>
              </a:rPr>
              <a:t>You ask about the postpartum period following her son’s delivery</a:t>
            </a:r>
            <a:endParaRPr sz="1400" dirty="0">
              <a:solidFill>
                <a:schemeClr val="bg1"/>
              </a:solidFill>
              <a:cs typeface="Poppins"/>
            </a:endParaRPr>
          </a:p>
          <a:p>
            <a:pPr marL="457200" lvl="0" indent="-351790" algn="l" rtl="0">
              <a:lnSpc>
                <a:spcPct val="90000"/>
              </a:lnSpc>
              <a:spcBef>
                <a:spcPts val="750"/>
              </a:spcBef>
              <a:spcAft>
                <a:spcPts val="0"/>
              </a:spcAft>
              <a:buClr>
                <a:schemeClr val="bg1"/>
              </a:buClr>
              <a:buChar char="•"/>
            </a:pPr>
            <a:r>
              <a:rPr lang="en-US" sz="1400" dirty="0">
                <a:solidFill>
                  <a:schemeClr val="bg1"/>
                </a:solidFill>
              </a:rPr>
              <a:t>About 2-3 weeks postpartum, patient began to experience recurrent nightmares about delivery, as well as intrusive thoughts and reminders throughout the day</a:t>
            </a:r>
            <a:endParaRPr sz="1400" dirty="0">
              <a:solidFill>
                <a:schemeClr val="bg1"/>
              </a:solidFill>
              <a:cs typeface="Poppins"/>
            </a:endParaRPr>
          </a:p>
          <a:p>
            <a:pPr marL="457200" lvl="0" indent="-351790" algn="l" rtl="0">
              <a:lnSpc>
                <a:spcPct val="90000"/>
              </a:lnSpc>
              <a:spcBef>
                <a:spcPts val="750"/>
              </a:spcBef>
              <a:spcAft>
                <a:spcPts val="0"/>
              </a:spcAft>
              <a:buClr>
                <a:schemeClr val="bg1"/>
              </a:buClr>
              <a:buChar char="•"/>
            </a:pPr>
            <a:r>
              <a:rPr lang="en-US" sz="1400" dirty="0">
                <a:solidFill>
                  <a:schemeClr val="bg1"/>
                </a:solidFill>
              </a:rPr>
              <a:t>Developed persistent sleep disturbances, depressed mood, anhedonia. Also experienced intense guilt and horror over the event, feeling as though she was at fault for what occurred.</a:t>
            </a:r>
            <a:endParaRPr sz="1400" dirty="0">
              <a:solidFill>
                <a:schemeClr val="bg1"/>
              </a:solidFill>
              <a:cs typeface="Poppins"/>
            </a:endParaRPr>
          </a:p>
          <a:p>
            <a:pPr marL="457200" lvl="0" indent="-351790" algn="l" rtl="0">
              <a:lnSpc>
                <a:spcPct val="90000"/>
              </a:lnSpc>
              <a:spcBef>
                <a:spcPts val="750"/>
              </a:spcBef>
              <a:spcAft>
                <a:spcPts val="0"/>
              </a:spcAft>
              <a:buClr>
                <a:schemeClr val="bg1"/>
              </a:buClr>
              <a:buChar char="•"/>
            </a:pPr>
            <a:r>
              <a:rPr lang="en-US" sz="1400" dirty="0">
                <a:solidFill>
                  <a:schemeClr val="bg1"/>
                </a:solidFill>
              </a:rPr>
              <a:t>Though son is healthy and meeting developmental milestones, she is convinced that he would never growth up normally or be healthy and that the C-section “had ruined him for life.”</a:t>
            </a:r>
            <a:endParaRPr sz="1400" dirty="0">
              <a:solidFill>
                <a:schemeClr val="bg1"/>
              </a:solidFill>
              <a:cs typeface="Poppins"/>
            </a:endParaRPr>
          </a:p>
          <a:p>
            <a:pPr marL="457200" lvl="0" indent="-351790" algn="l" rtl="0">
              <a:lnSpc>
                <a:spcPct val="90000"/>
              </a:lnSpc>
              <a:spcBef>
                <a:spcPts val="750"/>
              </a:spcBef>
              <a:spcAft>
                <a:spcPts val="0"/>
              </a:spcAft>
              <a:buClr>
                <a:schemeClr val="bg1"/>
              </a:buClr>
              <a:buChar char="•"/>
            </a:pPr>
            <a:r>
              <a:rPr lang="en-US" sz="1400" dirty="0">
                <a:solidFill>
                  <a:schemeClr val="bg1"/>
                </a:solidFill>
              </a:rPr>
              <a:t>Felt extremely anxious that something terrible would happen to him and refused to be separated from him. This delayed her return to work once her parental leave ended.</a:t>
            </a:r>
            <a:endParaRPr sz="1400" dirty="0">
              <a:solidFill>
                <a:schemeClr val="bg1"/>
              </a:solidFill>
              <a:cs typeface="Poppins"/>
            </a:endParaRPr>
          </a:p>
          <a:p>
            <a:pPr marL="457200" lvl="0" indent="-351790" algn="l" rtl="0">
              <a:lnSpc>
                <a:spcPct val="90000"/>
              </a:lnSpc>
              <a:spcBef>
                <a:spcPts val="750"/>
              </a:spcBef>
              <a:spcAft>
                <a:spcPts val="0"/>
              </a:spcAft>
              <a:buClr>
                <a:schemeClr val="bg1"/>
              </a:buClr>
              <a:buChar char="•"/>
            </a:pPr>
            <a:r>
              <a:rPr lang="en-US" sz="1400" dirty="0">
                <a:solidFill>
                  <a:schemeClr val="bg1"/>
                </a:solidFill>
              </a:rPr>
              <a:t>Her husband reported he would often have to take the baby monitor away from her because she would watch and listen to it obsessively to make sure her son was well</a:t>
            </a:r>
            <a:endParaRPr sz="1400" dirty="0">
              <a:solidFill>
                <a:schemeClr val="bg1"/>
              </a:solidFill>
              <a:cs typeface="Poppins"/>
            </a:endParaRPr>
          </a:p>
          <a:p>
            <a:pPr marL="457200" lvl="0" indent="-351790" algn="l" rtl="0">
              <a:lnSpc>
                <a:spcPct val="90000"/>
              </a:lnSpc>
              <a:spcBef>
                <a:spcPts val="750"/>
              </a:spcBef>
              <a:spcAft>
                <a:spcPts val="0"/>
              </a:spcAft>
              <a:buClr>
                <a:schemeClr val="bg1"/>
              </a:buClr>
              <a:buChar char="•"/>
            </a:pPr>
            <a:r>
              <a:rPr lang="en-US" sz="1400" dirty="0">
                <a:solidFill>
                  <a:schemeClr val="bg1"/>
                </a:solidFill>
              </a:rPr>
              <a:t>She would have extreme irritability, often directed towards her husband or other family members</a:t>
            </a:r>
            <a:endParaRPr sz="1400" dirty="0">
              <a:solidFill>
                <a:schemeClr val="bg1"/>
              </a:solidFill>
              <a:cs typeface="Poppins"/>
            </a:endParaRPr>
          </a:p>
          <a:p>
            <a:pPr marL="457200" lvl="0" indent="-351790" algn="l" rtl="0">
              <a:lnSpc>
                <a:spcPct val="90000"/>
              </a:lnSpc>
              <a:spcBef>
                <a:spcPts val="750"/>
              </a:spcBef>
              <a:spcAft>
                <a:spcPts val="0"/>
              </a:spcAft>
              <a:buClr>
                <a:schemeClr val="bg1"/>
              </a:buClr>
              <a:buChar char="•"/>
            </a:pPr>
            <a:r>
              <a:rPr lang="en-US" sz="1400" dirty="0">
                <a:solidFill>
                  <a:schemeClr val="bg1"/>
                </a:solidFill>
              </a:rPr>
              <a:t>These symptoms persisted for several months</a:t>
            </a:r>
            <a:endParaRPr sz="1400" dirty="0">
              <a:solidFill>
                <a:schemeClr val="bg1"/>
              </a:solidFill>
              <a:cs typeface="Poppi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49D653E-C187-02AD-7BF5-1D658CDDC47F}"/>
              </a:ext>
            </a:extLst>
          </p:cNvPr>
          <p:cNvSpPr/>
          <p:nvPr/>
        </p:nvSpPr>
        <p:spPr>
          <a:xfrm>
            <a:off x="125392" y="1229810"/>
            <a:ext cx="8883567" cy="447072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Google Shape;504;p55"/>
          <p:cNvSpPr txBox="1">
            <a:spLocks noGrp="1"/>
          </p:cNvSpPr>
          <p:nvPr>
            <p:ph type="title"/>
          </p:nvPr>
        </p:nvSpPr>
        <p:spPr>
          <a:xfrm>
            <a:off x="557784" y="262314"/>
            <a:ext cx="7886700" cy="13255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t>Case Study (continued)</a:t>
            </a:r>
            <a:endParaRPr dirty="0"/>
          </a:p>
        </p:txBody>
      </p:sp>
      <p:sp>
        <p:nvSpPr>
          <p:cNvPr id="505" name="Google Shape;505;p55"/>
          <p:cNvSpPr txBox="1">
            <a:spLocks noGrp="1"/>
          </p:cNvSpPr>
          <p:nvPr>
            <p:ph idx="4294967295"/>
          </p:nvPr>
        </p:nvSpPr>
        <p:spPr>
          <a:xfrm>
            <a:off x="278892" y="1398524"/>
            <a:ext cx="8586216" cy="4741863"/>
          </a:xfrm>
          <a:prstGeom prst="rect">
            <a:avLst/>
          </a:prstGeom>
          <a:noFill/>
          <a:ln>
            <a:noFill/>
          </a:ln>
        </p:spPr>
        <p:txBody>
          <a:bodyPr spcFirstLastPara="1" wrap="square" lIns="91425" tIns="45700" rIns="91425" bIns="45700" anchor="t" anchorCtr="0">
            <a:noAutofit/>
          </a:bodyPr>
          <a:lstStyle/>
          <a:p>
            <a:pPr marL="457200" indent="-351790">
              <a:buClr>
                <a:schemeClr val="bg1"/>
              </a:buClr>
            </a:pPr>
            <a:r>
              <a:rPr lang="en-US" sz="1400" dirty="0">
                <a:solidFill>
                  <a:schemeClr val="bg1"/>
                </a:solidFill>
              </a:rPr>
              <a:t>At 10 months postpartum (about 1 year ago), she saw a psychiatrist at the insistence of her husband</a:t>
            </a:r>
          </a:p>
          <a:p>
            <a:pPr marL="457200" indent="-351790">
              <a:buClr>
                <a:schemeClr val="bg1"/>
              </a:buClr>
            </a:pPr>
            <a:r>
              <a:rPr lang="en-US" sz="1400" dirty="0">
                <a:solidFill>
                  <a:schemeClr val="bg1"/>
                </a:solidFill>
              </a:rPr>
              <a:t>Was first prescribed fluoxetine. This was chosen because her sister had done well on it for treatment of anxiety/depression</a:t>
            </a:r>
          </a:p>
          <a:p>
            <a:pPr marL="457200" indent="-351790">
              <a:buClr>
                <a:schemeClr val="bg1"/>
              </a:buClr>
            </a:pPr>
            <a:r>
              <a:rPr lang="en-US" sz="1400" dirty="0">
                <a:solidFill>
                  <a:schemeClr val="bg1"/>
                </a:solidFill>
              </a:rPr>
              <a:t>After 2 months at a dose of 60 mg daily, she was switched to sertraline due to lack of response. </a:t>
            </a:r>
          </a:p>
          <a:p>
            <a:pPr marL="457200" indent="-351790">
              <a:buClr>
                <a:schemeClr val="bg1"/>
              </a:buClr>
            </a:pPr>
            <a:r>
              <a:rPr lang="en-US" sz="1400" dirty="0">
                <a:solidFill>
                  <a:schemeClr val="bg1"/>
                </a:solidFill>
              </a:rPr>
              <a:t>About 4 months ago, she was referred to a therapist and began attending weekly visits</a:t>
            </a:r>
          </a:p>
          <a:p>
            <a:pPr marL="457200" indent="-351790">
              <a:buClr>
                <a:schemeClr val="bg1"/>
              </a:buClr>
            </a:pPr>
            <a:r>
              <a:rPr lang="en-US" sz="1400" dirty="0">
                <a:solidFill>
                  <a:schemeClr val="bg1"/>
                </a:solidFill>
              </a:rPr>
              <a:t>She last saw her psychiatrist 3 months ago at which time sertraline was increased to 200 mg daily due to only partial relief of her symptoms at a lower dose. She was also started on PRN clonazepam for anxiety and reports using 1-3 times per week. </a:t>
            </a:r>
          </a:p>
          <a:p>
            <a:pPr marL="457200" indent="-351790">
              <a:buClr>
                <a:schemeClr val="bg1"/>
              </a:buClr>
            </a:pPr>
            <a:r>
              <a:rPr lang="en-US" sz="1400" dirty="0">
                <a:solidFill>
                  <a:schemeClr val="bg1"/>
                </a:solidFill>
              </a:rPr>
              <a:t>Review of the prescription monitoring database results in no concern for misuse or abuse</a:t>
            </a:r>
          </a:p>
          <a:p>
            <a:pPr marL="457200" indent="-351790">
              <a:buClr>
                <a:schemeClr val="bg1"/>
              </a:buClr>
            </a:pPr>
            <a:r>
              <a:rPr lang="en-US" sz="1400" dirty="0">
                <a:solidFill>
                  <a:schemeClr val="bg1"/>
                </a:solidFill>
              </a:rPr>
              <a:t>Currently denies symptoms consistent with mania, psychosis, or OCD now or in her past</a:t>
            </a:r>
          </a:p>
          <a:p>
            <a:pPr marL="457200" indent="-351790">
              <a:buClr>
                <a:schemeClr val="bg1"/>
              </a:buClr>
            </a:pPr>
            <a:r>
              <a:rPr lang="en-US" sz="1400" dirty="0">
                <a:solidFill>
                  <a:schemeClr val="bg1"/>
                </a:solidFill>
              </a:rPr>
              <a:t>Drinks one glass of wine about 2-3 times per week until + home UPT when she completely stopped</a:t>
            </a:r>
          </a:p>
          <a:p>
            <a:pPr marL="457200" indent="-351790">
              <a:buClr>
                <a:schemeClr val="bg1"/>
              </a:buClr>
            </a:pPr>
            <a:r>
              <a:rPr lang="en-US" sz="1400" dirty="0">
                <a:solidFill>
                  <a:schemeClr val="bg1"/>
                </a:solidFill>
              </a:rPr>
              <a:t>Denies passive death wish, SI, or HI. No thoughts or desires to harm the pregnancy. No access to any firearms.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8889F3E-0025-5C56-3B72-416AB4AD52B1}"/>
              </a:ext>
            </a:extLst>
          </p:cNvPr>
          <p:cNvSpPr/>
          <p:nvPr/>
        </p:nvSpPr>
        <p:spPr>
          <a:xfrm>
            <a:off x="462987" y="1557760"/>
            <a:ext cx="8266254" cy="285991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Google Shape;512;p56"/>
          <p:cNvSpPr txBox="1">
            <a:spLocks noGrp="1"/>
          </p:cNvSpPr>
          <p:nvPr>
            <p:ph type="title"/>
          </p:nvPr>
        </p:nvSpPr>
        <p:spPr>
          <a:prstGeom prst="rect">
            <a:avLst/>
          </a:prstGeom>
          <a:noFill/>
          <a:ln>
            <a:noFill/>
          </a:ln>
        </p:spPr>
        <p:txBody>
          <a:bodyPr spcFirstLastPara="1" vert="horz" wrap="square" lIns="91425" tIns="45700" rIns="91425" bIns="45700" anchor="ctr" anchorCtr="0" compatLnSpc="1">
            <a:noAutofit/>
          </a:bodyPr>
          <a:lstStyle/>
          <a:p>
            <a:pPr marL="0" lvl="0" indent="0" algn="l" rtl="0">
              <a:lnSpc>
                <a:spcPct val="90000"/>
              </a:lnSpc>
              <a:spcBef>
                <a:spcPts val="0"/>
              </a:spcBef>
              <a:spcAft>
                <a:spcPts val="0"/>
              </a:spcAft>
              <a:buClr>
                <a:schemeClr val="dk1"/>
              </a:buClr>
              <a:buSzPct val="60606"/>
              <a:buNone/>
            </a:pPr>
            <a:r>
              <a:rPr lang="en-US" sz="2400" dirty="0"/>
              <a:t>What are the potential risks of untreated PTSD in pregnancy? What are the potential risks of untreated PTSD regardless of pregnancy status?</a:t>
            </a:r>
            <a:br>
              <a:rPr lang="en-US" sz="2400" dirty="0"/>
            </a:br>
            <a:endParaRPr dirty="0"/>
          </a:p>
        </p:txBody>
      </p:sp>
      <p:sp>
        <p:nvSpPr>
          <p:cNvPr id="513" name="Google Shape;513;p56"/>
          <p:cNvSpPr txBox="1">
            <a:spLocks noGrp="1"/>
          </p:cNvSpPr>
          <p:nvPr>
            <p:ph idx="4294967295"/>
          </p:nvPr>
        </p:nvSpPr>
        <p:spPr>
          <a:xfrm>
            <a:off x="0" y="1825625"/>
            <a:ext cx="8731543" cy="4351338"/>
          </a:xfrm>
          <a:prstGeom prst="rect">
            <a:avLst/>
          </a:prstGeom>
          <a:noFill/>
          <a:ln>
            <a:noFill/>
          </a:ln>
        </p:spPr>
        <p:txBody>
          <a:bodyPr spcFirstLastPara="1" wrap="square" lIns="91425" tIns="45700" rIns="91425" bIns="45700" anchor="t" anchorCtr="0">
            <a:normAutofit/>
          </a:bodyPr>
          <a:lstStyle/>
          <a:p>
            <a:pPr marL="914400" lvl="1" indent="-342900" algn="l" rtl="0">
              <a:lnSpc>
                <a:spcPct val="90000"/>
              </a:lnSpc>
              <a:spcBef>
                <a:spcPts val="375"/>
              </a:spcBef>
              <a:spcAft>
                <a:spcPts val="0"/>
              </a:spcAft>
              <a:buSzPts val="1800"/>
              <a:buChar char="•"/>
            </a:pPr>
            <a:r>
              <a:rPr lang="en-US" dirty="0">
                <a:solidFill>
                  <a:schemeClr val="bg1"/>
                </a:solidFill>
              </a:rPr>
              <a:t>Risks of PTSD in pregnancy-mixed from studies but most consistently have shown LBW, reduced rates of breastfeeding; evidence on association and/or impact on preterm birth, fetal growth, head circumference, mother-infant interaction are contradictory</a:t>
            </a:r>
            <a:r>
              <a:rPr lang="en-US" baseline="30000" dirty="0">
                <a:solidFill>
                  <a:schemeClr val="bg1"/>
                </a:solidFill>
              </a:rPr>
              <a:t>1</a:t>
            </a:r>
            <a:endParaRPr dirty="0">
              <a:solidFill>
                <a:schemeClr val="bg1"/>
              </a:solidFill>
              <a:cs typeface="Poppins"/>
            </a:endParaRPr>
          </a:p>
          <a:p>
            <a:pPr marL="914400" lvl="1" indent="-342900" algn="l" rtl="0">
              <a:lnSpc>
                <a:spcPct val="90000"/>
              </a:lnSpc>
              <a:spcBef>
                <a:spcPts val="375"/>
              </a:spcBef>
              <a:spcAft>
                <a:spcPts val="0"/>
              </a:spcAft>
              <a:buSzPts val="1800"/>
              <a:buChar char="•"/>
            </a:pPr>
            <a:r>
              <a:rPr lang="en-US" dirty="0">
                <a:solidFill>
                  <a:schemeClr val="bg1"/>
                </a:solidFill>
              </a:rPr>
              <a:t>General risks of PTSD-Increased risk of SI/suicide attempts, substance use, increased rates of depression and anxiety, poor interpersonal and occupational functioning.</a:t>
            </a:r>
            <a:endParaRPr dirty="0">
              <a:solidFill>
                <a:schemeClr val="bg1"/>
              </a:solidFill>
              <a:cs typeface="Poppins"/>
            </a:endParaRPr>
          </a:p>
          <a:p>
            <a:pPr marL="457200" lvl="0" indent="-228600" algn="l" rtl="0">
              <a:lnSpc>
                <a:spcPct val="90000"/>
              </a:lnSpc>
              <a:spcBef>
                <a:spcPts val="750"/>
              </a:spcBef>
              <a:spcAft>
                <a:spcPts val="0"/>
              </a:spcAft>
              <a:buClr>
                <a:schemeClr val="dk1"/>
              </a:buClr>
              <a:buSzPts val="180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3">
                                            <p:txEl>
                                              <p:pRg st="0" end="0"/>
                                            </p:txEl>
                                          </p:spTgt>
                                        </p:tgtEl>
                                        <p:attrNameLst>
                                          <p:attrName>style.visibility</p:attrName>
                                        </p:attrNameLst>
                                      </p:cBhvr>
                                      <p:to>
                                        <p:strVal val="visible"/>
                                      </p:to>
                                    </p:set>
                                    <p:anim calcmode="lin" valueType="num">
                                      <p:cBhvr additive="base">
                                        <p:cTn id="7" dur="500"/>
                                        <p:tgtEl>
                                          <p:spTgt spid="5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3">
                                            <p:txEl>
                                              <p:pRg st="1" end="1"/>
                                            </p:txEl>
                                          </p:spTgt>
                                        </p:tgtEl>
                                        <p:attrNameLst>
                                          <p:attrName>style.visibility</p:attrName>
                                        </p:attrNameLst>
                                      </p:cBhvr>
                                      <p:to>
                                        <p:strVal val="visible"/>
                                      </p:to>
                                    </p:set>
                                    <p:anim calcmode="lin" valueType="num">
                                      <p:cBhvr additive="base">
                                        <p:cTn id="12" dur="500"/>
                                        <p:tgtEl>
                                          <p:spTgt spid="5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13">
                                            <p:txEl>
                                              <p:pRg st="2" end="2"/>
                                            </p:txEl>
                                          </p:spTgt>
                                        </p:tgtEl>
                                        <p:attrNameLst>
                                          <p:attrName>style.visibility</p:attrName>
                                        </p:attrNameLst>
                                      </p:cBhvr>
                                      <p:to>
                                        <p:strVal val="visible"/>
                                      </p:to>
                                    </p:set>
                                    <p:anim calcmode="lin" valueType="num">
                                      <p:cBhvr additive="base">
                                        <p:cTn id="17" dur="500"/>
                                        <p:tgtEl>
                                          <p:spTgt spid="5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0EC012D-5A2C-AD59-2464-E5139925242B}"/>
              </a:ext>
            </a:extLst>
          </p:cNvPr>
          <p:cNvSpPr/>
          <p:nvPr/>
        </p:nvSpPr>
        <p:spPr>
          <a:xfrm>
            <a:off x="462987" y="1586697"/>
            <a:ext cx="8304835" cy="35833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Google Shape;520;p57"/>
          <p:cNvSpPr txBox="1">
            <a:spLocks noGrp="1"/>
          </p:cNvSpPr>
          <p:nvPr>
            <p:ph type="title"/>
          </p:nvPr>
        </p:nvSpPr>
        <p:spPr>
          <a:xfrm>
            <a:off x="462987" y="380602"/>
            <a:ext cx="8466268" cy="13255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2800" dirty="0"/>
              <a:t>What are the recommended treatments for PTSD?</a:t>
            </a:r>
            <a:endParaRPr sz="2800" dirty="0"/>
          </a:p>
        </p:txBody>
      </p:sp>
      <p:sp>
        <p:nvSpPr>
          <p:cNvPr id="521" name="Google Shape;521;p57"/>
          <p:cNvSpPr txBox="1">
            <a:spLocks noGrp="1"/>
          </p:cNvSpPr>
          <p:nvPr>
            <p:ph idx="4294967295"/>
          </p:nvPr>
        </p:nvSpPr>
        <p:spPr>
          <a:xfrm>
            <a:off x="637429" y="1825625"/>
            <a:ext cx="7901454" cy="3771900"/>
          </a:xfrm>
          <a:prstGeom prst="rect">
            <a:avLst/>
          </a:prstGeom>
          <a:noFill/>
          <a:ln>
            <a:noFill/>
          </a:ln>
        </p:spPr>
        <p:txBody>
          <a:bodyPr spcFirstLastPara="1" vert="horz" wrap="square" lIns="91425" tIns="45700" rIns="91425" bIns="45700" anchor="t" anchorCtr="0" compatLnSpc="1">
            <a:noAutofit/>
          </a:bodyPr>
          <a:lstStyle/>
          <a:p>
            <a:pPr marL="914400" lvl="1" indent="-342900" algn="l" rtl="0">
              <a:lnSpc>
                <a:spcPct val="90000"/>
              </a:lnSpc>
              <a:spcBef>
                <a:spcPts val="375"/>
              </a:spcBef>
              <a:spcAft>
                <a:spcPts val="0"/>
              </a:spcAft>
              <a:buSzPts val="1800"/>
              <a:buChar char="•"/>
            </a:pPr>
            <a:r>
              <a:rPr lang="en-US" sz="1400" dirty="0">
                <a:solidFill>
                  <a:schemeClr val="bg1"/>
                </a:solidFill>
              </a:rPr>
              <a:t>First-line medications: sertraline, paroxetine, fluoxetine and venlafaxine.</a:t>
            </a:r>
            <a:endParaRPr sz="1400" dirty="0">
              <a:solidFill>
                <a:schemeClr val="bg1"/>
              </a:solidFill>
              <a:cs typeface="Poppins"/>
            </a:endParaRPr>
          </a:p>
          <a:p>
            <a:pPr marL="914400" lvl="1" indent="-342900" algn="l" rtl="0">
              <a:lnSpc>
                <a:spcPct val="90000"/>
              </a:lnSpc>
              <a:spcBef>
                <a:spcPts val="375"/>
              </a:spcBef>
              <a:spcAft>
                <a:spcPts val="0"/>
              </a:spcAft>
              <a:buSzPts val="1800"/>
              <a:buChar char="•"/>
            </a:pPr>
            <a:r>
              <a:rPr lang="en-US" sz="1400" dirty="0">
                <a:solidFill>
                  <a:schemeClr val="bg1"/>
                </a:solidFill>
              </a:rPr>
              <a:t>Trauma-focused psychotherapy alone often recommended for first-time treatment of PTSD in adults though access and availability might be a limiting factor</a:t>
            </a:r>
            <a:endParaRPr sz="1400" dirty="0">
              <a:solidFill>
                <a:schemeClr val="bg1"/>
              </a:solidFill>
              <a:cs typeface="Poppins"/>
            </a:endParaRPr>
          </a:p>
          <a:p>
            <a:pPr marL="914400" lvl="1" indent="-342900" algn="l" rtl="0">
              <a:lnSpc>
                <a:spcPct val="90000"/>
              </a:lnSpc>
              <a:spcBef>
                <a:spcPts val="375"/>
              </a:spcBef>
              <a:spcAft>
                <a:spcPts val="0"/>
              </a:spcAft>
              <a:buSzPts val="1800"/>
              <a:buChar char="•"/>
            </a:pPr>
            <a:r>
              <a:rPr lang="en-US" sz="1400" dirty="0">
                <a:solidFill>
                  <a:schemeClr val="bg1"/>
                </a:solidFill>
              </a:rPr>
              <a:t>In general, concurrent psychotherapy and medications are often superior to either alone</a:t>
            </a:r>
            <a:endParaRPr sz="1400" dirty="0">
              <a:solidFill>
                <a:schemeClr val="bg1"/>
              </a:solidFill>
              <a:cs typeface="Poppins"/>
            </a:endParaRPr>
          </a:p>
          <a:p>
            <a:pPr marL="914400" lvl="1" indent="-342900" algn="l" rtl="0">
              <a:lnSpc>
                <a:spcPct val="90000"/>
              </a:lnSpc>
              <a:spcBef>
                <a:spcPts val="375"/>
              </a:spcBef>
              <a:spcAft>
                <a:spcPts val="0"/>
              </a:spcAft>
              <a:buSzPts val="1800"/>
              <a:buChar char="•"/>
            </a:pPr>
            <a:r>
              <a:rPr lang="en-US" sz="1400" dirty="0">
                <a:solidFill>
                  <a:schemeClr val="bg1"/>
                </a:solidFill>
              </a:rPr>
              <a:t>If no response to first SSRI, may consider switch to different SSRI or venlafaxine</a:t>
            </a:r>
            <a:endParaRPr sz="1400" dirty="0">
              <a:solidFill>
                <a:schemeClr val="bg1"/>
              </a:solidFill>
              <a:cs typeface="Poppins"/>
            </a:endParaRPr>
          </a:p>
          <a:p>
            <a:pPr marL="1371600" lvl="2" indent="-342900" algn="l" rtl="0">
              <a:lnSpc>
                <a:spcPct val="90000"/>
              </a:lnSpc>
              <a:spcBef>
                <a:spcPts val="375"/>
              </a:spcBef>
              <a:spcAft>
                <a:spcPts val="0"/>
              </a:spcAft>
              <a:buSzPts val="1800"/>
              <a:buChar char="•"/>
            </a:pPr>
            <a:r>
              <a:rPr lang="en-US" sz="1400" dirty="0">
                <a:solidFill>
                  <a:schemeClr val="bg1"/>
                </a:solidFill>
              </a:rPr>
              <a:t>When switching antidepressant medication, most experts recommend a cross-titration over 2-4 weeks (depending on starting dose)</a:t>
            </a:r>
            <a:endParaRPr sz="1400" dirty="0">
              <a:solidFill>
                <a:schemeClr val="bg1"/>
              </a:solidFill>
              <a:cs typeface="Poppins"/>
            </a:endParaRPr>
          </a:p>
          <a:p>
            <a:pPr marL="914400" lvl="1" indent="-342900" algn="l" rtl="0">
              <a:lnSpc>
                <a:spcPct val="90000"/>
              </a:lnSpc>
              <a:spcBef>
                <a:spcPts val="375"/>
              </a:spcBef>
              <a:spcAft>
                <a:spcPts val="0"/>
              </a:spcAft>
              <a:buSzPts val="1800"/>
              <a:buChar char="•"/>
            </a:pPr>
            <a:r>
              <a:rPr lang="en-US" sz="1400" dirty="0">
                <a:solidFill>
                  <a:schemeClr val="bg1"/>
                </a:solidFill>
              </a:rPr>
              <a:t>Prazosin often adjunct for treatment of nightmares, hyperarousal</a:t>
            </a:r>
            <a:endParaRPr sz="1400" dirty="0">
              <a:solidFill>
                <a:schemeClr val="bg1"/>
              </a:solidFill>
              <a:cs typeface="Poppins"/>
            </a:endParaRPr>
          </a:p>
          <a:p>
            <a:pPr marL="914400" lvl="1" indent="-342900" algn="l" rtl="0">
              <a:lnSpc>
                <a:spcPct val="90000"/>
              </a:lnSpc>
              <a:spcBef>
                <a:spcPts val="375"/>
              </a:spcBef>
              <a:spcAft>
                <a:spcPts val="0"/>
              </a:spcAft>
              <a:buSzPts val="1800"/>
              <a:buChar char="•"/>
            </a:pPr>
            <a:r>
              <a:rPr lang="en-US" sz="1400" dirty="0">
                <a:solidFill>
                  <a:schemeClr val="bg1"/>
                </a:solidFill>
              </a:rPr>
              <a:t>VA clinical guidelines do not recommend benzodiazepines or cannabis for treatment of PTSD. In some states (PA included), PTSD is on the list of approved conditions for medical marijuana treatment.</a:t>
            </a:r>
            <a:endParaRPr sz="1400" dirty="0">
              <a:solidFill>
                <a:schemeClr val="bg1"/>
              </a:solidFill>
              <a:cs typeface="Poppins"/>
            </a:endParaRPr>
          </a:p>
          <a:p>
            <a:pPr marL="457200" lvl="0" indent="-228600" algn="l" rtl="0">
              <a:lnSpc>
                <a:spcPct val="90000"/>
              </a:lnSpc>
              <a:spcBef>
                <a:spcPts val="750"/>
              </a:spcBef>
              <a:spcAft>
                <a:spcPts val="0"/>
              </a:spcAft>
              <a:buClr>
                <a:schemeClr val="dk1"/>
              </a:buClr>
              <a:buSzPts val="180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1">
                                            <p:txEl>
                                              <p:pRg st="0" end="0"/>
                                            </p:txEl>
                                          </p:spTgt>
                                        </p:tgtEl>
                                        <p:attrNameLst>
                                          <p:attrName>style.visibility</p:attrName>
                                        </p:attrNameLst>
                                      </p:cBhvr>
                                      <p:to>
                                        <p:strVal val="visible"/>
                                      </p:to>
                                    </p:set>
                                    <p:anim calcmode="lin" valueType="num">
                                      <p:cBhvr additive="base">
                                        <p:cTn id="7" dur="500"/>
                                        <p:tgtEl>
                                          <p:spTgt spid="5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21">
                                            <p:txEl>
                                              <p:pRg st="1" end="1"/>
                                            </p:txEl>
                                          </p:spTgt>
                                        </p:tgtEl>
                                        <p:attrNameLst>
                                          <p:attrName>style.visibility</p:attrName>
                                        </p:attrNameLst>
                                      </p:cBhvr>
                                      <p:to>
                                        <p:strVal val="visible"/>
                                      </p:to>
                                    </p:set>
                                    <p:anim calcmode="lin" valueType="num">
                                      <p:cBhvr additive="base">
                                        <p:cTn id="12" dur="500"/>
                                        <p:tgtEl>
                                          <p:spTgt spid="5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21">
                                            <p:txEl>
                                              <p:pRg st="2" end="2"/>
                                            </p:txEl>
                                          </p:spTgt>
                                        </p:tgtEl>
                                        <p:attrNameLst>
                                          <p:attrName>style.visibility</p:attrName>
                                        </p:attrNameLst>
                                      </p:cBhvr>
                                      <p:to>
                                        <p:strVal val="visible"/>
                                      </p:to>
                                    </p:set>
                                    <p:anim calcmode="lin" valueType="num">
                                      <p:cBhvr additive="base">
                                        <p:cTn id="17" dur="500"/>
                                        <p:tgtEl>
                                          <p:spTgt spid="5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21">
                                            <p:txEl>
                                              <p:pRg st="3" end="3"/>
                                            </p:txEl>
                                          </p:spTgt>
                                        </p:tgtEl>
                                        <p:attrNameLst>
                                          <p:attrName>style.visibility</p:attrName>
                                        </p:attrNameLst>
                                      </p:cBhvr>
                                      <p:to>
                                        <p:strVal val="visible"/>
                                      </p:to>
                                    </p:set>
                                    <p:anim calcmode="lin" valueType="num">
                                      <p:cBhvr additive="base">
                                        <p:cTn id="22" dur="500"/>
                                        <p:tgtEl>
                                          <p:spTgt spid="52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21">
                                            <p:txEl>
                                              <p:pRg st="4" end="4"/>
                                            </p:txEl>
                                          </p:spTgt>
                                        </p:tgtEl>
                                        <p:attrNameLst>
                                          <p:attrName>style.visibility</p:attrName>
                                        </p:attrNameLst>
                                      </p:cBhvr>
                                      <p:to>
                                        <p:strVal val="visible"/>
                                      </p:to>
                                    </p:set>
                                    <p:anim calcmode="lin" valueType="num">
                                      <p:cBhvr additive="base">
                                        <p:cTn id="27" dur="500"/>
                                        <p:tgtEl>
                                          <p:spTgt spid="52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21">
                                            <p:txEl>
                                              <p:pRg st="5" end="5"/>
                                            </p:txEl>
                                          </p:spTgt>
                                        </p:tgtEl>
                                        <p:attrNameLst>
                                          <p:attrName>style.visibility</p:attrName>
                                        </p:attrNameLst>
                                      </p:cBhvr>
                                      <p:to>
                                        <p:strVal val="visible"/>
                                      </p:to>
                                    </p:set>
                                    <p:anim calcmode="lin" valueType="num">
                                      <p:cBhvr additive="base">
                                        <p:cTn id="32" dur="500"/>
                                        <p:tgtEl>
                                          <p:spTgt spid="52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21">
                                            <p:txEl>
                                              <p:pRg st="6" end="6"/>
                                            </p:txEl>
                                          </p:spTgt>
                                        </p:tgtEl>
                                        <p:attrNameLst>
                                          <p:attrName>style.visibility</p:attrName>
                                        </p:attrNameLst>
                                      </p:cBhvr>
                                      <p:to>
                                        <p:strVal val="visible"/>
                                      </p:to>
                                    </p:set>
                                    <p:anim calcmode="lin" valueType="num">
                                      <p:cBhvr additive="base">
                                        <p:cTn id="37" dur="500"/>
                                        <p:tgtEl>
                                          <p:spTgt spid="52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21">
                                            <p:txEl>
                                              <p:pRg st="7" end="7"/>
                                            </p:txEl>
                                          </p:spTgt>
                                        </p:tgtEl>
                                        <p:attrNameLst>
                                          <p:attrName>style.visibility</p:attrName>
                                        </p:attrNameLst>
                                      </p:cBhvr>
                                      <p:to>
                                        <p:strVal val="visible"/>
                                      </p:to>
                                    </p:set>
                                    <p:anim calcmode="lin" valueType="num">
                                      <p:cBhvr additive="base">
                                        <p:cTn id="42" dur="500"/>
                                        <p:tgtEl>
                                          <p:spTgt spid="52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4A2436C-8295-2DA0-C5B7-64B0FC6777C6}"/>
              </a:ext>
            </a:extLst>
          </p:cNvPr>
          <p:cNvSpPr/>
          <p:nvPr/>
        </p:nvSpPr>
        <p:spPr>
          <a:xfrm>
            <a:off x="549796" y="1972519"/>
            <a:ext cx="8218026" cy="31492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Google Shape;528;p58"/>
          <p:cNvSpPr txBox="1">
            <a:spLocks noGrp="1"/>
          </p:cNvSpPr>
          <p:nvPr>
            <p:ph type="title"/>
          </p:nvPr>
        </p:nvSpPr>
        <p:spPr>
          <a:xfrm>
            <a:off x="628650" y="783522"/>
            <a:ext cx="7886700" cy="1325559"/>
          </a:xfrm>
          <a:prstGeom prst="rect">
            <a:avLst/>
          </a:prstGeom>
          <a:noFill/>
          <a:ln>
            <a:noFill/>
          </a:ln>
        </p:spPr>
        <p:txBody>
          <a:bodyPr spcFirstLastPara="1" wrap="square" lIns="91425" tIns="45700" rIns="91425" bIns="45700" anchor="ctr" anchorCtr="0">
            <a:noAutofit/>
          </a:bodyPr>
          <a:lstStyle/>
          <a:p>
            <a:pPr marL="0" lvl="0" indent="0" algn="l" rtl="0">
              <a:lnSpc>
                <a:spcPct val="120000"/>
              </a:lnSpc>
              <a:spcBef>
                <a:spcPts val="0"/>
              </a:spcBef>
              <a:spcAft>
                <a:spcPts val="0"/>
              </a:spcAft>
              <a:buClr>
                <a:schemeClr val="dk1"/>
              </a:buClr>
              <a:buSzPct val="60606"/>
              <a:buNone/>
            </a:pPr>
            <a:r>
              <a:rPr lang="en-US" sz="2000" dirty="0"/>
              <a:t>What are your thoughts on the length of the patient’s medication trial for PTSD? What is the recommended length of treatment for PTSD? What is a therapeutic trial of medication?</a:t>
            </a:r>
            <a:br>
              <a:rPr lang="en-US" sz="2800" dirty="0"/>
            </a:br>
            <a:endParaRPr sz="2800" dirty="0"/>
          </a:p>
        </p:txBody>
      </p:sp>
      <p:sp>
        <p:nvSpPr>
          <p:cNvPr id="529" name="Google Shape;529;p58"/>
          <p:cNvSpPr txBox="1">
            <a:spLocks noGrp="1"/>
          </p:cNvSpPr>
          <p:nvPr>
            <p:ph idx="4294967295"/>
          </p:nvPr>
        </p:nvSpPr>
        <p:spPr>
          <a:xfrm>
            <a:off x="376178" y="2358462"/>
            <a:ext cx="7886700" cy="3341688"/>
          </a:xfrm>
          <a:prstGeom prst="rect">
            <a:avLst/>
          </a:prstGeom>
          <a:noFill/>
          <a:ln>
            <a:noFill/>
          </a:ln>
        </p:spPr>
        <p:txBody>
          <a:bodyPr spcFirstLastPara="1" wrap="square" lIns="91425" tIns="45700" rIns="91425" bIns="45700" anchor="t" anchorCtr="0">
            <a:normAutofit/>
          </a:bodyPr>
          <a:lstStyle/>
          <a:p>
            <a:pPr marL="914400" lvl="1" indent="-342900" algn="l" rtl="0">
              <a:lnSpc>
                <a:spcPct val="110000"/>
              </a:lnSpc>
              <a:spcBef>
                <a:spcPts val="375"/>
              </a:spcBef>
              <a:spcAft>
                <a:spcPts val="0"/>
              </a:spcAft>
              <a:buSzPts val="1800"/>
              <a:buChar char="•"/>
            </a:pPr>
            <a:r>
              <a:rPr lang="en-US" sz="1600" dirty="0">
                <a:solidFill>
                  <a:schemeClr val="bg1"/>
                </a:solidFill>
              </a:rPr>
              <a:t>200 mg of sertraline appeared to achieve symptom resolution (considered a robust response), but she was only on it for 3 months. Evidence indicates patients should be on maintenance medication for at least 6 months to prevent relapse.</a:t>
            </a:r>
            <a:endParaRPr sz="1600" dirty="0">
              <a:solidFill>
                <a:schemeClr val="bg1"/>
              </a:solidFill>
              <a:cs typeface="Poppins"/>
            </a:endParaRPr>
          </a:p>
          <a:p>
            <a:pPr marL="914400" lvl="1" indent="-342900" algn="l" rtl="0">
              <a:lnSpc>
                <a:spcPct val="110000"/>
              </a:lnSpc>
              <a:spcBef>
                <a:spcPts val="375"/>
              </a:spcBef>
              <a:spcAft>
                <a:spcPts val="0"/>
              </a:spcAft>
              <a:buSzPts val="1800"/>
              <a:buChar char="•"/>
            </a:pPr>
            <a:r>
              <a:rPr lang="en-US" sz="1600" dirty="0">
                <a:solidFill>
                  <a:schemeClr val="bg1"/>
                </a:solidFill>
              </a:rPr>
              <a:t>Therapeutic trial is considered 8-10 weeks at </a:t>
            </a:r>
            <a:r>
              <a:rPr lang="en-US" sz="1600" b="1" u="sng" dirty="0">
                <a:solidFill>
                  <a:schemeClr val="bg1"/>
                </a:solidFill>
              </a:rPr>
              <a:t>maximum tolerated dose</a:t>
            </a:r>
            <a:r>
              <a:rPr lang="en-US" sz="1600" dirty="0">
                <a:solidFill>
                  <a:schemeClr val="bg1"/>
                </a:solidFill>
              </a:rPr>
              <a:t> within therapeutic range (varies for different meds). Very important to consider when deciding to switch or augment medications and determining if a medication was truly trialed. </a:t>
            </a:r>
            <a:endParaRPr sz="1600" dirty="0">
              <a:solidFill>
                <a:schemeClr val="bg1"/>
              </a:solidFill>
              <a:cs typeface="Poppins"/>
            </a:endParaRPr>
          </a:p>
          <a:p>
            <a:pPr marL="457200" lvl="0" indent="-228600" algn="l" rtl="0">
              <a:lnSpc>
                <a:spcPct val="110000"/>
              </a:lnSpc>
              <a:spcBef>
                <a:spcPts val="750"/>
              </a:spcBef>
              <a:spcAft>
                <a:spcPts val="0"/>
              </a:spcAft>
              <a:buClr>
                <a:schemeClr val="dk1"/>
              </a:buClr>
              <a:buSzPts val="1800"/>
              <a:buNone/>
            </a:pPr>
            <a:endParaRP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9">
                                            <p:txEl>
                                              <p:pRg st="0" end="0"/>
                                            </p:txEl>
                                          </p:spTgt>
                                        </p:tgtEl>
                                        <p:attrNameLst>
                                          <p:attrName>style.visibility</p:attrName>
                                        </p:attrNameLst>
                                      </p:cBhvr>
                                      <p:to>
                                        <p:strVal val="visible"/>
                                      </p:to>
                                    </p:set>
                                    <p:anim calcmode="lin" valueType="num">
                                      <p:cBhvr additive="base">
                                        <p:cTn id="7" dur="500"/>
                                        <p:tgtEl>
                                          <p:spTgt spid="5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29">
                                            <p:txEl>
                                              <p:pRg st="1" end="1"/>
                                            </p:txEl>
                                          </p:spTgt>
                                        </p:tgtEl>
                                        <p:attrNameLst>
                                          <p:attrName>style.visibility</p:attrName>
                                        </p:attrNameLst>
                                      </p:cBhvr>
                                      <p:to>
                                        <p:strVal val="visible"/>
                                      </p:to>
                                    </p:set>
                                    <p:anim calcmode="lin" valueType="num">
                                      <p:cBhvr additive="base">
                                        <p:cTn id="12" dur="500"/>
                                        <p:tgtEl>
                                          <p:spTgt spid="52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29">
                                            <p:txEl>
                                              <p:pRg st="2" end="2"/>
                                            </p:txEl>
                                          </p:spTgt>
                                        </p:tgtEl>
                                        <p:attrNameLst>
                                          <p:attrName>style.visibility</p:attrName>
                                        </p:attrNameLst>
                                      </p:cBhvr>
                                      <p:to>
                                        <p:strVal val="visible"/>
                                      </p:to>
                                    </p:set>
                                    <p:anim calcmode="lin" valueType="num">
                                      <p:cBhvr additive="base">
                                        <p:cTn id="17" dur="500"/>
                                        <p:tgtEl>
                                          <p:spTgt spid="52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dirty="0">
                <a:cs typeface="Poppi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Introduction</a:t>
            </a:r>
            <a:r>
              <a:rPr lang="en-US" dirty="0">
                <a:cs typeface="Poppins"/>
              </a:rPr>
              <a:t>:</a:t>
            </a:r>
            <a:endParaRPr dirty="0">
              <a:cs typeface="Poppins"/>
            </a:endParaRPr>
          </a:p>
        </p:txBody>
      </p:sp>
      <p:sp>
        <p:nvSpPr>
          <p:cNvPr id="3" name="Rectangle: Rounded Corners 2">
            <a:extLst>
              <a:ext uri="{FF2B5EF4-FFF2-40B4-BE49-F238E27FC236}">
                <a16:creationId xmlns:a16="http://schemas.microsoft.com/office/drawing/2014/main" id="{7E4B00F9-DE6F-EB72-8D7A-A330EA3D20F0}"/>
              </a:ext>
            </a:extLst>
          </p:cNvPr>
          <p:cNvSpPr/>
          <p:nvPr/>
        </p:nvSpPr>
        <p:spPr>
          <a:xfrm>
            <a:off x="293267" y="1545345"/>
            <a:ext cx="8604770" cy="40458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Google Shape;124;p18"/>
          <p:cNvSpPr txBox="1">
            <a:spLocks noGrp="1"/>
          </p:cNvSpPr>
          <p:nvPr>
            <p:ph idx="4294967295"/>
          </p:nvPr>
        </p:nvSpPr>
        <p:spPr>
          <a:xfrm>
            <a:off x="628653" y="1825625"/>
            <a:ext cx="7888387" cy="3771900"/>
          </a:xfrm>
          <a:prstGeom prst="rect">
            <a:avLst/>
          </a:prstGeom>
          <a:noFill/>
          <a:ln>
            <a:noFill/>
          </a:ln>
        </p:spPr>
        <p:txBody>
          <a:bodyPr spcFirstLastPara="1" wrap="square" lIns="91425" tIns="45700" rIns="91425" bIns="45700" anchor="t" anchorCtr="0">
            <a:normAutofit/>
          </a:bodyPr>
          <a:lstStyle/>
          <a:p>
            <a:pPr marL="457200" lvl="0" indent="-342900" algn="l" rtl="0">
              <a:lnSpc>
                <a:spcPct val="100000"/>
              </a:lnSpc>
              <a:spcBef>
                <a:spcPts val="750"/>
              </a:spcBef>
              <a:spcAft>
                <a:spcPts val="0"/>
              </a:spcAft>
              <a:buClr>
                <a:schemeClr val="bg1"/>
              </a:buClr>
              <a:buSzPts val="1800"/>
              <a:buChar char="•"/>
            </a:pPr>
            <a:r>
              <a:rPr lang="en-US" sz="1600" dirty="0">
                <a:solidFill>
                  <a:schemeClr val="bg1"/>
                </a:solidFill>
              </a:rPr>
              <a:t>The Substance Use and Mental Health Services Administration (SAMHSA) defines trauma as an event, series of events, or set of circumstances that are experienced by an individual as physically or emotionally harmful or threatening, and that have lasting adverse effects on the individuals functioning and physical, social, emotional or spiritual well-being.</a:t>
            </a:r>
            <a:endParaRPr sz="1600" dirty="0">
              <a:solidFill>
                <a:schemeClr val="bg1"/>
              </a:solidFill>
              <a:cs typeface="Poppins"/>
            </a:endParaRPr>
          </a:p>
          <a:p>
            <a:pPr marL="457200" lvl="0" indent="-342900" algn="l" rtl="0">
              <a:lnSpc>
                <a:spcPct val="100000"/>
              </a:lnSpc>
              <a:spcBef>
                <a:spcPts val="750"/>
              </a:spcBef>
              <a:spcAft>
                <a:spcPts val="0"/>
              </a:spcAft>
              <a:buClr>
                <a:schemeClr val="bg1"/>
              </a:buClr>
              <a:buSzPts val="1800"/>
              <a:buChar char="•"/>
            </a:pPr>
            <a:r>
              <a:rPr lang="en-US" sz="1600" dirty="0">
                <a:solidFill>
                  <a:schemeClr val="bg1"/>
                </a:solidFill>
              </a:rPr>
              <a:t>Recognizing and responding to trauma is a critical component of obstetrical care as it can impact one’s health, social functioning, and ability to engage in healthy behaviors.  Pregnancy introduces special considerations around trauma and intimate partner violence.</a:t>
            </a:r>
            <a:endParaRPr sz="1600" dirty="0">
              <a:solidFill>
                <a:schemeClr val="bg1"/>
              </a:solidFill>
              <a:cs typeface="Poppins"/>
            </a:endParaRPr>
          </a:p>
          <a:p>
            <a:pPr marL="457200" lvl="0" indent="-342900" algn="l" rtl="0">
              <a:lnSpc>
                <a:spcPct val="100000"/>
              </a:lnSpc>
              <a:spcBef>
                <a:spcPts val="750"/>
              </a:spcBef>
              <a:spcAft>
                <a:spcPts val="0"/>
              </a:spcAft>
              <a:buClr>
                <a:schemeClr val="bg1"/>
              </a:buClr>
              <a:buSzPts val="1800"/>
              <a:buChar char="•"/>
            </a:pPr>
            <a:r>
              <a:rPr lang="en-US" sz="1600" dirty="0">
                <a:solidFill>
                  <a:schemeClr val="bg1"/>
                </a:solidFill>
              </a:rPr>
              <a:t>Patients who have experienced traumatic events are at risk for re-traumatization during health care encounters.</a:t>
            </a:r>
            <a:endParaRPr sz="1600" dirty="0">
              <a:solidFill>
                <a:schemeClr val="bg1"/>
              </a:solidFill>
              <a:cs typeface="Poppi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5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Case Study (continued)</a:t>
            </a:r>
            <a:endParaRPr/>
          </a:p>
          <a:p>
            <a:pPr marL="0" lvl="0" indent="0" algn="l" rtl="0">
              <a:lnSpc>
                <a:spcPct val="90000"/>
              </a:lnSpc>
              <a:spcBef>
                <a:spcPts val="0"/>
              </a:spcBef>
              <a:spcAft>
                <a:spcPts val="0"/>
              </a:spcAft>
              <a:buClr>
                <a:schemeClr val="dk1"/>
              </a:buClr>
              <a:buSzPts val="1800"/>
              <a:buNone/>
            </a:pPr>
            <a:endParaRPr/>
          </a:p>
        </p:txBody>
      </p:sp>
      <p:sp>
        <p:nvSpPr>
          <p:cNvPr id="536" name="Google Shape;536;p59"/>
          <p:cNvSpPr txBox="1">
            <a:spLocks noGrp="1"/>
          </p:cNvSpPr>
          <p:nvPr>
            <p:ph idx="4294967295"/>
          </p:nvPr>
        </p:nvSpPr>
        <p:spPr>
          <a:xfrm>
            <a:off x="628653" y="1599885"/>
            <a:ext cx="4705349" cy="3658230"/>
          </a:xfrm>
          <a:prstGeom prst="rect">
            <a:avLst/>
          </a:prstGeom>
          <a:noFill/>
          <a:ln>
            <a:noFill/>
          </a:ln>
        </p:spPr>
        <p:txBody>
          <a:bodyPr spcFirstLastPara="1" wrap="square" lIns="91425" tIns="45700" rIns="91425" bIns="45700" anchor="t" anchorCtr="0">
            <a:normAutofit fontScale="92500" lnSpcReduction="10000"/>
          </a:bodyPr>
          <a:lstStyle/>
          <a:p>
            <a:pPr marL="457200" lvl="0" indent="-342900">
              <a:lnSpc>
                <a:spcPct val="110000"/>
              </a:lnSpc>
              <a:spcBef>
                <a:spcPts val="750"/>
              </a:spcBef>
              <a:buClr>
                <a:schemeClr val="bg1"/>
              </a:buClr>
              <a:buSzPts val="1800"/>
              <a:buFont typeface="Arial" pitchFamily="34"/>
              <a:buChar char="•"/>
            </a:pPr>
            <a:r>
              <a:rPr lang="en-US" sz="1400" dirty="0">
                <a:solidFill>
                  <a:schemeClr val="bg1"/>
                </a:solidFill>
              </a:rPr>
              <a:t>The patient reports she did not consult her psychiatrist before stopping all medications. This is partly because the psychiatrist left the practice and she hasn’t been able to find another psychiatrist</a:t>
            </a:r>
          </a:p>
          <a:p>
            <a:pPr marL="457200" lvl="0" indent="-342900">
              <a:lnSpc>
                <a:spcPct val="110000"/>
              </a:lnSpc>
              <a:spcBef>
                <a:spcPts val="750"/>
              </a:spcBef>
              <a:buClr>
                <a:schemeClr val="bg1"/>
              </a:buClr>
              <a:buSzPts val="1800"/>
              <a:buFont typeface="Arial" pitchFamily="34"/>
              <a:buChar char="•"/>
            </a:pPr>
            <a:r>
              <a:rPr lang="en-US" sz="1400" dirty="0">
                <a:solidFill>
                  <a:schemeClr val="bg1"/>
                </a:solidFill>
              </a:rPr>
              <a:t>She is concerned the being on medication while pregnant will harm the baby or lead to miscarriage</a:t>
            </a:r>
          </a:p>
          <a:p>
            <a:pPr marL="457200" lvl="0" indent="-342900">
              <a:lnSpc>
                <a:spcPct val="110000"/>
              </a:lnSpc>
              <a:spcBef>
                <a:spcPts val="750"/>
              </a:spcBef>
              <a:buClr>
                <a:schemeClr val="bg1"/>
              </a:buClr>
              <a:buSzPts val="1800"/>
              <a:buFont typeface="Arial" pitchFamily="34"/>
              <a:buChar char="•"/>
            </a:pPr>
            <a:r>
              <a:rPr lang="en-US" sz="1400" dirty="0">
                <a:solidFill>
                  <a:schemeClr val="bg1"/>
                </a:solidFill>
              </a:rPr>
              <a:t>She feels bad enough that she took a clonazepam in order to get to this appointment</a:t>
            </a:r>
          </a:p>
          <a:p>
            <a:pPr marL="457200" lvl="0" indent="-342900">
              <a:lnSpc>
                <a:spcPct val="110000"/>
              </a:lnSpc>
              <a:spcBef>
                <a:spcPts val="750"/>
              </a:spcBef>
              <a:buClr>
                <a:schemeClr val="bg1"/>
              </a:buClr>
              <a:buSzPts val="1800"/>
              <a:buFont typeface="Arial" pitchFamily="34"/>
              <a:buChar char="•"/>
            </a:pPr>
            <a:r>
              <a:rPr lang="en-US" sz="1400" dirty="0">
                <a:solidFill>
                  <a:schemeClr val="bg1"/>
                </a:solidFill>
              </a:rPr>
              <a:t>At the same time, she does not want to experience the same symptoms she had following the birth of her son.</a:t>
            </a:r>
          </a:p>
          <a:p>
            <a:pPr marL="457200" lvl="0" indent="-342900">
              <a:lnSpc>
                <a:spcPct val="110000"/>
              </a:lnSpc>
              <a:spcBef>
                <a:spcPts val="750"/>
              </a:spcBef>
              <a:buClr>
                <a:schemeClr val="bg1"/>
              </a:buClr>
              <a:buSzPts val="1800"/>
              <a:buFont typeface="Arial" pitchFamily="34"/>
              <a:buChar char="•"/>
            </a:pPr>
            <a:r>
              <a:rPr lang="en-US" sz="1400" dirty="0">
                <a:solidFill>
                  <a:schemeClr val="bg1"/>
                </a:solidFill>
              </a:rPr>
              <a:t>She tearfully asks you what you recommend for her…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D783162-4DCA-7A72-CC61-21A63F666BEF}"/>
              </a:ext>
            </a:extLst>
          </p:cNvPr>
          <p:cNvSpPr/>
          <p:nvPr/>
        </p:nvSpPr>
        <p:spPr>
          <a:xfrm>
            <a:off x="462987" y="1712089"/>
            <a:ext cx="8304835" cy="39016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Google Shape;542;p6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ct val="60606"/>
              <a:buNone/>
            </a:pPr>
            <a:r>
              <a:rPr lang="en-US" sz="2800" dirty="0"/>
              <a:t>How would you address this patient’s concerns? What approach would be best in this situation?</a:t>
            </a:r>
            <a:endParaRPr sz="2800" dirty="0"/>
          </a:p>
        </p:txBody>
      </p:sp>
      <p:sp>
        <p:nvSpPr>
          <p:cNvPr id="543" name="Google Shape;543;p60"/>
          <p:cNvSpPr txBox="1">
            <a:spLocks noGrp="1"/>
          </p:cNvSpPr>
          <p:nvPr>
            <p:ph idx="4294967295"/>
          </p:nvPr>
        </p:nvSpPr>
        <p:spPr>
          <a:xfrm>
            <a:off x="627823" y="1825625"/>
            <a:ext cx="7901455" cy="3771900"/>
          </a:xfrm>
          <a:prstGeom prst="rect">
            <a:avLst/>
          </a:prstGeom>
          <a:noFill/>
          <a:ln>
            <a:noFill/>
          </a:ln>
        </p:spPr>
        <p:txBody>
          <a:bodyPr spcFirstLastPara="1" vert="horz" wrap="square" lIns="91425" tIns="45700" rIns="91425" bIns="45700" anchor="t" anchorCtr="0" compatLnSpc="1">
            <a:noAutofit/>
          </a:bodyPr>
          <a:lstStyle/>
          <a:p>
            <a:pPr marL="914400" lvl="1" indent="-342900" algn="l" rtl="0">
              <a:lnSpc>
                <a:spcPct val="90000"/>
              </a:lnSpc>
              <a:spcBef>
                <a:spcPts val="375"/>
              </a:spcBef>
              <a:spcAft>
                <a:spcPts val="0"/>
              </a:spcAft>
              <a:buSzPts val="1800"/>
              <a:buChar char="•"/>
            </a:pPr>
            <a:r>
              <a:rPr lang="en-US" sz="1600" dirty="0">
                <a:solidFill>
                  <a:schemeClr val="bg1"/>
                </a:solidFill>
              </a:rPr>
              <a:t>Validation, empathy</a:t>
            </a:r>
            <a:endParaRPr sz="1600">
              <a:solidFill>
                <a:schemeClr val="bg1"/>
              </a:solidFill>
              <a:cs typeface="Poppins"/>
            </a:endParaRPr>
          </a:p>
          <a:p>
            <a:pPr marL="914400" lvl="1" indent="-342900" algn="l" rtl="0">
              <a:lnSpc>
                <a:spcPct val="90000"/>
              </a:lnSpc>
              <a:spcBef>
                <a:spcPts val="375"/>
              </a:spcBef>
              <a:spcAft>
                <a:spcPts val="0"/>
              </a:spcAft>
              <a:buSzPts val="1800"/>
              <a:buChar char="•"/>
            </a:pPr>
            <a:r>
              <a:rPr lang="en-US" sz="1600" dirty="0">
                <a:solidFill>
                  <a:schemeClr val="bg1"/>
                </a:solidFill>
              </a:rPr>
              <a:t>Review risks of untreated PTSD in pregnancy and, in general, impact on quality of life</a:t>
            </a:r>
            <a:endParaRPr sz="1600">
              <a:solidFill>
                <a:schemeClr val="bg1"/>
              </a:solidFill>
              <a:cs typeface="Poppins"/>
            </a:endParaRPr>
          </a:p>
          <a:p>
            <a:pPr marL="1371600" lvl="2" indent="-342900" algn="l" rtl="0">
              <a:lnSpc>
                <a:spcPct val="90000"/>
              </a:lnSpc>
              <a:spcBef>
                <a:spcPts val="375"/>
              </a:spcBef>
              <a:spcAft>
                <a:spcPts val="0"/>
              </a:spcAft>
              <a:buSzPts val="1800"/>
              <a:buChar char="•"/>
            </a:pPr>
            <a:r>
              <a:rPr lang="en-US" sz="1600" dirty="0">
                <a:solidFill>
                  <a:schemeClr val="bg1"/>
                </a:solidFill>
              </a:rPr>
              <a:t>Risks of untreated PTSD in pregnancy</a:t>
            </a:r>
            <a:endParaRPr sz="1600">
              <a:solidFill>
                <a:schemeClr val="bg1"/>
              </a:solidFill>
              <a:cs typeface="Poppins"/>
            </a:endParaRPr>
          </a:p>
          <a:p>
            <a:pPr marL="1828800" lvl="3" indent="-342900" algn="l" rtl="0">
              <a:lnSpc>
                <a:spcPct val="90000"/>
              </a:lnSpc>
              <a:spcBef>
                <a:spcPts val="375"/>
              </a:spcBef>
              <a:spcAft>
                <a:spcPts val="0"/>
              </a:spcAft>
              <a:buSzPts val="1800"/>
              <a:buChar char="•"/>
            </a:pPr>
            <a:r>
              <a:rPr lang="en-US" sz="1600" dirty="0">
                <a:solidFill>
                  <a:schemeClr val="bg1"/>
                </a:solidFill>
              </a:rPr>
              <a:t>Associated with low birth weight and reduced rates of breastfeeding</a:t>
            </a:r>
            <a:endParaRPr sz="1600">
              <a:solidFill>
                <a:schemeClr val="bg1"/>
              </a:solidFill>
              <a:cs typeface="Poppins"/>
            </a:endParaRPr>
          </a:p>
          <a:p>
            <a:pPr marL="1828800" lvl="3" indent="-342900" algn="l" rtl="0">
              <a:lnSpc>
                <a:spcPct val="90000"/>
              </a:lnSpc>
              <a:spcBef>
                <a:spcPts val="375"/>
              </a:spcBef>
              <a:spcAft>
                <a:spcPts val="0"/>
              </a:spcAft>
              <a:buSzPts val="1800"/>
              <a:buChar char="•"/>
            </a:pPr>
            <a:r>
              <a:rPr lang="en-US" sz="1600" dirty="0">
                <a:solidFill>
                  <a:schemeClr val="bg1"/>
                </a:solidFill>
              </a:rPr>
              <a:t>Contradictory or inconclusive data on association with preterm birth, fetal growth, head circumference, mother-infant interactions, child development</a:t>
            </a:r>
            <a:endParaRPr sz="1600">
              <a:solidFill>
                <a:schemeClr val="bg1"/>
              </a:solidFill>
              <a:cs typeface="Poppins"/>
            </a:endParaRPr>
          </a:p>
          <a:p>
            <a:pPr marL="1828800" lvl="3" indent="-342900" algn="l" rtl="0">
              <a:lnSpc>
                <a:spcPct val="90000"/>
              </a:lnSpc>
              <a:spcBef>
                <a:spcPts val="375"/>
              </a:spcBef>
              <a:spcAft>
                <a:spcPts val="0"/>
              </a:spcAft>
              <a:buSzPts val="1800"/>
              <a:buChar char="•"/>
            </a:pPr>
            <a:r>
              <a:rPr lang="en-US" sz="1600" dirty="0">
                <a:solidFill>
                  <a:schemeClr val="bg1"/>
                </a:solidFill>
              </a:rPr>
              <a:t>Untreated PTSD in general carries increased risk of co-morbid depression, anxiety, substance use disorder, suicidality, impaired occupational and social functioning</a:t>
            </a:r>
            <a:endParaRPr sz="1600">
              <a:solidFill>
                <a:schemeClr val="bg1"/>
              </a:solidFill>
              <a:cs typeface="Poppins"/>
            </a:endParaRPr>
          </a:p>
          <a:p>
            <a:pPr marL="914400" lvl="1" indent="-342900" algn="l" rtl="0">
              <a:lnSpc>
                <a:spcPct val="90000"/>
              </a:lnSpc>
              <a:spcBef>
                <a:spcPts val="375"/>
              </a:spcBef>
              <a:spcAft>
                <a:spcPts val="0"/>
              </a:spcAft>
              <a:buSzPts val="1800"/>
              <a:buChar char="•"/>
            </a:pPr>
            <a:r>
              <a:rPr lang="en-US" sz="1600" dirty="0">
                <a:solidFill>
                  <a:schemeClr val="bg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Risk/risk discussion regarding SSRI in pregnancy </a:t>
            </a:r>
            <a:endParaRPr sz="1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3">
                                            <p:txEl>
                                              <p:pRg st="0" end="0"/>
                                            </p:txEl>
                                          </p:spTgt>
                                        </p:tgtEl>
                                        <p:attrNameLst>
                                          <p:attrName>style.visibility</p:attrName>
                                        </p:attrNameLst>
                                      </p:cBhvr>
                                      <p:to>
                                        <p:strVal val="visible"/>
                                      </p:to>
                                    </p:set>
                                    <p:anim calcmode="lin" valueType="num">
                                      <p:cBhvr additive="base">
                                        <p:cTn id="7" dur="500"/>
                                        <p:tgtEl>
                                          <p:spTgt spid="5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43">
                                            <p:txEl>
                                              <p:pRg st="1" end="1"/>
                                            </p:txEl>
                                          </p:spTgt>
                                        </p:tgtEl>
                                        <p:attrNameLst>
                                          <p:attrName>style.visibility</p:attrName>
                                        </p:attrNameLst>
                                      </p:cBhvr>
                                      <p:to>
                                        <p:strVal val="visible"/>
                                      </p:to>
                                    </p:set>
                                    <p:anim calcmode="lin" valueType="num">
                                      <p:cBhvr additive="base">
                                        <p:cTn id="12" dur="500"/>
                                        <p:tgtEl>
                                          <p:spTgt spid="54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43">
                                            <p:txEl>
                                              <p:pRg st="2" end="2"/>
                                            </p:txEl>
                                          </p:spTgt>
                                        </p:tgtEl>
                                        <p:attrNameLst>
                                          <p:attrName>style.visibility</p:attrName>
                                        </p:attrNameLst>
                                      </p:cBhvr>
                                      <p:to>
                                        <p:strVal val="visible"/>
                                      </p:to>
                                    </p:set>
                                    <p:anim calcmode="lin" valueType="num">
                                      <p:cBhvr additive="base">
                                        <p:cTn id="17" dur="500"/>
                                        <p:tgtEl>
                                          <p:spTgt spid="54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43">
                                            <p:txEl>
                                              <p:pRg st="3" end="3"/>
                                            </p:txEl>
                                          </p:spTgt>
                                        </p:tgtEl>
                                        <p:attrNameLst>
                                          <p:attrName>style.visibility</p:attrName>
                                        </p:attrNameLst>
                                      </p:cBhvr>
                                      <p:to>
                                        <p:strVal val="visible"/>
                                      </p:to>
                                    </p:set>
                                    <p:anim calcmode="lin" valueType="num">
                                      <p:cBhvr additive="base">
                                        <p:cTn id="22" dur="500"/>
                                        <p:tgtEl>
                                          <p:spTgt spid="54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43">
                                            <p:txEl>
                                              <p:pRg st="4" end="4"/>
                                            </p:txEl>
                                          </p:spTgt>
                                        </p:tgtEl>
                                        <p:attrNameLst>
                                          <p:attrName>style.visibility</p:attrName>
                                        </p:attrNameLst>
                                      </p:cBhvr>
                                      <p:to>
                                        <p:strVal val="visible"/>
                                      </p:to>
                                    </p:set>
                                    <p:anim calcmode="lin" valueType="num">
                                      <p:cBhvr additive="base">
                                        <p:cTn id="27" dur="500"/>
                                        <p:tgtEl>
                                          <p:spTgt spid="54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43">
                                            <p:txEl>
                                              <p:pRg st="5" end="5"/>
                                            </p:txEl>
                                          </p:spTgt>
                                        </p:tgtEl>
                                        <p:attrNameLst>
                                          <p:attrName>style.visibility</p:attrName>
                                        </p:attrNameLst>
                                      </p:cBhvr>
                                      <p:to>
                                        <p:strVal val="visible"/>
                                      </p:to>
                                    </p:set>
                                    <p:anim calcmode="lin" valueType="num">
                                      <p:cBhvr additive="base">
                                        <p:cTn id="32" dur="500"/>
                                        <p:tgtEl>
                                          <p:spTgt spid="54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43">
                                            <p:txEl>
                                              <p:pRg st="6" end="6"/>
                                            </p:txEl>
                                          </p:spTgt>
                                        </p:tgtEl>
                                        <p:attrNameLst>
                                          <p:attrName>style.visibility</p:attrName>
                                        </p:attrNameLst>
                                      </p:cBhvr>
                                      <p:to>
                                        <p:strVal val="visible"/>
                                      </p:to>
                                    </p:set>
                                    <p:anim calcmode="lin" valueType="num">
                                      <p:cBhvr additive="base">
                                        <p:cTn id="37" dur="500"/>
                                        <p:tgtEl>
                                          <p:spTgt spid="54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2"/>
          <p:cNvSpPr txBox="1">
            <a:spLocks noGrp="1"/>
          </p:cNvSpPr>
          <p:nvPr>
            <p:ph type="title"/>
          </p:nvPr>
        </p:nvSpPr>
        <p:spPr>
          <a:xfrm>
            <a:off x="244604" y="532297"/>
            <a:ext cx="5246369" cy="132555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60606"/>
              <a:buNone/>
            </a:pPr>
            <a:r>
              <a:rPr lang="en-US" dirty="0"/>
              <a:t> </a:t>
            </a:r>
            <a:br>
              <a:rPr lang="en-US" dirty="0"/>
            </a:br>
            <a:r>
              <a:rPr lang="en-US" dirty="0"/>
              <a:t>Which SSRI would you recommend for this patient?</a:t>
            </a:r>
            <a:endParaRPr dirty="0"/>
          </a:p>
        </p:txBody>
      </p:sp>
      <p:sp>
        <p:nvSpPr>
          <p:cNvPr id="551" name="Google Shape;551;p62"/>
          <p:cNvSpPr txBox="1">
            <a:spLocks noGrp="1"/>
          </p:cNvSpPr>
          <p:nvPr>
            <p:ph idx="4294967295"/>
          </p:nvPr>
        </p:nvSpPr>
        <p:spPr>
          <a:xfrm>
            <a:off x="244604" y="2004693"/>
            <a:ext cx="4705349" cy="3658230"/>
          </a:xfrm>
          <a:prstGeom prst="rect">
            <a:avLst/>
          </a:prstGeom>
          <a:noFill/>
          <a:ln>
            <a:noFill/>
          </a:ln>
        </p:spPr>
        <p:txBody>
          <a:bodyPr spcFirstLastPara="1" wrap="square" lIns="91425" tIns="45700" rIns="91425" bIns="45700" anchor="t" anchorCtr="0">
            <a:normAutofit/>
          </a:bodyPr>
          <a:lstStyle/>
          <a:p>
            <a:pPr marL="914400" lvl="1" indent="-342900" algn="l" rtl="0">
              <a:lnSpc>
                <a:spcPct val="90000"/>
              </a:lnSpc>
              <a:spcBef>
                <a:spcPts val="375"/>
              </a:spcBef>
              <a:spcAft>
                <a:spcPts val="0"/>
              </a:spcAft>
              <a:buSzPts val="1800"/>
              <a:buChar char="•"/>
            </a:pPr>
            <a:r>
              <a:rPr lang="en-US" dirty="0">
                <a:solidFill>
                  <a:schemeClr val="bg1"/>
                </a:solidFill>
              </a:rPr>
              <a:t>Patient did well on sertraline so this would be first consideration though it was not explicitly stated if she had any side effects, which would be worth exploring.</a:t>
            </a:r>
            <a:endParaRPr dirty="0">
              <a:solidFill>
                <a:schemeClr val="bg1"/>
              </a:solidFill>
              <a:cs typeface="Poppins"/>
            </a:endParaRPr>
          </a:p>
          <a:p>
            <a:pPr marL="914400" lvl="0" indent="0" algn="l" rtl="0">
              <a:lnSpc>
                <a:spcPct val="90000"/>
              </a:lnSpc>
              <a:spcBef>
                <a:spcPts val="375"/>
              </a:spcBef>
              <a:spcAft>
                <a:spcPts val="0"/>
              </a:spcAft>
              <a:buSzPts val="1800"/>
              <a:buNone/>
            </a:pPr>
            <a:endParaRPr sz="1800" dirty="0">
              <a:solidFill>
                <a:schemeClr val="bg1"/>
              </a:solidFill>
              <a:cs typeface="Poppi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1">
                                            <p:txEl>
                                              <p:pRg st="0" end="0"/>
                                            </p:txEl>
                                          </p:spTgt>
                                        </p:tgtEl>
                                        <p:attrNameLst>
                                          <p:attrName>style.visibility</p:attrName>
                                        </p:attrNameLst>
                                      </p:cBhvr>
                                      <p:to>
                                        <p:strVal val="visible"/>
                                      </p:to>
                                    </p:set>
                                    <p:anim calcmode="lin" valueType="num">
                                      <p:cBhvr additive="base">
                                        <p:cTn id="7" dur="500"/>
                                        <p:tgtEl>
                                          <p:spTgt spid="5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51">
                                            <p:txEl>
                                              <p:pRg st="1" end="1"/>
                                            </p:txEl>
                                          </p:spTgt>
                                        </p:tgtEl>
                                        <p:attrNameLst>
                                          <p:attrName>style.visibility</p:attrName>
                                        </p:attrNameLst>
                                      </p:cBhvr>
                                      <p:to>
                                        <p:strVal val="visible"/>
                                      </p:to>
                                    </p:set>
                                    <p:anim calcmode="lin" valueType="num">
                                      <p:cBhvr additive="base">
                                        <p:cTn id="12" dur="500"/>
                                        <p:tgtEl>
                                          <p:spTgt spid="55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91FB675-845D-5D42-6918-E079BD2B73BA}"/>
              </a:ext>
            </a:extLst>
          </p:cNvPr>
          <p:cNvSpPr/>
          <p:nvPr/>
        </p:nvSpPr>
        <p:spPr>
          <a:xfrm>
            <a:off x="212202" y="1538469"/>
            <a:ext cx="8719594" cy="41813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Google Shape;558;p63"/>
          <p:cNvSpPr txBox="1">
            <a:spLocks noGrp="1"/>
          </p:cNvSpPr>
          <p:nvPr>
            <p:ph type="title"/>
          </p:nvPr>
        </p:nvSpPr>
        <p:spPr>
          <a:xfrm>
            <a:off x="628652" y="500058"/>
            <a:ext cx="7886700" cy="116158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60606"/>
              <a:buNone/>
            </a:pPr>
            <a:r>
              <a:rPr lang="en-US" sz="2400" dirty="0"/>
              <a:t>What are the potential side effects of benzodiazepines and prazosin? What are the potential risks to a developing baby during pregnancy and after delivery?</a:t>
            </a:r>
            <a:endParaRPr dirty="0"/>
          </a:p>
        </p:txBody>
      </p:sp>
      <p:sp>
        <p:nvSpPr>
          <p:cNvPr id="559" name="Google Shape;559;p63"/>
          <p:cNvSpPr txBox="1">
            <a:spLocks noGrp="1"/>
          </p:cNvSpPr>
          <p:nvPr>
            <p:ph idx="4294967295"/>
          </p:nvPr>
        </p:nvSpPr>
        <p:spPr>
          <a:xfrm>
            <a:off x="475488" y="1708214"/>
            <a:ext cx="7886700" cy="44354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375"/>
              </a:spcBef>
              <a:spcAft>
                <a:spcPts val="0"/>
              </a:spcAft>
              <a:buSzPts val="1800"/>
              <a:buNone/>
            </a:pPr>
            <a:r>
              <a:rPr lang="en-US" sz="1600" dirty="0">
                <a:solidFill>
                  <a:schemeClr val="bg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Benzodiazepines:</a:t>
            </a:r>
            <a:endParaRPr sz="1600" dirty="0">
              <a:solidFill>
                <a:schemeClr val="bg1"/>
              </a:solidFill>
              <a:cs typeface="Poppins"/>
            </a:endParaRPr>
          </a:p>
          <a:p>
            <a:pPr marL="914400" lvl="1" indent="-342900" algn="l" rtl="0">
              <a:lnSpc>
                <a:spcPct val="90000"/>
              </a:lnSpc>
              <a:spcBef>
                <a:spcPts val="375"/>
              </a:spcBef>
              <a:spcAft>
                <a:spcPts val="0"/>
              </a:spcAft>
              <a:buSzPts val="1800"/>
              <a:buChar char="•"/>
            </a:pPr>
            <a:r>
              <a:rPr lang="en-US" sz="1600" dirty="0">
                <a:solidFill>
                  <a:schemeClr val="bg1"/>
                </a:solidFill>
              </a:rPr>
              <a:t>Physiological dependence, misuse potential, sedation, dizziness, impaired coordination, disinhibition, hypotension, confusion, depression, memory impairment, respiratory depression, rebound anxiety (more likely with shorter-acting benzodiazepines)</a:t>
            </a:r>
            <a:endParaRPr sz="1600" dirty="0">
              <a:solidFill>
                <a:schemeClr val="bg1"/>
              </a:solidFill>
              <a:cs typeface="Poppins"/>
            </a:endParaRPr>
          </a:p>
          <a:p>
            <a:pPr marL="914400" lvl="1" indent="-342900" algn="l" rtl="0">
              <a:lnSpc>
                <a:spcPct val="90000"/>
              </a:lnSpc>
              <a:spcBef>
                <a:spcPts val="375"/>
              </a:spcBef>
              <a:spcAft>
                <a:spcPts val="0"/>
              </a:spcAft>
              <a:buSzPts val="1800"/>
              <a:buChar char="•"/>
            </a:pPr>
            <a:r>
              <a:rPr lang="en-US" sz="1600" dirty="0">
                <a:solidFill>
                  <a:schemeClr val="bg1"/>
                </a:solidFill>
              </a:rPr>
              <a:t>No significant risk of somatic teratogenesis in cases of fetal exposure</a:t>
            </a:r>
            <a:endParaRPr sz="1600" dirty="0">
              <a:solidFill>
                <a:schemeClr val="bg1"/>
              </a:solidFill>
              <a:cs typeface="Poppins"/>
            </a:endParaRPr>
          </a:p>
          <a:p>
            <a:pPr marL="1371600" lvl="2" indent="-342900" algn="l" rtl="0">
              <a:lnSpc>
                <a:spcPct val="90000"/>
              </a:lnSpc>
              <a:spcBef>
                <a:spcPts val="375"/>
              </a:spcBef>
              <a:spcAft>
                <a:spcPts val="0"/>
              </a:spcAft>
              <a:buSzPts val="1800"/>
              <a:buChar char="•"/>
            </a:pPr>
            <a:r>
              <a:rPr lang="en-US" sz="1600" dirty="0">
                <a:solidFill>
                  <a:schemeClr val="bg1"/>
                </a:solidFill>
              </a:rPr>
              <a:t>Previous data suggesting association with oral </a:t>
            </a:r>
            <a:r>
              <a:rPr lang="en-US" sz="1600" dirty="0" err="1">
                <a:solidFill>
                  <a:schemeClr val="bg1"/>
                </a:solidFill>
              </a:rPr>
              <a:t>clefting</a:t>
            </a:r>
            <a:r>
              <a:rPr lang="en-US" sz="1600" dirty="0">
                <a:solidFill>
                  <a:schemeClr val="bg1"/>
                </a:solidFill>
              </a:rPr>
              <a:t> has not been shown in meta analyses</a:t>
            </a:r>
            <a:endParaRPr sz="1600" dirty="0">
              <a:solidFill>
                <a:schemeClr val="bg1"/>
              </a:solidFill>
              <a:cs typeface="Poppins"/>
            </a:endParaRPr>
          </a:p>
          <a:p>
            <a:pPr marL="914400" lvl="1" indent="-342900" algn="l" rtl="0">
              <a:lnSpc>
                <a:spcPct val="90000"/>
              </a:lnSpc>
              <a:spcBef>
                <a:spcPts val="375"/>
              </a:spcBef>
              <a:spcAft>
                <a:spcPts val="0"/>
              </a:spcAft>
              <a:buSzPts val="1800"/>
              <a:buChar char="•"/>
            </a:pPr>
            <a:r>
              <a:rPr lang="en-US" sz="1600" dirty="0">
                <a:solidFill>
                  <a:schemeClr val="bg1"/>
                </a:solidFill>
              </a:rPr>
              <a:t>Neonatal sequelae of maternal benzodiazepine use:</a:t>
            </a:r>
            <a:endParaRPr sz="1600" dirty="0">
              <a:solidFill>
                <a:schemeClr val="bg1"/>
              </a:solidFill>
              <a:cs typeface="Poppins"/>
            </a:endParaRPr>
          </a:p>
          <a:p>
            <a:pPr marL="1371600" lvl="2" indent="-342900" algn="l" rtl="0">
              <a:lnSpc>
                <a:spcPct val="90000"/>
              </a:lnSpc>
              <a:spcBef>
                <a:spcPts val="375"/>
              </a:spcBef>
              <a:spcAft>
                <a:spcPts val="0"/>
              </a:spcAft>
              <a:buSzPts val="1800"/>
              <a:buChar char="•"/>
            </a:pPr>
            <a:r>
              <a:rPr lang="en-US" sz="1600" dirty="0">
                <a:solidFill>
                  <a:schemeClr val="bg1"/>
                </a:solidFill>
              </a:rPr>
              <a:t>Neonatal withdrawal syndrome: Restlessness, hypertonia, hyperreflexia, tremulousness, apnea, diarrhea, vomiting</a:t>
            </a:r>
            <a:endParaRPr sz="1600" dirty="0">
              <a:solidFill>
                <a:schemeClr val="bg1"/>
              </a:solidFill>
              <a:cs typeface="Poppins"/>
            </a:endParaRPr>
          </a:p>
          <a:p>
            <a:pPr marL="1371600" lvl="2" indent="-342900" algn="l" rtl="0">
              <a:lnSpc>
                <a:spcPct val="90000"/>
              </a:lnSpc>
              <a:spcBef>
                <a:spcPts val="375"/>
              </a:spcBef>
              <a:spcAft>
                <a:spcPts val="0"/>
              </a:spcAft>
              <a:buSzPts val="1800"/>
              <a:buChar char="•"/>
            </a:pPr>
            <a:r>
              <a:rPr lang="en-US" sz="1600" dirty="0">
                <a:solidFill>
                  <a:schemeClr val="bg1"/>
                </a:solidFill>
              </a:rPr>
              <a:t>Floppy infant syndrome reported: hypothermia, lethargy, poor respiratory effort, feeding difficulties</a:t>
            </a:r>
            <a:endParaRPr sz="1600" dirty="0">
              <a:solidFill>
                <a:schemeClr val="bg1"/>
              </a:solidFill>
              <a:cs typeface="Poppins"/>
            </a:endParaRPr>
          </a:p>
          <a:p>
            <a:pPr marL="1371600" lvl="2" indent="-342900" algn="l" rtl="0">
              <a:lnSpc>
                <a:spcPct val="90000"/>
              </a:lnSpc>
              <a:spcBef>
                <a:spcPts val="375"/>
              </a:spcBef>
              <a:spcAft>
                <a:spcPts val="0"/>
              </a:spcAft>
              <a:buSzPts val="1800"/>
              <a:buChar char="•"/>
            </a:pPr>
            <a:r>
              <a:rPr lang="en-US" sz="1600" dirty="0">
                <a:solidFill>
                  <a:schemeClr val="bg1"/>
                </a:solidFill>
              </a:rPr>
              <a:t>Neurobehavioral impact of prenatal exposure is unclear but unlikely to be impacted based on the current data</a:t>
            </a:r>
            <a:endParaRPr sz="1600" dirty="0">
              <a:solidFill>
                <a:schemeClr val="bg1"/>
              </a:solidFill>
              <a:cs typeface="Poppins"/>
            </a:endParaRPr>
          </a:p>
          <a:p>
            <a:pPr marL="0" lvl="0" indent="0" algn="l" rtl="0">
              <a:lnSpc>
                <a:spcPct val="90000"/>
              </a:lnSpc>
              <a:spcBef>
                <a:spcPts val="375"/>
              </a:spcBef>
              <a:spcAft>
                <a:spcPts val="0"/>
              </a:spcAft>
              <a:buSzPts val="180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9">
                                            <p:txEl>
                                              <p:pRg st="0" end="0"/>
                                            </p:txEl>
                                          </p:spTgt>
                                        </p:tgtEl>
                                        <p:attrNameLst>
                                          <p:attrName>style.visibility</p:attrName>
                                        </p:attrNameLst>
                                      </p:cBhvr>
                                      <p:to>
                                        <p:strVal val="visible"/>
                                      </p:to>
                                    </p:set>
                                    <p:anim calcmode="lin" valueType="num">
                                      <p:cBhvr additive="base">
                                        <p:cTn id="7" dur="500"/>
                                        <p:tgtEl>
                                          <p:spTgt spid="5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59">
                                            <p:txEl>
                                              <p:pRg st="1" end="1"/>
                                            </p:txEl>
                                          </p:spTgt>
                                        </p:tgtEl>
                                        <p:attrNameLst>
                                          <p:attrName>style.visibility</p:attrName>
                                        </p:attrNameLst>
                                      </p:cBhvr>
                                      <p:to>
                                        <p:strVal val="visible"/>
                                      </p:to>
                                    </p:set>
                                    <p:anim calcmode="lin" valueType="num">
                                      <p:cBhvr additive="base">
                                        <p:cTn id="12" dur="500"/>
                                        <p:tgtEl>
                                          <p:spTgt spid="5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59">
                                            <p:txEl>
                                              <p:pRg st="2" end="2"/>
                                            </p:txEl>
                                          </p:spTgt>
                                        </p:tgtEl>
                                        <p:attrNameLst>
                                          <p:attrName>style.visibility</p:attrName>
                                        </p:attrNameLst>
                                      </p:cBhvr>
                                      <p:to>
                                        <p:strVal val="visible"/>
                                      </p:to>
                                    </p:set>
                                    <p:anim calcmode="lin" valueType="num">
                                      <p:cBhvr additive="base">
                                        <p:cTn id="17" dur="500"/>
                                        <p:tgtEl>
                                          <p:spTgt spid="55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59">
                                            <p:txEl>
                                              <p:pRg st="3" end="3"/>
                                            </p:txEl>
                                          </p:spTgt>
                                        </p:tgtEl>
                                        <p:attrNameLst>
                                          <p:attrName>style.visibility</p:attrName>
                                        </p:attrNameLst>
                                      </p:cBhvr>
                                      <p:to>
                                        <p:strVal val="visible"/>
                                      </p:to>
                                    </p:set>
                                    <p:anim calcmode="lin" valueType="num">
                                      <p:cBhvr additive="base">
                                        <p:cTn id="22" dur="500"/>
                                        <p:tgtEl>
                                          <p:spTgt spid="55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59">
                                            <p:txEl>
                                              <p:pRg st="4" end="4"/>
                                            </p:txEl>
                                          </p:spTgt>
                                        </p:tgtEl>
                                        <p:attrNameLst>
                                          <p:attrName>style.visibility</p:attrName>
                                        </p:attrNameLst>
                                      </p:cBhvr>
                                      <p:to>
                                        <p:strVal val="visible"/>
                                      </p:to>
                                    </p:set>
                                    <p:anim calcmode="lin" valueType="num">
                                      <p:cBhvr additive="base">
                                        <p:cTn id="27" dur="500"/>
                                        <p:tgtEl>
                                          <p:spTgt spid="5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59">
                                            <p:txEl>
                                              <p:pRg st="5" end="5"/>
                                            </p:txEl>
                                          </p:spTgt>
                                        </p:tgtEl>
                                        <p:attrNameLst>
                                          <p:attrName>style.visibility</p:attrName>
                                        </p:attrNameLst>
                                      </p:cBhvr>
                                      <p:to>
                                        <p:strVal val="visible"/>
                                      </p:to>
                                    </p:set>
                                    <p:anim calcmode="lin" valueType="num">
                                      <p:cBhvr additive="base">
                                        <p:cTn id="32" dur="500"/>
                                        <p:tgtEl>
                                          <p:spTgt spid="55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59">
                                            <p:txEl>
                                              <p:pRg st="6" end="6"/>
                                            </p:txEl>
                                          </p:spTgt>
                                        </p:tgtEl>
                                        <p:attrNameLst>
                                          <p:attrName>style.visibility</p:attrName>
                                        </p:attrNameLst>
                                      </p:cBhvr>
                                      <p:to>
                                        <p:strVal val="visible"/>
                                      </p:to>
                                    </p:set>
                                    <p:anim calcmode="lin" valueType="num">
                                      <p:cBhvr additive="base">
                                        <p:cTn id="37" dur="500"/>
                                        <p:tgtEl>
                                          <p:spTgt spid="55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59">
                                            <p:txEl>
                                              <p:pRg st="7" end="7"/>
                                            </p:txEl>
                                          </p:spTgt>
                                        </p:tgtEl>
                                        <p:attrNameLst>
                                          <p:attrName>style.visibility</p:attrName>
                                        </p:attrNameLst>
                                      </p:cBhvr>
                                      <p:to>
                                        <p:strVal val="visible"/>
                                      </p:to>
                                    </p:set>
                                    <p:anim calcmode="lin" valueType="num">
                                      <p:cBhvr additive="base">
                                        <p:cTn id="42" dur="500"/>
                                        <p:tgtEl>
                                          <p:spTgt spid="55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59">
                                            <p:txEl>
                                              <p:pRg st="8" end="8"/>
                                            </p:txEl>
                                          </p:spTgt>
                                        </p:tgtEl>
                                        <p:attrNameLst>
                                          <p:attrName>style.visibility</p:attrName>
                                        </p:attrNameLst>
                                      </p:cBhvr>
                                      <p:to>
                                        <p:strVal val="visible"/>
                                      </p:to>
                                    </p:set>
                                    <p:anim calcmode="lin" valueType="num">
                                      <p:cBhvr additive="base">
                                        <p:cTn id="47" dur="500"/>
                                        <p:tgtEl>
                                          <p:spTgt spid="55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g1ef1abb59ad_0_45"/>
          <p:cNvSpPr txBox="1">
            <a:spLocks noGrp="1"/>
          </p:cNvSpPr>
          <p:nvPr>
            <p:ph type="title"/>
          </p:nvPr>
        </p:nvSpPr>
        <p:spPr>
          <a:xfrm>
            <a:off x="628653" y="672949"/>
            <a:ext cx="5246369" cy="132555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ct val="60606"/>
              <a:buFont typeface="Arial"/>
              <a:buNone/>
            </a:pPr>
            <a:r>
              <a:rPr lang="en-US" sz="2000" dirty="0"/>
              <a:t>What are the potential side effects of benzodiazepines and prazosin? What are the potential risks to a developing baby during pregnancy and after delivery? (continued)</a:t>
            </a:r>
            <a:endParaRPr sz="2000" dirty="0"/>
          </a:p>
        </p:txBody>
      </p:sp>
      <p:sp>
        <p:nvSpPr>
          <p:cNvPr id="567" name="Google Shape;567;g1ef1abb59ad_0_45"/>
          <p:cNvSpPr txBox="1">
            <a:spLocks noGrp="1"/>
          </p:cNvSpPr>
          <p:nvPr>
            <p:ph idx="4294967295"/>
          </p:nvPr>
        </p:nvSpPr>
        <p:spPr>
          <a:xfrm>
            <a:off x="628652" y="2229039"/>
            <a:ext cx="4592171" cy="435133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375"/>
              </a:spcBef>
              <a:spcAft>
                <a:spcPts val="0"/>
              </a:spcAft>
              <a:buClr>
                <a:schemeClr val="dk1"/>
              </a:buClr>
              <a:buSzPts val="1100"/>
              <a:buFont typeface="Arial"/>
              <a:buNone/>
            </a:pPr>
            <a:r>
              <a:rPr lang="en-US" sz="1600" dirty="0">
                <a:solidFill>
                  <a:schemeClr val="bg1"/>
                </a:solidFill>
              </a:rPr>
              <a:t>Very little data on prazosin in pregnancy</a:t>
            </a:r>
            <a:endParaRPr sz="1600" dirty="0">
              <a:solidFill>
                <a:schemeClr val="bg1"/>
              </a:solidFill>
              <a:cs typeface="Poppins"/>
            </a:endParaRPr>
          </a:p>
          <a:p>
            <a:pPr marL="914400" lvl="1" indent="-342900" algn="l" rtl="0">
              <a:lnSpc>
                <a:spcPct val="90000"/>
              </a:lnSpc>
              <a:spcBef>
                <a:spcPts val="375"/>
              </a:spcBef>
              <a:spcAft>
                <a:spcPts val="0"/>
              </a:spcAft>
              <a:buSzPts val="1800"/>
              <a:buChar char="•"/>
            </a:pPr>
            <a:r>
              <a:rPr lang="en-US" sz="1600" dirty="0">
                <a:solidFill>
                  <a:schemeClr val="bg1"/>
                </a:solidFill>
              </a:rPr>
              <a:t>No increase in teratogenicity based on animal studies</a:t>
            </a:r>
            <a:endParaRPr sz="1600" dirty="0">
              <a:solidFill>
                <a:schemeClr val="bg1"/>
              </a:solidFill>
              <a:cs typeface="Poppins"/>
            </a:endParaRPr>
          </a:p>
          <a:p>
            <a:pPr marL="914400" lvl="1" indent="-342900" algn="l" rtl="0">
              <a:lnSpc>
                <a:spcPct val="90000"/>
              </a:lnSpc>
              <a:spcBef>
                <a:spcPts val="375"/>
              </a:spcBef>
              <a:spcAft>
                <a:spcPts val="0"/>
              </a:spcAft>
              <a:buSzPts val="1800"/>
              <a:buChar char="•"/>
            </a:pPr>
            <a:r>
              <a:rPr lang="en-US" sz="1600" dirty="0">
                <a:solidFill>
                  <a:schemeClr val="bg1"/>
                </a:solidFill>
              </a:rPr>
              <a:t>Reported cases of prazosin use during pregnancy are often in the setting of hypertensive disorders and/or co-administration with other anti-hypertensive agents. This limits ability to distinguish effects of prazosin therapy versus adverse effects of hypertensive disorder itself on gestational outcomes. </a:t>
            </a:r>
            <a:endParaRPr sz="1600" dirty="0">
              <a:solidFill>
                <a:schemeClr val="bg1"/>
              </a:solidFill>
              <a:cs typeface="Poppin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64"/>
          <p:cNvSpPr txBox="1">
            <a:spLocks noGrp="1"/>
          </p:cNvSpPr>
          <p:nvPr>
            <p:ph type="title"/>
          </p:nvPr>
        </p:nvSpPr>
        <p:spPr>
          <a:xfrm>
            <a:off x="3014628" y="509911"/>
            <a:ext cx="5756906" cy="132555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1800"/>
              <a:buNone/>
            </a:pPr>
            <a:r>
              <a:rPr lang="en-US"/>
              <a:t>How would you counsel this patient about using benzodiazepines in pregnancy?</a:t>
            </a:r>
            <a:endParaRPr/>
          </a:p>
        </p:txBody>
      </p:sp>
      <p:sp>
        <p:nvSpPr>
          <p:cNvPr id="574" name="Google Shape;574;p64"/>
          <p:cNvSpPr txBox="1">
            <a:spLocks noGrp="1"/>
          </p:cNvSpPr>
          <p:nvPr>
            <p:ph idx="1"/>
          </p:nvPr>
        </p:nvSpPr>
        <p:spPr>
          <a:xfrm>
            <a:off x="3928271" y="1710366"/>
            <a:ext cx="4606292" cy="377253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375"/>
              </a:spcBef>
              <a:spcAft>
                <a:spcPts val="0"/>
              </a:spcAft>
              <a:buSzPts val="1800"/>
              <a:buNone/>
            </a:pPr>
            <a:endParaRPr sz="1800" dirty="0">
              <a:cs typeface="Poppins"/>
            </a:endParaRPr>
          </a:p>
          <a:p>
            <a:pPr marL="914400" lvl="1" indent="-342900" algn="l" rtl="0">
              <a:lnSpc>
                <a:spcPct val="90000"/>
              </a:lnSpc>
              <a:spcBef>
                <a:spcPts val="375"/>
              </a:spcBef>
              <a:spcAft>
                <a:spcPts val="0"/>
              </a:spcAft>
              <a:buSzPts val="1800"/>
              <a:buChar char="•"/>
            </a:pPr>
            <a:r>
              <a:rPr lang="en-US" dirty="0"/>
              <a:t>Risk/benefit discussion; discuss side effects and risks as above</a:t>
            </a:r>
            <a:endParaRPr dirty="0">
              <a:cs typeface="Poppins"/>
            </a:endParaRPr>
          </a:p>
          <a:p>
            <a:pPr marL="914400" lvl="1" indent="-342900" algn="l" rtl="0">
              <a:lnSpc>
                <a:spcPct val="90000"/>
              </a:lnSpc>
              <a:spcBef>
                <a:spcPts val="375"/>
              </a:spcBef>
              <a:spcAft>
                <a:spcPts val="0"/>
              </a:spcAft>
              <a:buSzPts val="1800"/>
              <a:buChar char="•"/>
            </a:pPr>
            <a:r>
              <a:rPr lang="en-US" dirty="0"/>
              <a:t>Benzodiazepines are not generally recommended for treatment of PTSD, but are sometimes used in clinical practice for comorbid panic and anxiety symptoms</a:t>
            </a:r>
            <a:endParaRPr dirty="0">
              <a:cs typeface="Poppins"/>
            </a:endParaRPr>
          </a:p>
          <a:p>
            <a:pPr marL="914400" lvl="1" indent="-342900" algn="l" rtl="0">
              <a:lnSpc>
                <a:spcPct val="90000"/>
              </a:lnSpc>
              <a:spcBef>
                <a:spcPts val="375"/>
              </a:spcBef>
              <a:spcAft>
                <a:spcPts val="0"/>
              </a:spcAft>
              <a:buSzPts val="1800"/>
              <a:buChar char="•"/>
            </a:pPr>
            <a:r>
              <a:rPr lang="en-US" dirty="0"/>
              <a:t>If a benzodiazepine is clinically indicated and the patient did well on clonazepam, this is still a valid option</a:t>
            </a:r>
            <a:endParaRPr dirty="0">
              <a:cs typeface="Poppin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6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Case Study (continued)</a:t>
            </a:r>
            <a:endParaRPr/>
          </a:p>
          <a:p>
            <a:pPr marL="0" lvl="0" indent="0" algn="l" rtl="0">
              <a:lnSpc>
                <a:spcPct val="90000"/>
              </a:lnSpc>
              <a:spcBef>
                <a:spcPts val="0"/>
              </a:spcBef>
              <a:spcAft>
                <a:spcPts val="0"/>
              </a:spcAft>
              <a:buClr>
                <a:schemeClr val="dk1"/>
              </a:buClr>
              <a:buSzPts val="1800"/>
              <a:buNone/>
            </a:pPr>
            <a:endParaRPr/>
          </a:p>
        </p:txBody>
      </p:sp>
      <p:sp>
        <p:nvSpPr>
          <p:cNvPr id="581" name="Google Shape;581;p65"/>
          <p:cNvSpPr txBox="1">
            <a:spLocks noGrp="1"/>
          </p:cNvSpPr>
          <p:nvPr>
            <p:ph idx="1"/>
          </p:nvPr>
        </p:nvSpPr>
        <p:spPr>
          <a:xfrm>
            <a:off x="3909061" y="1537476"/>
            <a:ext cx="4606292" cy="377253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750"/>
              </a:spcBef>
              <a:spcAft>
                <a:spcPts val="0"/>
              </a:spcAft>
              <a:buClr>
                <a:schemeClr val="dk1"/>
              </a:buClr>
              <a:buSzPts val="1800"/>
              <a:buChar char="•"/>
            </a:pPr>
            <a:r>
              <a:rPr lang="en-US" sz="1800" dirty="0"/>
              <a:t>After risk/benefit discussion of medication versus untreated illness, the patient decides to restart sertraline since she has done well on it before. </a:t>
            </a:r>
            <a:endParaRPr sz="1800" dirty="0">
              <a:cs typeface="Poppins"/>
            </a:endParaRPr>
          </a:p>
          <a:p>
            <a:pPr marL="457200" lvl="0" indent="-342900" algn="l" rtl="0">
              <a:lnSpc>
                <a:spcPct val="90000"/>
              </a:lnSpc>
              <a:spcBef>
                <a:spcPts val="750"/>
              </a:spcBef>
              <a:spcAft>
                <a:spcPts val="0"/>
              </a:spcAft>
              <a:buClr>
                <a:schemeClr val="dk1"/>
              </a:buClr>
              <a:buSzPts val="1800"/>
              <a:buChar char="•"/>
            </a:pPr>
            <a:r>
              <a:rPr lang="en-US" sz="1800" dirty="0"/>
              <a:t>She asks if she can breastfeed on this medication. She did not breastfeed her son and wants to try with her second child. </a:t>
            </a:r>
            <a:endParaRPr sz="1800" dirty="0">
              <a:cs typeface="Poppin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1140D8D-E97A-FF49-2D58-BFC123AE4520}"/>
              </a:ext>
            </a:extLst>
          </p:cNvPr>
          <p:cNvSpPr/>
          <p:nvPr/>
        </p:nvSpPr>
        <p:spPr>
          <a:xfrm>
            <a:off x="424405" y="1818190"/>
            <a:ext cx="8304835" cy="26187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Google Shape;587;p66"/>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60606"/>
              <a:buNone/>
            </a:pPr>
            <a:r>
              <a:rPr lang="en-US" dirty="0"/>
              <a:t>What is an appropriate starting dose and titration schedule? What is a therapeutic dose?</a:t>
            </a:r>
            <a:endParaRPr dirty="0"/>
          </a:p>
        </p:txBody>
      </p:sp>
      <p:sp>
        <p:nvSpPr>
          <p:cNvPr id="588" name="Google Shape;588;p66"/>
          <p:cNvSpPr txBox="1">
            <a:spLocks noGrp="1"/>
          </p:cNvSpPr>
          <p:nvPr>
            <p:ph idx="4294967295"/>
          </p:nvPr>
        </p:nvSpPr>
        <p:spPr>
          <a:xfrm>
            <a:off x="233185" y="2065622"/>
            <a:ext cx="8282167" cy="3771900"/>
          </a:xfrm>
          <a:prstGeom prst="rect">
            <a:avLst/>
          </a:prstGeom>
          <a:noFill/>
          <a:ln>
            <a:noFill/>
          </a:ln>
        </p:spPr>
        <p:txBody>
          <a:bodyPr spcFirstLastPara="1" wrap="square" lIns="91425" tIns="45700" rIns="91425" bIns="45700" anchor="t" anchorCtr="0">
            <a:normAutofit/>
          </a:bodyPr>
          <a:lstStyle/>
          <a:p>
            <a:pPr marL="914400" lvl="1" indent="-342900" algn="l" rtl="0">
              <a:lnSpc>
                <a:spcPct val="100000"/>
              </a:lnSpc>
              <a:spcBef>
                <a:spcPts val="375"/>
              </a:spcBef>
              <a:spcAft>
                <a:spcPts val="0"/>
              </a:spcAft>
              <a:buSzPts val="1800"/>
              <a:buChar char="•"/>
            </a:pPr>
            <a:r>
              <a:rPr lang="en-US" dirty="0">
                <a:solidFill>
                  <a:schemeClr val="bg1"/>
                </a:solidFill>
              </a:rPr>
              <a:t>May consider starting dose of 25 mg daily x 5-7 days, then increase to 50 mg daily x 5-7 days, then increase to 100 mg daily. May continue for 4 weeks at 100 mg daily, then increase to 150 mg daily or above if still symptomatic</a:t>
            </a:r>
            <a:endParaRPr dirty="0">
              <a:solidFill>
                <a:schemeClr val="bg1"/>
              </a:solidFill>
              <a:cs typeface="Poppins"/>
            </a:endParaRPr>
          </a:p>
          <a:p>
            <a:pPr marL="914400" lvl="1" indent="-342900" algn="l" rtl="0">
              <a:lnSpc>
                <a:spcPct val="100000"/>
              </a:lnSpc>
              <a:spcBef>
                <a:spcPts val="375"/>
              </a:spcBef>
              <a:spcAft>
                <a:spcPts val="0"/>
              </a:spcAft>
              <a:buSzPts val="1800"/>
              <a:buChar char="•"/>
            </a:pPr>
            <a:r>
              <a:rPr lang="en-US" u="sng" dirty="0">
                <a:solidFill>
                  <a:schemeClr val="bg1"/>
                </a:solidFill>
              </a:rPr>
              <a:t>Therapeutic range for sertraline is 50 mg-200 mg daily</a:t>
            </a:r>
            <a:r>
              <a:rPr lang="en-US" dirty="0">
                <a:solidFill>
                  <a:schemeClr val="bg1"/>
                </a:solidFill>
              </a:rPr>
              <a:t> (250 mg sometimes used in practice and has provided benefit-mostly anecdotal).</a:t>
            </a:r>
            <a:endParaRPr dirty="0">
              <a:solidFill>
                <a:schemeClr val="bg1"/>
              </a:solidFill>
              <a:cs typeface="Poppins"/>
            </a:endParaRPr>
          </a:p>
          <a:p>
            <a:pPr marL="914400" lvl="0" indent="0" algn="l" rtl="0">
              <a:lnSpc>
                <a:spcPct val="100000"/>
              </a:lnSpc>
              <a:spcBef>
                <a:spcPts val="375"/>
              </a:spcBef>
              <a:spcAft>
                <a:spcPts val="0"/>
              </a:spcAft>
              <a:buSzPts val="180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8">
                                            <p:txEl>
                                              <p:pRg st="0" end="0"/>
                                            </p:txEl>
                                          </p:spTgt>
                                        </p:tgtEl>
                                        <p:attrNameLst>
                                          <p:attrName>style.visibility</p:attrName>
                                        </p:attrNameLst>
                                      </p:cBhvr>
                                      <p:to>
                                        <p:strVal val="visible"/>
                                      </p:to>
                                    </p:set>
                                    <p:anim calcmode="lin" valueType="num">
                                      <p:cBhvr additive="base">
                                        <p:cTn id="7" dur="500"/>
                                        <p:tgtEl>
                                          <p:spTgt spid="58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88">
                                            <p:txEl>
                                              <p:pRg st="1" end="1"/>
                                            </p:txEl>
                                          </p:spTgt>
                                        </p:tgtEl>
                                        <p:attrNameLst>
                                          <p:attrName>style.visibility</p:attrName>
                                        </p:attrNameLst>
                                      </p:cBhvr>
                                      <p:to>
                                        <p:strVal val="visible"/>
                                      </p:to>
                                    </p:set>
                                    <p:anim calcmode="lin" valueType="num">
                                      <p:cBhvr additive="base">
                                        <p:cTn id="12" dur="500"/>
                                        <p:tgtEl>
                                          <p:spTgt spid="58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88">
                                            <p:txEl>
                                              <p:pRg st="2" end="2"/>
                                            </p:txEl>
                                          </p:spTgt>
                                        </p:tgtEl>
                                        <p:attrNameLst>
                                          <p:attrName>style.visibility</p:attrName>
                                        </p:attrNameLst>
                                      </p:cBhvr>
                                      <p:to>
                                        <p:strVal val="visible"/>
                                      </p:to>
                                    </p:set>
                                    <p:anim calcmode="lin" valueType="num">
                                      <p:cBhvr additive="base">
                                        <p:cTn id="17" dur="500"/>
                                        <p:tgtEl>
                                          <p:spTgt spid="58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9E6A1CF-9513-94CF-BC77-BF0D9DB1716F}"/>
              </a:ext>
            </a:extLst>
          </p:cNvPr>
          <p:cNvSpPr/>
          <p:nvPr/>
        </p:nvSpPr>
        <p:spPr>
          <a:xfrm>
            <a:off x="424405" y="1181583"/>
            <a:ext cx="8304835" cy="450930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Google Shape;594;p5"/>
          <p:cNvSpPr txBox="1">
            <a:spLocks noGrp="1"/>
          </p:cNvSpPr>
          <p:nvPr>
            <p:ph type="title"/>
          </p:nvPr>
        </p:nvSpPr>
        <p:spPr>
          <a:xfrm>
            <a:off x="628650" y="244026"/>
            <a:ext cx="7886700" cy="13255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dirty="0"/>
              <a:t>Summary</a:t>
            </a:r>
            <a:endParaRPr dirty="0"/>
          </a:p>
        </p:txBody>
      </p:sp>
      <p:sp>
        <p:nvSpPr>
          <p:cNvPr id="595" name="Google Shape;595;p5"/>
          <p:cNvSpPr txBox="1">
            <a:spLocks noGrp="1"/>
          </p:cNvSpPr>
          <p:nvPr>
            <p:ph idx="4294967295"/>
          </p:nvPr>
        </p:nvSpPr>
        <p:spPr>
          <a:xfrm>
            <a:off x="624328" y="1324695"/>
            <a:ext cx="7886700" cy="5529263"/>
          </a:xfrm>
          <a:prstGeom prst="rect">
            <a:avLst/>
          </a:prstGeom>
          <a:noFill/>
          <a:ln>
            <a:noFill/>
          </a:ln>
        </p:spPr>
        <p:txBody>
          <a:bodyPr spcFirstLastPara="1" wrap="square" lIns="91425" tIns="45700" rIns="91425" bIns="45700" anchor="t" anchorCtr="0">
            <a:noAutofit/>
          </a:bodyPr>
          <a:lstStyle/>
          <a:p>
            <a:pPr marL="476250" lvl="0" indent="-331470" algn="l" rtl="0">
              <a:lnSpc>
                <a:spcPct val="90000"/>
              </a:lnSpc>
              <a:spcBef>
                <a:spcPts val="0"/>
              </a:spcBef>
              <a:spcAft>
                <a:spcPts val="0"/>
              </a:spcAft>
              <a:buSzPct val="108108"/>
              <a:buChar char="•"/>
            </a:pPr>
            <a:r>
              <a:rPr lang="en-US" sz="1400" dirty="0">
                <a:solidFill>
                  <a:schemeClr val="bg1"/>
                </a:solidFill>
              </a:rPr>
              <a:t>A history of trauma is common in reproductive age women, and may arise from prior early life trauma/adversity, sexual assault, intimate partner violence, traumatic childbirth/reproductive loss, or other exposure to other events. </a:t>
            </a:r>
            <a:endParaRPr sz="1400" dirty="0">
              <a:solidFill>
                <a:schemeClr val="bg1"/>
              </a:solidFill>
              <a:cs typeface="Poppins"/>
            </a:endParaRPr>
          </a:p>
          <a:p>
            <a:pPr marL="457200" lvl="0" indent="0" algn="l" rtl="0">
              <a:lnSpc>
                <a:spcPct val="90000"/>
              </a:lnSpc>
              <a:spcBef>
                <a:spcPts val="0"/>
              </a:spcBef>
              <a:spcAft>
                <a:spcPts val="0"/>
              </a:spcAft>
              <a:buSzPct val="100840"/>
              <a:buNone/>
            </a:pPr>
            <a:endParaRPr sz="1400" dirty="0">
              <a:solidFill>
                <a:schemeClr val="bg1"/>
              </a:solidFill>
              <a:cs typeface="Poppins"/>
            </a:endParaRPr>
          </a:p>
          <a:p>
            <a:pPr marL="476250" lvl="0" indent="-331470" algn="l" rtl="0">
              <a:lnSpc>
                <a:spcPct val="90000"/>
              </a:lnSpc>
              <a:spcBef>
                <a:spcPts val="0"/>
              </a:spcBef>
              <a:spcAft>
                <a:spcPts val="0"/>
              </a:spcAft>
              <a:buSzPct val="108108"/>
              <a:buChar char="•"/>
            </a:pPr>
            <a:r>
              <a:rPr lang="en-US" sz="1400" dirty="0">
                <a:solidFill>
                  <a:schemeClr val="bg1"/>
                </a:solidFill>
              </a:rPr>
              <a:t>Screening for trauma and PTSD during routine obstetrical care can be accomplished with a validated screening tool such as the PCL-5.</a:t>
            </a:r>
            <a:endParaRPr sz="1400" dirty="0">
              <a:solidFill>
                <a:schemeClr val="bg1"/>
              </a:solidFill>
              <a:cs typeface="Poppins"/>
            </a:endParaRPr>
          </a:p>
          <a:p>
            <a:pPr marL="457200" lvl="0" indent="0" algn="l" rtl="0">
              <a:lnSpc>
                <a:spcPct val="90000"/>
              </a:lnSpc>
              <a:spcBef>
                <a:spcPts val="0"/>
              </a:spcBef>
              <a:spcAft>
                <a:spcPts val="0"/>
              </a:spcAft>
              <a:buSzPct val="100840"/>
              <a:buNone/>
            </a:pPr>
            <a:endParaRPr sz="1400" dirty="0">
              <a:solidFill>
                <a:schemeClr val="bg1"/>
              </a:solidFill>
              <a:cs typeface="Poppins"/>
            </a:endParaRPr>
          </a:p>
          <a:p>
            <a:pPr marL="476250" lvl="0" indent="-331470" algn="l" rtl="0">
              <a:lnSpc>
                <a:spcPct val="90000"/>
              </a:lnSpc>
              <a:spcBef>
                <a:spcPts val="0"/>
              </a:spcBef>
              <a:spcAft>
                <a:spcPts val="0"/>
              </a:spcAft>
              <a:buSzPct val="108108"/>
              <a:buChar char="•"/>
            </a:pPr>
            <a:r>
              <a:rPr lang="en-US" sz="1400" dirty="0">
                <a:solidFill>
                  <a:schemeClr val="bg1"/>
                </a:solidFill>
              </a:rPr>
              <a:t>Following a positive screening test, patients should undergo a diagnostic assessment, ideally with a psychiatrist. </a:t>
            </a:r>
            <a:endParaRPr sz="1400" dirty="0">
              <a:solidFill>
                <a:schemeClr val="bg1"/>
              </a:solidFill>
              <a:cs typeface="Poppins"/>
            </a:endParaRPr>
          </a:p>
          <a:p>
            <a:pPr marL="457200" lvl="0" indent="0" algn="l" rtl="0">
              <a:lnSpc>
                <a:spcPct val="90000"/>
              </a:lnSpc>
              <a:spcBef>
                <a:spcPts val="0"/>
              </a:spcBef>
              <a:spcAft>
                <a:spcPts val="0"/>
              </a:spcAft>
              <a:buSzPct val="100840"/>
              <a:buNone/>
            </a:pPr>
            <a:endParaRPr sz="1400" dirty="0">
              <a:solidFill>
                <a:schemeClr val="bg1"/>
              </a:solidFill>
              <a:cs typeface="Poppins"/>
            </a:endParaRPr>
          </a:p>
          <a:p>
            <a:pPr marL="476250" lvl="0" indent="-331470" algn="l" rtl="0">
              <a:lnSpc>
                <a:spcPct val="90000"/>
              </a:lnSpc>
              <a:spcBef>
                <a:spcPts val="0"/>
              </a:spcBef>
              <a:spcAft>
                <a:spcPts val="0"/>
              </a:spcAft>
              <a:buSzPct val="108108"/>
              <a:buChar char="•"/>
            </a:pPr>
            <a:r>
              <a:rPr lang="en-US" sz="1400" dirty="0">
                <a:solidFill>
                  <a:schemeClr val="bg1"/>
                </a:solidFill>
              </a:rPr>
              <a:t>Diagnostic criteria for PTSD include a specific constellation of symptoms lasting &gt; 1 month, causing distress or disability, and not explained by a medical condition. </a:t>
            </a:r>
            <a:endParaRPr sz="1400" dirty="0">
              <a:solidFill>
                <a:schemeClr val="bg1"/>
              </a:solidFill>
              <a:cs typeface="Poppins"/>
            </a:endParaRPr>
          </a:p>
          <a:p>
            <a:pPr marL="457200" lvl="0" indent="0" algn="l" rtl="0">
              <a:lnSpc>
                <a:spcPct val="90000"/>
              </a:lnSpc>
              <a:spcBef>
                <a:spcPts val="0"/>
              </a:spcBef>
              <a:spcAft>
                <a:spcPts val="0"/>
              </a:spcAft>
              <a:buSzPct val="100840"/>
              <a:buNone/>
            </a:pPr>
            <a:endParaRPr sz="1400" dirty="0">
              <a:solidFill>
                <a:schemeClr val="bg1"/>
              </a:solidFill>
              <a:cs typeface="Poppins"/>
            </a:endParaRPr>
          </a:p>
          <a:p>
            <a:pPr marL="476250" lvl="0" indent="-331470" algn="l" rtl="0">
              <a:lnSpc>
                <a:spcPct val="90000"/>
              </a:lnSpc>
              <a:spcBef>
                <a:spcPts val="0"/>
              </a:spcBef>
              <a:spcAft>
                <a:spcPts val="0"/>
              </a:spcAft>
              <a:buSzPct val="108108"/>
              <a:buChar char="•"/>
            </a:pPr>
            <a:r>
              <a:rPr lang="en-US" sz="1400" dirty="0">
                <a:solidFill>
                  <a:schemeClr val="bg1"/>
                </a:solidFill>
              </a:rPr>
              <a:t>Peripartum/postpartum PTSD is not a formal condition in the DSM-V, but should be a diagnosis considered in the context of a traumatic delivery.</a:t>
            </a:r>
            <a:endParaRPr sz="1400" dirty="0">
              <a:solidFill>
                <a:schemeClr val="bg1"/>
              </a:solidFill>
              <a:cs typeface="Poppins"/>
            </a:endParaRPr>
          </a:p>
          <a:p>
            <a:pPr marL="457200" lvl="0" indent="0" algn="l" rtl="0">
              <a:lnSpc>
                <a:spcPct val="90000"/>
              </a:lnSpc>
              <a:spcBef>
                <a:spcPts val="0"/>
              </a:spcBef>
              <a:spcAft>
                <a:spcPts val="0"/>
              </a:spcAft>
              <a:buSzPct val="100840"/>
              <a:buNone/>
            </a:pPr>
            <a:r>
              <a:rPr lang="en-US" sz="1400" dirty="0">
                <a:solidFill>
                  <a:schemeClr val="bg1"/>
                </a:solidFill>
              </a:rPr>
              <a:t> </a:t>
            </a:r>
            <a:endParaRPr sz="1400" dirty="0">
              <a:solidFill>
                <a:schemeClr val="bg1"/>
              </a:solidFill>
              <a:cs typeface="Poppins"/>
            </a:endParaRPr>
          </a:p>
          <a:p>
            <a:pPr marL="476250" lvl="0" indent="-331470" algn="l" rtl="0">
              <a:lnSpc>
                <a:spcPct val="90000"/>
              </a:lnSpc>
              <a:spcBef>
                <a:spcPts val="0"/>
              </a:spcBef>
              <a:spcAft>
                <a:spcPts val="0"/>
              </a:spcAft>
              <a:buSzPct val="108108"/>
              <a:buChar char="•"/>
            </a:pPr>
            <a:r>
              <a:rPr lang="en-US" sz="1400" dirty="0">
                <a:solidFill>
                  <a:schemeClr val="bg1"/>
                </a:solidFill>
              </a:rPr>
              <a:t>There are high rates of both overlapping symptoms as well as co-morbid mood, anxiety, or substance use disorders in patient with PTSD. </a:t>
            </a:r>
            <a:endParaRPr sz="1400" dirty="0">
              <a:solidFill>
                <a:schemeClr val="bg1"/>
              </a:solidFill>
              <a:cs typeface="Poppins"/>
            </a:endParaRPr>
          </a:p>
          <a:p>
            <a:pPr marL="457200" lvl="0" indent="0" algn="l" rtl="0">
              <a:lnSpc>
                <a:spcPct val="90000"/>
              </a:lnSpc>
              <a:spcBef>
                <a:spcPts val="0"/>
              </a:spcBef>
              <a:spcAft>
                <a:spcPts val="0"/>
              </a:spcAft>
              <a:buSzPct val="100840"/>
              <a:buNone/>
            </a:pPr>
            <a:endParaRPr sz="1400" dirty="0">
              <a:solidFill>
                <a:schemeClr val="bg1"/>
              </a:solidFill>
              <a:cs typeface="Poppins"/>
            </a:endParaRPr>
          </a:p>
          <a:p>
            <a:pPr marL="476250" lvl="0" indent="-331470" algn="l" rtl="0">
              <a:lnSpc>
                <a:spcPct val="90000"/>
              </a:lnSpc>
              <a:spcBef>
                <a:spcPts val="0"/>
              </a:spcBef>
              <a:spcAft>
                <a:spcPts val="0"/>
              </a:spcAft>
              <a:buSzPct val="108108"/>
              <a:buChar char="•"/>
            </a:pPr>
            <a:r>
              <a:rPr lang="en-US" sz="1400" dirty="0">
                <a:solidFill>
                  <a:schemeClr val="bg1"/>
                </a:solidFill>
              </a:rPr>
              <a:t>The aim of treatment is to reduce levels of distress and improve function and quality of life with minimal adverse effects. First line treatment includes psychotherapy and SSRIs with a multidisciplinary approach.</a:t>
            </a:r>
            <a:endParaRPr sz="1400" dirty="0">
              <a:solidFill>
                <a:schemeClr val="bg1"/>
              </a:solidFill>
              <a:cs typeface="Poppi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gd65e489fe0_1_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t>Key references </a:t>
            </a:r>
            <a:endParaRPr/>
          </a:p>
        </p:txBody>
      </p:sp>
      <p:sp>
        <p:nvSpPr>
          <p:cNvPr id="602" name="Google Shape;602;gd65e489fe0_1_0"/>
          <p:cNvSpPr txBox="1">
            <a:spLocks noGrp="1"/>
          </p:cNvSpPr>
          <p:nvPr>
            <p:ph idx="4294967295"/>
          </p:nvPr>
        </p:nvSpPr>
        <p:spPr>
          <a:xfrm>
            <a:off x="374904" y="1583500"/>
            <a:ext cx="7886700" cy="4349750"/>
          </a:xfrm>
          <a:prstGeom prst="rect">
            <a:avLst/>
          </a:prstGeom>
          <a:noFill/>
          <a:ln>
            <a:noFill/>
          </a:ln>
        </p:spPr>
        <p:txBody>
          <a:bodyPr spcFirstLastPara="1" wrap="square" lIns="91425" tIns="45700" rIns="91425" bIns="45700" anchor="t" anchorCtr="0">
            <a:noAutofit/>
          </a:bodyPr>
          <a:lstStyle/>
          <a:p>
            <a:pPr marL="171450" lvl="0" indent="-38100" algn="l" rtl="0">
              <a:lnSpc>
                <a:spcPct val="90000"/>
              </a:lnSpc>
              <a:spcBef>
                <a:spcPts val="0"/>
              </a:spcBef>
              <a:spcAft>
                <a:spcPts val="0"/>
              </a:spcAft>
              <a:buSzPts val="2100"/>
              <a:buNone/>
            </a:pPr>
            <a:r>
              <a:rPr lang="en-US" sz="1400" u="sng" dirty="0">
                <a:solidFill>
                  <a:schemeClr val="bg1"/>
                </a:solidFill>
                <a:hlinkClick r:id="rId3">
                  <a:extLst>
                    <a:ext uri="{A12FA001-AC4F-418D-AE19-62706E023703}">
                      <ahyp:hlinkClr xmlns:ahyp="http://schemas.microsoft.com/office/drawing/2018/hyperlinkcolor" val="tx"/>
                    </a:ext>
                  </a:extLst>
                </a:hlinkClick>
              </a:rPr>
              <a:t>Canfield, Dana MD; Silver, Robert M. MD Detection and Prevention of Postpartum Posttraumatic Stress Disorder, Obstetrics &amp; Gynecology: November 2020 - Volume 136 - Issue 5 - p 1030-1035</a:t>
            </a:r>
            <a:endParaRPr>
              <a:solidFill>
                <a:schemeClr val="bg1"/>
              </a:solidFill>
              <a:cs typeface="Poppins"/>
            </a:endParaRPr>
          </a:p>
          <a:p>
            <a:pPr marL="171450" lvl="0" indent="-38100" algn="l" rtl="0">
              <a:lnSpc>
                <a:spcPct val="90000"/>
              </a:lnSpc>
              <a:spcBef>
                <a:spcPts val="0"/>
              </a:spcBef>
              <a:spcAft>
                <a:spcPts val="0"/>
              </a:spcAft>
              <a:buSzPts val="2100"/>
              <a:buNone/>
            </a:pPr>
            <a:r>
              <a:rPr lang="en-US" sz="1400" u="sng" dirty="0">
                <a:solidFill>
                  <a:schemeClr val="bg1"/>
                </a:solidFill>
                <a:hlinkClick r:id="rId3">
                  <a:extLst>
                    <a:ext uri="{A12FA001-AC4F-418D-AE19-62706E023703}">
                      <ahyp:hlinkClr xmlns:ahyp="http://schemas.microsoft.com/office/drawing/2018/hyperlinkcolor" val="tx"/>
                    </a:ext>
                  </a:extLst>
                </a:hlinkClick>
              </a:rPr>
              <a:t>doi: 10.1097/AOG.0000000000004093 </a:t>
            </a:r>
            <a:endParaRPr sz="1400" dirty="0">
              <a:solidFill>
                <a:schemeClr val="bg1"/>
              </a:solidFill>
              <a:cs typeface="Poppins"/>
            </a:endParaRPr>
          </a:p>
          <a:p>
            <a:pPr marL="0" lvl="0" indent="0" algn="l" rtl="0">
              <a:lnSpc>
                <a:spcPct val="90000"/>
              </a:lnSpc>
              <a:spcBef>
                <a:spcPts val="750"/>
              </a:spcBef>
              <a:spcAft>
                <a:spcPts val="0"/>
              </a:spcAft>
              <a:buSzPts val="1800"/>
              <a:buNone/>
            </a:pPr>
            <a:endParaRPr sz="1400" dirty="0">
              <a:solidFill>
                <a:schemeClr val="bg1"/>
              </a:solidFill>
              <a:cs typeface="Poppins"/>
            </a:endParaRPr>
          </a:p>
          <a:p>
            <a:pPr marL="171450" lvl="0" indent="-38100" algn="l" rtl="0">
              <a:lnSpc>
                <a:spcPct val="90000"/>
              </a:lnSpc>
              <a:spcBef>
                <a:spcPts val="0"/>
              </a:spcBef>
              <a:spcAft>
                <a:spcPts val="0"/>
              </a:spcAft>
              <a:buSzPts val="2100"/>
              <a:buNone/>
            </a:pPr>
            <a:r>
              <a:rPr lang="en-US" sz="1400" u="sng" dirty="0">
                <a:solidFill>
                  <a:schemeClr val="bg1"/>
                </a:solidFill>
                <a:hlinkClick r:id="rId4">
                  <a:extLst>
                    <a:ext uri="{A12FA001-AC4F-418D-AE19-62706E023703}">
                      <ahyp:hlinkClr xmlns:ahyp="http://schemas.microsoft.com/office/drawing/2018/hyperlinkcolor" val="tx"/>
                    </a:ext>
                  </a:extLst>
                </a:hlinkClick>
              </a:rPr>
              <a:t>ACOG Committee Opinion #825: Caring for Patients Who Have Experienced Trauma (April 2021)</a:t>
            </a:r>
            <a:endParaRPr sz="1400" dirty="0">
              <a:solidFill>
                <a:schemeClr val="bg1"/>
              </a:solidFill>
              <a:cs typeface="Poppins"/>
            </a:endParaRPr>
          </a:p>
          <a:p>
            <a:pPr marL="171450" lvl="0" indent="-38100" algn="l" rtl="0">
              <a:lnSpc>
                <a:spcPct val="90000"/>
              </a:lnSpc>
              <a:spcBef>
                <a:spcPts val="0"/>
              </a:spcBef>
              <a:spcAft>
                <a:spcPts val="0"/>
              </a:spcAft>
              <a:buSzPts val="2100"/>
              <a:buNone/>
            </a:pPr>
            <a:endParaRPr sz="1400" dirty="0">
              <a:solidFill>
                <a:schemeClr val="bg1"/>
              </a:solidFill>
              <a:cs typeface="Poppins"/>
            </a:endParaRPr>
          </a:p>
          <a:p>
            <a:pPr marL="171450" lvl="0" indent="-38100" algn="l" rtl="0">
              <a:lnSpc>
                <a:spcPct val="90000"/>
              </a:lnSpc>
              <a:spcBef>
                <a:spcPts val="0"/>
              </a:spcBef>
              <a:spcAft>
                <a:spcPts val="0"/>
              </a:spcAft>
              <a:buSzPts val="2100"/>
              <a:buNone/>
            </a:pPr>
            <a:r>
              <a:rPr lang="en-US" sz="1400" u="sng" dirty="0">
                <a:solidFill>
                  <a:schemeClr val="bg1"/>
                </a:solidFill>
                <a:hlinkClick r:id="rId5">
                  <a:extLst>
                    <a:ext uri="{A12FA001-AC4F-418D-AE19-62706E023703}">
                      <ahyp:hlinkClr xmlns:ahyp="http://schemas.microsoft.com/office/drawing/2018/hyperlinkcolor" val="tx"/>
                    </a:ext>
                  </a:extLst>
                </a:hlinkClick>
              </a:rPr>
              <a:t>ACOG Committee Opinion #547: Health Care for Women in the Military and Women Veterans (December 2012)</a:t>
            </a:r>
            <a:endParaRPr sz="1400" dirty="0">
              <a:solidFill>
                <a:schemeClr val="bg1"/>
              </a:solidFill>
              <a:cs typeface="Poppins"/>
            </a:endParaRPr>
          </a:p>
          <a:p>
            <a:pPr marL="171450" lvl="0" indent="-38100" algn="l" rtl="0">
              <a:lnSpc>
                <a:spcPct val="90000"/>
              </a:lnSpc>
              <a:spcBef>
                <a:spcPts val="0"/>
              </a:spcBef>
              <a:spcAft>
                <a:spcPts val="0"/>
              </a:spcAft>
              <a:buSzPts val="2100"/>
              <a:buNone/>
            </a:pPr>
            <a:endParaRPr sz="1400" dirty="0">
              <a:solidFill>
                <a:schemeClr val="bg1"/>
              </a:solidFill>
              <a:cs typeface="Poppins"/>
            </a:endParaRPr>
          </a:p>
          <a:p>
            <a:pPr marL="171450" lvl="0" indent="-38100" algn="l" rtl="0">
              <a:lnSpc>
                <a:spcPct val="90000"/>
              </a:lnSpc>
              <a:spcBef>
                <a:spcPts val="0"/>
              </a:spcBef>
              <a:spcAft>
                <a:spcPts val="0"/>
              </a:spcAft>
              <a:buSzPts val="2100"/>
              <a:buNone/>
            </a:pPr>
            <a:r>
              <a:rPr lang="en-US" sz="1400" u="sng" dirty="0">
                <a:solidFill>
                  <a:schemeClr val="bg1"/>
                </a:solidFill>
                <a:hlinkClick r:id="rId6">
                  <a:extLst>
                    <a:ext uri="{A12FA001-AC4F-418D-AE19-62706E023703}">
                      <ahyp:hlinkClr xmlns:ahyp="http://schemas.microsoft.com/office/drawing/2018/hyperlinkcolor" val="tx"/>
                    </a:ext>
                  </a:extLst>
                </a:hlinkClick>
              </a:rPr>
              <a:t>ACOG Committee Opinion #498: Adult Manifestations of Childhood Sexual Abuse (August 2011)</a:t>
            </a:r>
            <a:endParaRPr sz="1400" dirty="0">
              <a:solidFill>
                <a:schemeClr val="bg1"/>
              </a:solidFill>
              <a:cs typeface="Poppins"/>
            </a:endParaRPr>
          </a:p>
          <a:p>
            <a:pPr marL="171450" lvl="0" indent="-38100" algn="l" rtl="0">
              <a:lnSpc>
                <a:spcPct val="90000"/>
              </a:lnSpc>
              <a:spcBef>
                <a:spcPts val="0"/>
              </a:spcBef>
              <a:spcAft>
                <a:spcPts val="0"/>
              </a:spcAft>
              <a:buSzPts val="2100"/>
              <a:buNone/>
            </a:pPr>
            <a:endParaRPr sz="1400" u="sng" dirty="0">
              <a:solidFill>
                <a:schemeClr val="bg1"/>
              </a:solidFill>
              <a:cs typeface="Poppins"/>
              <a:hlinkClick r:id="rId7">
                <a:extLst>
                  <a:ext uri="{A12FA001-AC4F-418D-AE19-62706E023703}">
                    <ahyp:hlinkClr xmlns:ahyp="http://schemas.microsoft.com/office/drawing/2018/hyperlinkcolor" val="tx"/>
                  </a:ext>
                </a:extLst>
              </a:hlinkClick>
            </a:endParaRPr>
          </a:p>
          <a:p>
            <a:pPr marL="171450" lvl="0" indent="-38100" algn="l" rtl="0">
              <a:lnSpc>
                <a:spcPct val="90000"/>
              </a:lnSpc>
              <a:spcBef>
                <a:spcPts val="0"/>
              </a:spcBef>
              <a:spcAft>
                <a:spcPts val="0"/>
              </a:spcAft>
              <a:buSzPts val="2100"/>
              <a:buNone/>
            </a:pPr>
            <a:r>
              <a:rPr lang="en-US" sz="1400" u="sng" dirty="0">
                <a:solidFill>
                  <a:schemeClr val="bg1"/>
                </a:solidFill>
                <a:hlinkClick r:id="rId7">
                  <a:extLst>
                    <a:ext uri="{A12FA001-AC4F-418D-AE19-62706E023703}">
                      <ahyp:hlinkClr xmlns:ahyp="http://schemas.microsoft.com/office/drawing/2018/hyperlinkcolor" val="tx"/>
                    </a:ext>
                  </a:extLst>
                </a:hlinkClick>
              </a:rPr>
              <a:t>Ades, V; Wu, SX; Rabinowitz, E; Chemouni Bach, S; Goddard, B; Pearson A, Savannah; Greene, J . An Integrated, Trauma-Informed Care Model for Female Survivors of Sexual Violence, Obstetrics &amp; Gynecology: 133(4), April 2019 - p 803-</a:t>
            </a:r>
            <a:r>
              <a:rPr lang="en-US" sz="1400" u="sng" dirty="0">
                <a:solidFill>
                  <a:schemeClr val="bg1"/>
                </a:solidFill>
                <a:hlinkClick r:id="rId7">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809</a:t>
            </a:r>
            <a:endParaRPr sz="1400" dirty="0">
              <a:solidFill>
                <a:schemeClr val="bg1"/>
              </a:solidFill>
            </a:endParaRPr>
          </a:p>
          <a:p>
            <a:pPr marL="171450" lvl="0" indent="-38100" algn="l" rtl="0">
              <a:lnSpc>
                <a:spcPct val="90000"/>
              </a:lnSpc>
              <a:spcBef>
                <a:spcPts val="0"/>
              </a:spcBef>
              <a:spcAft>
                <a:spcPts val="0"/>
              </a:spcAft>
              <a:buSzPts val="2100"/>
              <a:buNone/>
            </a:pPr>
            <a:endParaRPr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263A7EA-27DA-E265-17E4-79E7BAC95912}"/>
              </a:ext>
            </a:extLst>
          </p:cNvPr>
          <p:cNvSpPr/>
          <p:nvPr/>
        </p:nvSpPr>
        <p:spPr>
          <a:xfrm>
            <a:off x="293267" y="1376380"/>
            <a:ext cx="8604770" cy="42744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Google Shape;131;g12ec2e11704_0_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cs typeface="Poppins"/>
              </a:rPr>
              <a:t>Introduction</a:t>
            </a:r>
            <a:endParaRPr dirty="0">
              <a:cs typeface="Poppins"/>
            </a:endParaRPr>
          </a:p>
        </p:txBody>
      </p:sp>
      <p:sp>
        <p:nvSpPr>
          <p:cNvPr id="132" name="Google Shape;132;g12ec2e11704_0_0"/>
          <p:cNvSpPr txBox="1">
            <a:spLocks noGrp="1"/>
          </p:cNvSpPr>
          <p:nvPr>
            <p:ph idx="4294967295"/>
          </p:nvPr>
        </p:nvSpPr>
        <p:spPr>
          <a:xfrm>
            <a:off x="631013" y="1577408"/>
            <a:ext cx="7886700" cy="6921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935"/>
              <a:buFont typeface="Arial"/>
              <a:buNone/>
            </a:pPr>
            <a:r>
              <a:rPr lang="en-US" sz="1800" dirty="0">
                <a:solidFill>
                  <a:schemeClr val="bg1"/>
                </a:solidFill>
              </a:rPr>
              <a:t>Trauma comes in many forms, from circumscribed events to prolonged experiences.  Examples include:</a:t>
            </a:r>
            <a:endParaRPr sz="1800" dirty="0">
              <a:solidFill>
                <a:schemeClr val="bg1"/>
              </a:solidFill>
            </a:endParaRPr>
          </a:p>
          <a:p>
            <a:pPr marL="0" lvl="0" indent="0" algn="l" rtl="0">
              <a:lnSpc>
                <a:spcPct val="70000"/>
              </a:lnSpc>
              <a:spcBef>
                <a:spcPts val="0"/>
              </a:spcBef>
              <a:spcAft>
                <a:spcPts val="0"/>
              </a:spcAft>
              <a:buSzPts val="935"/>
              <a:buNone/>
            </a:pPr>
            <a:endParaRPr sz="2085" dirty="0"/>
          </a:p>
        </p:txBody>
      </p:sp>
      <p:sp>
        <p:nvSpPr>
          <p:cNvPr id="134" name="Google Shape;134;g12ec2e11704_0_0"/>
          <p:cNvSpPr txBox="1"/>
          <p:nvPr/>
        </p:nvSpPr>
        <p:spPr>
          <a:xfrm>
            <a:off x="626287" y="2194597"/>
            <a:ext cx="8031300" cy="3287023"/>
          </a:xfrm>
          <a:prstGeom prst="rect">
            <a:avLst/>
          </a:prstGeom>
          <a:noFill/>
          <a:ln>
            <a:noFill/>
          </a:ln>
        </p:spPr>
        <p:txBody>
          <a:bodyPr spcFirstLastPara="1" wrap="square" lIns="91425" tIns="91425" rIns="91425" bIns="91425" anchor="t" anchorCtr="0">
            <a:spAutoFit/>
          </a:bodyPr>
          <a:lstStyle/>
          <a:p>
            <a:pPr marL="457200" marR="0" lvl="0" indent="-342900" algn="l" rtl="0">
              <a:lnSpc>
                <a:spcPct val="120000"/>
              </a:lnSpc>
              <a:spcBef>
                <a:spcPts val="0"/>
              </a:spcBef>
              <a:spcAft>
                <a:spcPts val="0"/>
              </a:spcAft>
              <a:buClr>
                <a:schemeClr val="bg1"/>
              </a:buClr>
              <a:buSzPts val="1800"/>
              <a:buFont typeface="Arial"/>
              <a:buChar char="•"/>
            </a:pPr>
            <a:r>
              <a:rPr lang="en-US" b="1" i="1" u="none" strike="noStrike" cap="none" dirty="0">
                <a:solidFill>
                  <a:schemeClr val="bg1"/>
                </a:solidFill>
                <a:latin typeface="Poppins"/>
                <a:ea typeface="Calibri"/>
                <a:cs typeface="Calibri"/>
                <a:sym typeface="Calibri"/>
              </a:rPr>
              <a:t>Early life trauma and adversity.</a:t>
            </a:r>
            <a:r>
              <a:rPr lang="en-US" i="0" u="none" strike="noStrike" cap="none" dirty="0">
                <a:solidFill>
                  <a:schemeClr val="bg1"/>
                </a:solidFill>
                <a:latin typeface="Poppins"/>
                <a:ea typeface="Calibri"/>
                <a:cs typeface="Calibri"/>
                <a:sym typeface="Calibri"/>
              </a:rPr>
              <a:t> Recent data reported that &gt;75% of individuals seeking obstetrical care in under-resourced communities had ACES &gt;2 and 50% had ACES &gt; 4.</a:t>
            </a:r>
            <a:endParaRPr lang="en-US" i="0" u="none" strike="noStrike" cap="none" dirty="0">
              <a:solidFill>
                <a:schemeClr val="bg1"/>
              </a:solidFill>
              <a:latin typeface="Poppins"/>
              <a:ea typeface="Calibri"/>
              <a:cs typeface="Calibri"/>
            </a:endParaRPr>
          </a:p>
          <a:p>
            <a:pPr marL="457200" marR="0" lvl="0" indent="-342900" algn="l" rtl="0">
              <a:lnSpc>
                <a:spcPct val="120000"/>
              </a:lnSpc>
              <a:spcBef>
                <a:spcPts val="0"/>
              </a:spcBef>
              <a:spcAft>
                <a:spcPts val="0"/>
              </a:spcAft>
              <a:buClr>
                <a:schemeClr val="bg1"/>
              </a:buClr>
              <a:buSzPts val="1800"/>
              <a:buFont typeface="Arial"/>
              <a:buChar char="•"/>
            </a:pPr>
            <a:r>
              <a:rPr lang="en-US" b="1" i="1" u="none" strike="noStrike" cap="none" dirty="0">
                <a:solidFill>
                  <a:schemeClr val="bg1"/>
                </a:solidFill>
                <a:latin typeface="Poppins"/>
                <a:ea typeface="Calibri"/>
                <a:cs typeface="Calibri"/>
                <a:sym typeface="Calibri"/>
              </a:rPr>
              <a:t>Sexual assault.</a:t>
            </a:r>
            <a:r>
              <a:rPr lang="en-US" i="0" u="none" strike="noStrike" cap="none" dirty="0">
                <a:solidFill>
                  <a:schemeClr val="bg1"/>
                </a:solidFill>
                <a:latin typeface="Poppins"/>
                <a:ea typeface="Calibri"/>
                <a:cs typeface="Calibri"/>
                <a:sym typeface="Calibri"/>
              </a:rPr>
              <a:t> Women are more likely to be victims of sexual assault than men.  One in five women in the US have been raped at some point in their lives. </a:t>
            </a:r>
            <a:endParaRPr i="0" u="none" strike="noStrike" cap="none" dirty="0">
              <a:solidFill>
                <a:schemeClr val="bg1"/>
              </a:solidFill>
              <a:latin typeface="Poppins"/>
              <a:ea typeface="Calibri"/>
              <a:cs typeface="Calibri"/>
            </a:endParaRPr>
          </a:p>
          <a:p>
            <a:pPr marL="457200" marR="0" lvl="0" indent="-342900" algn="l" rtl="0">
              <a:lnSpc>
                <a:spcPct val="120000"/>
              </a:lnSpc>
              <a:spcBef>
                <a:spcPts val="0"/>
              </a:spcBef>
              <a:spcAft>
                <a:spcPts val="0"/>
              </a:spcAft>
              <a:buClr>
                <a:schemeClr val="bg1"/>
              </a:buClr>
              <a:buSzPts val="1800"/>
              <a:buFont typeface="Arial"/>
              <a:buChar char="•"/>
            </a:pPr>
            <a:r>
              <a:rPr lang="en-US" b="1" i="1" u="none" strike="noStrike" cap="none" dirty="0">
                <a:solidFill>
                  <a:schemeClr val="bg1"/>
                </a:solidFill>
                <a:latin typeface="Poppins"/>
                <a:ea typeface="Calibri"/>
                <a:cs typeface="Calibri"/>
                <a:sym typeface="Calibri"/>
              </a:rPr>
              <a:t>Intimate Partner Violence (IPV).</a:t>
            </a:r>
            <a:r>
              <a:rPr lang="en-US" i="0" u="none" strike="noStrike" cap="none" dirty="0">
                <a:solidFill>
                  <a:schemeClr val="bg1"/>
                </a:solidFill>
                <a:latin typeface="Poppins"/>
                <a:ea typeface="Calibri"/>
                <a:cs typeface="Calibri"/>
                <a:sym typeface="Calibri"/>
              </a:rPr>
              <a:t>  IPV is more common in pregnant patients than gestational diabetes, preeclampsia or neural tube defects.  </a:t>
            </a:r>
            <a:endParaRPr i="0" u="none" strike="noStrike" cap="none" dirty="0">
              <a:solidFill>
                <a:schemeClr val="bg1"/>
              </a:solidFill>
              <a:latin typeface="Poppins"/>
              <a:ea typeface="Calibri"/>
              <a:cs typeface="Calibri"/>
            </a:endParaRPr>
          </a:p>
          <a:p>
            <a:pPr marL="457200" marR="0" lvl="0" indent="-342900" algn="l" rtl="0">
              <a:lnSpc>
                <a:spcPct val="120000"/>
              </a:lnSpc>
              <a:spcBef>
                <a:spcPts val="0"/>
              </a:spcBef>
              <a:spcAft>
                <a:spcPts val="0"/>
              </a:spcAft>
              <a:buClr>
                <a:schemeClr val="bg1"/>
              </a:buClr>
              <a:buSzPts val="1800"/>
              <a:buFont typeface="Arial"/>
              <a:buChar char="•"/>
            </a:pPr>
            <a:r>
              <a:rPr lang="en-US" b="1" i="1" u="none" strike="noStrike" cap="none" dirty="0">
                <a:solidFill>
                  <a:schemeClr val="bg1"/>
                </a:solidFill>
                <a:latin typeface="Poppins"/>
                <a:ea typeface="Calibri"/>
                <a:cs typeface="Calibri"/>
                <a:sym typeface="Calibri"/>
              </a:rPr>
              <a:t>Traumatic </a:t>
            </a:r>
            <a:r>
              <a:rPr lang="en-US" kern="1200" dirty="0">
                <a:solidFill>
                  <a:schemeClr val="bg1"/>
                </a:solidFill>
                <a:latin typeface="Poppins"/>
                <a:sym typeface="Calibri"/>
              </a:rPr>
              <a:t>delivery</a:t>
            </a:r>
            <a:r>
              <a:rPr lang="en-US" b="1" i="1" u="none" strike="noStrike" cap="none" dirty="0">
                <a:solidFill>
                  <a:schemeClr val="bg1"/>
                </a:solidFill>
                <a:latin typeface="Poppins"/>
                <a:ea typeface="Calibri"/>
                <a:cs typeface="Calibri"/>
                <a:sym typeface="Calibri"/>
              </a:rPr>
              <a:t>.</a:t>
            </a:r>
            <a:r>
              <a:rPr lang="en-US" i="0" u="none" strike="noStrike" cap="none" dirty="0">
                <a:solidFill>
                  <a:schemeClr val="bg1"/>
                </a:solidFill>
                <a:latin typeface="Poppins"/>
                <a:ea typeface="Calibri"/>
                <a:cs typeface="Calibri"/>
                <a:sym typeface="Calibri"/>
              </a:rPr>
              <a:t> As many as 1/3 of women rate their delivery experience as traumatic.  Approximately 12-30% of women may experience Postpartum PTSD (PP-PTSD) following a reproductive loss or traumatic delivery. Most women with PP-PSTD have a prior history of PTSD: only 3% of women develop new onset of PTSD after a traumatic childbirth.</a:t>
            </a:r>
            <a:endParaRPr i="0" u="none" strike="noStrike" cap="none" dirty="0">
              <a:solidFill>
                <a:schemeClr val="bg1"/>
              </a:solidFill>
              <a:latin typeface="Poppins"/>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1000"/>
                                        <p:tgtEl>
                                          <p:spTgt spid="1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4">
                                            <p:txEl>
                                              <p:pRg st="0" end="0"/>
                                            </p:txEl>
                                          </p:spTgt>
                                        </p:tgtEl>
                                        <p:attrNameLst>
                                          <p:attrName>style.visibility</p:attrName>
                                        </p:attrNameLst>
                                      </p:cBhvr>
                                      <p:to>
                                        <p:strVal val="visible"/>
                                      </p:to>
                                    </p:set>
                                    <p:animEffect transition="in" filter="fade">
                                      <p:cBhvr>
                                        <p:cTn id="12" dur="1000"/>
                                        <p:tgtEl>
                                          <p:spTgt spid="13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4">
                                            <p:txEl>
                                              <p:pRg st="1" end="1"/>
                                            </p:txEl>
                                          </p:spTgt>
                                        </p:tgtEl>
                                        <p:attrNameLst>
                                          <p:attrName>style.visibility</p:attrName>
                                        </p:attrNameLst>
                                      </p:cBhvr>
                                      <p:to>
                                        <p:strVal val="visible"/>
                                      </p:to>
                                    </p:set>
                                    <p:animEffect transition="in" filter="fade">
                                      <p:cBhvr>
                                        <p:cTn id="17" dur="1000"/>
                                        <p:tgtEl>
                                          <p:spTgt spid="13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4">
                                            <p:txEl>
                                              <p:pRg st="2" end="2"/>
                                            </p:txEl>
                                          </p:spTgt>
                                        </p:tgtEl>
                                        <p:attrNameLst>
                                          <p:attrName>style.visibility</p:attrName>
                                        </p:attrNameLst>
                                      </p:cBhvr>
                                      <p:to>
                                        <p:strVal val="visible"/>
                                      </p:to>
                                    </p:set>
                                    <p:animEffect transition="in" filter="fade">
                                      <p:cBhvr>
                                        <p:cTn id="22" dur="1000"/>
                                        <p:tgtEl>
                                          <p:spTgt spid="13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4">
                                            <p:txEl>
                                              <p:pRg st="3" end="3"/>
                                            </p:txEl>
                                          </p:spTgt>
                                        </p:tgtEl>
                                        <p:attrNameLst>
                                          <p:attrName>style.visibility</p:attrName>
                                        </p:attrNameLst>
                                      </p:cBhvr>
                                      <p:to>
                                        <p:strVal val="visible"/>
                                      </p:to>
                                    </p:set>
                                    <p:animEffect transition="in" filter="fade">
                                      <p:cBhvr>
                                        <p:cTn id="27" dur="1000"/>
                                        <p:tgtEl>
                                          <p:spTgt spid="1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gd65e489fe0_1_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300"/>
              <a:buFont typeface="Calibri"/>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Resources </a:t>
            </a:r>
            <a:endParaRPr/>
          </a:p>
        </p:txBody>
      </p:sp>
      <p:sp>
        <p:nvSpPr>
          <p:cNvPr id="609" name="Google Shape;609;gd65e489fe0_1_6"/>
          <p:cNvSpPr txBox="1">
            <a:spLocks noGrp="1"/>
          </p:cNvSpPr>
          <p:nvPr>
            <p:ph idx="4294967295"/>
          </p:nvPr>
        </p:nvSpPr>
        <p:spPr>
          <a:xfrm>
            <a:off x="0" y="1601788"/>
            <a:ext cx="7886700" cy="4349750"/>
          </a:xfrm>
          <a:prstGeom prst="rect">
            <a:avLst/>
          </a:prstGeom>
          <a:noFill/>
          <a:ln>
            <a:noFill/>
          </a:ln>
        </p:spPr>
        <p:txBody>
          <a:bodyPr spcFirstLastPara="1" wrap="square" lIns="91425" tIns="45700" rIns="91425" bIns="45700" anchor="t" anchorCtr="0">
            <a:noAutofit/>
          </a:bodyPr>
          <a:lstStyle/>
          <a:p>
            <a:pPr marL="171450" lvl="0" indent="-38100" algn="l" rtl="0">
              <a:lnSpc>
                <a:spcPct val="90000"/>
              </a:lnSpc>
              <a:spcBef>
                <a:spcPts val="0"/>
              </a:spcBef>
              <a:spcAft>
                <a:spcPts val="0"/>
              </a:spcAft>
              <a:buSzPts val="2100"/>
              <a:buNone/>
            </a:pPr>
            <a:endParaRPr/>
          </a:p>
          <a:p>
            <a:pPr marL="171450" lvl="0" indent="-38100" algn="l" rtl="0">
              <a:lnSpc>
                <a:spcPct val="90000"/>
              </a:lnSpc>
              <a:spcBef>
                <a:spcPts val="0"/>
              </a:spcBef>
              <a:spcAft>
                <a:spcPts val="0"/>
              </a:spcAft>
              <a:buSzPts val="2100"/>
              <a:buNone/>
            </a:pPr>
            <a:endParaRPr/>
          </a:p>
        </p:txBody>
      </p:sp>
      <p:sp>
        <p:nvSpPr>
          <p:cNvPr id="611" name="Google Shape;611;gd65e489fe0_1_6"/>
          <p:cNvSpPr txBox="1"/>
          <p:nvPr/>
        </p:nvSpPr>
        <p:spPr>
          <a:xfrm>
            <a:off x="628650" y="1601788"/>
            <a:ext cx="7886700" cy="5111821"/>
          </a:xfrm>
          <a:prstGeom prst="rect">
            <a:avLst/>
          </a:prstGeom>
          <a:noFill/>
          <a:ln>
            <a:noFill/>
          </a:ln>
        </p:spPr>
        <p:txBody>
          <a:bodyPr spcFirstLastPara="1" wrap="square" lIns="91425" tIns="45700" rIns="91425" bIns="45700" anchor="t" anchorCtr="0">
            <a:noAutofit/>
          </a:bodyPr>
          <a:lstStyle/>
          <a:p>
            <a:pPr marL="133350" marR="0" lvl="0" indent="0" algn="l" rtl="0">
              <a:lnSpc>
                <a:spcPct val="90000"/>
              </a:lnSpc>
              <a:spcBef>
                <a:spcPts val="0"/>
              </a:spcBef>
              <a:spcAft>
                <a:spcPts val="0"/>
              </a:spcAft>
              <a:buClr>
                <a:schemeClr val="dk1"/>
              </a:buClr>
              <a:buSzPts val="2100"/>
              <a:buFont typeface="Arial"/>
              <a:buNone/>
            </a:pPr>
            <a:r>
              <a:rPr lang="en-US" sz="1600" i="0" u="none" strike="noStrike" cap="none" dirty="0">
                <a:solidFill>
                  <a:schemeClr val="bg1"/>
                </a:solidFill>
                <a:latin typeface="Poppins"/>
                <a:ea typeface="Calibri"/>
                <a:cs typeface="Calibri"/>
                <a:sym typeface="Calibri"/>
              </a:rPr>
              <a:t>Information on how to perform a trauma-informed pelvic exam</a:t>
            </a:r>
            <a:endParaRPr lang="en-US" sz="1600" i="0" u="none" strike="noStrike" cap="none" dirty="0">
              <a:solidFill>
                <a:schemeClr val="bg1"/>
              </a:solidFill>
              <a:latin typeface="Poppins"/>
              <a:ea typeface="Calibri"/>
              <a:cs typeface="Calibri"/>
            </a:endParaRPr>
          </a:p>
          <a:p>
            <a:pPr marL="476250" marR="0" lvl="0" indent="-342900" algn="l" rtl="0">
              <a:lnSpc>
                <a:spcPct val="90000"/>
              </a:lnSpc>
              <a:spcBef>
                <a:spcPts val="0"/>
              </a:spcBef>
              <a:spcAft>
                <a:spcPts val="0"/>
              </a:spcAft>
              <a:buClr>
                <a:schemeClr val="bg1"/>
              </a:buClr>
              <a:buSzPts val="2100"/>
              <a:buFont typeface="Calibri"/>
              <a:buChar char="•"/>
            </a:pPr>
            <a:r>
              <a:rPr lang="en-US" sz="1600" i="0" u="sng" strike="noStrike" cap="none" dirty="0">
                <a:solidFill>
                  <a:schemeClr val="bg1"/>
                </a:solidFill>
                <a:latin typeface="Poppins"/>
                <a:ea typeface="Calibri"/>
                <a:cs typeface="Calibri"/>
                <a:sym typeface="Calibri"/>
                <a:hlinkClick r:id="rId3">
                  <a:extLst>
                    <a:ext uri="{A12FA001-AC4F-418D-AE19-62706E023703}">
                      <ahyp:hlinkClr xmlns:ahyp="http://schemas.microsoft.com/office/drawing/2018/hyperlinkcolor" val="tx"/>
                    </a:ext>
                  </a:extLst>
                </a:hlinkClick>
              </a:rPr>
              <a:t>Dr Lauren Owens: Trauma-Informed Care for the Obstetrician-Gynecologist</a:t>
            </a:r>
            <a:endParaRPr sz="1600" i="0" u="none" strike="noStrike" cap="none" dirty="0">
              <a:solidFill>
                <a:schemeClr val="bg1"/>
              </a:solidFill>
              <a:latin typeface="Poppins"/>
              <a:ea typeface="Calibri"/>
              <a:cs typeface="Calibri"/>
            </a:endParaRPr>
          </a:p>
          <a:p>
            <a:pPr marL="476250" marR="0" lvl="0" indent="-342900" algn="l" rtl="0">
              <a:lnSpc>
                <a:spcPct val="90000"/>
              </a:lnSpc>
              <a:spcBef>
                <a:spcPts val="0"/>
              </a:spcBef>
              <a:spcAft>
                <a:spcPts val="0"/>
              </a:spcAft>
              <a:buClr>
                <a:schemeClr val="bg1"/>
              </a:buClr>
              <a:buSzPts val="2100"/>
              <a:buFont typeface="Calibri"/>
              <a:buChar char="•"/>
            </a:pPr>
            <a:r>
              <a:rPr lang="en-US" sz="1600" i="0" u="sng" strike="noStrike" cap="none" dirty="0">
                <a:solidFill>
                  <a:schemeClr val="bg1"/>
                </a:solidFill>
                <a:latin typeface="Poppins"/>
                <a:ea typeface="Calibri"/>
                <a:cs typeface="Calibri"/>
                <a:sym typeface="Calibri"/>
                <a:hlinkClick r:id="rId4">
                  <a:extLst>
                    <a:ext uri="{A12FA001-AC4F-418D-AE19-62706E023703}">
                      <ahyp:hlinkClr xmlns:ahyp="http://schemas.microsoft.com/office/drawing/2018/hyperlinkcolor" val="tx"/>
                    </a:ext>
                  </a:extLst>
                </a:hlinkClick>
              </a:rPr>
              <a:t>Tillman, S. (2020), Consent in Pelvic Care. Journal of Midwifery &amp; Women's Health, 65: 749-758.</a:t>
            </a:r>
            <a:endParaRPr sz="1600" i="0" u="none" strike="noStrike" cap="none" dirty="0">
              <a:solidFill>
                <a:schemeClr val="bg1"/>
              </a:solidFill>
              <a:latin typeface="Poppins"/>
              <a:ea typeface="Calibri"/>
              <a:cs typeface="Calibri"/>
            </a:endParaRPr>
          </a:p>
          <a:p>
            <a:pPr marL="133350" marR="0" lvl="0" indent="0" algn="l" rtl="0">
              <a:lnSpc>
                <a:spcPct val="90000"/>
              </a:lnSpc>
              <a:spcBef>
                <a:spcPts val="0"/>
              </a:spcBef>
              <a:spcAft>
                <a:spcPts val="0"/>
              </a:spcAft>
              <a:buClr>
                <a:schemeClr val="dk1"/>
              </a:buClr>
              <a:buSzPts val="2100"/>
              <a:buFont typeface="Arial"/>
              <a:buNone/>
            </a:pPr>
            <a:endParaRPr sz="1600" i="0" u="none" strike="noStrike" cap="none" dirty="0">
              <a:solidFill>
                <a:schemeClr val="bg1"/>
              </a:solidFill>
              <a:latin typeface="Poppins"/>
              <a:ea typeface="Calibri"/>
              <a:cs typeface="Calibri"/>
            </a:endParaRPr>
          </a:p>
          <a:p>
            <a:pPr marL="171450" marR="0" lvl="0" indent="-38100" algn="l" rtl="0">
              <a:lnSpc>
                <a:spcPct val="90000"/>
              </a:lnSpc>
              <a:spcBef>
                <a:spcPts val="0"/>
              </a:spcBef>
              <a:spcAft>
                <a:spcPts val="0"/>
              </a:spcAft>
              <a:buClr>
                <a:schemeClr val="dk1"/>
              </a:buClr>
              <a:buSzPts val="2100"/>
              <a:buFont typeface="Arial"/>
              <a:buNone/>
            </a:pPr>
            <a:r>
              <a:rPr lang="en-US" sz="1600" i="0" u="none" strike="noStrike" cap="none" dirty="0">
                <a:solidFill>
                  <a:schemeClr val="bg1"/>
                </a:solidFill>
                <a:latin typeface="Poppins"/>
                <a:ea typeface="Calibri"/>
                <a:cs typeface="Calibri"/>
                <a:sym typeface="Calibri"/>
              </a:rPr>
              <a:t>Didactic module: assessing and responding to trauma history in pregnant patients:</a:t>
            </a:r>
            <a:endParaRPr sz="1600" i="0" u="none" strike="noStrike" cap="none" dirty="0">
              <a:solidFill>
                <a:schemeClr val="bg1"/>
              </a:solidFill>
              <a:latin typeface="Poppins"/>
              <a:ea typeface="Calibri"/>
              <a:cs typeface="Calibri"/>
            </a:endParaRPr>
          </a:p>
          <a:p>
            <a:pPr marL="476250" marR="0" lvl="0" indent="-342900" algn="l" rtl="0">
              <a:lnSpc>
                <a:spcPct val="90000"/>
              </a:lnSpc>
              <a:spcBef>
                <a:spcPts val="0"/>
              </a:spcBef>
              <a:spcAft>
                <a:spcPts val="0"/>
              </a:spcAft>
              <a:buClr>
                <a:schemeClr val="bg1"/>
              </a:buClr>
              <a:buSzPts val="2100"/>
              <a:buFont typeface="Calibri"/>
              <a:buChar char="•"/>
            </a:pPr>
            <a:r>
              <a:rPr lang="en-US" sz="1600" i="0" u="sng" strike="noStrike" cap="none" dirty="0">
                <a:solidFill>
                  <a:schemeClr val="bg1"/>
                </a:solidFill>
                <a:latin typeface="Poppins"/>
                <a:ea typeface="Calibri"/>
                <a:cs typeface="Calibri"/>
                <a:sym typeface="Calibri"/>
                <a:hlinkClick r:id="rId5">
                  <a:extLst>
                    <a:ext uri="{A12FA001-AC4F-418D-AE19-62706E023703}">
                      <ahyp:hlinkClr xmlns:ahyp="http://schemas.microsoft.com/office/drawing/2018/hyperlinkcolor" val="tx"/>
                    </a:ext>
                  </a:extLst>
                </a:hlinkClick>
              </a:rPr>
              <a:t>Stevens NR, Holmgreen L, Hobfoll SE, Cvengros JA. Assessing Trauma History in Pregnant Patients: A Didactic Module and Role-Play for Obstetrics and Gynecology Residents. </a:t>
            </a:r>
            <a:r>
              <a:rPr lang="en-US" sz="1600" i="1" u="sng" strike="noStrike" cap="none" dirty="0">
                <a:solidFill>
                  <a:schemeClr val="bg1"/>
                </a:solidFill>
                <a:latin typeface="Poppins"/>
                <a:ea typeface="Calibri"/>
                <a:cs typeface="Calibri"/>
                <a:sym typeface="Calibri"/>
                <a:hlinkClick r:id="rId5">
                  <a:extLst>
                    <a:ext uri="{A12FA001-AC4F-418D-AE19-62706E023703}">
                      <ahyp:hlinkClr xmlns:ahyp="http://schemas.microsoft.com/office/drawing/2018/hyperlinkcolor" val="tx"/>
                    </a:ext>
                  </a:extLst>
                </a:hlinkClick>
              </a:rPr>
              <a:t>MedEdPORTAL</a:t>
            </a:r>
            <a:r>
              <a:rPr lang="en-US" sz="1600" i="0" u="sng" strike="noStrike" cap="none" dirty="0">
                <a:solidFill>
                  <a:schemeClr val="bg1"/>
                </a:solidFill>
                <a:latin typeface="Poppins"/>
                <a:ea typeface="Calibri"/>
                <a:cs typeface="Calibri"/>
                <a:sym typeface="Calibri"/>
                <a:hlinkClick r:id="rId5">
                  <a:extLst>
                    <a:ext uri="{A12FA001-AC4F-418D-AE19-62706E023703}">
                      <ahyp:hlinkClr xmlns:ahyp="http://schemas.microsoft.com/office/drawing/2018/hyperlinkcolor" val="tx"/>
                    </a:ext>
                  </a:extLst>
                </a:hlinkClick>
              </a:rPr>
              <a:t>. 2020;16:10925. Published 2020 Jul 20. doi:10.15766/mep_2374-8265.10925</a:t>
            </a:r>
            <a:endParaRPr sz="1600" i="0" u="none" strike="noStrike" cap="none" dirty="0">
              <a:solidFill>
                <a:schemeClr val="bg1"/>
              </a:solidFill>
              <a:latin typeface="Poppins"/>
              <a:ea typeface="Calibri"/>
              <a:cs typeface="Calibri"/>
            </a:endParaRPr>
          </a:p>
          <a:p>
            <a:pPr marL="171450" marR="0" lvl="0" indent="-38100" algn="l" rtl="0">
              <a:lnSpc>
                <a:spcPct val="90000"/>
              </a:lnSpc>
              <a:spcBef>
                <a:spcPts val="0"/>
              </a:spcBef>
              <a:spcAft>
                <a:spcPts val="0"/>
              </a:spcAft>
              <a:buClr>
                <a:schemeClr val="dk1"/>
              </a:buClr>
              <a:buSzPts val="2100"/>
              <a:buFont typeface="Arial"/>
              <a:buNone/>
            </a:pPr>
            <a:endParaRPr sz="1600" i="0" u="none" strike="noStrike" cap="none" dirty="0">
              <a:solidFill>
                <a:schemeClr val="bg1"/>
              </a:solidFill>
              <a:latin typeface="Poppins"/>
              <a:ea typeface="Calibri"/>
              <a:cs typeface="Calibri"/>
            </a:endParaRPr>
          </a:p>
          <a:p>
            <a:pPr marL="171450" marR="0" lvl="0" indent="-38100" algn="l" rtl="0">
              <a:lnSpc>
                <a:spcPct val="90000"/>
              </a:lnSpc>
              <a:spcBef>
                <a:spcPts val="0"/>
              </a:spcBef>
              <a:spcAft>
                <a:spcPts val="0"/>
              </a:spcAft>
              <a:buClr>
                <a:schemeClr val="dk1"/>
              </a:buClr>
              <a:buSzPts val="2100"/>
              <a:buFont typeface="Arial"/>
              <a:buNone/>
            </a:pPr>
            <a:r>
              <a:rPr lang="en-US" sz="1600" i="0" u="none" strike="noStrike" cap="none" dirty="0">
                <a:solidFill>
                  <a:schemeClr val="bg1"/>
                </a:solidFill>
                <a:latin typeface="Poppins"/>
                <a:ea typeface="Calibri"/>
                <a:cs typeface="Calibri"/>
                <a:sym typeface="Calibri"/>
              </a:rPr>
              <a:t>National Center for PTSD: </a:t>
            </a:r>
            <a:r>
              <a:rPr lang="en-US" sz="1600" i="0" u="sng" strike="noStrike" cap="none" dirty="0">
                <a:solidFill>
                  <a:schemeClr val="bg1"/>
                </a:solidFill>
                <a:latin typeface="Poppins"/>
                <a:ea typeface="Calibri"/>
                <a:cs typeface="Calibri"/>
                <a:sym typeface="Calibri"/>
                <a:hlinkClick r:id="rId6">
                  <a:extLst>
                    <a:ext uri="{A12FA001-AC4F-418D-AE19-62706E023703}">
                      <ahyp:hlinkClr xmlns:ahyp="http://schemas.microsoft.com/office/drawing/2018/hyperlinkcolor" val="tx"/>
                    </a:ext>
                  </a:extLst>
                </a:hlinkClick>
              </a:rPr>
              <a:t>Sexual Trauma: Information for Women's Medical Providers</a:t>
            </a:r>
            <a:endParaRPr sz="1600" i="0" u="none" strike="noStrike" cap="none" dirty="0">
              <a:solidFill>
                <a:schemeClr val="bg1"/>
              </a:solidFill>
              <a:latin typeface="Poppins"/>
              <a:ea typeface="Calibri"/>
              <a:cs typeface="Calibri"/>
            </a:endParaRPr>
          </a:p>
          <a:p>
            <a:pPr marL="171450" marR="0" lvl="0" indent="-38100" algn="l" rtl="0">
              <a:lnSpc>
                <a:spcPct val="90000"/>
              </a:lnSpc>
              <a:spcBef>
                <a:spcPts val="0"/>
              </a:spcBef>
              <a:spcAft>
                <a:spcPts val="0"/>
              </a:spcAft>
              <a:buClr>
                <a:schemeClr val="dk1"/>
              </a:buClr>
              <a:buSzPts val="2100"/>
              <a:buFont typeface="Arial"/>
              <a:buNone/>
            </a:pPr>
            <a:endParaRPr sz="1600" i="0" u="none" strike="noStrike" cap="none" dirty="0">
              <a:solidFill>
                <a:schemeClr val="dk1"/>
              </a:solidFill>
              <a:latin typeface="Calibri"/>
              <a:ea typeface="Calibri"/>
              <a:cs typeface="Calibri"/>
              <a:sym typeface="Calibri"/>
            </a:endParaRPr>
          </a:p>
          <a:p>
            <a:pPr marL="133350" marR="0" lvl="0" indent="0" algn="l" rtl="0">
              <a:lnSpc>
                <a:spcPct val="90000"/>
              </a:lnSpc>
              <a:spcBef>
                <a:spcPts val="0"/>
              </a:spcBef>
              <a:spcAft>
                <a:spcPts val="0"/>
              </a:spcAft>
              <a:buClr>
                <a:schemeClr val="dk1"/>
              </a:buClr>
              <a:buSzPts val="2100"/>
              <a:buFont typeface="Arial"/>
              <a:buNone/>
            </a:pPr>
            <a:endParaRPr sz="1200" i="0" u="none" strike="noStrike" cap="none" dirty="0">
              <a:solidFill>
                <a:srgbClr val="000000"/>
              </a:solidFill>
              <a:latin typeface="Calibri"/>
              <a:ea typeface="Calibri"/>
              <a:cs typeface="Calibri"/>
              <a:sym typeface="Calibri"/>
            </a:endParaRPr>
          </a:p>
        </p:txBody>
      </p:sp>
      <p:sp>
        <p:nvSpPr>
          <p:cNvPr id="612" name="Google Shape;612;gd65e489fe0_1_6"/>
          <p:cNvSpPr/>
          <p:nvPr/>
        </p:nvSpPr>
        <p:spPr>
          <a:xfrm>
            <a:off x="2427288"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a:t>Epidemiology: Rates and Incidence</a:t>
            </a:r>
            <a:endParaRPr/>
          </a:p>
        </p:txBody>
      </p:sp>
      <p:sp>
        <p:nvSpPr>
          <p:cNvPr id="140" name="Google Shape;140;p19"/>
          <p:cNvSpPr txBox="1">
            <a:spLocks noGrp="1"/>
          </p:cNvSpPr>
          <p:nvPr>
            <p:ph idx="4294967295"/>
          </p:nvPr>
        </p:nvSpPr>
        <p:spPr>
          <a:xfrm>
            <a:off x="628653" y="1813689"/>
            <a:ext cx="4491988" cy="3112144"/>
          </a:xfrm>
          <a:prstGeom prst="rect">
            <a:avLst/>
          </a:prstGeom>
          <a:noFill/>
          <a:ln>
            <a:noFill/>
          </a:ln>
        </p:spPr>
        <p:txBody>
          <a:bodyPr spcFirstLastPara="1" vert="horz" wrap="square" lIns="91425" tIns="45700" rIns="91425" bIns="45700" anchor="t" anchorCtr="0" compatLnSpc="1">
            <a:noAutofit/>
          </a:bodyPr>
          <a:lstStyle/>
          <a:p>
            <a:pPr marL="0" lvl="0" indent="0" algn="l" rtl="0">
              <a:lnSpc>
                <a:spcPct val="90000"/>
              </a:lnSpc>
              <a:spcBef>
                <a:spcPts val="0"/>
              </a:spcBef>
              <a:spcAft>
                <a:spcPts val="0"/>
              </a:spcAft>
              <a:buSzPts val="1800"/>
              <a:buNone/>
            </a:pPr>
            <a:r>
              <a:rPr lang="en-US" sz="1800" dirty="0">
                <a:solidFill>
                  <a:schemeClr val="bg1"/>
                </a:solidFill>
                <a:ea typeface="Calibri"/>
                <a:cs typeface="Calibri"/>
                <a:sym typeface="Calibri"/>
              </a:rPr>
              <a:t>Approximately </a:t>
            </a:r>
            <a:r>
              <a:rPr lang="en-US" sz="1800" b="1" dirty="0">
                <a:solidFill>
                  <a:schemeClr val="bg1"/>
                </a:solidFill>
              </a:rPr>
              <a:t>half</a:t>
            </a:r>
            <a:r>
              <a:rPr lang="en-US" sz="1800" dirty="0">
                <a:solidFill>
                  <a:schemeClr val="bg1"/>
                </a:solidFill>
                <a:ea typeface="Calibri"/>
                <a:cs typeface="Calibri"/>
                <a:sym typeface="Calibri"/>
              </a:rPr>
              <a:t> of all women will be exposed to at least one traumatic event in their lifetime.  </a:t>
            </a:r>
            <a:r>
              <a:rPr lang="en-US" sz="1800" dirty="0">
                <a:solidFill>
                  <a:schemeClr val="bg1"/>
                </a:solidFill>
              </a:rPr>
              <a:t>Past trauma is a major contributor to risk for many different psychiatric illnesses, not just PTSD.</a:t>
            </a:r>
            <a:endParaRPr sz="1800">
              <a:solidFill>
                <a:schemeClr val="bg1"/>
              </a:solidFill>
              <a:cs typeface="Poppins"/>
            </a:endParaRPr>
          </a:p>
          <a:p>
            <a:pPr marL="1200150" lvl="2" indent="-204470" algn="l" rtl="0">
              <a:lnSpc>
                <a:spcPct val="90000"/>
              </a:lnSpc>
              <a:spcBef>
                <a:spcPts val="0"/>
              </a:spcBef>
              <a:spcAft>
                <a:spcPts val="0"/>
              </a:spcAft>
              <a:buSzPts val="1500"/>
              <a:buFont typeface="Arial"/>
              <a:buNone/>
            </a:pPr>
            <a:endParaRPr sz="1800" dirty="0">
              <a:solidFill>
                <a:schemeClr val="bg1"/>
              </a:solidFill>
              <a:ea typeface="Calibri"/>
              <a:cs typeface="Calibri"/>
            </a:endParaRPr>
          </a:p>
          <a:p>
            <a:pPr marL="0" lvl="0" indent="0" algn="l" rtl="0">
              <a:lnSpc>
                <a:spcPct val="90000"/>
              </a:lnSpc>
              <a:spcBef>
                <a:spcPts val="0"/>
              </a:spcBef>
              <a:spcAft>
                <a:spcPts val="0"/>
              </a:spcAft>
              <a:buSzPts val="1800"/>
              <a:buNone/>
            </a:pPr>
            <a:r>
              <a:rPr lang="en-US" sz="1800" dirty="0">
                <a:solidFill>
                  <a:schemeClr val="bg1"/>
                </a:solidFill>
                <a:ea typeface="Calibri"/>
                <a:cs typeface="Calibri"/>
                <a:sym typeface="Calibri"/>
              </a:rPr>
              <a:t>Posttraumatic Stress Disorder (PTSD)</a:t>
            </a:r>
            <a:r>
              <a:rPr lang="en-US" sz="1800" dirty="0">
                <a:solidFill>
                  <a:schemeClr val="bg1"/>
                </a:solidFill>
              </a:rPr>
              <a:t>:  </a:t>
            </a:r>
            <a:r>
              <a:rPr lang="en-US" sz="1800" dirty="0">
                <a:solidFill>
                  <a:schemeClr val="bg1"/>
                </a:solidFill>
                <a:ea typeface="Calibri"/>
                <a:cs typeface="Calibri"/>
                <a:sym typeface="Calibri"/>
              </a:rPr>
              <a:t>Women are  </a:t>
            </a:r>
            <a:r>
              <a:rPr lang="en-US" sz="1800" b="1" dirty="0">
                <a:solidFill>
                  <a:schemeClr val="bg1"/>
                </a:solidFill>
              </a:rPr>
              <a:t>twice as  likely </a:t>
            </a:r>
            <a:r>
              <a:rPr lang="en-US" sz="1800" dirty="0">
                <a:solidFill>
                  <a:schemeClr val="bg1"/>
                </a:solidFill>
                <a:ea typeface="Calibri"/>
                <a:cs typeface="Calibri"/>
                <a:sym typeface="Calibri"/>
              </a:rPr>
              <a:t>to develop PTSD after a traumatic event as compared to men, leading to a higher overall rate of PTSD among women</a:t>
            </a:r>
            <a:r>
              <a:rPr lang="en-US" sz="1800" dirty="0">
                <a:solidFill>
                  <a:schemeClr val="bg1"/>
                </a:solidFill>
              </a:rPr>
              <a:t> (12% lifetime prevalence in women vs. 6% in men).</a:t>
            </a:r>
            <a:endParaRPr sz="1800">
              <a:solidFill>
                <a:schemeClr val="bg1"/>
              </a:solidFill>
              <a:cs typeface="Poppins"/>
            </a:endParaRPr>
          </a:p>
          <a:p>
            <a:pPr marL="0" lvl="0" indent="0" algn="l" rtl="0">
              <a:lnSpc>
                <a:spcPct val="90000"/>
              </a:lnSpc>
              <a:spcBef>
                <a:spcPts val="0"/>
              </a:spcBef>
              <a:spcAft>
                <a:spcPts val="0"/>
              </a:spcAft>
              <a:buSzPts val="3882"/>
              <a:buNone/>
            </a:pPr>
            <a:endParaRPr dirty="0"/>
          </a:p>
          <a:p>
            <a:pPr marL="1257300" lvl="2" indent="-133350" algn="l" rtl="0">
              <a:lnSpc>
                <a:spcPct val="90000"/>
              </a:lnSpc>
              <a:spcBef>
                <a:spcPts val="0"/>
              </a:spcBef>
              <a:spcAft>
                <a:spcPts val="0"/>
              </a:spcAft>
              <a:buSzPts val="3882"/>
              <a:buFont typeface="Courier New"/>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0"/>
          <p:cNvSpPr txBox="1">
            <a:spLocks noGrp="1"/>
          </p:cNvSpPr>
          <p:nvPr>
            <p:ph type="title"/>
          </p:nvPr>
        </p:nvSpPr>
        <p:spPr>
          <a:xfrm>
            <a:off x="2895598" y="500058"/>
            <a:ext cx="6278423" cy="13255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dirty="0">
                <a:cs typeface="Poppins"/>
              </a:rPr>
              <a:t>Epidemiology: Risk Factors</a:t>
            </a:r>
            <a:endParaRPr dirty="0">
              <a:cs typeface="Poppins"/>
            </a:endParaRPr>
          </a:p>
        </p:txBody>
      </p:sp>
      <p:sp>
        <p:nvSpPr>
          <p:cNvPr id="147" name="Google Shape;147;p20"/>
          <p:cNvSpPr txBox="1">
            <a:spLocks noGrp="1"/>
          </p:cNvSpPr>
          <p:nvPr>
            <p:ph idx="1"/>
          </p:nvPr>
        </p:nvSpPr>
        <p:spPr>
          <a:xfrm>
            <a:off x="3497572" y="1542735"/>
            <a:ext cx="5326388" cy="3772530"/>
          </a:xfrm>
          <a:prstGeom prst="rect">
            <a:avLst/>
          </a:prstGeom>
          <a:noFill/>
          <a:ln>
            <a:noFill/>
          </a:ln>
        </p:spPr>
        <p:txBody>
          <a:bodyPr spcFirstLastPara="1" vert="horz" wrap="square" lIns="91425" tIns="45700" rIns="91425" bIns="45700" anchor="t" anchorCtr="0" compatLnSpc="1">
            <a:noAutofit/>
          </a:bodyPr>
          <a:lstStyle/>
          <a:p>
            <a:pPr marL="457200" lvl="0" indent="-457200" algn="l" rtl="0">
              <a:lnSpc>
                <a:spcPct val="90000"/>
              </a:lnSpc>
              <a:spcBef>
                <a:spcPts val="0"/>
              </a:spcBef>
              <a:spcAft>
                <a:spcPts val="0"/>
              </a:spcAft>
              <a:buSzPts val="2100"/>
              <a:buFont typeface="Arial"/>
              <a:buChar char="•"/>
            </a:pPr>
            <a:r>
              <a:rPr lang="en-US" sz="1600" dirty="0">
                <a:solidFill>
                  <a:schemeClr val="tx1"/>
                </a:solidFill>
              </a:rPr>
              <a:t>PTSD</a:t>
            </a:r>
            <a:endParaRPr sz="1600">
              <a:solidFill>
                <a:schemeClr val="tx1"/>
              </a:solidFill>
              <a:cs typeface="Poppins"/>
            </a:endParaRPr>
          </a:p>
          <a:p>
            <a:pPr marL="914400" lvl="1" indent="-457200" algn="l" rtl="0">
              <a:lnSpc>
                <a:spcPct val="90000"/>
              </a:lnSpc>
              <a:spcBef>
                <a:spcPts val="0"/>
              </a:spcBef>
              <a:spcAft>
                <a:spcPts val="0"/>
              </a:spcAft>
              <a:buSzPts val="1800"/>
              <a:buFont typeface="Arial"/>
              <a:buChar char="•"/>
            </a:pPr>
            <a:r>
              <a:rPr lang="en-US" sz="1600" dirty="0">
                <a:solidFill>
                  <a:schemeClr val="tx1"/>
                </a:solidFill>
              </a:rPr>
              <a:t>The development of PTSD is dependent on both the intensity and type of trauma experienced.</a:t>
            </a:r>
            <a:endParaRPr sz="1600">
              <a:solidFill>
                <a:schemeClr val="tx1"/>
              </a:solidFill>
              <a:cs typeface="Poppins"/>
            </a:endParaRPr>
          </a:p>
          <a:p>
            <a:pPr marL="914400" lvl="1" indent="-457200" algn="l" rtl="0">
              <a:lnSpc>
                <a:spcPct val="90000"/>
              </a:lnSpc>
              <a:spcBef>
                <a:spcPts val="0"/>
              </a:spcBef>
              <a:spcAft>
                <a:spcPts val="0"/>
              </a:spcAft>
              <a:buSzPts val="1800"/>
              <a:buFont typeface="Arial"/>
              <a:buChar char="•"/>
            </a:pPr>
            <a:r>
              <a:rPr lang="en-US" sz="1600" dirty="0">
                <a:solidFill>
                  <a:schemeClr val="tx1"/>
                </a:solidFill>
              </a:rPr>
              <a:t>There are several risk factors that can predispose an individual to developing PTSD after exposure to trauma, including: </a:t>
            </a:r>
            <a:endParaRPr sz="1600">
              <a:solidFill>
                <a:schemeClr val="tx1"/>
              </a:solidFill>
              <a:cs typeface="Poppins"/>
            </a:endParaRPr>
          </a:p>
          <a:p>
            <a:pPr marL="1371600" lvl="2" indent="-457200" algn="l" rtl="0">
              <a:lnSpc>
                <a:spcPct val="90000"/>
              </a:lnSpc>
              <a:spcBef>
                <a:spcPts val="0"/>
              </a:spcBef>
              <a:spcAft>
                <a:spcPts val="0"/>
              </a:spcAft>
              <a:buSzPts val="1500"/>
              <a:buFont typeface="Arial"/>
              <a:buChar char="•"/>
            </a:pPr>
            <a:r>
              <a:rPr lang="en-US" sz="1600" dirty="0">
                <a:solidFill>
                  <a:schemeClr val="tx1"/>
                </a:solidFill>
              </a:rPr>
              <a:t>being female; </a:t>
            </a:r>
            <a:endParaRPr sz="1600">
              <a:solidFill>
                <a:schemeClr val="tx1"/>
              </a:solidFill>
              <a:cs typeface="Poppins"/>
            </a:endParaRPr>
          </a:p>
          <a:p>
            <a:pPr marL="1371600" lvl="2" indent="-457200" algn="l" rtl="0">
              <a:lnSpc>
                <a:spcPct val="90000"/>
              </a:lnSpc>
              <a:spcBef>
                <a:spcPts val="0"/>
              </a:spcBef>
              <a:spcAft>
                <a:spcPts val="0"/>
              </a:spcAft>
              <a:buSzPts val="1500"/>
              <a:buFont typeface="Arial"/>
              <a:buChar char="•"/>
            </a:pPr>
            <a:r>
              <a:rPr lang="en-US" sz="1600" dirty="0">
                <a:solidFill>
                  <a:schemeClr val="tx1"/>
                </a:solidFill>
              </a:rPr>
              <a:t>history of childhood trauma; </a:t>
            </a:r>
            <a:endParaRPr sz="1600">
              <a:solidFill>
                <a:schemeClr val="tx1"/>
              </a:solidFill>
              <a:cs typeface="Poppins"/>
            </a:endParaRPr>
          </a:p>
          <a:p>
            <a:pPr marL="1371600" lvl="2" indent="-457200" algn="l" rtl="0">
              <a:lnSpc>
                <a:spcPct val="90000"/>
              </a:lnSpc>
              <a:spcBef>
                <a:spcPts val="0"/>
              </a:spcBef>
              <a:spcAft>
                <a:spcPts val="0"/>
              </a:spcAft>
              <a:buSzPts val="1500"/>
              <a:buFont typeface="Arial"/>
              <a:buChar char="•"/>
            </a:pPr>
            <a:r>
              <a:rPr lang="en-US" sz="1600" dirty="0">
                <a:solidFill>
                  <a:schemeClr val="tx1"/>
                </a:solidFill>
              </a:rPr>
              <a:t>lower level of education; </a:t>
            </a:r>
            <a:endParaRPr sz="1600">
              <a:solidFill>
                <a:schemeClr val="tx1"/>
              </a:solidFill>
              <a:cs typeface="Poppins"/>
            </a:endParaRPr>
          </a:p>
          <a:p>
            <a:pPr marL="1371600" lvl="2" indent="-457200" algn="l" rtl="0">
              <a:lnSpc>
                <a:spcPct val="90000"/>
              </a:lnSpc>
              <a:spcBef>
                <a:spcPts val="0"/>
              </a:spcBef>
              <a:spcAft>
                <a:spcPts val="0"/>
              </a:spcAft>
              <a:buSzPts val="1500"/>
              <a:buFont typeface="Arial"/>
              <a:buChar char="•"/>
            </a:pPr>
            <a:r>
              <a:rPr lang="en-US" sz="1600" dirty="0">
                <a:solidFill>
                  <a:schemeClr val="tx1"/>
                </a:solidFill>
              </a:rPr>
              <a:t>exposure to interpersonal violence; </a:t>
            </a:r>
            <a:endParaRPr sz="1600">
              <a:solidFill>
                <a:schemeClr val="tx1"/>
              </a:solidFill>
              <a:cs typeface="Poppins"/>
            </a:endParaRPr>
          </a:p>
          <a:p>
            <a:pPr marL="1371600" lvl="2" indent="-457200" algn="l" rtl="0">
              <a:lnSpc>
                <a:spcPct val="90000"/>
              </a:lnSpc>
              <a:spcBef>
                <a:spcPts val="0"/>
              </a:spcBef>
              <a:spcAft>
                <a:spcPts val="0"/>
              </a:spcAft>
              <a:buSzPts val="1500"/>
              <a:buFont typeface="Arial"/>
              <a:buChar char="•"/>
            </a:pPr>
            <a:r>
              <a:rPr lang="en-US" sz="1600" dirty="0">
                <a:solidFill>
                  <a:schemeClr val="tx1"/>
                </a:solidFill>
              </a:rPr>
              <a:t>exposure to more than three traumatic events; and </a:t>
            </a:r>
            <a:endParaRPr sz="1600">
              <a:solidFill>
                <a:schemeClr val="tx1"/>
              </a:solidFill>
              <a:cs typeface="Poppins"/>
            </a:endParaRPr>
          </a:p>
          <a:p>
            <a:pPr marL="1371600" lvl="2" indent="-457200" algn="l" rtl="0">
              <a:lnSpc>
                <a:spcPct val="90000"/>
              </a:lnSpc>
              <a:spcBef>
                <a:spcPts val="0"/>
              </a:spcBef>
              <a:spcAft>
                <a:spcPts val="0"/>
              </a:spcAft>
              <a:buSzPts val="1500"/>
              <a:buFont typeface="Arial"/>
              <a:buChar char="•"/>
            </a:pPr>
            <a:r>
              <a:rPr lang="en-US" sz="1600" dirty="0">
                <a:solidFill>
                  <a:schemeClr val="tx1"/>
                </a:solidFill>
              </a:rPr>
              <a:t>premorbid psychiatric diagnoses.</a:t>
            </a:r>
            <a:endParaRPr sz="1600">
              <a:solidFill>
                <a:schemeClr val="tx1"/>
              </a:solidFill>
              <a:cs typeface="Poppins"/>
            </a:endParaRPr>
          </a:p>
          <a:p>
            <a:pPr marL="914400" lvl="1" indent="-457200" algn="l" rtl="0">
              <a:lnSpc>
                <a:spcPct val="90000"/>
              </a:lnSpc>
              <a:spcBef>
                <a:spcPts val="0"/>
              </a:spcBef>
              <a:spcAft>
                <a:spcPts val="0"/>
              </a:spcAft>
              <a:buSzPts val="1800"/>
              <a:buFont typeface="Arial"/>
              <a:buChar char="•"/>
            </a:pPr>
            <a:r>
              <a:rPr lang="en-US" sz="1600" dirty="0">
                <a:solidFill>
                  <a:schemeClr val="tx1"/>
                </a:solidFill>
              </a:rPr>
              <a:t>Specifically, those who have a history of childhood abuse are at an increased risk of developing perinatal-onset PTSD</a:t>
            </a:r>
            <a:endParaRPr sz="1600" dirty="0">
              <a:solidFill>
                <a:schemeClr val="tx1"/>
              </a:solidFill>
              <a:cs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1"/>
          <p:cNvSpPr txBox="1">
            <a:spLocks noGrp="1"/>
          </p:cNvSpPr>
          <p:nvPr>
            <p:ph type="title"/>
          </p:nvPr>
        </p:nvSpPr>
        <p:spPr>
          <a:xfrm>
            <a:off x="373529" y="261149"/>
            <a:ext cx="7886700" cy="13255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US" dirty="0">
                <a:cs typeface="Poppins"/>
              </a:rPr>
              <a:t>Epidemiology: Risk Factors</a:t>
            </a:r>
            <a:endParaRPr dirty="0">
              <a:cs typeface="Poppins"/>
            </a:endParaRPr>
          </a:p>
        </p:txBody>
      </p:sp>
      <p:sp>
        <p:nvSpPr>
          <p:cNvPr id="154" name="Google Shape;154;p21"/>
          <p:cNvSpPr txBox="1">
            <a:spLocks noGrp="1"/>
          </p:cNvSpPr>
          <p:nvPr>
            <p:ph idx="2"/>
          </p:nvPr>
        </p:nvSpPr>
        <p:spPr>
          <a:xfrm>
            <a:off x="484366" y="1288835"/>
            <a:ext cx="7887201" cy="3684583"/>
          </a:xfrm>
          <a:prstGeom prst="rect">
            <a:avLst/>
          </a:prstGeom>
          <a:noFill/>
          <a:ln>
            <a:noFill/>
          </a:ln>
        </p:spPr>
        <p:txBody>
          <a:bodyPr spcFirstLastPara="1" vert="horz" wrap="square" lIns="91425" tIns="45700" rIns="91425" bIns="45700" anchor="t" anchorCtr="0" compatLnSpc="1">
            <a:noAutofit/>
          </a:bodyPr>
          <a:lstStyle/>
          <a:p>
            <a:pPr marL="457200" lvl="0" indent="-457200" algn="l" rtl="0">
              <a:lnSpc>
                <a:spcPct val="120000"/>
              </a:lnSpc>
              <a:spcBef>
                <a:spcPts val="0"/>
              </a:spcBef>
              <a:spcAft>
                <a:spcPts val="0"/>
              </a:spcAft>
              <a:buSzPts val="2100"/>
              <a:buFont typeface="Arial"/>
              <a:buChar char="•"/>
            </a:pPr>
            <a:r>
              <a:rPr lang="en-US" sz="1400" dirty="0">
                <a:solidFill>
                  <a:schemeClr val="bg1"/>
                </a:solidFill>
              </a:rPr>
              <a:t>IPV</a:t>
            </a:r>
            <a:endParaRPr sz="1400" dirty="0">
              <a:solidFill>
                <a:schemeClr val="bg1"/>
              </a:solidFill>
              <a:cs typeface="Poppins"/>
            </a:endParaRPr>
          </a:p>
          <a:p>
            <a:pPr marL="914400" lvl="1" indent="-457200" algn="l" rtl="0">
              <a:lnSpc>
                <a:spcPct val="120000"/>
              </a:lnSpc>
              <a:spcBef>
                <a:spcPts val="0"/>
              </a:spcBef>
              <a:spcAft>
                <a:spcPts val="0"/>
              </a:spcAft>
              <a:buSzPts val="1800"/>
              <a:buFont typeface="Arial"/>
              <a:buChar char="•"/>
            </a:pPr>
            <a:r>
              <a:rPr lang="en-US" sz="1400" dirty="0">
                <a:solidFill>
                  <a:schemeClr val="bg1"/>
                </a:solidFill>
              </a:rPr>
              <a:t>Women of reproductive age have been reported to experience the highest rates of IPV</a:t>
            </a:r>
            <a:endParaRPr sz="1400" dirty="0">
              <a:solidFill>
                <a:schemeClr val="bg1"/>
              </a:solidFill>
              <a:cs typeface="Poppins"/>
            </a:endParaRPr>
          </a:p>
          <a:p>
            <a:pPr marL="914400" lvl="1" indent="-457200" algn="l" rtl="0">
              <a:lnSpc>
                <a:spcPct val="120000"/>
              </a:lnSpc>
              <a:spcBef>
                <a:spcPts val="0"/>
              </a:spcBef>
              <a:spcAft>
                <a:spcPts val="0"/>
              </a:spcAft>
              <a:buSzPts val="1800"/>
              <a:buFont typeface="Arial"/>
              <a:buChar char="•"/>
            </a:pPr>
            <a:r>
              <a:rPr lang="en-US" sz="1400" dirty="0">
                <a:solidFill>
                  <a:schemeClr val="bg1"/>
                </a:solidFill>
              </a:rPr>
              <a:t>Risk factors for IPV include:  </a:t>
            </a:r>
            <a:endParaRPr sz="1400" dirty="0">
              <a:solidFill>
                <a:schemeClr val="bg1"/>
              </a:solidFill>
              <a:cs typeface="Poppins"/>
            </a:endParaRPr>
          </a:p>
          <a:p>
            <a:pPr marL="1371600" lvl="2" indent="-457200" algn="l" rtl="0">
              <a:lnSpc>
                <a:spcPct val="120000"/>
              </a:lnSpc>
              <a:spcBef>
                <a:spcPts val="0"/>
              </a:spcBef>
              <a:spcAft>
                <a:spcPts val="0"/>
              </a:spcAft>
              <a:buSzPts val="1500"/>
              <a:buFont typeface="Arial"/>
              <a:buChar char="•"/>
            </a:pPr>
            <a:r>
              <a:rPr lang="en-US" sz="1400" dirty="0">
                <a:solidFill>
                  <a:schemeClr val="bg1"/>
                </a:solidFill>
              </a:rPr>
              <a:t>younger age; </a:t>
            </a:r>
            <a:endParaRPr sz="1400" dirty="0">
              <a:solidFill>
                <a:schemeClr val="bg1"/>
              </a:solidFill>
              <a:cs typeface="Poppins"/>
            </a:endParaRPr>
          </a:p>
          <a:p>
            <a:pPr marL="1371600" lvl="2" indent="-457200" algn="l" rtl="0">
              <a:lnSpc>
                <a:spcPct val="120000"/>
              </a:lnSpc>
              <a:spcBef>
                <a:spcPts val="0"/>
              </a:spcBef>
              <a:spcAft>
                <a:spcPts val="0"/>
              </a:spcAft>
              <a:buSzPts val="1500"/>
              <a:buFont typeface="Arial"/>
              <a:buChar char="•"/>
            </a:pPr>
            <a:r>
              <a:rPr lang="en-US" sz="1400" dirty="0">
                <a:solidFill>
                  <a:schemeClr val="bg1"/>
                </a:solidFill>
              </a:rPr>
              <a:t>low education level; </a:t>
            </a:r>
            <a:endParaRPr sz="1400" dirty="0">
              <a:solidFill>
                <a:schemeClr val="bg1"/>
              </a:solidFill>
              <a:cs typeface="Poppins"/>
            </a:endParaRPr>
          </a:p>
          <a:p>
            <a:pPr marL="1371600" lvl="2" indent="-457200" algn="l" rtl="0">
              <a:lnSpc>
                <a:spcPct val="120000"/>
              </a:lnSpc>
              <a:spcBef>
                <a:spcPts val="0"/>
              </a:spcBef>
              <a:spcAft>
                <a:spcPts val="0"/>
              </a:spcAft>
              <a:buSzPts val="1500"/>
              <a:buFont typeface="Arial"/>
              <a:buChar char="•"/>
            </a:pPr>
            <a:r>
              <a:rPr lang="en-US" sz="1400" dirty="0">
                <a:solidFill>
                  <a:schemeClr val="bg1"/>
                </a:solidFill>
              </a:rPr>
              <a:t>unemployment; and </a:t>
            </a:r>
            <a:endParaRPr sz="1400" dirty="0">
              <a:solidFill>
                <a:schemeClr val="bg1"/>
              </a:solidFill>
              <a:cs typeface="Poppins"/>
            </a:endParaRPr>
          </a:p>
          <a:p>
            <a:pPr marL="1371600" lvl="2" indent="-457200" algn="l" rtl="0">
              <a:lnSpc>
                <a:spcPct val="120000"/>
              </a:lnSpc>
              <a:spcBef>
                <a:spcPts val="0"/>
              </a:spcBef>
              <a:spcAft>
                <a:spcPts val="0"/>
              </a:spcAft>
              <a:buSzPts val="1500"/>
              <a:buFont typeface="Arial"/>
              <a:buChar char="•"/>
            </a:pPr>
            <a:r>
              <a:rPr lang="en-US" sz="1400" dirty="0">
                <a:solidFill>
                  <a:schemeClr val="bg1"/>
                </a:solidFill>
              </a:rPr>
              <a:t>low socioeconomic status</a:t>
            </a:r>
            <a:endParaRPr sz="1400" dirty="0">
              <a:solidFill>
                <a:schemeClr val="bg1"/>
              </a:solidFill>
              <a:cs typeface="Poppins"/>
            </a:endParaRPr>
          </a:p>
          <a:p>
            <a:pPr marL="914400" lvl="1" indent="-457200" algn="l" rtl="0">
              <a:lnSpc>
                <a:spcPct val="120000"/>
              </a:lnSpc>
              <a:spcBef>
                <a:spcPts val="0"/>
              </a:spcBef>
              <a:spcAft>
                <a:spcPts val="0"/>
              </a:spcAft>
              <a:buSzPts val="1800"/>
              <a:buFont typeface="Arial"/>
              <a:buChar char="•"/>
            </a:pPr>
            <a:r>
              <a:rPr lang="en-US" sz="1400" dirty="0">
                <a:solidFill>
                  <a:schemeClr val="bg1"/>
                </a:solidFill>
              </a:rPr>
              <a:t>Populations who are at high risk for experiencing IPV include: </a:t>
            </a:r>
            <a:endParaRPr sz="1400" dirty="0">
              <a:solidFill>
                <a:schemeClr val="bg1"/>
              </a:solidFill>
              <a:cs typeface="Poppins"/>
            </a:endParaRPr>
          </a:p>
          <a:p>
            <a:pPr marL="1371600" lvl="2" indent="-457200" algn="l" rtl="0">
              <a:lnSpc>
                <a:spcPct val="120000"/>
              </a:lnSpc>
              <a:spcBef>
                <a:spcPts val="0"/>
              </a:spcBef>
              <a:spcAft>
                <a:spcPts val="0"/>
              </a:spcAft>
              <a:buSzPts val="1500"/>
              <a:buFont typeface="Arial"/>
              <a:buChar char="•"/>
            </a:pPr>
            <a:r>
              <a:rPr lang="en-US" sz="1400" dirty="0">
                <a:solidFill>
                  <a:schemeClr val="bg1"/>
                </a:solidFill>
              </a:rPr>
              <a:t>pregnant persons; </a:t>
            </a:r>
            <a:endParaRPr sz="1400" dirty="0">
              <a:solidFill>
                <a:schemeClr val="bg1"/>
              </a:solidFill>
              <a:cs typeface="Poppins"/>
            </a:endParaRPr>
          </a:p>
          <a:p>
            <a:pPr marL="1371600" lvl="2" indent="-457200" algn="l" rtl="0">
              <a:lnSpc>
                <a:spcPct val="120000"/>
              </a:lnSpc>
              <a:spcBef>
                <a:spcPts val="0"/>
              </a:spcBef>
              <a:spcAft>
                <a:spcPts val="0"/>
              </a:spcAft>
              <a:buSzPts val="1500"/>
              <a:buFont typeface="Arial"/>
              <a:buChar char="•"/>
            </a:pPr>
            <a:r>
              <a:rPr lang="en-US" sz="1400" dirty="0">
                <a:solidFill>
                  <a:schemeClr val="bg1"/>
                </a:solidFill>
              </a:rPr>
              <a:t>LGBTQ+ individuals; </a:t>
            </a:r>
            <a:endParaRPr sz="1400" dirty="0">
              <a:solidFill>
                <a:schemeClr val="bg1"/>
              </a:solidFill>
              <a:cs typeface="Poppins"/>
            </a:endParaRPr>
          </a:p>
          <a:p>
            <a:pPr marL="1371600" lvl="2" indent="-457200" algn="l" rtl="0">
              <a:lnSpc>
                <a:spcPct val="120000"/>
              </a:lnSpc>
              <a:spcBef>
                <a:spcPts val="0"/>
              </a:spcBef>
              <a:spcAft>
                <a:spcPts val="0"/>
              </a:spcAft>
              <a:buSzPts val="1500"/>
              <a:buFont typeface="Arial"/>
              <a:buChar char="•"/>
            </a:pPr>
            <a:r>
              <a:rPr lang="en-US" sz="1400" dirty="0">
                <a:solidFill>
                  <a:schemeClr val="bg1"/>
                </a:solidFill>
              </a:rPr>
              <a:t>those who are socially isolated; </a:t>
            </a:r>
            <a:endParaRPr sz="1400" dirty="0">
              <a:solidFill>
                <a:schemeClr val="bg1"/>
              </a:solidFill>
              <a:cs typeface="Poppins"/>
            </a:endParaRPr>
          </a:p>
          <a:p>
            <a:pPr marL="1371600" lvl="2" indent="-457200" algn="l" rtl="0">
              <a:lnSpc>
                <a:spcPct val="120000"/>
              </a:lnSpc>
              <a:spcBef>
                <a:spcPts val="0"/>
              </a:spcBef>
              <a:spcAft>
                <a:spcPts val="0"/>
              </a:spcAft>
              <a:buSzPts val="1500"/>
              <a:buFont typeface="Arial"/>
              <a:buChar char="•"/>
            </a:pPr>
            <a:r>
              <a:rPr lang="en-US" sz="1400" dirty="0">
                <a:solidFill>
                  <a:schemeClr val="bg1"/>
                </a:solidFill>
              </a:rPr>
              <a:t>those with controlling, angry, or hostile partners; </a:t>
            </a:r>
            <a:endParaRPr sz="1400" dirty="0">
              <a:solidFill>
                <a:schemeClr val="bg1"/>
              </a:solidFill>
              <a:cs typeface="Poppins"/>
            </a:endParaRPr>
          </a:p>
          <a:p>
            <a:pPr marL="1371600" lvl="2" indent="-457200" algn="l" rtl="0">
              <a:lnSpc>
                <a:spcPct val="120000"/>
              </a:lnSpc>
              <a:spcBef>
                <a:spcPts val="0"/>
              </a:spcBef>
              <a:spcAft>
                <a:spcPts val="0"/>
              </a:spcAft>
              <a:buSzPts val="1500"/>
              <a:buFont typeface="Arial"/>
              <a:buChar char="•"/>
            </a:pPr>
            <a:r>
              <a:rPr lang="en-US" sz="1400" dirty="0">
                <a:solidFill>
                  <a:schemeClr val="bg1"/>
                </a:solidFill>
              </a:rPr>
              <a:t>those with a history of abuse; and </a:t>
            </a:r>
            <a:endParaRPr sz="1400" dirty="0">
              <a:solidFill>
                <a:schemeClr val="bg1"/>
              </a:solidFill>
              <a:cs typeface="Poppins"/>
            </a:endParaRPr>
          </a:p>
          <a:p>
            <a:pPr marL="1371600" lvl="2" indent="-457200" algn="l" rtl="0">
              <a:lnSpc>
                <a:spcPct val="120000"/>
              </a:lnSpc>
              <a:spcBef>
                <a:spcPts val="0"/>
              </a:spcBef>
              <a:spcAft>
                <a:spcPts val="0"/>
              </a:spcAft>
              <a:buSzPts val="1500"/>
              <a:buFont typeface="Arial"/>
              <a:buChar char="•"/>
            </a:pPr>
            <a:r>
              <a:rPr lang="en-US" sz="1400" dirty="0">
                <a:solidFill>
                  <a:schemeClr val="bg1"/>
                </a:solidFill>
              </a:rPr>
              <a:t>those  with partners who use substances.</a:t>
            </a:r>
            <a:endParaRPr sz="1400" dirty="0">
              <a:solidFill>
                <a:schemeClr val="bg1"/>
              </a:solidFill>
              <a:cs typeface="Poppins"/>
            </a:endParaRPr>
          </a:p>
          <a:p>
            <a:pPr marL="914400" lvl="1" indent="-247650" algn="l" rtl="0">
              <a:lnSpc>
                <a:spcPct val="120000"/>
              </a:lnSpc>
              <a:spcBef>
                <a:spcPts val="0"/>
              </a:spcBef>
              <a:spcAft>
                <a:spcPts val="0"/>
              </a:spcAft>
              <a:buSzPts val="3300"/>
              <a:buFont typeface="Courier New"/>
              <a:buNone/>
            </a:pPr>
            <a:endParaRPr sz="1600" dirty="0">
              <a:solidFill>
                <a:schemeClr val="bg1"/>
              </a:solidFill>
            </a:endParaRPr>
          </a:p>
          <a:p>
            <a:pPr marL="1257300" lvl="2" indent="-133350" algn="l" rtl="0">
              <a:lnSpc>
                <a:spcPct val="120000"/>
              </a:lnSpc>
              <a:spcBef>
                <a:spcPts val="0"/>
              </a:spcBef>
              <a:spcAft>
                <a:spcPts val="0"/>
              </a:spcAft>
              <a:buSzPts val="3300"/>
              <a:buFont typeface="Courier New"/>
              <a:buNone/>
            </a:pPr>
            <a:endParaRPr sz="1400" dirty="0">
              <a:solidFill>
                <a:schemeClr val="bg1"/>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9df821b-cdae-4676-ab6f-974a3e2a1363">
      <Terms xmlns="http://schemas.microsoft.com/office/infopath/2007/PartnerControls"/>
    </lcf76f155ced4ddcb4097134ff3c332f>
    <TaxCatchAll xmlns="d6da865a-5e2a-4015-9842-f46022b000a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AE013863F57804C8639B351CA8B05DE" ma:contentTypeVersion="12" ma:contentTypeDescription="Create a new document." ma:contentTypeScope="" ma:versionID="a3f82e1ee063a054f6d91c4ddbeb0c13">
  <xsd:schema xmlns:xsd="http://www.w3.org/2001/XMLSchema" xmlns:xs="http://www.w3.org/2001/XMLSchema" xmlns:p="http://schemas.microsoft.com/office/2006/metadata/properties" xmlns:ns2="e9df821b-cdae-4676-ab6f-974a3e2a1363" xmlns:ns3="d6da865a-5e2a-4015-9842-f46022b000a0" targetNamespace="http://schemas.microsoft.com/office/2006/metadata/properties" ma:root="true" ma:fieldsID="5ac300a51e894ff5a97b5d71c9057e8d" ns2:_="" ns3:_="">
    <xsd:import namespace="e9df821b-cdae-4676-ab6f-974a3e2a1363"/>
    <xsd:import namespace="d6da865a-5e2a-4015-9842-f46022b000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df821b-cdae-4676-ab6f-974a3e2a13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22d6aeb-2130-4a19-b464-59cdf858f26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da865a-5e2a-4015-9842-f46022b000a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36b9b76-9b77-4af0-9162-05950d632347}" ma:internalName="TaxCatchAll" ma:showField="CatchAllData" ma:web="d6da865a-5e2a-4015-9842-f46022b000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4F6377-F203-4290-B70A-9CE5F9C1A7AC}">
  <ds:schemaRefs>
    <ds:schemaRef ds:uri="http://schemas.microsoft.com/sharepoint/v3/contenttype/forms"/>
  </ds:schemaRefs>
</ds:datastoreItem>
</file>

<file path=customXml/itemProps2.xml><?xml version="1.0" encoding="utf-8"?>
<ds:datastoreItem xmlns:ds="http://schemas.openxmlformats.org/officeDocument/2006/customXml" ds:itemID="{1DBBACBB-1D56-42D4-B033-D4C2FEB01641}">
  <ds:schemaRefs>
    <ds:schemaRef ds:uri="http://schemas.microsoft.com/office/2006/metadata/properties"/>
    <ds:schemaRef ds:uri="http://schemas.microsoft.com/office/infopath/2007/PartnerControls"/>
    <ds:schemaRef ds:uri="e9df821b-cdae-4676-ab6f-974a3e2a1363"/>
    <ds:schemaRef ds:uri="d6da865a-5e2a-4015-9842-f46022b000a0"/>
  </ds:schemaRefs>
</ds:datastoreItem>
</file>

<file path=customXml/itemProps3.xml><?xml version="1.0" encoding="utf-8"?>
<ds:datastoreItem xmlns:ds="http://schemas.openxmlformats.org/officeDocument/2006/customXml" ds:itemID="{CAAB2D4B-BC23-47F2-B2DF-3660A4CC72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df821b-cdae-4676-ab6f-974a3e2a1363"/>
    <ds:schemaRef ds:uri="d6da865a-5e2a-4015-9842-f46022b000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TotalTime>
  <Words>9355</Words>
  <Application>Microsoft Office PowerPoint</Application>
  <PresentationFormat>On-screen Show (4:3)</PresentationFormat>
  <Paragraphs>705</Paragraphs>
  <Slides>60</Slides>
  <Notes>60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Courier New</vt:lpstr>
      <vt:lpstr>Nunito</vt:lpstr>
      <vt:lpstr>Poppins</vt:lpstr>
      <vt:lpstr>Wingdings</vt:lpstr>
      <vt:lpstr>Office Theme</vt:lpstr>
      <vt:lpstr>Trauma and the perinatal period:  a guide for OB/GYN providers</vt:lpstr>
      <vt:lpstr>Disclosures/Disclaimers/Acknowledgments</vt:lpstr>
      <vt:lpstr>Learning Objectives:</vt:lpstr>
      <vt:lpstr>Outline:</vt:lpstr>
      <vt:lpstr>Introduction:</vt:lpstr>
      <vt:lpstr>Introduction</vt:lpstr>
      <vt:lpstr>Epidemiology: Rates and Incidence</vt:lpstr>
      <vt:lpstr>Epidemiology: Risk Factors</vt:lpstr>
      <vt:lpstr>Epidemiology: Risk Factors</vt:lpstr>
      <vt:lpstr>Epidemiology:  Risk Factors</vt:lpstr>
      <vt:lpstr>Screening</vt:lpstr>
      <vt:lpstr>Screening</vt:lpstr>
      <vt:lpstr>Screening</vt:lpstr>
      <vt:lpstr>Diagnostic Criteria: PTSD</vt:lpstr>
      <vt:lpstr>Diagnostic Criteria: PTSD</vt:lpstr>
      <vt:lpstr>Diagnostic Criteria: PTSD</vt:lpstr>
      <vt:lpstr>Diagnostic Considerations:  PP-PTSD</vt:lpstr>
      <vt:lpstr>Diagnostic Considerations</vt:lpstr>
      <vt:lpstr>  Frank IPV may be preceded  by escalating use of power and control  (graphic from thehotline.org) </vt:lpstr>
      <vt:lpstr>Clinical Presentation:  PTSD due to IPV</vt:lpstr>
      <vt:lpstr>Clinical Presentation: PP-PTSD</vt:lpstr>
      <vt:lpstr>Clinical Presentation: PP-PTSD</vt:lpstr>
      <vt:lpstr>Clinical Presentation: Course</vt:lpstr>
      <vt:lpstr>Clinical Presentation: Prognosis</vt:lpstr>
      <vt:lpstr>Differential Diagnosis:</vt:lpstr>
      <vt:lpstr>Differential Diagnosis: Overlapping Symptoms</vt:lpstr>
      <vt:lpstr>PowerPoint Presentation</vt:lpstr>
      <vt:lpstr>Biological Factors</vt:lpstr>
      <vt:lpstr>Psychological Factors </vt:lpstr>
      <vt:lpstr>Social Vulnerabilities </vt:lpstr>
      <vt:lpstr>General principles of treatment</vt:lpstr>
      <vt:lpstr>Treatment: Psychotherapy</vt:lpstr>
      <vt:lpstr>Treatment: Pharmacologic therapies</vt:lpstr>
      <vt:lpstr>Treatment: Alternative and complementary medicine therapies</vt:lpstr>
      <vt:lpstr>Treatment of PP-PTSD </vt:lpstr>
      <vt:lpstr>Trauma-Informed Care</vt:lpstr>
      <vt:lpstr>From Sachdeva et al.:</vt:lpstr>
      <vt:lpstr>Case study </vt:lpstr>
      <vt:lpstr>Case study (continued)</vt:lpstr>
      <vt:lpstr>What is the differential diagnosis for this patient based off this information? What is the most likely diagnosis and why?</vt:lpstr>
      <vt:lpstr>What is the differential diagnosis for this patient based off this information? What is the most likely diagnosis and why?  PTSD</vt:lpstr>
      <vt:lpstr>Case Presentation Differential Dx</vt:lpstr>
      <vt:lpstr>What other information might be useful to know for diagnosis and clinical decision-making?</vt:lpstr>
      <vt:lpstr>What are the risks of abrupt discontinuation of SSRIs?</vt:lpstr>
      <vt:lpstr>Case Study (continued) </vt:lpstr>
      <vt:lpstr>Case Study (continued)</vt:lpstr>
      <vt:lpstr>What are the potential risks of untreated PTSD in pregnancy? What are the potential risks of untreated PTSD regardless of pregnancy status? </vt:lpstr>
      <vt:lpstr>What are the recommended treatments for PTSD?</vt:lpstr>
      <vt:lpstr>What are your thoughts on the length of the patient’s medication trial for PTSD? What is the recommended length of treatment for PTSD? What is a therapeutic trial of medication? </vt:lpstr>
      <vt:lpstr>Case Study (continued) </vt:lpstr>
      <vt:lpstr>How would you address this patient’s concerns? What approach would be best in this situation?</vt:lpstr>
      <vt:lpstr>  Which SSRI would you recommend for this patient?</vt:lpstr>
      <vt:lpstr>What are the potential side effects of benzodiazepines and prazosin? What are the potential risks to a developing baby during pregnancy and after delivery?</vt:lpstr>
      <vt:lpstr>What are the potential side effects of benzodiazepines and prazosin? What are the potential risks to a developing baby during pregnancy and after delivery? (continued)</vt:lpstr>
      <vt:lpstr>How would you counsel this patient about using benzodiazepines in pregnancy?</vt:lpstr>
      <vt:lpstr>Case Study (continued) </vt:lpstr>
      <vt:lpstr>What is an appropriate starting dose and titration schedule? What is a therapeutic dose?</vt:lpstr>
      <vt:lpstr>Summary</vt:lpstr>
      <vt:lpstr>Key references </vt:lpstr>
      <vt:lpstr>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julia.frank</dc:creator>
  <cp:lastModifiedBy>Amanda Brahlek</cp:lastModifiedBy>
  <cp:revision>306</cp:revision>
  <dcterms:created xsi:type="dcterms:W3CDTF">2018-04-23T18:57:46Z</dcterms:created>
  <dcterms:modified xsi:type="dcterms:W3CDTF">2026-05-01T21:04:34Z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0x0101007AE013863F57804C8639B351CA8B05DE</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{"FileActivityType":"9","FileActivityTimeStamp":"2026-01-08T19:31:58.047Z","FileActivityUsersOnPage":[{"DisplayName":"Macy Akers","Id":"makers@parthenonmgmt.com"}],"FileActivityNavigationId":null}</vt:lpwstr>
  </property>
  <property fmtid="{D5CDD505-2E9C-101B-9397-08002B2CF9AE}" pid="8" name="TriggerFlowInfo">
    <vt:lpwstr/>
  </property>
</Properties>
</file>