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 id="2147483689" r:id="rId5"/>
  </p:sldMasterIdLst>
  <p:notesMasterIdLst>
    <p:notesMasterId r:id="rId54"/>
  </p:notesMasterIdLst>
  <p:sldIdLst>
    <p:sldId id="30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x="9144000" cy="5143500" type="screen16x9"/>
  <p:notesSz cx="6858000" cy="9144000"/>
  <p:embeddedFontLst>
    <p:embeddedFont>
      <p:font typeface="Nunito" pitchFamily="2" charset="0"/>
      <p:regular r:id="rId55"/>
      <p:bold r:id="rId56"/>
      <p:italic r:id="rId57"/>
      <p:boldItalic r:id="rId58"/>
    </p:embeddedFont>
    <p:embeddedFont>
      <p:font typeface="Poppins" panose="00000500000000000000" pitchFamily="2"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C8BA"/>
    <a:srgbClr val="A6462D"/>
    <a:srgbClr val="012B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34A26-D24D-5755-5DCB-B9A6EFDA55E0}" v="39" dt="2026-03-04T18:28:15.584"/>
  </p1510:revLst>
</p1510:revInfo>
</file>

<file path=ppt/tableStyles.xml><?xml version="1.0" encoding="utf-8"?>
<a:tblStyleLst xmlns:a="http://schemas.openxmlformats.org/drawingml/2006/main" def="{4DF8920A-C726-4CAD-8A7C-7759A89960CF}">
  <a:tblStyle styleId="{4DF8920A-C726-4CAD-8A7C-7759A89960C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tox.or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mothertobaby.org/fact-sheet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reprotox.org/"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mothertobaby.org/fact-sheet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860E5C29-5622-4EC1-A031-4396442DDC41}"/>
            </a:ext>
          </a:extLst>
        </p:cNvPr>
        <p:cNvGrpSpPr/>
        <p:nvPr/>
      </p:nvGrpSpPr>
      <p:grpSpPr>
        <a:xfrm>
          <a:off x="0" y="0"/>
          <a:ext cx="0" cy="0"/>
          <a:chOff x="0" y="0"/>
          <a:chExt cx="0" cy="0"/>
        </a:xfrm>
      </p:grpSpPr>
      <p:sp>
        <p:nvSpPr>
          <p:cNvPr id="135" name="Google Shape;135;g206d6056c54_11_92:notes">
            <a:extLst>
              <a:ext uri="{FF2B5EF4-FFF2-40B4-BE49-F238E27FC236}">
                <a16:creationId xmlns:a16="http://schemas.microsoft.com/office/drawing/2014/main" id="{37F277D1-887E-8942-A6A6-00B921029C0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6" name="Google Shape;136;g206d6056c54_11_92:notes">
            <a:extLst>
              <a:ext uri="{FF2B5EF4-FFF2-40B4-BE49-F238E27FC236}">
                <a16:creationId xmlns:a16="http://schemas.microsoft.com/office/drawing/2014/main" id="{FBF2F549-4F47-0A2F-3480-4987AEA64C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268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06d6056c54_1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06d6056c54_11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Three great resources are listed above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6d6056c54_1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06d6056c54_11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histogram depicts the number of women with each EDPS score in a large prospective cohort of 10,000 postpartum women in Pittsburgh who were screened for perinatal depression using the EPDS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Of the 10,000 women screened: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7.0% screened positive for major depression. This is not an uncommon finding.</a:t>
            </a:r>
            <a:endParaRPr sz="1200">
              <a:solidFill>
                <a:schemeClr val="dk1"/>
              </a:solidFill>
              <a:latin typeface="Calibri"/>
              <a:ea typeface="Calibri"/>
              <a:cs typeface="Calibri"/>
              <a:sym typeface="Calibri"/>
            </a:endParaRPr>
          </a:p>
          <a:p>
            <a:pPr marL="0" lvl="0" indent="0" algn="r" rtl="0">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highlight>
                  <a:srgbClr val="FFFFFF"/>
                </a:highlight>
              </a:rPr>
              <a:t>Wisner, K. L., Sit, D. K., McShea, M. C., Rizzo, D. M., Zoretich, R. A., Hughes, C. L., ... &amp; Hanusa, B. H. (2013). Onset timing, thoughts of self-harm, and diagnoses in postpartum women with screen-positive depression findings. </a:t>
            </a:r>
            <a:r>
              <a:rPr lang="en" sz="1000" i="1">
                <a:solidFill>
                  <a:srgbClr val="222222"/>
                </a:solidFill>
                <a:highlight>
                  <a:srgbClr val="FFFFFF"/>
                </a:highlight>
              </a:rPr>
              <a:t>JAMA psychiatry</a:t>
            </a:r>
            <a:r>
              <a:rPr lang="en" sz="1000">
                <a:solidFill>
                  <a:srgbClr val="222222"/>
                </a:solidFill>
                <a:highlight>
                  <a:srgbClr val="FFFFFF"/>
                </a:highlight>
              </a:rPr>
              <a:t>, </a:t>
            </a:r>
            <a:r>
              <a:rPr lang="en" sz="1000" i="1">
                <a:solidFill>
                  <a:srgbClr val="222222"/>
                </a:solidFill>
                <a:highlight>
                  <a:srgbClr val="FFFFFF"/>
                </a:highlight>
              </a:rPr>
              <a:t>70</a:t>
            </a:r>
            <a:r>
              <a:rPr lang="en" sz="1000">
                <a:solidFill>
                  <a:srgbClr val="222222"/>
                </a:solidFill>
                <a:highlight>
                  <a:srgbClr val="FFFFFF"/>
                </a:highlight>
              </a:rPr>
              <a:t>(5), 490-498.</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06d6056c54_1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06d6056c54_11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This is data from that same cohort of the 10K women in Pittsburgh screened for perinatal depression. For women who screened positive, when asked about timing of onset of symptoms, 40% of women reported that their symptoms began within the 3 months postpartum. Given the short time duration, this remains the time of highest day by day incidence of depressive symptoms.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But 33% of women developed depressive symptoms during pregnancy and 27% reported symptoms starting even before pregnancy began. This means that if we were to screen only postpartum, we may leave 60% of women with depression un-identified and un-treated during their pregnancy.</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This finding led to the change in nomenclature to reflect perinatal depression - not just postpartum depression.</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Due to this and other similar findings, ACOG “strongly encourages” screening both antenatally and postpartum. We would recommend screening each trimester during pregnancy and again postpartum as an ideal. A reasonable alternative would be to screen at least twice during pregnancy --- once at the first prenatal visit and once again in the 3rd trimester --- and again postpartum.</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highlight>
                  <a:srgbClr val="FFFFFF"/>
                </a:highlight>
              </a:rPr>
              <a:t>Wisner, K. L., Sit, D. K., McShea, M. C., Rizzo, D. M., Zoretich, R. A., Hughes, C. L., ... &amp; Hanusa, B. H. (2013). Onset timing, thoughts of self-harm, and diagnoses in postpartum women with screen-positive depression findings. </a:t>
            </a:r>
            <a:r>
              <a:rPr lang="en" sz="1000" i="1">
                <a:solidFill>
                  <a:srgbClr val="222222"/>
                </a:solidFill>
                <a:highlight>
                  <a:srgbClr val="FFFFFF"/>
                </a:highlight>
              </a:rPr>
              <a:t>JAMA psychiatry</a:t>
            </a:r>
            <a:r>
              <a:rPr lang="en" sz="1000">
                <a:solidFill>
                  <a:srgbClr val="222222"/>
                </a:solidFill>
                <a:highlight>
                  <a:srgbClr val="FFFFFF"/>
                </a:highlight>
              </a:rPr>
              <a:t>, </a:t>
            </a:r>
            <a:r>
              <a:rPr lang="en" sz="1000" i="1">
                <a:solidFill>
                  <a:srgbClr val="222222"/>
                </a:solidFill>
                <a:highlight>
                  <a:srgbClr val="FFFFFF"/>
                </a:highlight>
              </a:rPr>
              <a:t>70</a:t>
            </a:r>
            <a:r>
              <a:rPr lang="en" sz="1000">
                <a:solidFill>
                  <a:srgbClr val="222222"/>
                </a:solidFill>
                <a:highlight>
                  <a:srgbClr val="FFFFFF"/>
                </a:highlight>
              </a:rPr>
              <a:t>(5), 490-498.</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6d6056c54_1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06d6056c54_1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Multiple professional societies, including ACOG, AAP, SMFM and USPSTF have recommended screening for perinatal depression both during pregnancy and postpartum.  Current ACOG guidelines call for first prenatal visit, another time point in pregnancy, and 6-week postpartum visit.  This should be considered a minimum.  Many OBs find it difficult to fit in time for screening, but crucial to do so – remember that mental health conditions are the leading cause of pregnancy-related death.</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06d6056c54_1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06d6056c54_11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222222"/>
                </a:solidFill>
                <a:highlight>
                  <a:srgbClr val="FFFFFF"/>
                </a:highlight>
              </a:rPr>
              <a:t>Conway, C. A. (2010). ACOG encourages screening for depression during and after pregnancy. </a:t>
            </a:r>
            <a:r>
              <a:rPr lang="en" sz="1000" i="1">
                <a:solidFill>
                  <a:srgbClr val="222222"/>
                </a:solidFill>
                <a:highlight>
                  <a:srgbClr val="FFFFFF"/>
                </a:highlight>
              </a:rPr>
              <a:t>Health Law Perspectives. February</a:t>
            </a:r>
            <a:r>
              <a:rPr lang="en" sz="1000">
                <a:solidFill>
                  <a:srgbClr val="222222"/>
                </a:solidFill>
                <a:highlight>
                  <a:srgbClr val="FFFFFF"/>
                </a:highlight>
              </a:rPr>
              <a:t>.</a:t>
            </a:r>
            <a:endParaRPr sz="1000">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ACOG does not endorse a specific perinatal depression screening tool, but gives guideliens on timing as in previous slide.  The USPSTF recommends screening at least once during pregnancy and once postpartum.  Because symptoms can arise at any time, this may be inadequate, and reproductive psychiatrists recommend screening once per trimester and at all postpartum visits.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Listed here are the 7 most commonly used scales. Each takes less than 10 minutes to complete, has good testing characteristics. Cut-off scores for positive screens are listed here.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two most commonly used are the EPDS or the PHQ9. Both are freely available online, in multiple languages, are brief, and have reasonable test characteristics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06d6056c54_11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don’t think screening is enough; screening is meant to prompt a conversation with the patient.  If someone scores high because they are having a bad day, that’s not a reason to refer to psychiatry; have a conversation to find out if the person is actually having mental health symptoms.</a:t>
            </a:r>
            <a:endParaRPr/>
          </a:p>
        </p:txBody>
      </p:sp>
      <p:sp>
        <p:nvSpPr>
          <p:cNvPr id="230" name="Google Shape;230;g206d6056c54_11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06d6056c54_1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06d6056c54_11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i="1">
                <a:highlight>
                  <a:schemeClr val="lt1"/>
                </a:highlight>
              </a:rPr>
              <a:t>Let’s go through a case so you can see how to apply these principles.</a:t>
            </a:r>
            <a:endParaRPr i="1">
              <a:highlight>
                <a:schemeClr val="lt1"/>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06d6056c54_1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06d6056c54_11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06d6056c54_1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06d6056c54_1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Remember, screening is only a tool that prompts a conversation about mental health.  Really important to figure out what is going on with the patient beyond the number on the scale. Before even beginning treatment discussion, the patient must be assessed for high acute risk of suicide/homicide/inability to care for self.</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06d6056c54_1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06d6056c54_11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Your main job as an OB is to 1) figure out if the patient is safe to leave your office and 2) direct her to appropriate treatment.  You’re not expected to do it all alone!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06d6056c54_11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i="1">
              <a:highlight>
                <a:schemeClr val="accent4"/>
              </a:highlight>
            </a:endParaRPr>
          </a:p>
        </p:txBody>
      </p:sp>
      <p:sp>
        <p:nvSpPr>
          <p:cNvPr id="142" name="Google Shape;142;g206d6056c54_1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6d6056c54_1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206d6056c54_11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It can benefit the practitioner to take a moment to assess for any history of bipolar illness. Brief questions like this can help assess for the risks associated with standard depression treatment (ie. SSRIs triggering mania). Patient with a history of bipolar disorder require different treatment considerations and are at risk of postpartum psychosis. For more clinical detail, please see the section on Bipolar Affective Disorder and Postpartum Psychosis. </a:t>
            </a:r>
            <a:endParaRPr i="1">
              <a:highlight>
                <a:schemeClr val="accent4"/>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06d6056c54_1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06d6056c54_11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The important question!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06d6056c54_11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06d6056c54_11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Depression is a medical complication of pregnancy.  It means the pregnancy is high-risk, so there is no zero-risk choice to be made.  We can never guarantee that anything in pregnancy is 100% safe – examples like breathing in air pollution, it certainly poses risk but we do it anyway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06d6056c54_11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06d6056c54_11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300"/>
              <a:buFont typeface="Calibri"/>
              <a:buNone/>
            </a:pPr>
            <a:r>
              <a:rPr lang="en" sz="1300">
                <a:solidFill>
                  <a:schemeClr val="dk1"/>
                </a:solidFill>
                <a:latin typeface="Calibri"/>
                <a:ea typeface="Calibri"/>
                <a:cs typeface="Calibri"/>
                <a:sym typeface="Calibri"/>
              </a:rPr>
              <a:t>Most of the literature compares healthy women without MDD (and no exposure to medication) to women with MDD on medications. They often ascribe any observed associations to the medications themselves</a:t>
            </a: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300"/>
              <a:buFont typeface="Calibri"/>
              <a:buNone/>
            </a:pP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300"/>
              <a:buFont typeface="Calibri"/>
              <a:buNone/>
            </a:pPr>
            <a:r>
              <a:rPr lang="en" sz="1300">
                <a:solidFill>
                  <a:schemeClr val="dk1"/>
                </a:solidFill>
                <a:latin typeface="Calibri"/>
                <a:ea typeface="Calibri"/>
                <a:cs typeface="Calibri"/>
                <a:sym typeface="Calibri"/>
              </a:rPr>
              <a:t>But this isn’t the clinical choice in front of us. This leads to risks of SSRIs being weighed more heavily than the benefits.</a:t>
            </a: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300"/>
              <a:buFont typeface="Calibri"/>
              <a:buNone/>
            </a:pP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The proper design of studies is to compare untreated depression with treated depression - and when this is done, the findings often diverge from prior literature</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06d6056c54_1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206d6056c54_11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Important to present counseling that balances the risks of untreated depression with the risks associated with medication.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Crossed out items have been previously considered but are now dis-proven with more appropriate analyses.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Presenting the paradigm in this manner allows providers and patients to realize the balance, for most birthing people, favors treatment with pharmacotherapy</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For details on these specific risks, see MDD lecture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06d6056c54_11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06d6056c54_11_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Collaborate with the patient: </a:t>
            </a:r>
            <a:endParaRPr/>
          </a:p>
          <a:p>
            <a:pPr marL="457200" lvl="0" indent="-298450" algn="l" rtl="0">
              <a:spcBef>
                <a:spcPts val="0"/>
              </a:spcBef>
              <a:spcAft>
                <a:spcPts val="0"/>
              </a:spcAft>
              <a:buClr>
                <a:schemeClr val="dk1"/>
              </a:buClr>
              <a:buSzPts val="1100"/>
              <a:buFont typeface="Calibri"/>
              <a:buChar char="-"/>
            </a:pPr>
            <a:r>
              <a:rPr lang="en"/>
              <a:t>use their prior medication history or family medication history to choose a medication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Set realistic expectations: there will be small incremental improvement in target symptoms, but not a dramatic instant improvement with initiation of medication. A symptom log can often help patients track improvement in their target symptoms. </a:t>
            </a:r>
            <a:endParaRPr/>
          </a:p>
          <a:p>
            <a:pPr marL="914400" lvl="1" indent="-298450" algn="l" rtl="0">
              <a:spcBef>
                <a:spcPts val="0"/>
              </a:spcBef>
              <a:spcAft>
                <a:spcPts val="0"/>
              </a:spcAft>
              <a:buClr>
                <a:schemeClr val="dk1"/>
              </a:buClr>
              <a:buSzPts val="1100"/>
              <a:buFont typeface="Calibri"/>
              <a:buChar char="-"/>
            </a:pPr>
            <a:r>
              <a:rPr lang="en"/>
              <a:t>Side effects will often occur prior to substantial benefit. </a:t>
            </a:r>
            <a:endParaRPr/>
          </a:p>
          <a:p>
            <a:pPr marL="914400" lvl="1" indent="-298450" algn="l" rtl="0">
              <a:spcBef>
                <a:spcPts val="0"/>
              </a:spcBef>
              <a:spcAft>
                <a:spcPts val="0"/>
              </a:spcAft>
              <a:buClr>
                <a:schemeClr val="dk1"/>
              </a:buClr>
              <a:buSzPts val="1100"/>
              <a:buFont typeface="Calibri"/>
              <a:buChar char="-"/>
            </a:pPr>
            <a:r>
              <a:rPr lang="en"/>
              <a:t>In some patients, a solution will not occur with the first medication prescribed</a:t>
            </a:r>
            <a:endParaRPr/>
          </a:p>
          <a:p>
            <a:pPr marL="914400" lvl="1" indent="-298450" algn="l" rtl="0">
              <a:spcBef>
                <a:spcPts val="0"/>
              </a:spcBef>
              <a:spcAft>
                <a:spcPts val="0"/>
              </a:spcAft>
              <a:buClr>
                <a:schemeClr val="dk1"/>
              </a:buClr>
              <a:buSzPts val="1100"/>
              <a:buFont typeface="Calibri"/>
              <a:buChar char="-"/>
            </a:pPr>
            <a:r>
              <a:rPr lang="en"/>
              <a:t>Inform that withdrawal symptoms may occur with abruption cessation of certain medications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Different psychoactive medications are associated with different side effect profiles: </a:t>
            </a:r>
            <a:endParaRPr/>
          </a:p>
          <a:p>
            <a:pPr marL="457200" lvl="0" indent="-298450" algn="l" rtl="0">
              <a:spcBef>
                <a:spcPts val="0"/>
              </a:spcBef>
              <a:spcAft>
                <a:spcPts val="0"/>
              </a:spcAft>
              <a:buClr>
                <a:schemeClr val="dk1"/>
              </a:buClr>
              <a:buSzPts val="1100"/>
              <a:buFont typeface="Calibri"/>
              <a:buChar char="-"/>
            </a:pPr>
            <a:r>
              <a:rPr lang="en"/>
              <a:t>Educate patients/provide anticipatory guidance on potential side effect profiles for medications prescribed</a:t>
            </a:r>
            <a:endParaRPr/>
          </a:p>
          <a:p>
            <a:pPr marL="457200" lvl="0" indent="-298450" algn="l" rtl="0">
              <a:spcBef>
                <a:spcPts val="0"/>
              </a:spcBef>
              <a:spcAft>
                <a:spcPts val="0"/>
              </a:spcAft>
              <a:buClr>
                <a:schemeClr val="dk1"/>
              </a:buClr>
              <a:buSzPts val="1100"/>
              <a:buFont typeface="Calibri"/>
              <a:buChar char="-"/>
            </a:pPr>
            <a:r>
              <a:rPr lang="en"/>
              <a:t>Explain that some early side effects are transient and bearable, others develop later or may be persistent and these will necessitate dose adjustment or medication change</a:t>
            </a:r>
            <a:endParaRPr/>
          </a:p>
          <a:p>
            <a:pPr marL="457200" lvl="0" indent="-298450" algn="l" rtl="0">
              <a:spcBef>
                <a:spcPts val="0"/>
              </a:spcBef>
              <a:spcAft>
                <a:spcPts val="0"/>
              </a:spcAft>
              <a:buClr>
                <a:schemeClr val="dk1"/>
              </a:buClr>
              <a:buSzPts val="1100"/>
              <a:buFont typeface="Calibri"/>
              <a:buChar char="-"/>
            </a:pPr>
            <a:r>
              <a:rPr lang="en"/>
              <a:t>Sedating medications may be more appropriate for patients with anxiety or sleep difficulties</a:t>
            </a:r>
            <a:endParaRPr/>
          </a:p>
          <a:p>
            <a:pPr marL="457200" lvl="0" indent="-298450" algn="l" rtl="0">
              <a:spcBef>
                <a:spcPts val="0"/>
              </a:spcBef>
              <a:spcAft>
                <a:spcPts val="0"/>
              </a:spcAft>
              <a:buClr>
                <a:schemeClr val="dk1"/>
              </a:buClr>
              <a:buSzPts val="1100"/>
              <a:buFont typeface="Calibri"/>
              <a:buChar char="-"/>
            </a:pPr>
            <a:r>
              <a:rPr lang="en"/>
              <a:t>An activating medication may be more appropriate for those with inertia symptoms</a:t>
            </a:r>
            <a:endParaRPr/>
          </a:p>
          <a:p>
            <a:pPr marL="457200" lvl="0" indent="-298450" algn="l" rtl="0">
              <a:spcBef>
                <a:spcPts val="0"/>
              </a:spcBef>
              <a:spcAft>
                <a:spcPts val="0"/>
              </a:spcAft>
              <a:buClr>
                <a:schemeClr val="dk1"/>
              </a:buClr>
              <a:buSzPts val="1100"/>
              <a:buFont typeface="Calibri"/>
              <a:buChar char="-"/>
            </a:pPr>
            <a:r>
              <a:rPr lang="en"/>
              <a:t>Ask about weight gain or sexual side effect concerns and factor the answer into medication choice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Ensure an adequate trial of medication before switching:</a:t>
            </a:r>
            <a:endParaRPr/>
          </a:p>
          <a:p>
            <a:pPr marL="457200" lvl="0" indent="-298450" algn="l" rtl="0">
              <a:spcBef>
                <a:spcPts val="0"/>
              </a:spcBef>
              <a:spcAft>
                <a:spcPts val="0"/>
              </a:spcAft>
              <a:buClr>
                <a:schemeClr val="dk1"/>
              </a:buClr>
              <a:buSzPts val="1100"/>
              <a:buFont typeface="Calibri"/>
              <a:buChar char="-"/>
            </a:pPr>
            <a:r>
              <a:rPr lang="en"/>
              <a:t>Make sure patient is taking at prescribed dose</a:t>
            </a:r>
            <a:endParaRPr/>
          </a:p>
          <a:p>
            <a:pPr marL="457200" lvl="0" indent="-298450" algn="l" rtl="0">
              <a:spcBef>
                <a:spcPts val="0"/>
              </a:spcBef>
              <a:spcAft>
                <a:spcPts val="0"/>
              </a:spcAft>
              <a:buClr>
                <a:schemeClr val="dk1"/>
              </a:buClr>
              <a:buSzPts val="1100"/>
              <a:buFont typeface="Calibri"/>
              <a:buChar char="-"/>
            </a:pPr>
            <a:r>
              <a:rPr lang="en"/>
              <a:t>An adequate trial is: at least 6 weeks,  on at least ⅔ max dose - max dose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06d6056c54_11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06d6056c54_11_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06d6056c54_11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06d6056c54_11_2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06d6056c54_11_27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206d6056c54_11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06d6056c54_11_2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206d6056c54_11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06d6056c54_1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06d6056c54_1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9" name="Google Shape;149;g206d6056c54_11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06d6056c54_11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06d6056c54_11_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a:t>When psychopharmacologic treatment is indicated during pregnancy, there are some “general tenets” to consider when formulating a treatment plan.  To start, it is helpful to consider some questions which are not unique to the perinatal patient.  After considering the patient’s comprehensive clinical presentation, consider what medications are likely to work for this patient and what are the common side effects for the various medications that might be clinically efficacious?   It is critical to examine these two questions first as although a specific medication may be regarded as having the most reassuring risk profile in pregnancy or lactation, if that medication does not effectively treat the underlying illness, the patient is left with both an exposure to the prescribed medication as well as an exposure to the underlying illness.   Furthermore, if a medication is potentially efficacious but is intolerable for the patient, she is unlikely to adhere to its use.</a:t>
            </a:r>
            <a:endParaRPr/>
          </a:p>
          <a:p>
            <a:pPr marL="152400" lvl="0" indent="0" algn="l" rtl="0">
              <a:lnSpc>
                <a:spcPct val="115000"/>
              </a:lnSpc>
              <a:spcBef>
                <a:spcPts val="0"/>
              </a:spcBef>
              <a:spcAft>
                <a:spcPts val="0"/>
              </a:spcAft>
              <a:buClr>
                <a:schemeClr val="dk1"/>
              </a:buClr>
              <a:buSzPts val="1200"/>
              <a:buFont typeface="Calibri"/>
              <a:buNone/>
            </a:pPr>
            <a:endParaRPr/>
          </a:p>
          <a:p>
            <a:pPr marL="152400" lvl="0" indent="0" algn="l" rtl="0">
              <a:lnSpc>
                <a:spcPct val="115000"/>
              </a:lnSpc>
              <a:spcBef>
                <a:spcPts val="0"/>
              </a:spcBef>
              <a:spcAft>
                <a:spcPts val="0"/>
              </a:spcAft>
              <a:buClr>
                <a:schemeClr val="dk1"/>
              </a:buClr>
              <a:buSzPts val="1200"/>
              <a:buFont typeface="Calibri"/>
              <a:buNone/>
            </a:pPr>
            <a:r>
              <a:rPr lang="en"/>
              <a:t>After these first two clinical considerations, the astute obstetrician will consider both the quality of the data regarding risk in pregnancy and lactation as well as the degree to which that data is reassuring or not.  For example, a relatively new medication may have reassuring data, but this data may be limited to a handful of case reports.  When comparing this new medication to an older medication that will likely have a more established safety profile, the quality of the information must be factored into the analysis.</a:t>
            </a:r>
            <a:endParaRPr/>
          </a:p>
          <a:p>
            <a:pPr marL="152400" lvl="0" indent="0" algn="l" rtl="0">
              <a:lnSpc>
                <a:spcPct val="115000"/>
              </a:lnSpc>
              <a:spcBef>
                <a:spcPts val="0"/>
              </a:spcBef>
              <a:spcAft>
                <a:spcPts val="0"/>
              </a:spcAft>
              <a:buClr>
                <a:schemeClr val="dk1"/>
              </a:buClr>
              <a:buSzPts val="1100"/>
              <a:buFont typeface="Arial"/>
              <a:buNone/>
            </a:pPr>
            <a:endParaRPr/>
          </a:p>
          <a:p>
            <a:pPr marL="152400" lvl="0" indent="0" algn="l" rtl="0">
              <a:lnSpc>
                <a:spcPct val="115000"/>
              </a:lnSpc>
              <a:spcBef>
                <a:spcPts val="0"/>
              </a:spcBef>
              <a:spcAft>
                <a:spcPts val="0"/>
              </a:spcAft>
              <a:buClr>
                <a:schemeClr val="dk1"/>
              </a:buClr>
              <a:buSzPts val="1100"/>
              <a:buFont typeface="Arial"/>
              <a:buNone/>
            </a:pPr>
            <a:r>
              <a:rPr lang="en"/>
              <a:t>Finally, it is important to inform the patient of the various treatment options along with the corresponding risks, benefits, alternatives and side effects and to make decisions in a collaborative fashion.  If the patient is incapacitated by her mental illness, a substitute decision-make should be designated.</a:t>
            </a:r>
            <a:endParaRPr/>
          </a:p>
          <a:p>
            <a:pPr marL="152400" lvl="0" indent="0" algn="l" rtl="0">
              <a:lnSpc>
                <a:spcPct val="115000"/>
              </a:lnSpc>
              <a:spcBef>
                <a:spcPts val="0"/>
              </a:spcBef>
              <a:spcAft>
                <a:spcPts val="0"/>
              </a:spcAft>
              <a:buClr>
                <a:schemeClr val="dk1"/>
              </a:buClr>
              <a:buSzPts val="1100"/>
              <a:buFont typeface="Arial"/>
              <a:buNone/>
            </a:pPr>
            <a:endParaRPr/>
          </a:p>
          <a:p>
            <a:pPr marL="152400" lvl="0" indent="0" algn="l" rtl="0">
              <a:lnSpc>
                <a:spcPct val="115000"/>
              </a:lnSpc>
              <a:spcBef>
                <a:spcPts val="0"/>
              </a:spcBef>
              <a:spcAft>
                <a:spcPts val="0"/>
              </a:spcAft>
              <a:buClr>
                <a:schemeClr val="dk1"/>
              </a:buClr>
              <a:buSzPts val="1100"/>
              <a:buFont typeface="Arial"/>
              <a:buNone/>
            </a:pPr>
            <a:r>
              <a:rPr lang="en"/>
              <a:t>***pregnancy status***</a:t>
            </a:r>
            <a:endParaRPr/>
          </a:p>
          <a:p>
            <a:pPr marL="0" lvl="0" indent="0" algn="l" rtl="0">
              <a:lnSpc>
                <a:spcPct val="115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Discussed in detail more in MDD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06d6056c54_11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06d6056c54_11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06d6056c54_11_2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206d6056c54_11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06d6056c54_11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06d6056c54_11_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06d6056c54_11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06d6056c54_11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Most people need &gt;100mg sertraline, need to titrate to remission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rgbClr val="212121"/>
              </a:buClr>
              <a:buSzPts val="1200"/>
              <a:buFont typeface="Roboto"/>
              <a:buNone/>
            </a:pPr>
            <a:r>
              <a:rPr lang="en" sz="1200">
                <a:solidFill>
                  <a:srgbClr val="212121"/>
                </a:solidFill>
                <a:highlight>
                  <a:srgbClr val="FFFFFF"/>
                </a:highlight>
                <a:latin typeface="Roboto"/>
                <a:ea typeface="Roboto"/>
                <a:cs typeface="Roboto"/>
                <a:sym typeface="Roboto"/>
              </a:rPr>
              <a:t>Wisner KL, Perel JM, Peindl KS, Hanusa BH, Piontek CM, Findling RL. Prevention of postpartum depression: a pilot randomized clinical trial. </a:t>
            </a:r>
            <a:r>
              <a:rPr lang="en" sz="1200" i="1">
                <a:solidFill>
                  <a:srgbClr val="212121"/>
                </a:solidFill>
                <a:highlight>
                  <a:srgbClr val="FFFFFF"/>
                </a:highlight>
                <a:latin typeface="Roboto"/>
                <a:ea typeface="Roboto"/>
                <a:cs typeface="Roboto"/>
                <a:sym typeface="Roboto"/>
              </a:rPr>
              <a:t>Am J Psychiatry</a:t>
            </a:r>
            <a:r>
              <a:rPr lang="en" sz="1200">
                <a:solidFill>
                  <a:srgbClr val="212121"/>
                </a:solidFill>
                <a:highlight>
                  <a:srgbClr val="FFFFFF"/>
                </a:highlight>
                <a:latin typeface="Roboto"/>
                <a:ea typeface="Roboto"/>
                <a:cs typeface="Roboto"/>
                <a:sym typeface="Roboto"/>
              </a:rPr>
              <a:t>. 2004;161(7):1290-1292. doi:10.1176/appi.ajp.161.7.1290</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06d6056c54_11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06d6056c54_11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Graph of left demonstrates the mean level:dose ratio (Y axis) and the gestational age or weeks postpartum (X axis)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This graph is specific to sertraline, but similar graphs have been developed for many of the SSRIs. Note that the blue line is sertraline (active drug) and the green is N-desmethyl-sertraline which is the inactive metabolite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When prescribing SSRIs in pregnancy, it is useful to describe this. I use the analogy of kool-aid being diluted in larger volumes of water to explain that often we need to increase the dose as pregnancy progresses to get the same therapeutic response. It also emphasizes how a dose increase is not more exposure to the fetus - it optimizes the chance of only one exposure (medication) and not two exposures (suboptimally treated MDD + medication)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rgbClr val="222222"/>
              </a:buClr>
              <a:buSzPts val="1000"/>
              <a:buFont typeface="Calibri"/>
              <a:buNone/>
            </a:pPr>
            <a:r>
              <a:rPr lang="en" sz="1000">
                <a:solidFill>
                  <a:srgbClr val="222222"/>
                </a:solidFill>
                <a:highlight>
                  <a:srgbClr val="FFFFFF"/>
                </a:highlight>
              </a:rPr>
              <a:t>Sit, D. K., Perel, J. M., Helsel, J. C., &amp; Wisner, K. L. (2008). Changes in antidepressant metabolism and dosing across pregnancy and early postpartum. </a:t>
            </a:r>
            <a:r>
              <a:rPr lang="en" sz="1000" i="1">
                <a:solidFill>
                  <a:srgbClr val="222222"/>
                </a:solidFill>
                <a:highlight>
                  <a:srgbClr val="FFFFFF"/>
                </a:highlight>
              </a:rPr>
              <a:t>The Journal of clinical psychiatry</a:t>
            </a:r>
            <a:r>
              <a:rPr lang="en" sz="1000">
                <a:solidFill>
                  <a:srgbClr val="222222"/>
                </a:solidFill>
                <a:highlight>
                  <a:srgbClr val="FFFFFF"/>
                </a:highlight>
              </a:rPr>
              <a:t>, </a:t>
            </a:r>
            <a:r>
              <a:rPr lang="en" sz="1000" i="1">
                <a:solidFill>
                  <a:srgbClr val="222222"/>
                </a:solidFill>
                <a:highlight>
                  <a:srgbClr val="FFFFFF"/>
                </a:highlight>
              </a:rPr>
              <a:t>69</a:t>
            </a:r>
            <a:r>
              <a:rPr lang="en" sz="1000">
                <a:solidFill>
                  <a:srgbClr val="222222"/>
                </a:solidFill>
                <a:highlight>
                  <a:srgbClr val="FFFFFF"/>
                </a:highlight>
              </a:rPr>
              <a:t>(4), 2488.</a:t>
            </a:r>
            <a:endParaRPr sz="1000">
              <a:solidFill>
                <a:srgbClr val="222222"/>
              </a:solidFill>
              <a:highlight>
                <a:srgbClr val="FFFFFF"/>
              </a:highlight>
            </a:endParaRPr>
          </a:p>
          <a:p>
            <a:pPr marL="0" lvl="0" indent="0" algn="l" rtl="0">
              <a:spcBef>
                <a:spcPts val="0"/>
              </a:spcBef>
              <a:spcAft>
                <a:spcPts val="0"/>
              </a:spcAft>
              <a:buClr>
                <a:srgbClr val="222222"/>
              </a:buClr>
              <a:buSzPts val="1000"/>
              <a:buFont typeface="Calibri"/>
              <a:buNone/>
            </a:pPr>
            <a:r>
              <a:rPr lang="en" sz="1000">
                <a:solidFill>
                  <a:srgbClr val="222222"/>
                </a:solidFill>
                <a:highlight>
                  <a:srgbClr val="FFFFFF"/>
                </a:highlight>
              </a:rPr>
              <a:t>Hamad, G. G., Helsel, J. C., Perel, J. M., Kozak, G. M., McShea, M. C., Hughes, C., ... &amp; Wisner, K. L. (2012). The effect of gastric bypass on the pharmacokinetics of serotonin reuptake inhibitors. </a:t>
            </a:r>
            <a:r>
              <a:rPr lang="en" sz="1000" i="1">
                <a:solidFill>
                  <a:srgbClr val="222222"/>
                </a:solidFill>
                <a:highlight>
                  <a:srgbClr val="FFFFFF"/>
                </a:highlight>
              </a:rPr>
              <a:t>American Journal of Psychiatry</a:t>
            </a:r>
            <a:r>
              <a:rPr lang="en" sz="1000">
                <a:solidFill>
                  <a:srgbClr val="222222"/>
                </a:solidFill>
                <a:highlight>
                  <a:srgbClr val="FFFFFF"/>
                </a:highlight>
              </a:rPr>
              <a:t>, </a:t>
            </a:r>
            <a:r>
              <a:rPr lang="en" sz="1000" i="1">
                <a:solidFill>
                  <a:srgbClr val="222222"/>
                </a:solidFill>
                <a:highlight>
                  <a:srgbClr val="FFFFFF"/>
                </a:highlight>
              </a:rPr>
              <a:t>169</a:t>
            </a:r>
            <a:r>
              <a:rPr lang="en" sz="1000">
                <a:solidFill>
                  <a:srgbClr val="222222"/>
                </a:solidFill>
                <a:highlight>
                  <a:srgbClr val="FFFFFF"/>
                </a:highlight>
              </a:rPr>
              <a:t>(3), 256-263.</a:t>
            </a:r>
            <a:endParaRPr sz="1000">
              <a:solidFill>
                <a:srgbClr val="222222"/>
              </a:solidFill>
              <a:highlight>
                <a:srgbClr val="FFFFFF"/>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06d6056c54_11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1" name="Google Shape;401;g206d6056c54_11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06d6056c54_1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06d6056c54_11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222222"/>
              </a:buClr>
              <a:buSzPts val="1000"/>
              <a:buFont typeface="Calibri"/>
              <a:buNone/>
            </a:pPr>
            <a:r>
              <a:rPr lang="en" sz="1000">
                <a:solidFill>
                  <a:srgbClr val="222222"/>
                </a:solidFill>
                <a:highlight>
                  <a:srgbClr val="FFFFFF"/>
                </a:highlight>
              </a:rPr>
              <a:t>Remember that PP introduces biological vulnerability, which pregnancy does not, so need extra attention to treatment in PP</a:t>
            </a:r>
            <a:endParaRPr sz="1000">
              <a:solidFill>
                <a:srgbClr val="222222"/>
              </a:solidFill>
              <a:highlight>
                <a:srgbClr val="FFFFFF"/>
              </a:highlight>
            </a:endParaRPr>
          </a:p>
          <a:p>
            <a:pPr marL="0" indent="0">
              <a:buSzPts val="1000"/>
              <a:buFont typeface="Calibri"/>
              <a:buNone/>
            </a:pPr>
            <a:r>
              <a:rPr lang="en" sz="1000" dirty="0">
                <a:solidFill>
                  <a:srgbClr val="222222"/>
                </a:solidFill>
                <a:highlight>
                  <a:srgbClr val="FFFFFF"/>
                </a:highlight>
              </a:rPr>
              <a:t>Wisner, K. L., Perel, J. M., </a:t>
            </a:r>
            <a:r>
              <a:rPr lang="en" sz="1000" dirty="0" err="1">
                <a:solidFill>
                  <a:srgbClr val="222222"/>
                </a:solidFill>
                <a:highlight>
                  <a:srgbClr val="FFFFFF"/>
                </a:highlight>
              </a:rPr>
              <a:t>Peindl</a:t>
            </a:r>
            <a:r>
              <a:rPr lang="en" sz="1000" dirty="0">
                <a:solidFill>
                  <a:srgbClr val="222222"/>
                </a:solidFill>
                <a:highlight>
                  <a:srgbClr val="FFFFFF"/>
                </a:highlight>
              </a:rPr>
              <a:t>, K. S., Hanusa, B. H., Piontek, C. M., &amp; Findling, R. L. (2004). Prevention of postpartum depression: a pilot randomized clinical trial. </a:t>
            </a:r>
            <a:r>
              <a:rPr lang="en" sz="1000" i="1" dirty="0">
                <a:solidFill>
                  <a:srgbClr val="222222"/>
                </a:solidFill>
                <a:highlight>
                  <a:srgbClr val="FFFFFF"/>
                </a:highlight>
              </a:rPr>
              <a:t>American Journal of Psychiatry</a:t>
            </a:r>
            <a:r>
              <a:rPr lang="en" sz="1000" dirty="0">
                <a:solidFill>
                  <a:srgbClr val="222222"/>
                </a:solidFill>
                <a:highlight>
                  <a:srgbClr val="FFFFFF"/>
                </a:highlight>
              </a:rPr>
              <a:t>, </a:t>
            </a:r>
            <a:r>
              <a:rPr lang="en" sz="1000" i="1" dirty="0">
                <a:solidFill>
                  <a:srgbClr val="222222"/>
                </a:solidFill>
                <a:highlight>
                  <a:srgbClr val="FFFFFF"/>
                </a:highlight>
              </a:rPr>
              <a:t>161</a:t>
            </a:r>
            <a:r>
              <a:rPr lang="en" sz="1000" dirty="0">
                <a:solidFill>
                  <a:srgbClr val="222222"/>
                </a:solidFill>
                <a:highlight>
                  <a:srgbClr val="FFFFFF"/>
                </a:highlight>
              </a:rPr>
              <a:t>(7), 1290-1292.</a:t>
            </a:r>
            <a:endParaRPr sz="10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06d6056c54_1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06d6056c54_11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highlight>
                  <a:srgbClr val="FFFF00"/>
                </a:highlight>
                <a:latin typeface="Times New Roman"/>
                <a:ea typeface="Times New Roman"/>
                <a:cs typeface="Times New Roman"/>
                <a:sym typeface="Times New Roman"/>
                <a:hlinkClick r:id="rId3"/>
              </a:rPr>
              <a:t>https://www.reprotox.org/</a:t>
            </a:r>
            <a:endParaRPr sz="1200" u="sng">
              <a:solidFill>
                <a:srgbClr val="0563C1"/>
              </a:solidFill>
              <a:highlight>
                <a:srgbClr val="FFFF00"/>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highlight>
                  <a:srgbClr val="FFFF00"/>
                </a:highlight>
                <a:latin typeface="Times New Roman"/>
                <a:ea typeface="Times New Roman"/>
                <a:cs typeface="Times New Roman"/>
                <a:sym typeface="Times New Roman"/>
                <a:hlinkClick r:id="rId4"/>
              </a:rPr>
              <a:t>https://mothertobaby.org/fact-sheets/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06d6056c54_11_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0" name="Google Shape;420;g206d6056c54_11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06d6056c54_1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06d6056c54_11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56" name="Google Shape;156;g206d6056c54_11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06d6056c54_11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06d6056c54_11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212121"/>
              </a:buClr>
              <a:buSzPts val="1200"/>
              <a:buFont typeface="Roboto"/>
              <a:buNone/>
            </a:pPr>
            <a:r>
              <a:rPr lang="en" sz="1200">
                <a:solidFill>
                  <a:srgbClr val="212121"/>
                </a:solidFill>
                <a:highlight>
                  <a:srgbClr val="FFFFFF"/>
                </a:highlight>
                <a:latin typeface="Roboto"/>
                <a:ea typeface="Roboto"/>
                <a:cs typeface="Roboto"/>
                <a:sym typeface="Roboto"/>
              </a:rPr>
              <a:t>Burt VK, Suri R, Altshuler L, Stowe Z, Hendrick VC, Muntean E. The use of psychotropic medications during breast-feeding. </a:t>
            </a:r>
            <a:r>
              <a:rPr lang="en" sz="1200" i="1">
                <a:solidFill>
                  <a:srgbClr val="212121"/>
                </a:solidFill>
                <a:highlight>
                  <a:srgbClr val="FFFFFF"/>
                </a:highlight>
                <a:latin typeface="Roboto"/>
                <a:ea typeface="Roboto"/>
                <a:cs typeface="Roboto"/>
                <a:sym typeface="Roboto"/>
              </a:rPr>
              <a:t>Am J Psychiatry</a:t>
            </a:r>
            <a:r>
              <a:rPr lang="en" sz="1200">
                <a:solidFill>
                  <a:srgbClr val="212121"/>
                </a:solidFill>
                <a:highlight>
                  <a:srgbClr val="FFFFFF"/>
                </a:highlight>
                <a:latin typeface="Roboto"/>
                <a:ea typeface="Roboto"/>
                <a:cs typeface="Roboto"/>
                <a:sym typeface="Roboto"/>
              </a:rPr>
              <a:t>. 2001;158(7):1001-1009. doi:10.1176/appi.ajp.158.7.1001</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rgbClr val="212121"/>
              </a:buClr>
              <a:buSzPts val="1200"/>
              <a:buFont typeface="Roboto"/>
              <a:buNone/>
            </a:pPr>
            <a:r>
              <a:rPr lang="en" sz="1200">
                <a:solidFill>
                  <a:srgbClr val="212121"/>
                </a:solidFill>
                <a:highlight>
                  <a:srgbClr val="FFFFFF"/>
                </a:highlight>
                <a:latin typeface="Roboto"/>
                <a:ea typeface="Roboto"/>
                <a:cs typeface="Roboto"/>
                <a:sym typeface="Roboto"/>
              </a:rPr>
              <a:t>Weissman AM, Levy BT, Hartz AJ, et al. Pooled analysis of antidepressant levels in lactating mothers, breast milk, and nursing infants. </a:t>
            </a:r>
            <a:r>
              <a:rPr lang="en" sz="1200" i="1">
                <a:solidFill>
                  <a:srgbClr val="212121"/>
                </a:solidFill>
                <a:highlight>
                  <a:srgbClr val="FFFFFF"/>
                </a:highlight>
                <a:latin typeface="Roboto"/>
                <a:ea typeface="Roboto"/>
                <a:cs typeface="Roboto"/>
                <a:sym typeface="Roboto"/>
              </a:rPr>
              <a:t>Am J Psychiatry</a:t>
            </a:r>
            <a:r>
              <a:rPr lang="en" sz="1200">
                <a:solidFill>
                  <a:srgbClr val="212121"/>
                </a:solidFill>
                <a:highlight>
                  <a:srgbClr val="FFFFFF"/>
                </a:highlight>
                <a:latin typeface="Roboto"/>
                <a:ea typeface="Roboto"/>
                <a:cs typeface="Roboto"/>
                <a:sym typeface="Roboto"/>
              </a:rPr>
              <a:t>. 2004;161(6):1066-1078. doi:10.1176/appi.ajp.161.6.1066</a:t>
            </a:r>
            <a:endParaRPr sz="1200">
              <a:solidFill>
                <a:srgbClr val="212121"/>
              </a:solidFill>
              <a:highlight>
                <a:srgbClr val="FFFFFF"/>
              </a:highlight>
              <a:latin typeface="Roboto"/>
              <a:ea typeface="Roboto"/>
              <a:cs typeface="Roboto"/>
              <a:sym typeface="Robo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06d6056c54_11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06d6056c54_11_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06d6056c54_11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206d6056c54_11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1200"/>
              </a:spcAft>
              <a:buClr>
                <a:schemeClr val="dk1"/>
              </a:buClr>
              <a:buSzPts val="1100"/>
              <a:buFont typeface="Arial"/>
              <a:buNone/>
            </a:pPr>
            <a:r>
              <a:rPr lang="en" sz="1800">
                <a:solidFill>
                  <a:srgbClr val="595959"/>
                </a:solidFill>
                <a:latin typeface="Calibri"/>
                <a:ea typeface="Calibri"/>
                <a:cs typeface="Calibri"/>
                <a:sym typeface="Calibri"/>
              </a:rPr>
              <a:t>https://ncrptraining.org/wp-content/uploads/2019/12/Risk-Risk_Medications-in-Pregnancy-Self-Study_Trainee.pdf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06d6056c54_11_3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206d6056c54_11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06d6056c54_11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06d6056c54_11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212121"/>
              </a:buClr>
              <a:buSzPts val="1200"/>
              <a:buFont typeface="Roboto"/>
              <a:buNone/>
            </a:pPr>
            <a:r>
              <a:rPr lang="en" sz="1200">
                <a:solidFill>
                  <a:srgbClr val="212121"/>
                </a:solidFill>
                <a:highlight>
                  <a:srgbClr val="FFFFFF"/>
                </a:highlight>
                <a:latin typeface="Roboto"/>
                <a:ea typeface="Roboto"/>
                <a:cs typeface="Roboto"/>
                <a:sym typeface="Roboto"/>
              </a:rPr>
              <a:t>The longest uninterrupted stretch is more important than total duration</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rgbClr val="212121"/>
              </a:buClr>
              <a:buSzPts val="1200"/>
              <a:buFont typeface="Roboto"/>
              <a:buNone/>
            </a:pPr>
            <a:r>
              <a:rPr lang="en" sz="1200">
                <a:solidFill>
                  <a:srgbClr val="212121"/>
                </a:solidFill>
                <a:highlight>
                  <a:srgbClr val="FFFFFF"/>
                </a:highlight>
                <a:latin typeface="Roboto"/>
                <a:ea typeface="Roboto"/>
                <a:cs typeface="Roboto"/>
                <a:sym typeface="Roboto"/>
              </a:rPr>
              <a:t>Leistikow N, Baller EB, Bradshaw PJ, Riddle JN, Ross DA, Osborne LM. Prescribing Sleep: An Overlooked Treatment for Postpartum Depression [published online ahead of print, 2022 Mar 16]. </a:t>
            </a:r>
            <a:r>
              <a:rPr lang="en" sz="1200" i="1">
                <a:solidFill>
                  <a:srgbClr val="212121"/>
                </a:solidFill>
                <a:highlight>
                  <a:srgbClr val="FFFFFF"/>
                </a:highlight>
                <a:latin typeface="Roboto"/>
                <a:ea typeface="Roboto"/>
                <a:cs typeface="Roboto"/>
                <a:sym typeface="Roboto"/>
              </a:rPr>
              <a:t>Biol Psychiatry</a:t>
            </a:r>
            <a:r>
              <a:rPr lang="en" sz="1200">
                <a:solidFill>
                  <a:srgbClr val="212121"/>
                </a:solidFill>
                <a:highlight>
                  <a:srgbClr val="FFFFFF"/>
                </a:highlight>
                <a:latin typeface="Roboto"/>
                <a:ea typeface="Roboto"/>
                <a:cs typeface="Roboto"/>
                <a:sym typeface="Roboto"/>
              </a:rPr>
              <a:t>. 2022;S0006-3223(22)01097-6. doi:10.1016/j.biopsych.2022.03.006</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06d6056c54_11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06d6056c54_11_3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06d6056c54_11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highlight>
                  <a:srgbClr val="FFFF00"/>
                </a:highlight>
                <a:latin typeface="Times New Roman"/>
                <a:ea typeface="Times New Roman"/>
                <a:cs typeface="Times New Roman"/>
                <a:sym typeface="Times New Roman"/>
                <a:hlinkClick r:id="rId3"/>
              </a:rPr>
              <a:t>https://www.reprotox.org/</a:t>
            </a:r>
            <a:endParaRPr sz="1200" u="sng">
              <a:solidFill>
                <a:srgbClr val="0563C1"/>
              </a:solidFill>
              <a:highlight>
                <a:srgbClr val="FFFF00"/>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highlight>
                  <a:srgbClr val="FFFF00"/>
                </a:highlight>
                <a:latin typeface="Times New Roman"/>
                <a:ea typeface="Times New Roman"/>
                <a:cs typeface="Times New Roman"/>
                <a:sym typeface="Times New Roman"/>
                <a:hlinkClick r:id="rId4"/>
              </a:rPr>
              <a:t>https://mothertobaby.org/fact-sheets/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
        <p:nvSpPr>
          <p:cNvPr id="465" name="Google Shape;465;g206d6056c54_11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06d6056c54_11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1" name="Google Shape;471;g206d6056c54_1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06d6056c54_11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7" name="Google Shape;477;g206d6056c54_11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06d6056c54_1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06d6056c54_11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We will focus some on perinatal depression - as this is a digestible way to emphasize some concepts about diagnostic criteria for perinatal mental health and differential diagnosis.</a:t>
            </a:r>
            <a:endParaRPr/>
          </a:p>
          <a:p>
            <a:pPr marL="0" marR="0" lvl="0" indent="0" algn="l" rtl="0">
              <a:lnSpc>
                <a:spcPct val="100000"/>
              </a:lnSpc>
              <a:spcBef>
                <a:spcPts val="0"/>
              </a:spcBef>
              <a:spcAft>
                <a:spcPts val="0"/>
              </a:spcAft>
              <a:buClr>
                <a:schemeClr val="dk1"/>
              </a:buClr>
              <a:buSzPts val="1200"/>
              <a:buFont typeface="Calibri"/>
              <a:buNone/>
            </a:pPr>
            <a:endParaRPr>
              <a:highlight>
                <a:schemeClr val="lt1"/>
              </a:highlight>
            </a:endParaRPr>
          </a:p>
        </p:txBody>
      </p:sp>
      <p:sp>
        <p:nvSpPr>
          <p:cNvPr id="163" name="Google Shape;163;g206d6056c54_11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06d6056c54_1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06d6056c54_11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The diagnosis, from the DSM, is MDD with peripartum onset.</a:t>
            </a:r>
            <a:endParaRPr/>
          </a:p>
          <a:p>
            <a:pPr marL="0" lvl="0" indent="0" algn="l" rtl="0">
              <a:spcBef>
                <a:spcPts val="0"/>
              </a:spcBef>
              <a:spcAft>
                <a:spcPts val="0"/>
              </a:spcAft>
              <a:buClr>
                <a:schemeClr val="dk1"/>
              </a:buClr>
              <a:buSzPts val="1200"/>
              <a:buFont typeface="Calibri"/>
              <a:buNone/>
            </a:pPr>
            <a:r>
              <a:rPr lang="en"/>
              <a:t>This refers to </a:t>
            </a:r>
            <a:r>
              <a:rPr lang="en">
                <a:solidFill>
                  <a:schemeClr val="dk1"/>
                </a:solidFill>
              </a:rPr>
              <a:t>current or most recent major depressive episode had onset during pregnancy or in the first 4 weeks postpartum</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100"/>
              <a:buFont typeface="Arial"/>
              <a:buNone/>
            </a:pPr>
            <a:r>
              <a:rPr lang="en">
                <a:solidFill>
                  <a:schemeClr val="dk1"/>
                </a:solidFill>
              </a:rPr>
              <a:t>There are similar issues with other mental health conditions - acknowledging that the onset can be during or after pregnancy is an important first step in case finding.</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Important to remember that a positive screen screen is not a diagnosis. Some symptoms overlap - important to remember to assess whether anhedonia or depressed mood are present</a:t>
            </a:r>
            <a:endParaRPr/>
          </a:p>
          <a:p>
            <a:pPr marL="0" lvl="0" indent="0" algn="l" rtl="0">
              <a:spcBef>
                <a:spcPts val="750"/>
              </a:spcBef>
              <a:spcAft>
                <a:spcPts val="0"/>
              </a:spcAft>
              <a:buClr>
                <a:schemeClr val="dk1"/>
              </a:buClr>
              <a:buSzPts val="1200"/>
              <a:buFont typeface="Calibri"/>
              <a:buNone/>
            </a:pPr>
            <a:r>
              <a:rPr lang="en"/>
              <a:t>While research is ongoing, there are some that hypothesize antenatal and postpartum depression have different underlying pathophysiologies.</a:t>
            </a:r>
            <a:endParaRPr/>
          </a:p>
          <a:p>
            <a:pPr marL="0" lvl="0" indent="0" algn="l" rtl="0">
              <a:spcBef>
                <a:spcPts val="1200"/>
              </a:spcBef>
              <a:spcAft>
                <a:spcPts val="0"/>
              </a:spcAft>
              <a:buClr>
                <a:schemeClr val="dk1"/>
              </a:buClr>
              <a:buSzPts val="1200"/>
              <a:buFont typeface="Calibri"/>
              <a:buNone/>
            </a:pPr>
            <a:r>
              <a:rPr lang="en"/>
              <a:t>Also important to know that many in the field are advocating for this to be extended beyond 4 weeks to 12 months, given the ongoing exposures and risks for MDD</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06d6056c54_1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06d6056c54_11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Refer to MDD lecture for more details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06d6056c54_1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06d6056c54_1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06d6056c54_1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206d6056c54_11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1AC4-C955-44FD-D833-F3503D2A39D3}"/>
              </a:ext>
            </a:extLst>
          </p:cNvPr>
          <p:cNvSpPr txBox="1">
            <a:spLocks noGrp="1"/>
          </p:cNvSpPr>
          <p:nvPr>
            <p:ph type="ctrTitle"/>
          </p:nvPr>
        </p:nvSpPr>
        <p:spPr>
          <a:xfrm>
            <a:off x="160017" y="1508760"/>
            <a:ext cx="5166357" cy="1173479"/>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2CD2B70E-DE21-E943-07EC-16609CEB6761}"/>
              </a:ext>
            </a:extLst>
          </p:cNvPr>
          <p:cNvSpPr txBox="1">
            <a:spLocks noGrp="1"/>
          </p:cNvSpPr>
          <p:nvPr>
            <p:ph type="subTitle" idx="1"/>
          </p:nvPr>
        </p:nvSpPr>
        <p:spPr>
          <a:xfrm>
            <a:off x="160017" y="3916679"/>
            <a:ext cx="5166357" cy="36957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1A24718D-260C-36BC-D34E-1C2466A5A6FF}"/>
              </a:ext>
            </a:extLst>
          </p:cNvPr>
          <p:cNvSpPr txBox="1">
            <a:spLocks noGrp="1"/>
          </p:cNvSpPr>
          <p:nvPr>
            <p:ph type="dt" sz="half" idx="7"/>
          </p:nvPr>
        </p:nvSpPr>
        <p:spPr/>
        <p:txBody>
          <a:bodyPr/>
          <a:lstStyle>
            <a:lvl1pPr>
              <a:defRPr/>
            </a:lvl1pPr>
          </a:lstStyle>
          <a:p>
            <a:pPr lvl="0"/>
            <a:fld id="{8E035924-4F3A-4B27-ACF2-A5B375DE3954}" type="datetime1">
              <a:rPr lang="en-US"/>
              <a:pPr lvl="0"/>
              <a:t>5/1/2026</a:t>
            </a:fld>
            <a:endParaRPr lang="en-US"/>
          </a:p>
        </p:txBody>
      </p:sp>
      <p:sp>
        <p:nvSpPr>
          <p:cNvPr id="5" name="Footer Placeholder 4">
            <a:extLst>
              <a:ext uri="{FF2B5EF4-FFF2-40B4-BE49-F238E27FC236}">
                <a16:creationId xmlns:a16="http://schemas.microsoft.com/office/drawing/2014/main" id="{5F432971-5A77-C95B-D3A1-C21443DD9BA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13793FA-612F-7A67-FE83-ECEC84008AEA}"/>
              </a:ext>
            </a:extLst>
          </p:cNvPr>
          <p:cNvSpPr txBox="1">
            <a:spLocks noGrp="1"/>
          </p:cNvSpPr>
          <p:nvPr>
            <p:ph type="sldNum" sz="quarter" idx="8"/>
          </p:nvPr>
        </p:nvSpPr>
        <p:spPr/>
        <p:txBody>
          <a:bodyPr/>
          <a:lstStyle>
            <a:lvl1pPr>
              <a:defRPr/>
            </a:lvl1pPr>
          </a:lstStyle>
          <a:p>
            <a:pPr lvl="0"/>
            <a:fld id="{9EE40CFC-8574-446C-A83D-AE0F83B3B760}" type="slidenum">
              <a:t>‹#›</a:t>
            </a:fld>
            <a:endParaRPr lang="en-US"/>
          </a:p>
        </p:txBody>
      </p:sp>
    </p:spTree>
    <p:extLst>
      <p:ext uri="{BB962C8B-B14F-4D97-AF65-F5344CB8AC3E}">
        <p14:creationId xmlns:p14="http://schemas.microsoft.com/office/powerpoint/2010/main" val="32961605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B66E-C613-AA9F-40E9-07AD7D62D5DF}"/>
              </a:ext>
            </a:extLst>
          </p:cNvPr>
          <p:cNvSpPr txBox="1">
            <a:spLocks noGrp="1"/>
          </p:cNvSpPr>
          <p:nvPr>
            <p:ph type="title"/>
          </p:nvPr>
        </p:nvSpPr>
        <p:spPr>
          <a:xfrm>
            <a:off x="628653" y="375043"/>
            <a:ext cx="5246369" cy="99416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F77E5162-0ACF-D93D-E0C0-3068355E5A48}"/>
              </a:ext>
            </a:extLst>
          </p:cNvPr>
          <p:cNvSpPr txBox="1">
            <a:spLocks noGrp="1"/>
          </p:cNvSpPr>
          <p:nvPr>
            <p:ph type="dt" sz="half" idx="7"/>
          </p:nvPr>
        </p:nvSpPr>
        <p:spPr/>
        <p:txBody>
          <a:bodyPr/>
          <a:lstStyle>
            <a:lvl1pPr>
              <a:defRPr/>
            </a:lvl1pPr>
          </a:lstStyle>
          <a:p>
            <a:pPr lvl="0"/>
            <a:fld id="{2405D6CA-556E-4CDB-A621-8EAEEC915061}" type="datetime1">
              <a:rPr lang="en-US"/>
              <a:pPr lvl="0"/>
              <a:t>5/1/2026</a:t>
            </a:fld>
            <a:endParaRPr lang="en-US"/>
          </a:p>
        </p:txBody>
      </p:sp>
      <p:sp>
        <p:nvSpPr>
          <p:cNvPr id="4" name="Footer Placeholder 3">
            <a:extLst>
              <a:ext uri="{FF2B5EF4-FFF2-40B4-BE49-F238E27FC236}">
                <a16:creationId xmlns:a16="http://schemas.microsoft.com/office/drawing/2014/main" id="{2073DC5D-32F3-0841-B0D2-DE5A83C132E8}"/>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AC2C19F4-FEA0-13EE-A4E2-B592247E4C99}"/>
              </a:ext>
            </a:extLst>
          </p:cNvPr>
          <p:cNvSpPr txBox="1">
            <a:spLocks noGrp="1"/>
          </p:cNvSpPr>
          <p:nvPr>
            <p:ph type="sldNum" sz="quarter" idx="8"/>
          </p:nvPr>
        </p:nvSpPr>
        <p:spPr/>
        <p:txBody>
          <a:bodyPr/>
          <a:lstStyle>
            <a:lvl1pPr>
              <a:defRPr/>
            </a:lvl1pPr>
          </a:lstStyle>
          <a:p>
            <a:pPr lvl="0"/>
            <a:fld id="{23CF0FAC-D20F-4329-A4BA-1BD78CEB858F}" type="slidenum">
              <a:t>‹#›</a:t>
            </a:fld>
            <a:endParaRPr lang="en-US"/>
          </a:p>
        </p:txBody>
      </p:sp>
      <p:sp>
        <p:nvSpPr>
          <p:cNvPr id="6" name="Content Placeholder 8">
            <a:extLst>
              <a:ext uri="{FF2B5EF4-FFF2-40B4-BE49-F238E27FC236}">
                <a16:creationId xmlns:a16="http://schemas.microsoft.com/office/drawing/2014/main" id="{09461A45-C843-92A1-631B-30DE137A27E1}"/>
              </a:ext>
            </a:extLst>
          </p:cNvPr>
          <p:cNvSpPr txBox="1">
            <a:spLocks noGrp="1"/>
          </p:cNvSpPr>
          <p:nvPr>
            <p:ph idx="4294967295"/>
          </p:nvPr>
        </p:nvSpPr>
        <p:spPr>
          <a:xfrm>
            <a:off x="628652" y="1440180"/>
            <a:ext cx="4705349" cy="274367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5059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D27D-9EE4-6493-DFE7-4B0C3107D9C2}"/>
              </a:ext>
            </a:extLst>
          </p:cNvPr>
          <p:cNvSpPr txBox="1">
            <a:spLocks noGrp="1"/>
          </p:cNvSpPr>
          <p:nvPr>
            <p:ph type="title"/>
          </p:nvPr>
        </p:nvSpPr>
        <p:spPr>
          <a:xfrm>
            <a:off x="629838" y="342901"/>
            <a:ext cx="2949180" cy="397667"/>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65266FA8-5EA7-48AA-ADD7-F646C3E86580}"/>
              </a:ext>
            </a:extLst>
          </p:cNvPr>
          <p:cNvSpPr txBox="1">
            <a:spLocks noGrp="1"/>
          </p:cNvSpPr>
          <p:nvPr>
            <p:ph idx="1"/>
          </p:nvPr>
        </p:nvSpPr>
        <p:spPr>
          <a:xfrm>
            <a:off x="3887388" y="342900"/>
            <a:ext cx="4629150" cy="384048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1C22D-C466-6175-80D7-F47FA8809193}"/>
              </a:ext>
            </a:extLst>
          </p:cNvPr>
          <p:cNvSpPr txBox="1">
            <a:spLocks noGrp="1"/>
          </p:cNvSpPr>
          <p:nvPr>
            <p:ph type="body" idx="2"/>
          </p:nvPr>
        </p:nvSpPr>
        <p:spPr>
          <a:xfrm>
            <a:off x="629838" y="838198"/>
            <a:ext cx="2949180" cy="334518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91C8CA2F-738C-DFF8-7983-3976E9E04E7B}"/>
              </a:ext>
            </a:extLst>
          </p:cNvPr>
          <p:cNvSpPr txBox="1">
            <a:spLocks noGrp="1"/>
          </p:cNvSpPr>
          <p:nvPr>
            <p:ph type="dt" sz="half" idx="7"/>
          </p:nvPr>
        </p:nvSpPr>
        <p:spPr/>
        <p:txBody>
          <a:bodyPr/>
          <a:lstStyle>
            <a:lvl1pPr>
              <a:defRPr/>
            </a:lvl1pPr>
          </a:lstStyle>
          <a:p>
            <a:pPr lvl="0"/>
            <a:fld id="{F7CF4C99-EFB2-4D76-B637-2B919BDF82A8}" type="datetime1">
              <a:rPr lang="en-US"/>
              <a:pPr lvl="0"/>
              <a:t>5/1/2026</a:t>
            </a:fld>
            <a:endParaRPr lang="en-US"/>
          </a:p>
        </p:txBody>
      </p:sp>
      <p:sp>
        <p:nvSpPr>
          <p:cNvPr id="6" name="Footer Placeholder 5">
            <a:extLst>
              <a:ext uri="{FF2B5EF4-FFF2-40B4-BE49-F238E27FC236}">
                <a16:creationId xmlns:a16="http://schemas.microsoft.com/office/drawing/2014/main" id="{9E323FD2-A934-A8AD-11CE-E2EEE3E0B1B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87D54A9C-9650-DB11-CB9A-1E8EA3996A2F}"/>
              </a:ext>
            </a:extLst>
          </p:cNvPr>
          <p:cNvSpPr txBox="1">
            <a:spLocks noGrp="1"/>
          </p:cNvSpPr>
          <p:nvPr>
            <p:ph type="sldNum" sz="quarter" idx="8"/>
          </p:nvPr>
        </p:nvSpPr>
        <p:spPr/>
        <p:txBody>
          <a:bodyPr/>
          <a:lstStyle>
            <a:lvl1pPr>
              <a:defRPr/>
            </a:lvl1pPr>
          </a:lstStyle>
          <a:p>
            <a:pPr lvl="0"/>
            <a:fld id="{FF852CB3-D6EE-4CD9-957B-950C04B8CA0A}" type="slidenum">
              <a:t>‹#›</a:t>
            </a:fld>
            <a:endParaRPr lang="en-US"/>
          </a:p>
        </p:txBody>
      </p:sp>
    </p:spTree>
    <p:extLst>
      <p:ext uri="{BB962C8B-B14F-4D97-AF65-F5344CB8AC3E}">
        <p14:creationId xmlns:p14="http://schemas.microsoft.com/office/powerpoint/2010/main" val="37996714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CE5C-A88C-4FFA-2325-9ED3CE6EC231}"/>
              </a:ext>
            </a:extLst>
          </p:cNvPr>
          <p:cNvSpPr txBox="1">
            <a:spLocks noGrp="1"/>
          </p:cNvSpPr>
          <p:nvPr>
            <p:ph type="title"/>
          </p:nvPr>
        </p:nvSpPr>
        <p:spPr>
          <a:xfrm>
            <a:off x="2895598" y="375043"/>
            <a:ext cx="5619746" cy="99416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F0EC4117-1775-E868-C4C5-8B35A9072D01}"/>
              </a:ext>
            </a:extLst>
          </p:cNvPr>
          <p:cNvSpPr txBox="1">
            <a:spLocks noGrp="1"/>
          </p:cNvSpPr>
          <p:nvPr>
            <p:ph idx="1"/>
          </p:nvPr>
        </p:nvSpPr>
        <p:spPr>
          <a:xfrm>
            <a:off x="3909061" y="1369220"/>
            <a:ext cx="4606292" cy="282939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7BF7C-1917-37AE-D276-E8BFFB4945EC}"/>
              </a:ext>
            </a:extLst>
          </p:cNvPr>
          <p:cNvSpPr txBox="1">
            <a:spLocks noGrp="1"/>
          </p:cNvSpPr>
          <p:nvPr>
            <p:ph type="dt" sz="half" idx="7"/>
          </p:nvPr>
        </p:nvSpPr>
        <p:spPr/>
        <p:txBody>
          <a:bodyPr/>
          <a:lstStyle>
            <a:lvl1pPr>
              <a:defRPr/>
            </a:lvl1pPr>
          </a:lstStyle>
          <a:p>
            <a:pPr lvl="0"/>
            <a:fld id="{42C38F35-36AB-400D-B7BF-F4267F3E7441}" type="datetime1">
              <a:rPr lang="en-US"/>
              <a:pPr lvl="0"/>
              <a:t>5/1/2026</a:t>
            </a:fld>
            <a:endParaRPr lang="en-US"/>
          </a:p>
        </p:txBody>
      </p:sp>
      <p:sp>
        <p:nvSpPr>
          <p:cNvPr id="5" name="Footer Placeholder 4">
            <a:extLst>
              <a:ext uri="{FF2B5EF4-FFF2-40B4-BE49-F238E27FC236}">
                <a16:creationId xmlns:a16="http://schemas.microsoft.com/office/drawing/2014/main" id="{D7128C2A-2CF6-737F-0107-A473B22B045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FD6C48F-B6C3-85B7-2906-2889683ABBEE}"/>
              </a:ext>
            </a:extLst>
          </p:cNvPr>
          <p:cNvSpPr txBox="1">
            <a:spLocks noGrp="1"/>
          </p:cNvSpPr>
          <p:nvPr>
            <p:ph type="sldNum" sz="quarter" idx="8"/>
          </p:nvPr>
        </p:nvSpPr>
        <p:spPr/>
        <p:txBody>
          <a:bodyPr/>
          <a:lstStyle>
            <a:lvl1pPr>
              <a:defRPr/>
            </a:lvl1pPr>
          </a:lstStyle>
          <a:p>
            <a:pPr lvl="0"/>
            <a:fld id="{84DA2BBB-28C0-4940-A8A5-581AD5BF1908}" type="slidenum">
              <a:t>‹#›</a:t>
            </a:fld>
            <a:endParaRPr lang="en-US"/>
          </a:p>
        </p:txBody>
      </p:sp>
    </p:spTree>
    <p:extLst>
      <p:ext uri="{BB962C8B-B14F-4D97-AF65-F5344CB8AC3E}">
        <p14:creationId xmlns:p14="http://schemas.microsoft.com/office/powerpoint/2010/main" val="324494014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B33B-2713-5A90-2A67-146D43AEAB33}"/>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4D9048D-72FE-D241-0BA4-3940A4C965F9}"/>
              </a:ext>
            </a:extLst>
          </p:cNvPr>
          <p:cNvSpPr txBox="1">
            <a:spLocks noGrp="1"/>
          </p:cNvSpPr>
          <p:nvPr>
            <p:ph type="dt" sz="half" idx="7"/>
          </p:nvPr>
        </p:nvSpPr>
        <p:spPr/>
        <p:txBody>
          <a:bodyPr/>
          <a:lstStyle>
            <a:lvl1pPr>
              <a:defRPr/>
            </a:lvl1pPr>
          </a:lstStyle>
          <a:p>
            <a:pPr lvl="0"/>
            <a:fld id="{C2424C8C-D840-455E-9B08-B56A26922641}" type="datetime1">
              <a:rPr lang="en-US"/>
              <a:pPr lvl="0"/>
              <a:t>5/1/2026</a:t>
            </a:fld>
            <a:endParaRPr lang="en-US"/>
          </a:p>
        </p:txBody>
      </p:sp>
      <p:sp>
        <p:nvSpPr>
          <p:cNvPr id="4" name="Footer Placeholder 3">
            <a:extLst>
              <a:ext uri="{FF2B5EF4-FFF2-40B4-BE49-F238E27FC236}">
                <a16:creationId xmlns:a16="http://schemas.microsoft.com/office/drawing/2014/main" id="{D5EAC190-0FB8-F714-932E-48E6E731D434}"/>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CD6B5BD-39BA-E378-283F-D9E903B8DE1A}"/>
              </a:ext>
            </a:extLst>
          </p:cNvPr>
          <p:cNvSpPr txBox="1">
            <a:spLocks noGrp="1"/>
          </p:cNvSpPr>
          <p:nvPr>
            <p:ph type="sldNum" sz="quarter" idx="8"/>
          </p:nvPr>
        </p:nvSpPr>
        <p:spPr/>
        <p:txBody>
          <a:bodyPr/>
          <a:lstStyle>
            <a:lvl1pPr>
              <a:defRPr/>
            </a:lvl1pPr>
          </a:lstStyle>
          <a:p>
            <a:pPr lvl="0"/>
            <a:fld id="{F82F6D3F-3E59-4BCB-8A4C-2BBB4760FE65}" type="slidenum">
              <a:t>‹#›</a:t>
            </a:fld>
            <a:endParaRPr lang="en-US"/>
          </a:p>
        </p:txBody>
      </p:sp>
      <p:sp>
        <p:nvSpPr>
          <p:cNvPr id="6" name="Chart Placeholder 6">
            <a:extLst>
              <a:ext uri="{FF2B5EF4-FFF2-40B4-BE49-F238E27FC236}">
                <a16:creationId xmlns:a16="http://schemas.microsoft.com/office/drawing/2014/main" id="{B51B0F7B-1B88-67E2-4C48-3C93BCF048BC}"/>
              </a:ext>
            </a:extLst>
          </p:cNvPr>
          <p:cNvSpPr txBox="1">
            <a:spLocks noGrp="1"/>
          </p:cNvSpPr>
          <p:nvPr>
            <p:ph type="chart" idx="4294967295"/>
          </p:nvPr>
        </p:nvSpPr>
        <p:spPr>
          <a:xfrm>
            <a:off x="628652" y="1539477"/>
            <a:ext cx="7886700" cy="2727721"/>
          </a:xfrm>
        </p:spPr>
        <p:txBody>
          <a:bodyPr/>
          <a:lstStyle>
            <a:lvl1pPr>
              <a:defRPr>
                <a:solidFill>
                  <a:srgbClr val="FFFFFF"/>
                </a:solidFill>
              </a:defRPr>
            </a:lvl1pPr>
          </a:lstStyle>
          <a:p>
            <a:pPr lvl="0"/>
            <a:endParaRPr lang="en-US"/>
          </a:p>
        </p:txBody>
      </p:sp>
    </p:spTree>
    <p:extLst>
      <p:ext uri="{BB962C8B-B14F-4D97-AF65-F5344CB8AC3E}">
        <p14:creationId xmlns:p14="http://schemas.microsoft.com/office/powerpoint/2010/main" val="362031375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03AC-A694-EBD2-58A9-E38167B387DC}"/>
              </a:ext>
            </a:extLst>
          </p:cNvPr>
          <p:cNvSpPr txBox="1">
            <a:spLocks noGrp="1"/>
          </p:cNvSpPr>
          <p:nvPr>
            <p:ph type="title"/>
          </p:nvPr>
        </p:nvSpPr>
        <p:spPr>
          <a:xfrm>
            <a:off x="623885" y="1325877"/>
            <a:ext cx="7886700" cy="2095976"/>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EB7197BF-F6AE-DCA7-E7BA-6FEE100105ED}"/>
              </a:ext>
            </a:extLst>
          </p:cNvPr>
          <p:cNvSpPr txBox="1">
            <a:spLocks noGrp="1"/>
          </p:cNvSpPr>
          <p:nvPr>
            <p:ph type="body" idx="1"/>
          </p:nvPr>
        </p:nvSpPr>
        <p:spPr>
          <a:xfrm>
            <a:off x="623885" y="3442099"/>
            <a:ext cx="7886700" cy="764146"/>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0B75A14A-5D90-D9D7-9344-C45AF7C524C9}"/>
              </a:ext>
            </a:extLst>
          </p:cNvPr>
          <p:cNvSpPr txBox="1">
            <a:spLocks noGrp="1"/>
          </p:cNvSpPr>
          <p:nvPr>
            <p:ph type="dt" sz="half" idx="7"/>
          </p:nvPr>
        </p:nvSpPr>
        <p:spPr/>
        <p:txBody>
          <a:bodyPr/>
          <a:lstStyle>
            <a:lvl1pPr>
              <a:defRPr/>
            </a:lvl1pPr>
          </a:lstStyle>
          <a:p>
            <a:pPr lvl="0"/>
            <a:fld id="{BDB2B36D-ACE9-4413-8143-54D9B6CC4940}" type="datetime1">
              <a:rPr lang="en-US"/>
              <a:pPr lvl="0"/>
              <a:t>5/1/2026</a:t>
            </a:fld>
            <a:endParaRPr lang="en-US"/>
          </a:p>
        </p:txBody>
      </p:sp>
      <p:sp>
        <p:nvSpPr>
          <p:cNvPr id="5" name="Footer Placeholder 4">
            <a:extLst>
              <a:ext uri="{FF2B5EF4-FFF2-40B4-BE49-F238E27FC236}">
                <a16:creationId xmlns:a16="http://schemas.microsoft.com/office/drawing/2014/main" id="{F7A900DF-D7D3-1C36-FB38-A405BBE738F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7375467-CB38-74CA-FDDE-DB3932785BC2}"/>
              </a:ext>
            </a:extLst>
          </p:cNvPr>
          <p:cNvSpPr txBox="1">
            <a:spLocks noGrp="1"/>
          </p:cNvSpPr>
          <p:nvPr>
            <p:ph type="sldNum" sz="quarter" idx="8"/>
          </p:nvPr>
        </p:nvSpPr>
        <p:spPr/>
        <p:txBody>
          <a:bodyPr/>
          <a:lstStyle>
            <a:lvl1pPr>
              <a:defRPr/>
            </a:lvl1pPr>
          </a:lstStyle>
          <a:p>
            <a:pPr lvl="0"/>
            <a:fld id="{4FA23D98-5EEE-4D5D-A626-32897045C3F3}" type="slidenum">
              <a:t>‹#›</a:t>
            </a:fld>
            <a:endParaRPr lang="en-US"/>
          </a:p>
        </p:txBody>
      </p:sp>
    </p:spTree>
    <p:extLst>
      <p:ext uri="{BB962C8B-B14F-4D97-AF65-F5344CB8AC3E}">
        <p14:creationId xmlns:p14="http://schemas.microsoft.com/office/powerpoint/2010/main" val="8375174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D889-5632-76DC-3F11-D2729F005F99}"/>
              </a:ext>
            </a:extLst>
          </p:cNvPr>
          <p:cNvSpPr txBox="1">
            <a:spLocks noGrp="1"/>
          </p:cNvSpPr>
          <p:nvPr>
            <p:ph type="ctrTitle"/>
          </p:nvPr>
        </p:nvSpPr>
        <p:spPr>
          <a:xfrm>
            <a:off x="160017" y="1508760"/>
            <a:ext cx="5166357" cy="1173479"/>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C3144AC2-D7B9-BE5F-693E-0734898F01D9}"/>
              </a:ext>
            </a:extLst>
          </p:cNvPr>
          <p:cNvSpPr txBox="1">
            <a:spLocks noGrp="1"/>
          </p:cNvSpPr>
          <p:nvPr>
            <p:ph type="subTitle" idx="1"/>
          </p:nvPr>
        </p:nvSpPr>
        <p:spPr>
          <a:xfrm>
            <a:off x="160017" y="3916679"/>
            <a:ext cx="5166357" cy="36957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F4F98978-33B9-A80E-92F5-9B3C44F97AB7}"/>
              </a:ext>
            </a:extLst>
          </p:cNvPr>
          <p:cNvSpPr txBox="1">
            <a:spLocks noGrp="1"/>
          </p:cNvSpPr>
          <p:nvPr>
            <p:ph type="dt" sz="half" idx="7"/>
          </p:nvPr>
        </p:nvSpPr>
        <p:spPr/>
        <p:txBody>
          <a:bodyPr/>
          <a:lstStyle>
            <a:lvl1pPr>
              <a:defRPr/>
            </a:lvl1pPr>
          </a:lstStyle>
          <a:p>
            <a:pPr>
              <a:buClrTx/>
              <a:defRPr/>
            </a:pPr>
            <a:fld id="{3A8CA19C-354C-49A7-A320-3DB332EB3EBA}" type="datetime1">
              <a:rPr lang="en-US" smtClean="0">
                <a:ea typeface="+mn-ea"/>
                <a:cs typeface="+mn-cs"/>
              </a:rPr>
              <a:pPr>
                <a:buClrTx/>
                <a:defRPr/>
              </a:pPr>
              <a:t>5/1/2026</a:t>
            </a:fld>
            <a:endParaRPr lang="en-US">
              <a:ea typeface="+mn-ea"/>
              <a:cs typeface="+mn-cs"/>
            </a:endParaRPr>
          </a:p>
        </p:txBody>
      </p:sp>
      <p:sp>
        <p:nvSpPr>
          <p:cNvPr id="5" name="Footer Placeholder 4">
            <a:extLst>
              <a:ext uri="{FF2B5EF4-FFF2-40B4-BE49-F238E27FC236}">
                <a16:creationId xmlns:a16="http://schemas.microsoft.com/office/drawing/2014/main" id="{1469487F-955B-DB8A-A68B-9CFD1318E781}"/>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6" name="Slide Number Placeholder 5">
            <a:extLst>
              <a:ext uri="{FF2B5EF4-FFF2-40B4-BE49-F238E27FC236}">
                <a16:creationId xmlns:a16="http://schemas.microsoft.com/office/drawing/2014/main" id="{1EF91B84-54CC-F0A3-FFE5-8B8AA604D174}"/>
              </a:ext>
            </a:extLst>
          </p:cNvPr>
          <p:cNvSpPr txBox="1">
            <a:spLocks noGrp="1"/>
          </p:cNvSpPr>
          <p:nvPr>
            <p:ph type="sldNum" sz="quarter" idx="8"/>
          </p:nvPr>
        </p:nvSpPr>
        <p:spPr/>
        <p:txBody>
          <a:bodyPr/>
          <a:lstStyle>
            <a:lvl1pPr>
              <a:defRPr/>
            </a:lvl1pPr>
          </a:lstStyle>
          <a:p>
            <a:pPr>
              <a:buClrTx/>
              <a:defRPr/>
            </a:pPr>
            <a:fld id="{74A7A336-417F-4F8C-A8FF-8AEBDBB5A868}"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20032349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622-D00B-6EAB-205A-11C6097C794D}"/>
              </a:ext>
            </a:extLst>
          </p:cNvPr>
          <p:cNvSpPr txBox="1">
            <a:spLocks noGrp="1"/>
          </p:cNvSpPr>
          <p:nvPr>
            <p:ph type="ctrTitle"/>
          </p:nvPr>
        </p:nvSpPr>
        <p:spPr>
          <a:xfrm>
            <a:off x="160017" y="1924053"/>
            <a:ext cx="5166357" cy="1448869"/>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7C344F87-175B-37F3-9F50-36A61095A9DF}"/>
              </a:ext>
            </a:extLst>
          </p:cNvPr>
          <p:cNvSpPr txBox="1">
            <a:spLocks noGrp="1"/>
          </p:cNvSpPr>
          <p:nvPr>
            <p:ph type="subTitle" idx="1"/>
          </p:nvPr>
        </p:nvSpPr>
        <p:spPr>
          <a:xfrm>
            <a:off x="160017" y="3448052"/>
            <a:ext cx="5166357" cy="838198"/>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8A3D04D3-23B0-039C-2C91-88E9CAF4F02B}"/>
              </a:ext>
            </a:extLst>
          </p:cNvPr>
          <p:cNvSpPr txBox="1">
            <a:spLocks noGrp="1"/>
          </p:cNvSpPr>
          <p:nvPr>
            <p:ph type="dt" sz="half" idx="7"/>
          </p:nvPr>
        </p:nvSpPr>
        <p:spPr/>
        <p:txBody>
          <a:bodyPr/>
          <a:lstStyle>
            <a:lvl1pPr>
              <a:defRPr/>
            </a:lvl1pPr>
          </a:lstStyle>
          <a:p>
            <a:pPr>
              <a:buClrTx/>
              <a:defRPr/>
            </a:pPr>
            <a:fld id="{DA8B7C9E-2566-4C45-A3ED-6ECEC65B2240}" type="datetime1">
              <a:rPr lang="en-US" smtClean="0">
                <a:ea typeface="+mn-ea"/>
                <a:cs typeface="+mn-cs"/>
              </a:rPr>
              <a:pPr>
                <a:buClrTx/>
                <a:defRPr/>
              </a:pPr>
              <a:t>5/1/2026</a:t>
            </a:fld>
            <a:endParaRPr lang="en-US">
              <a:ea typeface="+mn-ea"/>
              <a:cs typeface="+mn-cs"/>
            </a:endParaRPr>
          </a:p>
        </p:txBody>
      </p:sp>
      <p:sp>
        <p:nvSpPr>
          <p:cNvPr id="5" name="Footer Placeholder 4">
            <a:extLst>
              <a:ext uri="{FF2B5EF4-FFF2-40B4-BE49-F238E27FC236}">
                <a16:creationId xmlns:a16="http://schemas.microsoft.com/office/drawing/2014/main" id="{568AAC03-FE9A-6E57-A976-31EAF40314A5}"/>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6" name="Slide Number Placeholder 5">
            <a:extLst>
              <a:ext uri="{FF2B5EF4-FFF2-40B4-BE49-F238E27FC236}">
                <a16:creationId xmlns:a16="http://schemas.microsoft.com/office/drawing/2014/main" id="{ABD253DD-6DD4-02D8-70C0-2C5BDBDEC945}"/>
              </a:ext>
            </a:extLst>
          </p:cNvPr>
          <p:cNvSpPr txBox="1">
            <a:spLocks noGrp="1"/>
          </p:cNvSpPr>
          <p:nvPr>
            <p:ph type="sldNum" sz="quarter" idx="8"/>
          </p:nvPr>
        </p:nvSpPr>
        <p:spPr/>
        <p:txBody>
          <a:bodyPr/>
          <a:lstStyle>
            <a:lvl1pPr>
              <a:defRPr/>
            </a:lvl1pPr>
          </a:lstStyle>
          <a:p>
            <a:pPr>
              <a:buClrTx/>
              <a:defRPr/>
            </a:pPr>
            <a:fld id="{35BD7675-3267-46B3-A75B-7C0515B94FB6}"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67808891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166-ECC7-0D04-3774-4569DD2DCE53}"/>
              </a:ext>
            </a:extLst>
          </p:cNvPr>
          <p:cNvSpPr txBox="1">
            <a:spLocks noGrp="1"/>
          </p:cNvSpPr>
          <p:nvPr>
            <p:ph type="title"/>
          </p:nvPr>
        </p:nvSpPr>
        <p:spPr>
          <a:xfrm>
            <a:off x="623885" y="1325877"/>
            <a:ext cx="7886700" cy="2095976"/>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38BD5705-7145-F8F3-B67D-1911BF922B27}"/>
              </a:ext>
            </a:extLst>
          </p:cNvPr>
          <p:cNvSpPr txBox="1">
            <a:spLocks noGrp="1"/>
          </p:cNvSpPr>
          <p:nvPr>
            <p:ph type="body" idx="1"/>
          </p:nvPr>
        </p:nvSpPr>
        <p:spPr>
          <a:xfrm>
            <a:off x="623885" y="3442099"/>
            <a:ext cx="7886700" cy="764146"/>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6CB51536-A598-DD57-B8AB-45CD57EAA04C}"/>
              </a:ext>
            </a:extLst>
          </p:cNvPr>
          <p:cNvSpPr txBox="1">
            <a:spLocks noGrp="1"/>
          </p:cNvSpPr>
          <p:nvPr>
            <p:ph type="dt" sz="half" idx="7"/>
          </p:nvPr>
        </p:nvSpPr>
        <p:spPr/>
        <p:txBody>
          <a:bodyPr/>
          <a:lstStyle>
            <a:lvl1pPr>
              <a:defRPr/>
            </a:lvl1pPr>
          </a:lstStyle>
          <a:p>
            <a:pPr>
              <a:buClrTx/>
              <a:defRPr/>
            </a:pPr>
            <a:fld id="{6933D7D9-0B45-4029-9D4D-9BC26728CD35}" type="datetime1">
              <a:rPr lang="en-US" smtClean="0">
                <a:ea typeface="+mn-ea"/>
                <a:cs typeface="+mn-cs"/>
              </a:rPr>
              <a:pPr>
                <a:buClrTx/>
                <a:defRPr/>
              </a:pPr>
              <a:t>5/1/2026</a:t>
            </a:fld>
            <a:endParaRPr lang="en-US">
              <a:ea typeface="+mn-ea"/>
              <a:cs typeface="+mn-cs"/>
            </a:endParaRPr>
          </a:p>
        </p:txBody>
      </p:sp>
      <p:sp>
        <p:nvSpPr>
          <p:cNvPr id="5" name="Footer Placeholder 4">
            <a:extLst>
              <a:ext uri="{FF2B5EF4-FFF2-40B4-BE49-F238E27FC236}">
                <a16:creationId xmlns:a16="http://schemas.microsoft.com/office/drawing/2014/main" id="{36301928-3860-0FE4-8F66-83240BF2E17D}"/>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6" name="Slide Number Placeholder 5">
            <a:extLst>
              <a:ext uri="{FF2B5EF4-FFF2-40B4-BE49-F238E27FC236}">
                <a16:creationId xmlns:a16="http://schemas.microsoft.com/office/drawing/2014/main" id="{FFC25818-182C-FFBC-E59A-C0EF3701390E}"/>
              </a:ext>
            </a:extLst>
          </p:cNvPr>
          <p:cNvSpPr txBox="1">
            <a:spLocks noGrp="1"/>
          </p:cNvSpPr>
          <p:nvPr>
            <p:ph type="sldNum" sz="quarter" idx="8"/>
          </p:nvPr>
        </p:nvSpPr>
        <p:spPr/>
        <p:txBody>
          <a:bodyPr/>
          <a:lstStyle>
            <a:lvl1pPr>
              <a:defRPr/>
            </a:lvl1pPr>
          </a:lstStyle>
          <a:p>
            <a:pPr>
              <a:buClrTx/>
              <a:defRPr/>
            </a:pPr>
            <a:fld id="{C1EC7DF8-E45D-407C-AB08-FD7E967F538A}"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11619782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0204-8695-8184-A106-5026078C3D5F}"/>
              </a:ext>
            </a:extLst>
          </p:cNvPr>
          <p:cNvSpPr txBox="1">
            <a:spLocks noGrp="1"/>
          </p:cNvSpPr>
          <p:nvPr>
            <p:ph type="title"/>
          </p:nvPr>
        </p:nvSpPr>
        <p:spPr>
          <a:xfrm>
            <a:off x="628653" y="375043"/>
            <a:ext cx="5017772" cy="99416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6D3A7E1-0753-098F-9F79-7AC1CD1812B1}"/>
              </a:ext>
            </a:extLst>
          </p:cNvPr>
          <p:cNvSpPr txBox="1">
            <a:spLocks noGrp="1"/>
          </p:cNvSpPr>
          <p:nvPr>
            <p:ph type="dt" sz="half" idx="7"/>
          </p:nvPr>
        </p:nvSpPr>
        <p:spPr/>
        <p:txBody>
          <a:bodyPr/>
          <a:lstStyle>
            <a:lvl1pPr>
              <a:defRPr/>
            </a:lvl1pPr>
          </a:lstStyle>
          <a:p>
            <a:pPr>
              <a:buClrTx/>
              <a:defRPr/>
            </a:pPr>
            <a:fld id="{C06DAC11-1855-4F12-AC13-455061D041A0}" type="datetime1">
              <a:rPr lang="en-US" smtClean="0">
                <a:ea typeface="+mn-ea"/>
                <a:cs typeface="+mn-cs"/>
              </a:rPr>
              <a:pPr>
                <a:buClrTx/>
                <a:defRPr/>
              </a:pPr>
              <a:t>5/1/2026</a:t>
            </a:fld>
            <a:endParaRPr lang="en-US">
              <a:ea typeface="+mn-ea"/>
              <a:cs typeface="+mn-cs"/>
            </a:endParaRPr>
          </a:p>
        </p:txBody>
      </p:sp>
      <p:sp>
        <p:nvSpPr>
          <p:cNvPr id="4" name="Footer Placeholder 3">
            <a:extLst>
              <a:ext uri="{FF2B5EF4-FFF2-40B4-BE49-F238E27FC236}">
                <a16:creationId xmlns:a16="http://schemas.microsoft.com/office/drawing/2014/main" id="{82AA0FFC-DB9E-B337-F91B-F9A0242B5646}"/>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5" name="Slide Number Placeholder 4">
            <a:extLst>
              <a:ext uri="{FF2B5EF4-FFF2-40B4-BE49-F238E27FC236}">
                <a16:creationId xmlns:a16="http://schemas.microsoft.com/office/drawing/2014/main" id="{244E06C1-050E-9A72-BCAE-AEE2133A7AC4}"/>
              </a:ext>
            </a:extLst>
          </p:cNvPr>
          <p:cNvSpPr txBox="1">
            <a:spLocks noGrp="1"/>
          </p:cNvSpPr>
          <p:nvPr>
            <p:ph type="sldNum" sz="quarter" idx="8"/>
          </p:nvPr>
        </p:nvSpPr>
        <p:spPr/>
        <p:txBody>
          <a:bodyPr/>
          <a:lstStyle>
            <a:lvl1pPr>
              <a:defRPr/>
            </a:lvl1pPr>
          </a:lstStyle>
          <a:p>
            <a:pPr>
              <a:buClrTx/>
              <a:defRPr/>
            </a:pPr>
            <a:fld id="{07D92B83-0563-48CB-B332-EFC67A13EBBF}" type="slidenum">
              <a:rPr lang="en-US" smtClean="0">
                <a:ea typeface="+mn-ea"/>
                <a:cs typeface="+mn-cs"/>
              </a:rPr>
              <a:pPr>
                <a:buClrTx/>
                <a:defRPr/>
              </a:pPr>
              <a:t>‹#›</a:t>
            </a:fld>
            <a:endParaRPr lang="en-US">
              <a:ea typeface="+mn-ea"/>
              <a:cs typeface="+mn-cs"/>
            </a:endParaRPr>
          </a:p>
        </p:txBody>
      </p:sp>
      <p:sp>
        <p:nvSpPr>
          <p:cNvPr id="6" name="Content Placeholder 8">
            <a:extLst>
              <a:ext uri="{FF2B5EF4-FFF2-40B4-BE49-F238E27FC236}">
                <a16:creationId xmlns:a16="http://schemas.microsoft.com/office/drawing/2014/main" id="{64BB5D6D-7FCB-8C3E-CD10-B1A5FCAD3749}"/>
              </a:ext>
            </a:extLst>
          </p:cNvPr>
          <p:cNvSpPr txBox="1">
            <a:spLocks noGrp="1"/>
          </p:cNvSpPr>
          <p:nvPr>
            <p:ph idx="4294967295"/>
          </p:nvPr>
        </p:nvSpPr>
        <p:spPr>
          <a:xfrm>
            <a:off x="628652" y="1440180"/>
            <a:ext cx="4705349" cy="274367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60877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A17E-2225-E050-E6C4-27EB3AC7CB04}"/>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F3EA48C-414A-678B-4AC6-5E16AA1021D1}"/>
              </a:ext>
            </a:extLst>
          </p:cNvPr>
          <p:cNvSpPr txBox="1">
            <a:spLocks noGrp="1"/>
          </p:cNvSpPr>
          <p:nvPr>
            <p:ph type="dt" sz="half" idx="7"/>
          </p:nvPr>
        </p:nvSpPr>
        <p:spPr/>
        <p:txBody>
          <a:bodyPr/>
          <a:lstStyle>
            <a:lvl1pPr>
              <a:defRPr/>
            </a:lvl1pPr>
          </a:lstStyle>
          <a:p>
            <a:pPr>
              <a:buClrTx/>
              <a:defRPr/>
            </a:pPr>
            <a:fld id="{4A1894E5-4098-463B-BDD5-AF4D8F781DDA}" type="datetime1">
              <a:rPr lang="en-US" smtClean="0">
                <a:ea typeface="+mn-ea"/>
                <a:cs typeface="+mn-cs"/>
              </a:rPr>
              <a:pPr>
                <a:buClrTx/>
                <a:defRPr/>
              </a:pPr>
              <a:t>5/1/2026</a:t>
            </a:fld>
            <a:endParaRPr lang="en-US">
              <a:ea typeface="+mn-ea"/>
              <a:cs typeface="+mn-cs"/>
            </a:endParaRPr>
          </a:p>
        </p:txBody>
      </p:sp>
      <p:sp>
        <p:nvSpPr>
          <p:cNvPr id="4" name="Footer Placeholder 3">
            <a:extLst>
              <a:ext uri="{FF2B5EF4-FFF2-40B4-BE49-F238E27FC236}">
                <a16:creationId xmlns:a16="http://schemas.microsoft.com/office/drawing/2014/main" id="{77D7BB7E-EDFE-FE13-AE31-85D066D7F11A}"/>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5" name="Slide Number Placeholder 4">
            <a:extLst>
              <a:ext uri="{FF2B5EF4-FFF2-40B4-BE49-F238E27FC236}">
                <a16:creationId xmlns:a16="http://schemas.microsoft.com/office/drawing/2014/main" id="{6EB2740C-67D7-718F-886A-CD446FF61F52}"/>
              </a:ext>
            </a:extLst>
          </p:cNvPr>
          <p:cNvSpPr txBox="1">
            <a:spLocks noGrp="1"/>
          </p:cNvSpPr>
          <p:nvPr>
            <p:ph type="sldNum" sz="quarter" idx="8"/>
          </p:nvPr>
        </p:nvSpPr>
        <p:spPr/>
        <p:txBody>
          <a:bodyPr/>
          <a:lstStyle>
            <a:lvl1pPr>
              <a:defRPr/>
            </a:lvl1pPr>
          </a:lstStyle>
          <a:p>
            <a:pPr>
              <a:buClrTx/>
              <a:defRPr/>
            </a:pPr>
            <a:fld id="{87A3D061-60ED-4C5F-85EE-C37472EF7DB8}" type="slidenum">
              <a:rPr lang="en-US" smtClean="0">
                <a:ea typeface="+mn-ea"/>
                <a:cs typeface="+mn-cs"/>
              </a:rPr>
              <a:pPr>
                <a:buClrTx/>
                <a:defRPr/>
              </a:pPr>
              <a:t>‹#›</a:t>
            </a:fld>
            <a:endParaRPr lang="en-US">
              <a:ea typeface="+mn-ea"/>
              <a:cs typeface="+mn-cs"/>
            </a:endParaRPr>
          </a:p>
        </p:txBody>
      </p:sp>
      <p:sp>
        <p:nvSpPr>
          <p:cNvPr id="6" name="Chart Placeholder 6">
            <a:extLst>
              <a:ext uri="{FF2B5EF4-FFF2-40B4-BE49-F238E27FC236}">
                <a16:creationId xmlns:a16="http://schemas.microsoft.com/office/drawing/2014/main" id="{00733906-600C-A4E3-5A7A-84754EACEC48}"/>
              </a:ext>
            </a:extLst>
          </p:cNvPr>
          <p:cNvSpPr txBox="1">
            <a:spLocks noGrp="1"/>
          </p:cNvSpPr>
          <p:nvPr>
            <p:ph type="chart" idx="4294967295"/>
          </p:nvPr>
        </p:nvSpPr>
        <p:spPr>
          <a:xfrm>
            <a:off x="628652" y="1539477"/>
            <a:ext cx="7886700" cy="2727721"/>
          </a:xfrm>
        </p:spPr>
        <p:txBody>
          <a:bodyPr/>
          <a:lstStyle>
            <a:lvl1pPr>
              <a:defRPr>
                <a:solidFill>
                  <a:srgbClr val="FFFFFF"/>
                </a:solidFill>
              </a:defRPr>
            </a:lvl1pPr>
          </a:lstStyle>
          <a:p>
            <a:pPr lvl="0"/>
            <a:endParaRPr lang="en-US"/>
          </a:p>
        </p:txBody>
      </p:sp>
    </p:spTree>
    <p:extLst>
      <p:ext uri="{BB962C8B-B14F-4D97-AF65-F5344CB8AC3E}">
        <p14:creationId xmlns:p14="http://schemas.microsoft.com/office/powerpoint/2010/main" val="325658696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8894-08AE-0C92-AEC2-7A639E93FAE8}"/>
              </a:ext>
            </a:extLst>
          </p:cNvPr>
          <p:cNvSpPr txBox="1">
            <a:spLocks noGrp="1"/>
          </p:cNvSpPr>
          <p:nvPr>
            <p:ph type="ctrTitle"/>
          </p:nvPr>
        </p:nvSpPr>
        <p:spPr>
          <a:xfrm>
            <a:off x="160017" y="1924053"/>
            <a:ext cx="5166357" cy="1448869"/>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E1C3D91E-BE30-93BF-C32B-B2BF4CB1A339}"/>
              </a:ext>
            </a:extLst>
          </p:cNvPr>
          <p:cNvSpPr txBox="1">
            <a:spLocks noGrp="1"/>
          </p:cNvSpPr>
          <p:nvPr>
            <p:ph type="subTitle" idx="1"/>
          </p:nvPr>
        </p:nvSpPr>
        <p:spPr>
          <a:xfrm>
            <a:off x="160017" y="3448052"/>
            <a:ext cx="5166357" cy="838198"/>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A7818030-909C-9D8E-136B-66A9CC6A4D16}"/>
              </a:ext>
            </a:extLst>
          </p:cNvPr>
          <p:cNvSpPr txBox="1">
            <a:spLocks noGrp="1"/>
          </p:cNvSpPr>
          <p:nvPr>
            <p:ph type="dt" sz="half" idx="7"/>
          </p:nvPr>
        </p:nvSpPr>
        <p:spPr/>
        <p:txBody>
          <a:bodyPr/>
          <a:lstStyle>
            <a:lvl1pPr>
              <a:defRPr/>
            </a:lvl1pPr>
          </a:lstStyle>
          <a:p>
            <a:pPr lvl="0"/>
            <a:fld id="{7E947AEB-F7B1-4810-80D2-D984CF788F5B}" type="datetime1">
              <a:rPr lang="en-US"/>
              <a:pPr lvl="0"/>
              <a:t>5/1/2026</a:t>
            </a:fld>
            <a:endParaRPr lang="en-US"/>
          </a:p>
        </p:txBody>
      </p:sp>
      <p:sp>
        <p:nvSpPr>
          <p:cNvPr id="5" name="Footer Placeholder 4">
            <a:extLst>
              <a:ext uri="{FF2B5EF4-FFF2-40B4-BE49-F238E27FC236}">
                <a16:creationId xmlns:a16="http://schemas.microsoft.com/office/drawing/2014/main" id="{EE9142A2-6A0F-A5A4-F8D8-4E7A4FA09CC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67286BC-3905-35D6-1D7D-206DE69A2D48}"/>
              </a:ext>
            </a:extLst>
          </p:cNvPr>
          <p:cNvSpPr txBox="1">
            <a:spLocks noGrp="1"/>
          </p:cNvSpPr>
          <p:nvPr>
            <p:ph type="sldNum" sz="quarter" idx="8"/>
          </p:nvPr>
        </p:nvSpPr>
        <p:spPr/>
        <p:txBody>
          <a:bodyPr/>
          <a:lstStyle>
            <a:lvl1pPr>
              <a:defRPr/>
            </a:lvl1pPr>
          </a:lstStyle>
          <a:p>
            <a:pPr lvl="0"/>
            <a:fld id="{966E092E-5C46-4ECF-B147-73372A2557D4}" type="slidenum">
              <a:t>‹#›</a:t>
            </a:fld>
            <a:endParaRPr lang="en-US"/>
          </a:p>
        </p:txBody>
      </p:sp>
    </p:spTree>
    <p:extLst>
      <p:ext uri="{BB962C8B-B14F-4D97-AF65-F5344CB8AC3E}">
        <p14:creationId xmlns:p14="http://schemas.microsoft.com/office/powerpoint/2010/main" val="314348119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D4BC-5FBD-3B0D-256B-E8298C99E320}"/>
              </a:ext>
            </a:extLst>
          </p:cNvPr>
          <p:cNvSpPr txBox="1">
            <a:spLocks noGrp="1"/>
          </p:cNvSpPr>
          <p:nvPr>
            <p:ph type="title"/>
          </p:nvPr>
        </p:nvSpPr>
        <p:spPr>
          <a:xfrm>
            <a:off x="629838" y="273847"/>
            <a:ext cx="7886700" cy="99416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F257D2B8-C0AC-5ADA-B638-176032520654}"/>
              </a:ext>
            </a:extLst>
          </p:cNvPr>
          <p:cNvSpPr txBox="1">
            <a:spLocks noGrp="1"/>
          </p:cNvSpPr>
          <p:nvPr>
            <p:ph type="body" idx="1"/>
          </p:nvPr>
        </p:nvSpPr>
        <p:spPr>
          <a:xfrm>
            <a:off x="629838" y="1260870"/>
            <a:ext cx="3868337" cy="617933"/>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D4181E5F-26A5-C1F8-1A5A-4093BB6A1610}"/>
              </a:ext>
            </a:extLst>
          </p:cNvPr>
          <p:cNvSpPr txBox="1">
            <a:spLocks noGrp="1"/>
          </p:cNvSpPr>
          <p:nvPr>
            <p:ph idx="2"/>
          </p:nvPr>
        </p:nvSpPr>
        <p:spPr>
          <a:xfrm>
            <a:off x="629838" y="1878804"/>
            <a:ext cx="3868337" cy="2763437"/>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0F2B3-2D2B-E559-1D48-CE947F9E4A76}"/>
              </a:ext>
            </a:extLst>
          </p:cNvPr>
          <p:cNvSpPr txBox="1">
            <a:spLocks noGrp="1"/>
          </p:cNvSpPr>
          <p:nvPr>
            <p:ph type="body" idx="3"/>
          </p:nvPr>
        </p:nvSpPr>
        <p:spPr>
          <a:xfrm>
            <a:off x="4629150" y="1260870"/>
            <a:ext cx="3887388" cy="617933"/>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3D944C50-F12B-5B94-D57D-C1BA796A5739}"/>
              </a:ext>
            </a:extLst>
          </p:cNvPr>
          <p:cNvSpPr txBox="1">
            <a:spLocks noGrp="1"/>
          </p:cNvSpPr>
          <p:nvPr>
            <p:ph idx="4"/>
          </p:nvPr>
        </p:nvSpPr>
        <p:spPr>
          <a:xfrm>
            <a:off x="4629150" y="1878804"/>
            <a:ext cx="3887388" cy="2763437"/>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35686-CD1F-A2B7-5206-F2362FCABFF8}"/>
              </a:ext>
            </a:extLst>
          </p:cNvPr>
          <p:cNvSpPr txBox="1">
            <a:spLocks noGrp="1"/>
          </p:cNvSpPr>
          <p:nvPr>
            <p:ph type="dt" sz="half" idx="7"/>
          </p:nvPr>
        </p:nvSpPr>
        <p:spPr/>
        <p:txBody>
          <a:bodyPr/>
          <a:lstStyle>
            <a:lvl1pPr>
              <a:defRPr/>
            </a:lvl1pPr>
          </a:lstStyle>
          <a:p>
            <a:pPr>
              <a:buClrTx/>
              <a:defRPr/>
            </a:pPr>
            <a:fld id="{76F290F7-2345-46C7-90C5-BE1EF6EB5618}" type="datetime1">
              <a:rPr lang="en-US" smtClean="0">
                <a:ea typeface="+mn-ea"/>
                <a:cs typeface="+mn-cs"/>
              </a:rPr>
              <a:pPr>
                <a:buClrTx/>
                <a:defRPr/>
              </a:pPr>
              <a:t>5/1/2026</a:t>
            </a:fld>
            <a:endParaRPr lang="en-US">
              <a:ea typeface="+mn-ea"/>
              <a:cs typeface="+mn-cs"/>
            </a:endParaRPr>
          </a:p>
        </p:txBody>
      </p:sp>
      <p:sp>
        <p:nvSpPr>
          <p:cNvPr id="8" name="Footer Placeholder 7">
            <a:extLst>
              <a:ext uri="{FF2B5EF4-FFF2-40B4-BE49-F238E27FC236}">
                <a16:creationId xmlns:a16="http://schemas.microsoft.com/office/drawing/2014/main" id="{0776C68D-E090-5DAB-17DD-EF61EE480D68}"/>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9" name="Slide Number Placeholder 8">
            <a:extLst>
              <a:ext uri="{FF2B5EF4-FFF2-40B4-BE49-F238E27FC236}">
                <a16:creationId xmlns:a16="http://schemas.microsoft.com/office/drawing/2014/main" id="{4BB75123-4A20-A777-0795-EC52A119EF1A}"/>
              </a:ext>
            </a:extLst>
          </p:cNvPr>
          <p:cNvSpPr txBox="1">
            <a:spLocks noGrp="1"/>
          </p:cNvSpPr>
          <p:nvPr>
            <p:ph type="sldNum" sz="quarter" idx="8"/>
          </p:nvPr>
        </p:nvSpPr>
        <p:spPr/>
        <p:txBody>
          <a:bodyPr/>
          <a:lstStyle>
            <a:lvl1pPr>
              <a:defRPr/>
            </a:lvl1pPr>
          </a:lstStyle>
          <a:p>
            <a:pPr>
              <a:buClrTx/>
              <a:defRPr/>
            </a:pPr>
            <a:fld id="{F198F8CB-AB99-489A-9E5B-DFB565D4AE2C}"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02351431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F3-D8B1-BC08-0552-D2403992B6C9}"/>
              </a:ext>
            </a:extLst>
          </p:cNvPr>
          <p:cNvSpPr txBox="1">
            <a:spLocks noGrp="1"/>
          </p:cNvSpPr>
          <p:nvPr>
            <p:ph type="title"/>
          </p:nvPr>
        </p:nvSpPr>
        <p:spPr>
          <a:xfrm>
            <a:off x="2758438" y="375043"/>
            <a:ext cx="5756906" cy="99416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628E72C6-1E33-306A-9561-E145A6AA15FC}"/>
              </a:ext>
            </a:extLst>
          </p:cNvPr>
          <p:cNvSpPr txBox="1">
            <a:spLocks noGrp="1"/>
          </p:cNvSpPr>
          <p:nvPr>
            <p:ph idx="1"/>
          </p:nvPr>
        </p:nvSpPr>
        <p:spPr>
          <a:xfrm>
            <a:off x="3909061" y="1369220"/>
            <a:ext cx="4606292" cy="282939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9352-5F49-4CF0-EF4F-B9EB2A48B586}"/>
              </a:ext>
            </a:extLst>
          </p:cNvPr>
          <p:cNvSpPr txBox="1">
            <a:spLocks noGrp="1"/>
          </p:cNvSpPr>
          <p:nvPr>
            <p:ph type="dt" sz="half" idx="7"/>
          </p:nvPr>
        </p:nvSpPr>
        <p:spPr/>
        <p:txBody>
          <a:bodyPr/>
          <a:lstStyle>
            <a:lvl1pPr>
              <a:defRPr/>
            </a:lvl1pPr>
          </a:lstStyle>
          <a:p>
            <a:pPr>
              <a:buClrTx/>
              <a:defRPr/>
            </a:pPr>
            <a:fld id="{01BA71A9-86E5-4B86-8879-2C995AA11743}" type="datetime1">
              <a:rPr lang="en-US" smtClean="0">
                <a:ea typeface="+mn-ea"/>
                <a:cs typeface="+mn-cs"/>
              </a:rPr>
              <a:pPr>
                <a:buClrTx/>
                <a:defRPr/>
              </a:pPr>
              <a:t>5/1/2026</a:t>
            </a:fld>
            <a:endParaRPr lang="en-US">
              <a:ea typeface="+mn-ea"/>
              <a:cs typeface="+mn-cs"/>
            </a:endParaRPr>
          </a:p>
        </p:txBody>
      </p:sp>
      <p:sp>
        <p:nvSpPr>
          <p:cNvPr id="5" name="Footer Placeholder 4">
            <a:extLst>
              <a:ext uri="{FF2B5EF4-FFF2-40B4-BE49-F238E27FC236}">
                <a16:creationId xmlns:a16="http://schemas.microsoft.com/office/drawing/2014/main" id="{34C12927-9F00-6221-97E4-658B047F9506}"/>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6" name="Slide Number Placeholder 5">
            <a:extLst>
              <a:ext uri="{FF2B5EF4-FFF2-40B4-BE49-F238E27FC236}">
                <a16:creationId xmlns:a16="http://schemas.microsoft.com/office/drawing/2014/main" id="{2C1A486D-694D-8636-B023-D21C7768B098}"/>
              </a:ext>
            </a:extLst>
          </p:cNvPr>
          <p:cNvSpPr txBox="1">
            <a:spLocks noGrp="1"/>
          </p:cNvSpPr>
          <p:nvPr>
            <p:ph type="sldNum" sz="quarter" idx="8"/>
          </p:nvPr>
        </p:nvSpPr>
        <p:spPr/>
        <p:txBody>
          <a:bodyPr/>
          <a:lstStyle>
            <a:lvl1pPr>
              <a:defRPr/>
            </a:lvl1pPr>
          </a:lstStyle>
          <a:p>
            <a:pPr>
              <a:buClrTx/>
              <a:defRPr/>
            </a:pPr>
            <a:fld id="{C10BE343-BDD3-440C-85C7-C41C0BD3968D}"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6881374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FF44-244A-0B7E-2351-8BC01DB363DC}"/>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A86C1742-110C-D11A-E09F-69260B323519}"/>
              </a:ext>
            </a:extLst>
          </p:cNvPr>
          <p:cNvSpPr txBox="1">
            <a:spLocks noGrp="1"/>
          </p:cNvSpPr>
          <p:nvPr>
            <p:ph idx="1"/>
          </p:nvPr>
        </p:nvSpPr>
        <p:spPr>
          <a:xfrm>
            <a:off x="628653" y="1369221"/>
            <a:ext cx="3886202" cy="28217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D7596-E25D-5FFB-D454-AE4C89DF8D0F}"/>
              </a:ext>
            </a:extLst>
          </p:cNvPr>
          <p:cNvSpPr txBox="1">
            <a:spLocks noGrp="1"/>
          </p:cNvSpPr>
          <p:nvPr>
            <p:ph idx="2"/>
          </p:nvPr>
        </p:nvSpPr>
        <p:spPr>
          <a:xfrm>
            <a:off x="4629151" y="1369221"/>
            <a:ext cx="3886202" cy="28217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305C8-505E-5C6E-BEBB-E7897DFF902E}"/>
              </a:ext>
            </a:extLst>
          </p:cNvPr>
          <p:cNvSpPr txBox="1">
            <a:spLocks noGrp="1"/>
          </p:cNvSpPr>
          <p:nvPr>
            <p:ph type="dt" sz="half" idx="7"/>
          </p:nvPr>
        </p:nvSpPr>
        <p:spPr/>
        <p:txBody>
          <a:bodyPr/>
          <a:lstStyle>
            <a:lvl1pPr>
              <a:defRPr/>
            </a:lvl1pPr>
          </a:lstStyle>
          <a:p>
            <a:pPr>
              <a:buClrTx/>
              <a:defRPr/>
            </a:pPr>
            <a:fld id="{75CD7760-5725-46B9-B576-4C7FDA71F6C7}" type="datetime1">
              <a:rPr lang="en-US" smtClean="0">
                <a:ea typeface="+mn-ea"/>
                <a:cs typeface="+mn-cs"/>
              </a:rPr>
              <a:pPr>
                <a:buClrTx/>
                <a:defRPr/>
              </a:pPr>
              <a:t>5/1/2026</a:t>
            </a:fld>
            <a:endParaRPr lang="en-US">
              <a:ea typeface="+mn-ea"/>
              <a:cs typeface="+mn-cs"/>
            </a:endParaRPr>
          </a:p>
        </p:txBody>
      </p:sp>
      <p:sp>
        <p:nvSpPr>
          <p:cNvPr id="6" name="Footer Placeholder 5">
            <a:extLst>
              <a:ext uri="{FF2B5EF4-FFF2-40B4-BE49-F238E27FC236}">
                <a16:creationId xmlns:a16="http://schemas.microsoft.com/office/drawing/2014/main" id="{6E9A035A-D633-3CC8-3642-14FDFE3CD045}"/>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7" name="Slide Number Placeholder 6">
            <a:extLst>
              <a:ext uri="{FF2B5EF4-FFF2-40B4-BE49-F238E27FC236}">
                <a16:creationId xmlns:a16="http://schemas.microsoft.com/office/drawing/2014/main" id="{A9F8E9C4-0F27-F1CA-414C-23ECD47A635F}"/>
              </a:ext>
            </a:extLst>
          </p:cNvPr>
          <p:cNvSpPr txBox="1">
            <a:spLocks noGrp="1"/>
          </p:cNvSpPr>
          <p:nvPr>
            <p:ph type="sldNum" sz="quarter" idx="8"/>
          </p:nvPr>
        </p:nvSpPr>
        <p:spPr/>
        <p:txBody>
          <a:bodyPr/>
          <a:lstStyle>
            <a:lvl1pPr>
              <a:defRPr/>
            </a:lvl1pPr>
          </a:lstStyle>
          <a:p>
            <a:pPr>
              <a:buClrTx/>
              <a:defRPr/>
            </a:pPr>
            <a:fld id="{90144858-AB08-4665-9F93-37CFEA595A8F}"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3550803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47ACD-E817-B216-EE7E-2112AEF92529}"/>
              </a:ext>
            </a:extLst>
          </p:cNvPr>
          <p:cNvSpPr txBox="1">
            <a:spLocks noGrp="1"/>
          </p:cNvSpPr>
          <p:nvPr>
            <p:ph type="dt" sz="half" idx="7"/>
          </p:nvPr>
        </p:nvSpPr>
        <p:spPr/>
        <p:txBody>
          <a:bodyPr/>
          <a:lstStyle>
            <a:lvl1pPr>
              <a:defRPr/>
            </a:lvl1pPr>
          </a:lstStyle>
          <a:p>
            <a:pPr>
              <a:buClrTx/>
              <a:defRPr/>
            </a:pPr>
            <a:fld id="{80963EA7-2035-4516-8E3E-9D7815BD4842}" type="datetime1">
              <a:rPr lang="en-US" smtClean="0">
                <a:ea typeface="+mn-ea"/>
                <a:cs typeface="+mn-cs"/>
              </a:rPr>
              <a:pPr>
                <a:buClrTx/>
                <a:defRPr/>
              </a:pPr>
              <a:t>5/1/2026</a:t>
            </a:fld>
            <a:endParaRPr lang="en-US">
              <a:ea typeface="+mn-ea"/>
              <a:cs typeface="+mn-cs"/>
            </a:endParaRPr>
          </a:p>
        </p:txBody>
      </p:sp>
      <p:sp>
        <p:nvSpPr>
          <p:cNvPr id="3" name="Footer Placeholder 2">
            <a:extLst>
              <a:ext uri="{FF2B5EF4-FFF2-40B4-BE49-F238E27FC236}">
                <a16:creationId xmlns:a16="http://schemas.microsoft.com/office/drawing/2014/main" id="{833E585F-0D8A-1740-6B6F-DB3647AD6D42}"/>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4" name="Slide Number Placeholder 3">
            <a:extLst>
              <a:ext uri="{FF2B5EF4-FFF2-40B4-BE49-F238E27FC236}">
                <a16:creationId xmlns:a16="http://schemas.microsoft.com/office/drawing/2014/main" id="{3525D143-BE3E-90C8-A954-FDBAA2F42BC3}"/>
              </a:ext>
            </a:extLst>
          </p:cNvPr>
          <p:cNvSpPr txBox="1">
            <a:spLocks noGrp="1"/>
          </p:cNvSpPr>
          <p:nvPr>
            <p:ph type="sldNum" sz="quarter" idx="8"/>
          </p:nvPr>
        </p:nvSpPr>
        <p:spPr/>
        <p:txBody>
          <a:bodyPr/>
          <a:lstStyle>
            <a:lvl1pPr>
              <a:defRPr/>
            </a:lvl1pPr>
          </a:lstStyle>
          <a:p>
            <a:pPr>
              <a:buClrTx/>
              <a:defRPr/>
            </a:pPr>
            <a:fld id="{F803507D-98AA-49C5-AF3C-32BEF39D19F0}" type="slidenum">
              <a:rPr lang="en-US" smtClean="0">
                <a:ea typeface="+mn-ea"/>
                <a:cs typeface="+mn-cs"/>
              </a:rPr>
              <a:pPr>
                <a:buClrTx/>
                <a:defRPr/>
              </a:pPr>
              <a:t>‹#›</a:t>
            </a:fld>
            <a:endParaRPr lang="en-US">
              <a:ea typeface="+mn-ea"/>
              <a:cs typeface="+mn-cs"/>
            </a:endParaRPr>
          </a:p>
        </p:txBody>
      </p:sp>
      <p:sp>
        <p:nvSpPr>
          <p:cNvPr id="5" name="Content Placeholder 5">
            <a:extLst>
              <a:ext uri="{FF2B5EF4-FFF2-40B4-BE49-F238E27FC236}">
                <a16:creationId xmlns:a16="http://schemas.microsoft.com/office/drawing/2014/main" id="{53C52A04-8102-306E-D205-87B08B154550}"/>
              </a:ext>
            </a:extLst>
          </p:cNvPr>
          <p:cNvSpPr txBox="1">
            <a:spLocks noGrp="1"/>
          </p:cNvSpPr>
          <p:nvPr>
            <p:ph idx="4294967295"/>
          </p:nvPr>
        </p:nvSpPr>
        <p:spPr>
          <a:xfrm>
            <a:off x="289558" y="289558"/>
            <a:ext cx="8549642" cy="3847859"/>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88231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CB9-80B4-4464-C602-1D794A0C5BC0}"/>
              </a:ext>
            </a:extLst>
          </p:cNvPr>
          <p:cNvSpPr txBox="1">
            <a:spLocks noGrp="1"/>
          </p:cNvSpPr>
          <p:nvPr>
            <p:ph type="title"/>
          </p:nvPr>
        </p:nvSpPr>
        <p:spPr>
          <a:xfrm>
            <a:off x="628653" y="375043"/>
            <a:ext cx="5246369" cy="99416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276CEEC-B8AD-458D-A303-476E84307920}"/>
              </a:ext>
            </a:extLst>
          </p:cNvPr>
          <p:cNvSpPr txBox="1">
            <a:spLocks noGrp="1"/>
          </p:cNvSpPr>
          <p:nvPr>
            <p:ph type="dt" sz="half" idx="7"/>
          </p:nvPr>
        </p:nvSpPr>
        <p:spPr/>
        <p:txBody>
          <a:bodyPr/>
          <a:lstStyle>
            <a:lvl1pPr>
              <a:defRPr/>
            </a:lvl1pPr>
          </a:lstStyle>
          <a:p>
            <a:pPr>
              <a:buClrTx/>
              <a:defRPr/>
            </a:pPr>
            <a:fld id="{CB85F0B4-432D-4248-AF40-3BCBE01F3602}" type="datetime1">
              <a:rPr lang="en-US" smtClean="0">
                <a:ea typeface="+mn-ea"/>
                <a:cs typeface="+mn-cs"/>
              </a:rPr>
              <a:pPr>
                <a:buClrTx/>
                <a:defRPr/>
              </a:pPr>
              <a:t>5/1/2026</a:t>
            </a:fld>
            <a:endParaRPr lang="en-US">
              <a:ea typeface="+mn-ea"/>
              <a:cs typeface="+mn-cs"/>
            </a:endParaRPr>
          </a:p>
        </p:txBody>
      </p:sp>
      <p:sp>
        <p:nvSpPr>
          <p:cNvPr id="4" name="Footer Placeholder 3">
            <a:extLst>
              <a:ext uri="{FF2B5EF4-FFF2-40B4-BE49-F238E27FC236}">
                <a16:creationId xmlns:a16="http://schemas.microsoft.com/office/drawing/2014/main" id="{D2064780-37C4-BB3E-43C6-906AC96072E9}"/>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5" name="Slide Number Placeholder 4">
            <a:extLst>
              <a:ext uri="{FF2B5EF4-FFF2-40B4-BE49-F238E27FC236}">
                <a16:creationId xmlns:a16="http://schemas.microsoft.com/office/drawing/2014/main" id="{ABF0F594-A319-D0C7-A7B9-E4A4E9E951B1}"/>
              </a:ext>
            </a:extLst>
          </p:cNvPr>
          <p:cNvSpPr txBox="1">
            <a:spLocks noGrp="1"/>
          </p:cNvSpPr>
          <p:nvPr>
            <p:ph type="sldNum" sz="quarter" idx="8"/>
          </p:nvPr>
        </p:nvSpPr>
        <p:spPr/>
        <p:txBody>
          <a:bodyPr/>
          <a:lstStyle>
            <a:lvl1pPr>
              <a:defRPr/>
            </a:lvl1pPr>
          </a:lstStyle>
          <a:p>
            <a:pPr>
              <a:buClrTx/>
              <a:defRPr/>
            </a:pPr>
            <a:fld id="{BCCA48C2-D9F6-4282-9010-81D066A4148D}" type="slidenum">
              <a:rPr lang="en-US" smtClean="0">
                <a:ea typeface="+mn-ea"/>
                <a:cs typeface="+mn-cs"/>
              </a:rPr>
              <a:pPr>
                <a:buClrTx/>
                <a:defRPr/>
              </a:pPr>
              <a:t>‹#›</a:t>
            </a:fld>
            <a:endParaRPr lang="en-US">
              <a:ea typeface="+mn-ea"/>
              <a:cs typeface="+mn-cs"/>
            </a:endParaRPr>
          </a:p>
        </p:txBody>
      </p:sp>
      <p:sp>
        <p:nvSpPr>
          <p:cNvPr id="6" name="Content Placeholder 8">
            <a:extLst>
              <a:ext uri="{FF2B5EF4-FFF2-40B4-BE49-F238E27FC236}">
                <a16:creationId xmlns:a16="http://schemas.microsoft.com/office/drawing/2014/main" id="{99E9B2A7-B9E5-88C8-004D-10C7605B5097}"/>
              </a:ext>
            </a:extLst>
          </p:cNvPr>
          <p:cNvSpPr txBox="1">
            <a:spLocks noGrp="1"/>
          </p:cNvSpPr>
          <p:nvPr>
            <p:ph idx="4294967295"/>
          </p:nvPr>
        </p:nvSpPr>
        <p:spPr>
          <a:xfrm>
            <a:off x="628652" y="1440180"/>
            <a:ext cx="4705349" cy="274367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26295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364F-6479-0D3A-76C5-C591A18ADDA2}"/>
              </a:ext>
            </a:extLst>
          </p:cNvPr>
          <p:cNvSpPr txBox="1">
            <a:spLocks noGrp="1"/>
          </p:cNvSpPr>
          <p:nvPr>
            <p:ph type="title"/>
          </p:nvPr>
        </p:nvSpPr>
        <p:spPr>
          <a:xfrm>
            <a:off x="629838" y="342901"/>
            <a:ext cx="2949180" cy="397667"/>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049C7220-756D-04AE-DAA9-F0437E3BA056}"/>
              </a:ext>
            </a:extLst>
          </p:cNvPr>
          <p:cNvSpPr txBox="1">
            <a:spLocks noGrp="1"/>
          </p:cNvSpPr>
          <p:nvPr>
            <p:ph idx="1"/>
          </p:nvPr>
        </p:nvSpPr>
        <p:spPr>
          <a:xfrm>
            <a:off x="3887388" y="342900"/>
            <a:ext cx="4629150" cy="384048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059C8-0F87-5D27-46DC-CB814C0B7AC5}"/>
              </a:ext>
            </a:extLst>
          </p:cNvPr>
          <p:cNvSpPr txBox="1">
            <a:spLocks noGrp="1"/>
          </p:cNvSpPr>
          <p:nvPr>
            <p:ph type="body" idx="2"/>
          </p:nvPr>
        </p:nvSpPr>
        <p:spPr>
          <a:xfrm>
            <a:off x="629838" y="838198"/>
            <a:ext cx="2949180" cy="334518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3F1A6AB-8935-4B21-2BCE-2EF0C902AD46}"/>
              </a:ext>
            </a:extLst>
          </p:cNvPr>
          <p:cNvSpPr txBox="1">
            <a:spLocks noGrp="1"/>
          </p:cNvSpPr>
          <p:nvPr>
            <p:ph type="dt" sz="half" idx="7"/>
          </p:nvPr>
        </p:nvSpPr>
        <p:spPr/>
        <p:txBody>
          <a:bodyPr/>
          <a:lstStyle>
            <a:lvl1pPr>
              <a:defRPr/>
            </a:lvl1pPr>
          </a:lstStyle>
          <a:p>
            <a:pPr>
              <a:buClrTx/>
              <a:defRPr/>
            </a:pPr>
            <a:fld id="{DCFEAB50-2445-4C55-84E8-0649CA1FA684}" type="datetime1">
              <a:rPr lang="en-US" smtClean="0">
                <a:ea typeface="+mn-ea"/>
                <a:cs typeface="+mn-cs"/>
              </a:rPr>
              <a:pPr>
                <a:buClrTx/>
                <a:defRPr/>
              </a:pPr>
              <a:t>5/1/2026</a:t>
            </a:fld>
            <a:endParaRPr lang="en-US">
              <a:ea typeface="+mn-ea"/>
              <a:cs typeface="+mn-cs"/>
            </a:endParaRPr>
          </a:p>
        </p:txBody>
      </p:sp>
      <p:sp>
        <p:nvSpPr>
          <p:cNvPr id="6" name="Footer Placeholder 5">
            <a:extLst>
              <a:ext uri="{FF2B5EF4-FFF2-40B4-BE49-F238E27FC236}">
                <a16:creationId xmlns:a16="http://schemas.microsoft.com/office/drawing/2014/main" id="{0965B298-0D4C-6BE1-1BB6-4DA148035425}"/>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7" name="Slide Number Placeholder 6">
            <a:extLst>
              <a:ext uri="{FF2B5EF4-FFF2-40B4-BE49-F238E27FC236}">
                <a16:creationId xmlns:a16="http://schemas.microsoft.com/office/drawing/2014/main" id="{15788681-AA00-971C-9122-23EEF26521A5}"/>
              </a:ext>
            </a:extLst>
          </p:cNvPr>
          <p:cNvSpPr txBox="1">
            <a:spLocks noGrp="1"/>
          </p:cNvSpPr>
          <p:nvPr>
            <p:ph type="sldNum" sz="quarter" idx="8"/>
          </p:nvPr>
        </p:nvSpPr>
        <p:spPr/>
        <p:txBody>
          <a:bodyPr/>
          <a:lstStyle>
            <a:lvl1pPr>
              <a:defRPr/>
            </a:lvl1pPr>
          </a:lstStyle>
          <a:p>
            <a:pPr>
              <a:buClrTx/>
              <a:defRPr/>
            </a:pPr>
            <a:fld id="{3E8C0C4C-7D1D-4998-9B8A-437B1414F1F9}"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00944542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AE79-B79F-7803-0A1E-2E4E7CCC4843}"/>
              </a:ext>
            </a:extLst>
          </p:cNvPr>
          <p:cNvSpPr txBox="1">
            <a:spLocks noGrp="1"/>
          </p:cNvSpPr>
          <p:nvPr>
            <p:ph type="title"/>
          </p:nvPr>
        </p:nvSpPr>
        <p:spPr>
          <a:xfrm>
            <a:off x="2895598" y="375043"/>
            <a:ext cx="5619746" cy="99416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3E954EBF-A1E7-061A-A578-597FFE26D9F0}"/>
              </a:ext>
            </a:extLst>
          </p:cNvPr>
          <p:cNvSpPr txBox="1">
            <a:spLocks noGrp="1"/>
          </p:cNvSpPr>
          <p:nvPr>
            <p:ph idx="1"/>
          </p:nvPr>
        </p:nvSpPr>
        <p:spPr>
          <a:xfrm>
            <a:off x="3909061" y="1369220"/>
            <a:ext cx="4606292" cy="282939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4A95D-EE54-8FD3-3513-8ACED4B2C9FC}"/>
              </a:ext>
            </a:extLst>
          </p:cNvPr>
          <p:cNvSpPr txBox="1">
            <a:spLocks noGrp="1"/>
          </p:cNvSpPr>
          <p:nvPr>
            <p:ph type="dt" sz="half" idx="7"/>
          </p:nvPr>
        </p:nvSpPr>
        <p:spPr/>
        <p:txBody>
          <a:bodyPr/>
          <a:lstStyle>
            <a:lvl1pPr>
              <a:defRPr/>
            </a:lvl1pPr>
          </a:lstStyle>
          <a:p>
            <a:pPr>
              <a:buClrTx/>
              <a:defRPr/>
            </a:pPr>
            <a:fld id="{BF9A2BB7-64C5-4DFC-AE91-5D001F0E0D63}" type="datetime1">
              <a:rPr lang="en-US" smtClean="0">
                <a:ea typeface="+mn-ea"/>
                <a:cs typeface="+mn-cs"/>
              </a:rPr>
              <a:pPr>
                <a:buClrTx/>
                <a:defRPr/>
              </a:pPr>
              <a:t>5/1/2026</a:t>
            </a:fld>
            <a:endParaRPr lang="en-US">
              <a:ea typeface="+mn-ea"/>
              <a:cs typeface="+mn-cs"/>
            </a:endParaRPr>
          </a:p>
        </p:txBody>
      </p:sp>
      <p:sp>
        <p:nvSpPr>
          <p:cNvPr id="5" name="Footer Placeholder 4">
            <a:extLst>
              <a:ext uri="{FF2B5EF4-FFF2-40B4-BE49-F238E27FC236}">
                <a16:creationId xmlns:a16="http://schemas.microsoft.com/office/drawing/2014/main" id="{ABFF247A-6371-E5C2-F67F-224C98F3F8F8}"/>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6" name="Slide Number Placeholder 5">
            <a:extLst>
              <a:ext uri="{FF2B5EF4-FFF2-40B4-BE49-F238E27FC236}">
                <a16:creationId xmlns:a16="http://schemas.microsoft.com/office/drawing/2014/main" id="{02A85B74-51B9-4CA9-1489-317467F57E1C}"/>
              </a:ext>
            </a:extLst>
          </p:cNvPr>
          <p:cNvSpPr txBox="1">
            <a:spLocks noGrp="1"/>
          </p:cNvSpPr>
          <p:nvPr>
            <p:ph type="sldNum" sz="quarter" idx="8"/>
          </p:nvPr>
        </p:nvSpPr>
        <p:spPr/>
        <p:txBody>
          <a:bodyPr/>
          <a:lstStyle>
            <a:lvl1pPr>
              <a:defRPr/>
            </a:lvl1pPr>
          </a:lstStyle>
          <a:p>
            <a:pPr>
              <a:buClrTx/>
              <a:defRPr/>
            </a:pPr>
            <a:fld id="{ADBF2B93-09B7-44B3-8D6A-1E564E44D5C1}"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62908234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2CBC-8636-546C-0EE4-9631C3B187D4}"/>
              </a:ext>
            </a:extLst>
          </p:cNvPr>
          <p:cNvSpPr txBox="1">
            <a:spLocks noGrp="1"/>
          </p:cNvSpPr>
          <p:nvPr>
            <p:ph type="title" hasCustomPrompt="1"/>
          </p:nvPr>
        </p:nvSpPr>
        <p:spPr/>
        <p:txBody>
          <a:bodyPr anchorCtr="1"/>
          <a:lstStyle>
            <a:lvl1pPr algn="ctr">
              <a:defRPr>
                <a:solidFill>
                  <a:schemeClr val="tx1"/>
                </a:solidFill>
                <a:effectLst/>
              </a:defRPr>
            </a:lvl1pPr>
          </a:lstStyle>
          <a:p>
            <a:pPr lvl="0"/>
            <a:r>
              <a:rPr lang="en-US" dirty="0"/>
              <a:t>Insert Some Title Here</a:t>
            </a:r>
          </a:p>
        </p:txBody>
      </p:sp>
      <p:sp>
        <p:nvSpPr>
          <p:cNvPr id="3" name="Date Placeholder 2">
            <a:extLst>
              <a:ext uri="{FF2B5EF4-FFF2-40B4-BE49-F238E27FC236}">
                <a16:creationId xmlns:a16="http://schemas.microsoft.com/office/drawing/2014/main" id="{5A85ABE0-E571-90B5-D5F6-476C2F01E0A7}"/>
              </a:ext>
            </a:extLst>
          </p:cNvPr>
          <p:cNvSpPr txBox="1">
            <a:spLocks noGrp="1"/>
          </p:cNvSpPr>
          <p:nvPr>
            <p:ph type="dt" sz="half" idx="7"/>
          </p:nvPr>
        </p:nvSpPr>
        <p:spPr/>
        <p:txBody>
          <a:bodyPr/>
          <a:lstStyle>
            <a:lvl1pPr>
              <a:defRPr/>
            </a:lvl1pPr>
          </a:lstStyle>
          <a:p>
            <a:pPr>
              <a:buClrTx/>
              <a:defRPr/>
            </a:pPr>
            <a:fld id="{8CCE1B0A-18DE-481B-B407-AC5B8E645075}" type="datetime1">
              <a:rPr lang="en-US" smtClean="0">
                <a:ea typeface="+mn-ea"/>
                <a:cs typeface="+mn-cs"/>
              </a:rPr>
              <a:pPr>
                <a:buClrTx/>
                <a:defRPr/>
              </a:pPr>
              <a:t>5/1/2026</a:t>
            </a:fld>
            <a:endParaRPr lang="en-US">
              <a:ea typeface="+mn-ea"/>
              <a:cs typeface="+mn-cs"/>
            </a:endParaRPr>
          </a:p>
        </p:txBody>
      </p:sp>
      <p:sp>
        <p:nvSpPr>
          <p:cNvPr id="4" name="Footer Placeholder 3">
            <a:extLst>
              <a:ext uri="{FF2B5EF4-FFF2-40B4-BE49-F238E27FC236}">
                <a16:creationId xmlns:a16="http://schemas.microsoft.com/office/drawing/2014/main" id="{1C0D0C64-1EBF-89D9-46BF-12DF6888B8D2}"/>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5" name="Slide Number Placeholder 4">
            <a:extLst>
              <a:ext uri="{FF2B5EF4-FFF2-40B4-BE49-F238E27FC236}">
                <a16:creationId xmlns:a16="http://schemas.microsoft.com/office/drawing/2014/main" id="{3C47CC6C-1C3B-F8B4-A982-92DBAED99757}"/>
              </a:ext>
            </a:extLst>
          </p:cNvPr>
          <p:cNvSpPr txBox="1">
            <a:spLocks noGrp="1"/>
          </p:cNvSpPr>
          <p:nvPr>
            <p:ph type="sldNum" sz="quarter" idx="8"/>
          </p:nvPr>
        </p:nvSpPr>
        <p:spPr/>
        <p:txBody>
          <a:bodyPr/>
          <a:lstStyle>
            <a:lvl1pPr>
              <a:defRPr/>
            </a:lvl1pPr>
          </a:lstStyle>
          <a:p>
            <a:pPr>
              <a:buClrTx/>
              <a:defRPr/>
            </a:pPr>
            <a:fld id="{705B9323-9FD1-4750-B7CA-A69674A1BDB0}" type="slidenum">
              <a:rPr lang="en-US" smtClean="0">
                <a:ea typeface="+mn-ea"/>
                <a:cs typeface="+mn-cs"/>
              </a:rPr>
              <a:pPr>
                <a:buClrTx/>
                <a:defRPr/>
              </a:pPr>
              <a:t>‹#›</a:t>
            </a:fld>
            <a:endParaRPr lang="en-US">
              <a:ea typeface="+mn-ea"/>
              <a:cs typeface="+mn-cs"/>
            </a:endParaRPr>
          </a:p>
        </p:txBody>
      </p:sp>
      <p:sp>
        <p:nvSpPr>
          <p:cNvPr id="6" name="Chart Placeholder 6">
            <a:extLst>
              <a:ext uri="{FF2B5EF4-FFF2-40B4-BE49-F238E27FC236}">
                <a16:creationId xmlns:a16="http://schemas.microsoft.com/office/drawing/2014/main" id="{CE1492F7-9D5B-A613-BC78-7259D7F4E18C}"/>
              </a:ext>
            </a:extLst>
          </p:cNvPr>
          <p:cNvSpPr txBox="1">
            <a:spLocks noGrp="1"/>
          </p:cNvSpPr>
          <p:nvPr>
            <p:ph type="chart" idx="4294967295"/>
          </p:nvPr>
        </p:nvSpPr>
        <p:spPr>
          <a:xfrm>
            <a:off x="628652" y="1539477"/>
            <a:ext cx="7886700" cy="2727721"/>
          </a:xfrm>
        </p:spPr>
        <p:txBody>
          <a:bodyPr/>
          <a:lstStyle>
            <a:lvl1pPr>
              <a:defRPr>
                <a:solidFill>
                  <a:schemeClr val="tx1"/>
                </a:solidFill>
              </a:defRPr>
            </a:lvl1pPr>
          </a:lstStyle>
          <a:p>
            <a:pPr lvl="0"/>
            <a:endParaRPr lang="en-US" dirty="0"/>
          </a:p>
        </p:txBody>
      </p:sp>
    </p:spTree>
    <p:extLst>
      <p:ext uri="{BB962C8B-B14F-4D97-AF65-F5344CB8AC3E}">
        <p14:creationId xmlns:p14="http://schemas.microsoft.com/office/powerpoint/2010/main" val="136853760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6A3-23CF-A134-BFAF-ABE6F3AEF371}"/>
              </a:ext>
            </a:extLst>
          </p:cNvPr>
          <p:cNvSpPr txBox="1">
            <a:spLocks noGrp="1"/>
          </p:cNvSpPr>
          <p:nvPr>
            <p:ph type="title"/>
          </p:nvPr>
        </p:nvSpPr>
        <p:spPr>
          <a:xfrm>
            <a:off x="623885" y="1325877"/>
            <a:ext cx="7886700" cy="2095976"/>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3003304F-0789-AE17-4B6F-FDD806FDA166}"/>
              </a:ext>
            </a:extLst>
          </p:cNvPr>
          <p:cNvSpPr txBox="1">
            <a:spLocks noGrp="1"/>
          </p:cNvSpPr>
          <p:nvPr>
            <p:ph type="body" idx="1"/>
          </p:nvPr>
        </p:nvSpPr>
        <p:spPr>
          <a:xfrm>
            <a:off x="623885" y="3442099"/>
            <a:ext cx="7886700" cy="764146"/>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75F2A8DA-80A3-F14C-4A97-3726371C32A8}"/>
              </a:ext>
            </a:extLst>
          </p:cNvPr>
          <p:cNvSpPr txBox="1">
            <a:spLocks noGrp="1"/>
          </p:cNvSpPr>
          <p:nvPr>
            <p:ph type="dt" sz="half" idx="7"/>
          </p:nvPr>
        </p:nvSpPr>
        <p:spPr/>
        <p:txBody>
          <a:bodyPr/>
          <a:lstStyle>
            <a:lvl1pPr>
              <a:defRPr/>
            </a:lvl1pPr>
          </a:lstStyle>
          <a:p>
            <a:pPr>
              <a:buClrTx/>
              <a:defRPr/>
            </a:pPr>
            <a:fld id="{85B17BD7-93E2-4797-9BB7-A717CD0C8F7C}" type="datetime1">
              <a:rPr lang="en-US" smtClean="0">
                <a:ea typeface="+mn-ea"/>
                <a:cs typeface="+mn-cs"/>
              </a:rPr>
              <a:pPr>
                <a:buClrTx/>
                <a:defRPr/>
              </a:pPr>
              <a:t>5/1/2026</a:t>
            </a:fld>
            <a:endParaRPr lang="en-US">
              <a:ea typeface="+mn-ea"/>
              <a:cs typeface="+mn-cs"/>
            </a:endParaRPr>
          </a:p>
        </p:txBody>
      </p:sp>
      <p:sp>
        <p:nvSpPr>
          <p:cNvPr id="5" name="Footer Placeholder 4">
            <a:extLst>
              <a:ext uri="{FF2B5EF4-FFF2-40B4-BE49-F238E27FC236}">
                <a16:creationId xmlns:a16="http://schemas.microsoft.com/office/drawing/2014/main" id="{40F99A68-F177-494A-1889-2BFF914314A7}"/>
              </a:ext>
            </a:extLst>
          </p:cNvPr>
          <p:cNvSpPr txBox="1">
            <a:spLocks noGrp="1"/>
          </p:cNvSpPr>
          <p:nvPr>
            <p:ph type="ftr" sz="quarter" idx="9"/>
          </p:nvPr>
        </p:nvSpPr>
        <p:spPr/>
        <p:txBody>
          <a:bodyPr/>
          <a:lstStyle>
            <a:lvl1pPr>
              <a:defRPr/>
            </a:lvl1pPr>
          </a:lstStyle>
          <a:p>
            <a:pPr>
              <a:buClrTx/>
              <a:defRPr/>
            </a:pPr>
            <a:endParaRPr lang="en-US">
              <a:ea typeface="+mn-ea"/>
              <a:cs typeface="+mn-cs"/>
            </a:endParaRPr>
          </a:p>
        </p:txBody>
      </p:sp>
      <p:sp>
        <p:nvSpPr>
          <p:cNvPr id="6" name="Slide Number Placeholder 5">
            <a:extLst>
              <a:ext uri="{FF2B5EF4-FFF2-40B4-BE49-F238E27FC236}">
                <a16:creationId xmlns:a16="http://schemas.microsoft.com/office/drawing/2014/main" id="{BE352D9E-08ED-705A-E523-8EAA07E238C5}"/>
              </a:ext>
            </a:extLst>
          </p:cNvPr>
          <p:cNvSpPr txBox="1">
            <a:spLocks noGrp="1"/>
          </p:cNvSpPr>
          <p:nvPr>
            <p:ph type="sldNum" sz="quarter" idx="8"/>
          </p:nvPr>
        </p:nvSpPr>
        <p:spPr/>
        <p:txBody>
          <a:bodyPr/>
          <a:lstStyle>
            <a:lvl1pPr>
              <a:defRPr/>
            </a:lvl1pPr>
          </a:lstStyle>
          <a:p>
            <a:pPr>
              <a:buClrTx/>
              <a:defRPr/>
            </a:pPr>
            <a:fld id="{2C511F9E-697E-425F-BEED-81368E0963DF}"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6481550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8397-171F-F0FB-5A8C-146CE5ED12FD}"/>
              </a:ext>
            </a:extLst>
          </p:cNvPr>
          <p:cNvSpPr txBox="1">
            <a:spLocks noGrp="1"/>
          </p:cNvSpPr>
          <p:nvPr>
            <p:ph type="title"/>
          </p:nvPr>
        </p:nvSpPr>
        <p:spPr>
          <a:xfrm>
            <a:off x="623885" y="1325877"/>
            <a:ext cx="7886700" cy="2095976"/>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AAEAE5AA-4037-2912-9FAE-997B5007A53B}"/>
              </a:ext>
            </a:extLst>
          </p:cNvPr>
          <p:cNvSpPr txBox="1">
            <a:spLocks noGrp="1"/>
          </p:cNvSpPr>
          <p:nvPr>
            <p:ph type="body" idx="1"/>
          </p:nvPr>
        </p:nvSpPr>
        <p:spPr>
          <a:xfrm>
            <a:off x="623885" y="3442099"/>
            <a:ext cx="7886700" cy="764146"/>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49DA6024-0A87-0066-739A-1953D79F78D5}"/>
              </a:ext>
            </a:extLst>
          </p:cNvPr>
          <p:cNvSpPr txBox="1">
            <a:spLocks noGrp="1"/>
          </p:cNvSpPr>
          <p:nvPr>
            <p:ph type="dt" sz="half" idx="7"/>
          </p:nvPr>
        </p:nvSpPr>
        <p:spPr/>
        <p:txBody>
          <a:bodyPr/>
          <a:lstStyle>
            <a:lvl1pPr>
              <a:defRPr/>
            </a:lvl1pPr>
          </a:lstStyle>
          <a:p>
            <a:pPr lvl="0"/>
            <a:fld id="{99209121-12C2-400E-ACD2-B20AD4058721}" type="datetime1">
              <a:rPr lang="en-US"/>
              <a:pPr lvl="0"/>
              <a:t>5/1/2026</a:t>
            </a:fld>
            <a:endParaRPr lang="en-US"/>
          </a:p>
        </p:txBody>
      </p:sp>
      <p:sp>
        <p:nvSpPr>
          <p:cNvPr id="5" name="Footer Placeholder 4">
            <a:extLst>
              <a:ext uri="{FF2B5EF4-FFF2-40B4-BE49-F238E27FC236}">
                <a16:creationId xmlns:a16="http://schemas.microsoft.com/office/drawing/2014/main" id="{1FA8FAD2-E8D8-6CF5-CF0F-3419033ECC7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ACBF7ED-D64E-8A6B-528F-1BE48C926216}"/>
              </a:ext>
            </a:extLst>
          </p:cNvPr>
          <p:cNvSpPr txBox="1">
            <a:spLocks noGrp="1"/>
          </p:cNvSpPr>
          <p:nvPr>
            <p:ph type="sldNum" sz="quarter" idx="8"/>
          </p:nvPr>
        </p:nvSpPr>
        <p:spPr/>
        <p:txBody>
          <a:bodyPr/>
          <a:lstStyle>
            <a:lvl1pPr>
              <a:defRPr/>
            </a:lvl1pPr>
          </a:lstStyle>
          <a:p>
            <a:pPr lvl="0"/>
            <a:fld id="{C63D37AA-3087-4041-AE68-25B3BC3928B1}" type="slidenum">
              <a:t>‹#›</a:t>
            </a:fld>
            <a:endParaRPr lang="en-US"/>
          </a:p>
        </p:txBody>
      </p:sp>
    </p:spTree>
    <p:extLst>
      <p:ext uri="{BB962C8B-B14F-4D97-AF65-F5344CB8AC3E}">
        <p14:creationId xmlns:p14="http://schemas.microsoft.com/office/powerpoint/2010/main" val="42016718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E378-0CA5-C96A-0802-C4B85A4F5F43}"/>
              </a:ext>
            </a:extLst>
          </p:cNvPr>
          <p:cNvSpPr txBox="1">
            <a:spLocks noGrp="1"/>
          </p:cNvSpPr>
          <p:nvPr>
            <p:ph type="title"/>
          </p:nvPr>
        </p:nvSpPr>
        <p:spPr>
          <a:xfrm>
            <a:off x="628653" y="375043"/>
            <a:ext cx="5017772" cy="99416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08B2B0D5-C0EC-C72A-D64E-E0646AA9654B}"/>
              </a:ext>
            </a:extLst>
          </p:cNvPr>
          <p:cNvSpPr txBox="1">
            <a:spLocks noGrp="1"/>
          </p:cNvSpPr>
          <p:nvPr>
            <p:ph type="dt" sz="half" idx="7"/>
          </p:nvPr>
        </p:nvSpPr>
        <p:spPr/>
        <p:txBody>
          <a:bodyPr/>
          <a:lstStyle>
            <a:lvl1pPr>
              <a:defRPr/>
            </a:lvl1pPr>
          </a:lstStyle>
          <a:p>
            <a:pPr lvl="0"/>
            <a:fld id="{E3A47605-5E7F-495A-9EAE-59FFC49F7797}" type="datetime1">
              <a:rPr lang="en-US"/>
              <a:pPr lvl="0"/>
              <a:t>5/1/2026</a:t>
            </a:fld>
            <a:endParaRPr lang="en-US"/>
          </a:p>
        </p:txBody>
      </p:sp>
      <p:sp>
        <p:nvSpPr>
          <p:cNvPr id="4" name="Footer Placeholder 3">
            <a:extLst>
              <a:ext uri="{FF2B5EF4-FFF2-40B4-BE49-F238E27FC236}">
                <a16:creationId xmlns:a16="http://schemas.microsoft.com/office/drawing/2014/main" id="{8291C126-67A5-6EE0-A2E3-2C0343DBD1AA}"/>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8C530293-A5FE-14E5-78E3-29E31670240E}"/>
              </a:ext>
            </a:extLst>
          </p:cNvPr>
          <p:cNvSpPr txBox="1">
            <a:spLocks noGrp="1"/>
          </p:cNvSpPr>
          <p:nvPr>
            <p:ph type="sldNum" sz="quarter" idx="8"/>
          </p:nvPr>
        </p:nvSpPr>
        <p:spPr/>
        <p:txBody>
          <a:bodyPr/>
          <a:lstStyle>
            <a:lvl1pPr>
              <a:defRPr/>
            </a:lvl1pPr>
          </a:lstStyle>
          <a:p>
            <a:pPr lvl="0"/>
            <a:fld id="{D8BDF412-6D2B-4B1D-B78D-EDC7C63873A1}" type="slidenum">
              <a:t>‹#›</a:t>
            </a:fld>
            <a:endParaRPr lang="en-US"/>
          </a:p>
        </p:txBody>
      </p:sp>
      <p:sp>
        <p:nvSpPr>
          <p:cNvPr id="6" name="Content Placeholder 8">
            <a:extLst>
              <a:ext uri="{FF2B5EF4-FFF2-40B4-BE49-F238E27FC236}">
                <a16:creationId xmlns:a16="http://schemas.microsoft.com/office/drawing/2014/main" id="{9ABFF848-8B7E-0DD6-7CF4-2B131CB8435D}"/>
              </a:ext>
            </a:extLst>
          </p:cNvPr>
          <p:cNvSpPr txBox="1">
            <a:spLocks noGrp="1"/>
          </p:cNvSpPr>
          <p:nvPr>
            <p:ph idx="4294967295"/>
          </p:nvPr>
        </p:nvSpPr>
        <p:spPr>
          <a:xfrm>
            <a:off x="628652" y="1440180"/>
            <a:ext cx="4705349" cy="274367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66189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BF69-DB71-0324-6A6D-D017BB93511A}"/>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C3816E88-6AEE-9837-C1AB-68E464D34FD9}"/>
              </a:ext>
            </a:extLst>
          </p:cNvPr>
          <p:cNvSpPr txBox="1">
            <a:spLocks noGrp="1"/>
          </p:cNvSpPr>
          <p:nvPr>
            <p:ph type="dt" sz="half" idx="7"/>
          </p:nvPr>
        </p:nvSpPr>
        <p:spPr/>
        <p:txBody>
          <a:bodyPr/>
          <a:lstStyle>
            <a:lvl1pPr>
              <a:defRPr/>
            </a:lvl1pPr>
          </a:lstStyle>
          <a:p>
            <a:pPr lvl="0"/>
            <a:fld id="{6E26BCDE-A39B-4EFD-8F2B-1CC1695B6372}" type="datetime1">
              <a:rPr lang="en-US"/>
              <a:pPr lvl="0"/>
              <a:t>5/1/2026</a:t>
            </a:fld>
            <a:endParaRPr lang="en-US"/>
          </a:p>
        </p:txBody>
      </p:sp>
      <p:sp>
        <p:nvSpPr>
          <p:cNvPr id="4" name="Footer Placeholder 3">
            <a:extLst>
              <a:ext uri="{FF2B5EF4-FFF2-40B4-BE49-F238E27FC236}">
                <a16:creationId xmlns:a16="http://schemas.microsoft.com/office/drawing/2014/main" id="{E8ED0F11-001C-A6C0-2766-E4BA3CA97666}"/>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C33A4B73-D5EC-4E55-92DF-505CE86D8D1F}"/>
              </a:ext>
            </a:extLst>
          </p:cNvPr>
          <p:cNvSpPr txBox="1">
            <a:spLocks noGrp="1"/>
          </p:cNvSpPr>
          <p:nvPr>
            <p:ph type="sldNum" sz="quarter" idx="8"/>
          </p:nvPr>
        </p:nvSpPr>
        <p:spPr/>
        <p:txBody>
          <a:bodyPr/>
          <a:lstStyle>
            <a:lvl1pPr>
              <a:defRPr/>
            </a:lvl1pPr>
          </a:lstStyle>
          <a:p>
            <a:pPr lvl="0"/>
            <a:fld id="{9CA42D0E-FCE5-49FB-971C-084A73D0CF0B}" type="slidenum">
              <a:t>‹#›</a:t>
            </a:fld>
            <a:endParaRPr lang="en-US"/>
          </a:p>
        </p:txBody>
      </p:sp>
      <p:sp>
        <p:nvSpPr>
          <p:cNvPr id="6" name="Chart Placeholder 6">
            <a:extLst>
              <a:ext uri="{FF2B5EF4-FFF2-40B4-BE49-F238E27FC236}">
                <a16:creationId xmlns:a16="http://schemas.microsoft.com/office/drawing/2014/main" id="{52E8D732-2BD9-280D-0A85-A8265B5706A0}"/>
              </a:ext>
            </a:extLst>
          </p:cNvPr>
          <p:cNvSpPr txBox="1">
            <a:spLocks noGrp="1"/>
          </p:cNvSpPr>
          <p:nvPr>
            <p:ph type="chart" idx="4294967295"/>
          </p:nvPr>
        </p:nvSpPr>
        <p:spPr>
          <a:xfrm>
            <a:off x="628652" y="1539477"/>
            <a:ext cx="7886700" cy="2727721"/>
          </a:xfrm>
        </p:spPr>
        <p:txBody>
          <a:bodyPr/>
          <a:lstStyle>
            <a:lvl1pPr>
              <a:defRPr>
                <a:solidFill>
                  <a:srgbClr val="FFFFFF"/>
                </a:solidFill>
              </a:defRPr>
            </a:lvl1pPr>
          </a:lstStyle>
          <a:p>
            <a:pPr lvl="0"/>
            <a:endParaRPr lang="en-US"/>
          </a:p>
        </p:txBody>
      </p:sp>
    </p:spTree>
    <p:extLst>
      <p:ext uri="{BB962C8B-B14F-4D97-AF65-F5344CB8AC3E}">
        <p14:creationId xmlns:p14="http://schemas.microsoft.com/office/powerpoint/2010/main" val="8603078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A5C1-4B3F-617A-4728-B2D4E11B9234}"/>
              </a:ext>
            </a:extLst>
          </p:cNvPr>
          <p:cNvSpPr txBox="1">
            <a:spLocks noGrp="1"/>
          </p:cNvSpPr>
          <p:nvPr>
            <p:ph type="title"/>
          </p:nvPr>
        </p:nvSpPr>
        <p:spPr>
          <a:xfrm>
            <a:off x="629838" y="273847"/>
            <a:ext cx="7886700" cy="99416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BBC2D4A1-D952-0E15-B11E-06EAC9012AE7}"/>
              </a:ext>
            </a:extLst>
          </p:cNvPr>
          <p:cNvSpPr txBox="1">
            <a:spLocks noGrp="1"/>
          </p:cNvSpPr>
          <p:nvPr>
            <p:ph type="body" idx="1"/>
          </p:nvPr>
        </p:nvSpPr>
        <p:spPr>
          <a:xfrm>
            <a:off x="629838" y="1260870"/>
            <a:ext cx="3868337" cy="617933"/>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AEBCB8BA-B588-D686-36F9-D1F17E1F601E}"/>
              </a:ext>
            </a:extLst>
          </p:cNvPr>
          <p:cNvSpPr txBox="1">
            <a:spLocks noGrp="1"/>
          </p:cNvSpPr>
          <p:nvPr>
            <p:ph idx="2"/>
          </p:nvPr>
        </p:nvSpPr>
        <p:spPr>
          <a:xfrm>
            <a:off x="629838" y="1878804"/>
            <a:ext cx="3868337" cy="2763437"/>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05E4A7-6F30-8D34-41F8-B950040A541F}"/>
              </a:ext>
            </a:extLst>
          </p:cNvPr>
          <p:cNvSpPr txBox="1">
            <a:spLocks noGrp="1"/>
          </p:cNvSpPr>
          <p:nvPr>
            <p:ph type="body" idx="3"/>
          </p:nvPr>
        </p:nvSpPr>
        <p:spPr>
          <a:xfrm>
            <a:off x="4629150" y="1260870"/>
            <a:ext cx="3887388" cy="617933"/>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76E0F256-E705-36E5-0B42-B7774D2C2AA9}"/>
              </a:ext>
            </a:extLst>
          </p:cNvPr>
          <p:cNvSpPr txBox="1">
            <a:spLocks noGrp="1"/>
          </p:cNvSpPr>
          <p:nvPr>
            <p:ph idx="4"/>
          </p:nvPr>
        </p:nvSpPr>
        <p:spPr>
          <a:xfrm>
            <a:off x="4629150" y="1878804"/>
            <a:ext cx="3887388" cy="2763437"/>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490CA-D0BA-C747-F523-219A17005E3C}"/>
              </a:ext>
            </a:extLst>
          </p:cNvPr>
          <p:cNvSpPr txBox="1">
            <a:spLocks noGrp="1"/>
          </p:cNvSpPr>
          <p:nvPr>
            <p:ph type="dt" sz="half" idx="7"/>
          </p:nvPr>
        </p:nvSpPr>
        <p:spPr/>
        <p:txBody>
          <a:bodyPr/>
          <a:lstStyle>
            <a:lvl1pPr>
              <a:defRPr/>
            </a:lvl1pPr>
          </a:lstStyle>
          <a:p>
            <a:pPr lvl="0"/>
            <a:fld id="{A5951C82-AB2E-4A09-A675-A8CA2EF374D7}" type="datetime1">
              <a:rPr lang="en-US"/>
              <a:pPr lvl="0"/>
              <a:t>5/1/2026</a:t>
            </a:fld>
            <a:endParaRPr lang="en-US"/>
          </a:p>
        </p:txBody>
      </p:sp>
      <p:sp>
        <p:nvSpPr>
          <p:cNvPr id="8" name="Footer Placeholder 7">
            <a:extLst>
              <a:ext uri="{FF2B5EF4-FFF2-40B4-BE49-F238E27FC236}">
                <a16:creationId xmlns:a16="http://schemas.microsoft.com/office/drawing/2014/main" id="{C3003795-1902-690E-7F73-DF036C0F711F}"/>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0CA91BA2-3E8C-3445-5117-530581F7DE36}"/>
              </a:ext>
            </a:extLst>
          </p:cNvPr>
          <p:cNvSpPr txBox="1">
            <a:spLocks noGrp="1"/>
          </p:cNvSpPr>
          <p:nvPr>
            <p:ph type="sldNum" sz="quarter" idx="8"/>
          </p:nvPr>
        </p:nvSpPr>
        <p:spPr/>
        <p:txBody>
          <a:bodyPr/>
          <a:lstStyle>
            <a:lvl1pPr>
              <a:defRPr/>
            </a:lvl1pPr>
          </a:lstStyle>
          <a:p>
            <a:pPr lvl="0"/>
            <a:fld id="{0FCEE2CF-EE09-4E3B-9FE0-F482E51C4131}" type="slidenum">
              <a:t>‹#›</a:t>
            </a:fld>
            <a:endParaRPr lang="en-US"/>
          </a:p>
        </p:txBody>
      </p:sp>
    </p:spTree>
    <p:extLst>
      <p:ext uri="{BB962C8B-B14F-4D97-AF65-F5344CB8AC3E}">
        <p14:creationId xmlns:p14="http://schemas.microsoft.com/office/powerpoint/2010/main" val="342409596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DB00-1438-AA98-B9BF-796923994E0A}"/>
              </a:ext>
            </a:extLst>
          </p:cNvPr>
          <p:cNvSpPr txBox="1">
            <a:spLocks noGrp="1"/>
          </p:cNvSpPr>
          <p:nvPr>
            <p:ph type="title"/>
          </p:nvPr>
        </p:nvSpPr>
        <p:spPr>
          <a:xfrm>
            <a:off x="2758438" y="375043"/>
            <a:ext cx="5756906" cy="99416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AB08E125-32C1-7D16-2011-6654F1E4458B}"/>
              </a:ext>
            </a:extLst>
          </p:cNvPr>
          <p:cNvSpPr txBox="1">
            <a:spLocks noGrp="1"/>
          </p:cNvSpPr>
          <p:nvPr>
            <p:ph idx="1"/>
          </p:nvPr>
        </p:nvSpPr>
        <p:spPr>
          <a:xfrm>
            <a:off x="3909061" y="1369220"/>
            <a:ext cx="4606292" cy="282939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8B4BC-77CE-34FE-1163-06C7E36153C1}"/>
              </a:ext>
            </a:extLst>
          </p:cNvPr>
          <p:cNvSpPr txBox="1">
            <a:spLocks noGrp="1"/>
          </p:cNvSpPr>
          <p:nvPr>
            <p:ph type="dt" sz="half" idx="7"/>
          </p:nvPr>
        </p:nvSpPr>
        <p:spPr/>
        <p:txBody>
          <a:bodyPr/>
          <a:lstStyle>
            <a:lvl1pPr>
              <a:defRPr/>
            </a:lvl1pPr>
          </a:lstStyle>
          <a:p>
            <a:pPr lvl="0"/>
            <a:fld id="{03AB4E81-5C75-4E07-81C5-51A1DD5F3A83}" type="datetime1">
              <a:rPr lang="en-US"/>
              <a:pPr lvl="0"/>
              <a:t>5/1/2026</a:t>
            </a:fld>
            <a:endParaRPr lang="en-US"/>
          </a:p>
        </p:txBody>
      </p:sp>
      <p:sp>
        <p:nvSpPr>
          <p:cNvPr id="5" name="Footer Placeholder 4">
            <a:extLst>
              <a:ext uri="{FF2B5EF4-FFF2-40B4-BE49-F238E27FC236}">
                <a16:creationId xmlns:a16="http://schemas.microsoft.com/office/drawing/2014/main" id="{1F81A9E7-423A-59AF-F55D-E17BAADAF2A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3091C5A-0A25-7062-FCCF-B58B49CFF429}"/>
              </a:ext>
            </a:extLst>
          </p:cNvPr>
          <p:cNvSpPr txBox="1">
            <a:spLocks noGrp="1"/>
          </p:cNvSpPr>
          <p:nvPr>
            <p:ph type="sldNum" sz="quarter" idx="8"/>
          </p:nvPr>
        </p:nvSpPr>
        <p:spPr/>
        <p:txBody>
          <a:bodyPr/>
          <a:lstStyle>
            <a:lvl1pPr>
              <a:defRPr/>
            </a:lvl1pPr>
          </a:lstStyle>
          <a:p>
            <a:pPr lvl="0"/>
            <a:fld id="{F523081A-B6C6-48F5-A5CB-4532E5921D4B}" type="slidenum">
              <a:t>‹#›</a:t>
            </a:fld>
            <a:endParaRPr lang="en-US"/>
          </a:p>
        </p:txBody>
      </p:sp>
    </p:spTree>
    <p:extLst>
      <p:ext uri="{BB962C8B-B14F-4D97-AF65-F5344CB8AC3E}">
        <p14:creationId xmlns:p14="http://schemas.microsoft.com/office/powerpoint/2010/main" val="376921037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ABE7-9D14-3578-57B7-7152F8C29629}"/>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04ED4151-BED4-FA1B-3564-B1975AD9C213}"/>
              </a:ext>
            </a:extLst>
          </p:cNvPr>
          <p:cNvSpPr txBox="1">
            <a:spLocks noGrp="1"/>
          </p:cNvSpPr>
          <p:nvPr>
            <p:ph idx="1"/>
          </p:nvPr>
        </p:nvSpPr>
        <p:spPr>
          <a:xfrm>
            <a:off x="628653" y="1369221"/>
            <a:ext cx="3886202" cy="28217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9E64F2-16FF-65C7-C0F1-39BAB2FEBA64}"/>
              </a:ext>
            </a:extLst>
          </p:cNvPr>
          <p:cNvSpPr txBox="1">
            <a:spLocks noGrp="1"/>
          </p:cNvSpPr>
          <p:nvPr>
            <p:ph idx="2"/>
          </p:nvPr>
        </p:nvSpPr>
        <p:spPr>
          <a:xfrm>
            <a:off x="4629151" y="1369221"/>
            <a:ext cx="3886202" cy="28217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F8D44-AA4F-3094-5E3C-7CF0219E2846}"/>
              </a:ext>
            </a:extLst>
          </p:cNvPr>
          <p:cNvSpPr txBox="1">
            <a:spLocks noGrp="1"/>
          </p:cNvSpPr>
          <p:nvPr>
            <p:ph type="dt" sz="half" idx="7"/>
          </p:nvPr>
        </p:nvSpPr>
        <p:spPr/>
        <p:txBody>
          <a:bodyPr/>
          <a:lstStyle>
            <a:lvl1pPr>
              <a:defRPr/>
            </a:lvl1pPr>
          </a:lstStyle>
          <a:p>
            <a:pPr lvl="0"/>
            <a:fld id="{F6FE0C1F-EDF7-4F25-9527-F232495A6082}" type="datetime1">
              <a:rPr lang="en-US"/>
              <a:pPr lvl="0"/>
              <a:t>5/1/2026</a:t>
            </a:fld>
            <a:endParaRPr lang="en-US"/>
          </a:p>
        </p:txBody>
      </p:sp>
      <p:sp>
        <p:nvSpPr>
          <p:cNvPr id="6" name="Footer Placeholder 5">
            <a:extLst>
              <a:ext uri="{FF2B5EF4-FFF2-40B4-BE49-F238E27FC236}">
                <a16:creationId xmlns:a16="http://schemas.microsoft.com/office/drawing/2014/main" id="{F02D1D7F-CB91-C375-6AD6-5547880EF747}"/>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A73C63FE-B83F-E957-7E54-90D4D13F0C49}"/>
              </a:ext>
            </a:extLst>
          </p:cNvPr>
          <p:cNvSpPr txBox="1">
            <a:spLocks noGrp="1"/>
          </p:cNvSpPr>
          <p:nvPr>
            <p:ph type="sldNum" sz="quarter" idx="8"/>
          </p:nvPr>
        </p:nvSpPr>
        <p:spPr/>
        <p:txBody>
          <a:bodyPr/>
          <a:lstStyle>
            <a:lvl1pPr>
              <a:defRPr/>
            </a:lvl1pPr>
          </a:lstStyle>
          <a:p>
            <a:pPr lvl="0"/>
            <a:fld id="{1DD41023-321B-48F2-93F9-9762941EDBFF}" type="slidenum">
              <a:t>‹#›</a:t>
            </a:fld>
            <a:endParaRPr lang="en-US"/>
          </a:p>
        </p:txBody>
      </p:sp>
    </p:spTree>
    <p:extLst>
      <p:ext uri="{BB962C8B-B14F-4D97-AF65-F5344CB8AC3E}">
        <p14:creationId xmlns:p14="http://schemas.microsoft.com/office/powerpoint/2010/main" val="364151651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F85C7-21A3-5DAD-E94C-9DA032040813}"/>
              </a:ext>
            </a:extLst>
          </p:cNvPr>
          <p:cNvSpPr txBox="1">
            <a:spLocks noGrp="1"/>
          </p:cNvSpPr>
          <p:nvPr>
            <p:ph type="dt" sz="half" idx="7"/>
          </p:nvPr>
        </p:nvSpPr>
        <p:spPr/>
        <p:txBody>
          <a:bodyPr/>
          <a:lstStyle>
            <a:lvl1pPr>
              <a:defRPr/>
            </a:lvl1pPr>
          </a:lstStyle>
          <a:p>
            <a:pPr lvl="0"/>
            <a:fld id="{C95AAA70-5E90-4E94-91C0-B60E1B4A4871}" type="datetime1">
              <a:rPr lang="en-US"/>
              <a:pPr lvl="0"/>
              <a:t>5/1/2026</a:t>
            </a:fld>
            <a:endParaRPr lang="en-US"/>
          </a:p>
        </p:txBody>
      </p:sp>
      <p:sp>
        <p:nvSpPr>
          <p:cNvPr id="3" name="Footer Placeholder 2">
            <a:extLst>
              <a:ext uri="{FF2B5EF4-FFF2-40B4-BE49-F238E27FC236}">
                <a16:creationId xmlns:a16="http://schemas.microsoft.com/office/drawing/2014/main" id="{45D9BD45-F871-A3E2-5EA5-2CD559495C75}"/>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82B76FAE-67AC-44BF-56CD-EF05A5492FD6}"/>
              </a:ext>
            </a:extLst>
          </p:cNvPr>
          <p:cNvSpPr txBox="1">
            <a:spLocks noGrp="1"/>
          </p:cNvSpPr>
          <p:nvPr>
            <p:ph type="sldNum" sz="quarter" idx="8"/>
          </p:nvPr>
        </p:nvSpPr>
        <p:spPr/>
        <p:txBody>
          <a:bodyPr/>
          <a:lstStyle>
            <a:lvl1pPr>
              <a:defRPr/>
            </a:lvl1pPr>
          </a:lstStyle>
          <a:p>
            <a:pPr lvl="0"/>
            <a:fld id="{3BF04F37-2A81-4A3C-8DC7-A54C5BE39447}" type="slidenum">
              <a:t>‹#›</a:t>
            </a:fld>
            <a:endParaRPr lang="en-US"/>
          </a:p>
        </p:txBody>
      </p:sp>
      <p:sp>
        <p:nvSpPr>
          <p:cNvPr id="5" name="Content Placeholder 5">
            <a:extLst>
              <a:ext uri="{FF2B5EF4-FFF2-40B4-BE49-F238E27FC236}">
                <a16:creationId xmlns:a16="http://schemas.microsoft.com/office/drawing/2014/main" id="{6A545A47-B478-C3A0-0E6E-720B81831E52}"/>
              </a:ext>
            </a:extLst>
          </p:cNvPr>
          <p:cNvSpPr txBox="1">
            <a:spLocks noGrp="1"/>
          </p:cNvSpPr>
          <p:nvPr>
            <p:ph idx="4294967295"/>
          </p:nvPr>
        </p:nvSpPr>
        <p:spPr>
          <a:xfrm>
            <a:off x="289558" y="289558"/>
            <a:ext cx="8549642" cy="3847859"/>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53460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63F4F-12FA-28BB-8773-C2864E160477}"/>
              </a:ext>
            </a:extLst>
          </p:cNvPr>
          <p:cNvSpPr txBox="1">
            <a:spLocks noGrp="1"/>
          </p:cNvSpPr>
          <p:nvPr>
            <p:ph type="title"/>
          </p:nvPr>
        </p:nvSpPr>
        <p:spPr>
          <a:xfrm>
            <a:off x="628652" y="375043"/>
            <a:ext cx="7886700" cy="99416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3A20D4E-BC27-4B6C-3B9B-0BED439DF9D8}"/>
              </a:ext>
            </a:extLst>
          </p:cNvPr>
          <p:cNvSpPr txBox="1">
            <a:spLocks noGrp="1"/>
          </p:cNvSpPr>
          <p:nvPr>
            <p:ph type="body" idx="1"/>
          </p:nvPr>
        </p:nvSpPr>
        <p:spPr>
          <a:xfrm>
            <a:off x="628652" y="1369220"/>
            <a:ext cx="7886700" cy="3263502"/>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44BCC-58A0-3EE1-03EE-6ACE5A804E23}"/>
              </a:ext>
            </a:extLst>
          </p:cNvPr>
          <p:cNvSpPr txBox="1">
            <a:spLocks noGrp="1"/>
          </p:cNvSpPr>
          <p:nvPr>
            <p:ph type="dt" sz="half" idx="2"/>
          </p:nvPr>
        </p:nvSpPr>
        <p:spPr>
          <a:xfrm>
            <a:off x="628652" y="4869653"/>
            <a:ext cx="2057400" cy="273847"/>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lvl="0"/>
            <a:endParaRPr lang="en-US"/>
          </a:p>
        </p:txBody>
      </p:sp>
      <p:sp>
        <p:nvSpPr>
          <p:cNvPr id="5" name="Footer Placeholder 4">
            <a:extLst>
              <a:ext uri="{FF2B5EF4-FFF2-40B4-BE49-F238E27FC236}">
                <a16:creationId xmlns:a16="http://schemas.microsoft.com/office/drawing/2014/main" id="{7E39668F-4449-503D-B116-26D3BE54C2D9}"/>
              </a:ext>
            </a:extLst>
          </p:cNvPr>
          <p:cNvSpPr txBox="1">
            <a:spLocks noGrp="1"/>
          </p:cNvSpPr>
          <p:nvPr>
            <p:ph type="ftr" sz="quarter" idx="3"/>
          </p:nvPr>
        </p:nvSpPr>
        <p:spPr>
          <a:xfrm>
            <a:off x="3028952" y="4869653"/>
            <a:ext cx="3086100" cy="273847"/>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lvl="0"/>
            <a:r>
              <a:rPr lang="en-US"/>
              <a:t>ncrptraining.org</a:t>
            </a:r>
          </a:p>
        </p:txBody>
      </p:sp>
      <p:sp>
        <p:nvSpPr>
          <p:cNvPr id="6" name="Slide Number Placeholder 5">
            <a:extLst>
              <a:ext uri="{FF2B5EF4-FFF2-40B4-BE49-F238E27FC236}">
                <a16:creationId xmlns:a16="http://schemas.microsoft.com/office/drawing/2014/main" id="{17A308E9-D44B-FD48-955F-5926C524D47B}"/>
              </a:ext>
            </a:extLst>
          </p:cNvPr>
          <p:cNvSpPr txBox="1">
            <a:spLocks noGrp="1"/>
          </p:cNvSpPr>
          <p:nvPr>
            <p:ph type="sldNum" sz="quarter" idx="4"/>
          </p:nvPr>
        </p:nvSpPr>
        <p:spPr>
          <a:xfrm>
            <a:off x="6457952" y="4869653"/>
            <a:ext cx="2057400" cy="273847"/>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lvl="0"/>
            <a:fld id="{EE57CBCA-F1D0-4584-8536-C1473057DC8C}" type="slidenum">
              <a:t>‹#›</a:t>
            </a:fld>
            <a:endParaRPr lang="en-US"/>
          </a:p>
        </p:txBody>
      </p:sp>
    </p:spTree>
    <p:extLst>
      <p:ext uri="{BB962C8B-B14F-4D97-AF65-F5344CB8AC3E}">
        <p14:creationId xmlns:p14="http://schemas.microsoft.com/office/powerpoint/2010/main" val="18409813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6F3A-3CCC-938A-91C3-DC2C6562A647}"/>
              </a:ext>
            </a:extLst>
          </p:cNvPr>
          <p:cNvSpPr txBox="1">
            <a:spLocks noGrp="1"/>
          </p:cNvSpPr>
          <p:nvPr>
            <p:ph type="title"/>
          </p:nvPr>
        </p:nvSpPr>
        <p:spPr>
          <a:xfrm>
            <a:off x="628652" y="375043"/>
            <a:ext cx="7886700" cy="99416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07DA1F1-3077-88C8-130F-B8BA04A9EBE0}"/>
              </a:ext>
            </a:extLst>
          </p:cNvPr>
          <p:cNvSpPr txBox="1">
            <a:spLocks noGrp="1"/>
          </p:cNvSpPr>
          <p:nvPr>
            <p:ph type="body" idx="1"/>
          </p:nvPr>
        </p:nvSpPr>
        <p:spPr>
          <a:xfrm>
            <a:off x="628652" y="1369220"/>
            <a:ext cx="7886700" cy="3263502"/>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7D68-FB87-9F91-30A0-F37B543FFEFE}"/>
              </a:ext>
            </a:extLst>
          </p:cNvPr>
          <p:cNvSpPr txBox="1">
            <a:spLocks noGrp="1"/>
          </p:cNvSpPr>
          <p:nvPr>
            <p:ph type="dt" sz="half" idx="2"/>
          </p:nvPr>
        </p:nvSpPr>
        <p:spPr>
          <a:xfrm>
            <a:off x="628652" y="4869653"/>
            <a:ext cx="2057400" cy="273847"/>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defRPr/>
            </a:pPr>
            <a:endParaRPr lang="en-US">
              <a:ea typeface="+mn-ea"/>
              <a:cs typeface="+mn-cs"/>
            </a:endParaRPr>
          </a:p>
        </p:txBody>
      </p:sp>
      <p:sp>
        <p:nvSpPr>
          <p:cNvPr id="5" name="Footer Placeholder 4">
            <a:extLst>
              <a:ext uri="{FF2B5EF4-FFF2-40B4-BE49-F238E27FC236}">
                <a16:creationId xmlns:a16="http://schemas.microsoft.com/office/drawing/2014/main" id="{AB9A8DDE-E58A-EEC5-7FB2-0108B57C27CF}"/>
              </a:ext>
            </a:extLst>
          </p:cNvPr>
          <p:cNvSpPr txBox="1">
            <a:spLocks noGrp="1"/>
          </p:cNvSpPr>
          <p:nvPr>
            <p:ph type="ftr" sz="quarter" idx="3"/>
          </p:nvPr>
        </p:nvSpPr>
        <p:spPr>
          <a:xfrm>
            <a:off x="3028952" y="4869653"/>
            <a:ext cx="3086100" cy="273847"/>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defRPr/>
            </a:pPr>
            <a:r>
              <a:rPr lang="en-US">
                <a:ea typeface="+mn-ea"/>
                <a:cs typeface="+mn-cs"/>
              </a:rPr>
              <a:t>ncrptraining.org</a:t>
            </a:r>
          </a:p>
        </p:txBody>
      </p:sp>
      <p:sp>
        <p:nvSpPr>
          <p:cNvPr id="6" name="Slide Number Placeholder 5">
            <a:extLst>
              <a:ext uri="{FF2B5EF4-FFF2-40B4-BE49-F238E27FC236}">
                <a16:creationId xmlns:a16="http://schemas.microsoft.com/office/drawing/2014/main" id="{A6BD5A7A-35AF-60BA-28D6-E8BE6CC9124A}"/>
              </a:ext>
            </a:extLst>
          </p:cNvPr>
          <p:cNvSpPr txBox="1">
            <a:spLocks noGrp="1"/>
          </p:cNvSpPr>
          <p:nvPr>
            <p:ph type="sldNum" sz="quarter" idx="4"/>
          </p:nvPr>
        </p:nvSpPr>
        <p:spPr>
          <a:xfrm>
            <a:off x="6457952" y="4869653"/>
            <a:ext cx="2057400" cy="273847"/>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defRPr/>
            </a:pPr>
            <a:fld id="{B821FF50-3FB8-4ECE-B110-9A3D9995E3EC}" type="slidenum">
              <a:rPr lang="en-US" smtClean="0">
                <a:ea typeface="+mn-ea"/>
                <a:cs typeface="+mn-cs"/>
              </a:rPr>
              <a:pPr>
                <a:buClrTx/>
                <a:defRPr/>
              </a:pPr>
              <a:t>‹#›</a:t>
            </a:fld>
            <a:endParaRPr lang="en-US">
              <a:ea typeface="+mn-ea"/>
              <a:cs typeface="+mn-cs"/>
            </a:endParaRPr>
          </a:p>
        </p:txBody>
      </p:sp>
    </p:spTree>
    <p:extLst>
      <p:ext uri="{BB962C8B-B14F-4D97-AF65-F5344CB8AC3E}">
        <p14:creationId xmlns:p14="http://schemas.microsoft.com/office/powerpoint/2010/main" val="108657508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therapists.psychologytoday.com/rms/)" TargetMode="External"/><Relationship Id="rId7" Type="http://schemas.openxmlformats.org/officeDocument/2006/relationships/hyperlink" Target="https://postpartum.net/get-help/providerdirectory"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www.postpartum.net/" TargetMode="External"/><Relationship Id="rId5" Type="http://schemas.openxmlformats.org/officeDocument/2006/relationships/hyperlink" Target="https://locator.apa.org/" TargetMode="External"/><Relationship Id="rId4" Type="http://schemas.openxmlformats.org/officeDocument/2006/relationships/hyperlink" Target="https://therapists.psychologytoday.com/r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reprotox.org/"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s://www.umassmed.edu/lifeline4moms/Access-Programs/" TargetMode="External"/><Relationship Id="rId4" Type="http://schemas.openxmlformats.org/officeDocument/2006/relationships/hyperlink" Target="https://www.ncbi.nlm.nih.gov/books/NBK547437/"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othertobaby.org/fact-sheets/"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bi.nlm.nih.gov/books/NBK501922/"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www.rcgp.org.uk/clinical-and-research/resources/toolkits/perinatal-mental-health-toolkit.aspx"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hyperlink" Target="https://mothertobaby.org/fact-sheets/" TargetMode="External"/><Relationship Id="rId3" Type="http://schemas.openxmlformats.org/officeDocument/2006/relationships/hyperlink" Target="https://therapists.psychologytoday.com/rms/" TargetMode="External"/><Relationship Id="rId7" Type="http://schemas.openxmlformats.org/officeDocument/2006/relationships/hyperlink" Target="https://www.reprotox.org/"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s://www.mcpapformoms.org/Toolkits/Toolkit.aspx" TargetMode="External"/><Relationship Id="rId11" Type="http://schemas.openxmlformats.org/officeDocument/2006/relationships/image" Target="../media/image34.png"/><Relationship Id="rId5" Type="http://schemas.openxmlformats.org/officeDocument/2006/relationships/hyperlink" Target="http://www.postpartum.net/" TargetMode="External"/><Relationship Id="rId10" Type="http://schemas.openxmlformats.org/officeDocument/2006/relationships/hyperlink" Target="https://www.rcgp.org.uk/clinical-and-research/resources/toolkits/perinatal-mental-health-toolkit.aspx" TargetMode="External"/><Relationship Id="rId4" Type="http://schemas.openxmlformats.org/officeDocument/2006/relationships/hyperlink" Target="https://locator.apa.org/" TargetMode="External"/><Relationship Id="rId9" Type="http://schemas.openxmlformats.org/officeDocument/2006/relationships/hyperlink" Target="https://www.acog.org/programs/perinatal-mental-health"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7D070233-8ECE-9663-CD64-C3EB9545BF16}"/>
            </a:ext>
          </a:extLst>
        </p:cNvPr>
        <p:cNvGrpSpPr/>
        <p:nvPr/>
      </p:nvGrpSpPr>
      <p:grpSpPr>
        <a:xfrm>
          <a:off x="0" y="0"/>
          <a:ext cx="0" cy="0"/>
          <a:chOff x="0" y="0"/>
          <a:chExt cx="0" cy="0"/>
        </a:xfrm>
      </p:grpSpPr>
      <p:sp>
        <p:nvSpPr>
          <p:cNvPr id="138" name="Google Shape;138;p27">
            <a:extLst>
              <a:ext uri="{FF2B5EF4-FFF2-40B4-BE49-F238E27FC236}">
                <a16:creationId xmlns:a16="http://schemas.microsoft.com/office/drawing/2014/main" id="{27CA475D-94D4-2792-57DA-3D50431A706B}"/>
              </a:ext>
            </a:extLst>
          </p:cNvPr>
          <p:cNvSpPr txBox="1">
            <a:spLocks noGrp="1"/>
          </p:cNvSpPr>
          <p:nvPr>
            <p:ph type="ctrTitle"/>
          </p:nvPr>
        </p:nvSpPr>
        <p:spPr>
          <a:xfrm>
            <a:off x="256999" y="1971963"/>
            <a:ext cx="5166357" cy="117347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1200"/>
              </a:spcBef>
              <a:spcAft>
                <a:spcPts val="0"/>
              </a:spcAft>
              <a:buSzPts val="800"/>
              <a:buNone/>
            </a:pPr>
            <a:r>
              <a:rPr lang="en" sz="3600" dirty="0"/>
              <a:t>Clinical Approach to the Treatment of the Peripartum Patient</a:t>
            </a:r>
            <a:endParaRPr sz="3600" dirty="0"/>
          </a:p>
        </p:txBody>
      </p:sp>
      <p:sp>
        <p:nvSpPr>
          <p:cNvPr id="139" name="Google Shape;139;p27">
            <a:extLst>
              <a:ext uri="{FF2B5EF4-FFF2-40B4-BE49-F238E27FC236}">
                <a16:creationId xmlns:a16="http://schemas.microsoft.com/office/drawing/2014/main" id="{7149FFA6-F4CF-B8A5-D689-E1971F36BB97}"/>
              </a:ext>
            </a:extLst>
          </p:cNvPr>
          <p:cNvSpPr txBox="1">
            <a:spLocks noGrp="1"/>
          </p:cNvSpPr>
          <p:nvPr>
            <p:ph type="subTitle" idx="1"/>
          </p:nvPr>
        </p:nvSpPr>
        <p:spPr>
          <a:xfrm>
            <a:off x="-98601" y="3145442"/>
            <a:ext cx="5166357" cy="36957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600"/>
              </a:spcBef>
              <a:spcAft>
                <a:spcPts val="0"/>
              </a:spcAft>
              <a:buSzPct val="120000"/>
              <a:buNone/>
            </a:pPr>
            <a:r>
              <a:rPr lang="en" sz="800" dirty="0"/>
              <a:t>Julia N Riddle, MD</a:t>
            </a:r>
            <a:endParaRPr sz="800" dirty="0"/>
          </a:p>
          <a:p>
            <a:pPr marL="0" lvl="0" indent="0" algn="r" rtl="0">
              <a:lnSpc>
                <a:spcPct val="90000"/>
              </a:lnSpc>
              <a:spcBef>
                <a:spcPts val="600"/>
              </a:spcBef>
              <a:spcAft>
                <a:spcPts val="0"/>
              </a:spcAft>
              <a:buSzPct val="120000"/>
              <a:buNone/>
            </a:pPr>
            <a:r>
              <a:rPr lang="en" sz="800" dirty="0"/>
              <a:t>Emily S Miller, MD, MPH</a:t>
            </a:r>
            <a:endParaRPr sz="800" dirty="0"/>
          </a:p>
          <a:p>
            <a:pPr marL="0" lvl="0" indent="0" algn="r" rtl="0">
              <a:lnSpc>
                <a:spcPct val="90000"/>
              </a:lnSpc>
              <a:spcBef>
                <a:spcPts val="600"/>
              </a:spcBef>
              <a:spcAft>
                <a:spcPts val="0"/>
              </a:spcAft>
              <a:buSzPct val="120000"/>
              <a:buNone/>
            </a:pPr>
            <a:r>
              <a:rPr lang="en" sz="800" dirty="0"/>
              <a:t>Lucy Hutner, MD</a:t>
            </a:r>
            <a:endParaRPr sz="800" dirty="0"/>
          </a:p>
          <a:p>
            <a:pPr marL="0" lvl="0" indent="0" algn="r" rtl="0">
              <a:lnSpc>
                <a:spcPct val="90000"/>
              </a:lnSpc>
              <a:spcBef>
                <a:spcPts val="600"/>
              </a:spcBef>
              <a:spcAft>
                <a:spcPts val="0"/>
              </a:spcAft>
              <a:buSzPct val="120000"/>
              <a:buNone/>
            </a:pPr>
            <a:r>
              <a:rPr lang="en" sz="800" dirty="0"/>
              <a:t>Lauren M Osborne, MD</a:t>
            </a:r>
            <a:endParaRPr sz="800" dirty="0"/>
          </a:p>
          <a:p>
            <a:pPr marL="0" lvl="0" indent="0" algn="r" rtl="0">
              <a:lnSpc>
                <a:spcPct val="90000"/>
              </a:lnSpc>
              <a:spcBef>
                <a:spcPts val="600"/>
              </a:spcBef>
              <a:spcAft>
                <a:spcPts val="0"/>
              </a:spcAft>
              <a:buSzPct val="120000"/>
              <a:buNone/>
            </a:pPr>
            <a:r>
              <a:rPr lang="en" sz="800" dirty="0"/>
              <a:t>Amanda Yeaton-Massey, MD, PMH-C</a:t>
            </a:r>
            <a:endParaRPr sz="800" dirty="0"/>
          </a:p>
          <a:p>
            <a:pPr marL="0" lvl="0" indent="0" algn="r" rtl="0">
              <a:lnSpc>
                <a:spcPct val="90000"/>
              </a:lnSpc>
              <a:spcBef>
                <a:spcPts val="600"/>
              </a:spcBef>
              <a:spcAft>
                <a:spcPts val="0"/>
              </a:spcAft>
              <a:buSzPct val="120000"/>
              <a:buNone/>
            </a:pPr>
            <a:r>
              <a:rPr lang="en" sz="800" dirty="0"/>
              <a:t>Marika Toscano, MD</a:t>
            </a:r>
            <a:endParaRPr sz="800" dirty="0"/>
          </a:p>
        </p:txBody>
      </p:sp>
    </p:spTree>
    <p:extLst>
      <p:ext uri="{BB962C8B-B14F-4D97-AF65-F5344CB8AC3E}">
        <p14:creationId xmlns:p14="http://schemas.microsoft.com/office/powerpoint/2010/main" val="79187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t>Psychotherapy: practical tips</a:t>
            </a:r>
            <a:endParaRPr/>
          </a:p>
        </p:txBody>
      </p:sp>
      <p:sp>
        <p:nvSpPr>
          <p:cNvPr id="196" name="Google Shape;196;p36"/>
          <p:cNvSpPr txBox="1">
            <a:spLocks noGrp="1"/>
          </p:cNvSpPr>
          <p:nvPr>
            <p:ph idx="4294967295"/>
          </p:nvPr>
        </p:nvSpPr>
        <p:spPr>
          <a:xfrm>
            <a:off x="792480" y="1298316"/>
            <a:ext cx="4705350" cy="27432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800"/>
              </a:spcBef>
              <a:spcAft>
                <a:spcPts val="0"/>
              </a:spcAft>
              <a:buSzPts val="800"/>
              <a:buNone/>
            </a:pPr>
            <a:r>
              <a:rPr lang="en" sz="2000" dirty="0">
                <a:solidFill>
                  <a:schemeClr val="bg1"/>
                </a:solidFill>
              </a:rPr>
              <a:t>How to search for nearby mental health providers:</a:t>
            </a:r>
            <a:endParaRPr sz="2000" dirty="0">
              <a:solidFill>
                <a:schemeClr val="bg1"/>
              </a:solidFill>
            </a:endParaRPr>
          </a:p>
          <a:p>
            <a:pPr marL="457200" lvl="0" indent="-317500" algn="l" rtl="0">
              <a:lnSpc>
                <a:spcPct val="100000"/>
              </a:lnSpc>
              <a:spcBef>
                <a:spcPts val="1200"/>
              </a:spcBef>
              <a:spcAft>
                <a:spcPts val="0"/>
              </a:spcAft>
              <a:buSzPts val="1000"/>
              <a:buChar char="●"/>
            </a:pPr>
            <a:r>
              <a:rPr lang="en" b="1" u="sng" dirty="0">
                <a:solidFill>
                  <a:schemeClr val="bg1"/>
                </a:solidFill>
                <a:hlinkClick r:id="rId3">
                  <a:extLst>
                    <a:ext uri="{A12FA001-AC4F-418D-AE19-62706E023703}">
                      <ahyp:hlinkClr xmlns:ahyp="http://schemas.microsoft.com/office/drawing/2018/hyperlinkcolor" val="tx"/>
                    </a:ext>
                  </a:extLst>
                </a:hlinkClick>
              </a:rPr>
              <a:t>Psychology today </a:t>
            </a:r>
            <a:r>
              <a:rPr lang="en" dirty="0">
                <a:solidFill>
                  <a:schemeClr val="bg1"/>
                </a:solidFill>
              </a:rPr>
              <a:t>(</a:t>
            </a:r>
            <a:r>
              <a:rPr lang="en" u="sng" dirty="0">
                <a:solidFill>
                  <a:schemeClr val="bg1"/>
                </a:solidFill>
                <a:hlinkClick r:id="rId4">
                  <a:extLst>
                    <a:ext uri="{A12FA001-AC4F-418D-AE19-62706E023703}">
                      <ahyp:hlinkClr xmlns:ahyp="http://schemas.microsoft.com/office/drawing/2018/hyperlinkcolor" val="tx"/>
                    </a:ext>
                  </a:extLst>
                </a:hlinkClick>
              </a:rPr>
              <a:t>https://therapists.psychologytoday.com/rms/</a:t>
            </a:r>
            <a:r>
              <a:rPr lang="en" dirty="0">
                <a:solidFill>
                  <a:schemeClr val="bg1"/>
                </a:solidFill>
              </a:rPr>
              <a:t>)</a:t>
            </a:r>
            <a:endParaRPr dirty="0">
              <a:solidFill>
                <a:schemeClr val="bg1"/>
              </a:solidFill>
            </a:endParaRPr>
          </a:p>
          <a:p>
            <a:pPr marL="863600" lvl="1" indent="-285750" algn="l" rtl="0">
              <a:lnSpc>
                <a:spcPct val="100000"/>
              </a:lnSpc>
              <a:spcBef>
                <a:spcPts val="0"/>
              </a:spcBef>
              <a:spcAft>
                <a:spcPts val="0"/>
              </a:spcAft>
              <a:buSzPts val="1300"/>
              <a:buFont typeface="Calibri"/>
              <a:buChar char="•"/>
            </a:pPr>
            <a:r>
              <a:rPr lang="en" dirty="0">
                <a:solidFill>
                  <a:schemeClr val="bg1"/>
                </a:solidFill>
              </a:rPr>
              <a:t>Filter by women’s health AND insurance AND location</a:t>
            </a:r>
            <a:endParaRPr dirty="0">
              <a:solidFill>
                <a:schemeClr val="bg1"/>
              </a:solidFill>
            </a:endParaRPr>
          </a:p>
          <a:p>
            <a:pPr marL="457200" lvl="0" indent="-317500" algn="l" rtl="0">
              <a:lnSpc>
                <a:spcPct val="100000"/>
              </a:lnSpc>
              <a:spcBef>
                <a:spcPts val="1200"/>
              </a:spcBef>
              <a:spcAft>
                <a:spcPts val="0"/>
              </a:spcAft>
              <a:buSzPts val="1000"/>
              <a:buChar char="●"/>
            </a:pPr>
            <a:r>
              <a:rPr lang="en" b="1" u="sng" dirty="0">
                <a:solidFill>
                  <a:schemeClr val="bg1"/>
                </a:solidFill>
                <a:hlinkClick r:id="rId5">
                  <a:extLst>
                    <a:ext uri="{A12FA001-AC4F-418D-AE19-62706E023703}">
                      <ahyp:hlinkClr xmlns:ahyp="http://schemas.microsoft.com/office/drawing/2018/hyperlinkcolor" val="tx"/>
                    </a:ext>
                  </a:extLst>
                </a:hlinkClick>
              </a:rPr>
              <a:t>American Psychological Association </a:t>
            </a:r>
            <a:r>
              <a:rPr lang="en" dirty="0">
                <a:solidFill>
                  <a:schemeClr val="bg1"/>
                </a:solidFill>
              </a:rPr>
              <a:t>(</a:t>
            </a:r>
            <a:r>
              <a:rPr lang="en" u="sng" dirty="0">
                <a:solidFill>
                  <a:schemeClr val="bg1"/>
                </a:solidFill>
                <a:hlinkClick r:id="rId5">
                  <a:extLst>
                    <a:ext uri="{A12FA001-AC4F-418D-AE19-62706E023703}">
                      <ahyp:hlinkClr xmlns:ahyp="http://schemas.microsoft.com/office/drawing/2018/hyperlinkcolor" val="tx"/>
                    </a:ext>
                  </a:extLst>
                </a:hlinkClick>
              </a:rPr>
              <a:t>https://locator.apa.org</a:t>
            </a:r>
            <a:r>
              <a:rPr lang="en" dirty="0">
                <a:solidFill>
                  <a:schemeClr val="bg1"/>
                </a:solidFill>
              </a:rPr>
              <a:t>)</a:t>
            </a:r>
            <a:endParaRPr dirty="0">
              <a:solidFill>
                <a:schemeClr val="bg1"/>
              </a:solidFill>
            </a:endParaRPr>
          </a:p>
          <a:p>
            <a:pPr marL="457200" lvl="0" indent="-317500" algn="l" rtl="0">
              <a:lnSpc>
                <a:spcPct val="100000"/>
              </a:lnSpc>
              <a:spcBef>
                <a:spcPts val="1200"/>
              </a:spcBef>
              <a:spcAft>
                <a:spcPts val="0"/>
              </a:spcAft>
              <a:buSzPts val="1000"/>
              <a:buChar char="●"/>
            </a:pPr>
            <a:r>
              <a:rPr lang="en" b="1" u="sng" dirty="0">
                <a:solidFill>
                  <a:schemeClr val="bg1"/>
                </a:solidFill>
                <a:hlinkClick r:id="rId6">
                  <a:extLst>
                    <a:ext uri="{A12FA001-AC4F-418D-AE19-62706E023703}">
                      <ahyp:hlinkClr xmlns:ahyp="http://schemas.microsoft.com/office/drawing/2018/hyperlinkcolor" val="tx"/>
                    </a:ext>
                  </a:extLst>
                </a:hlinkClick>
              </a:rPr>
              <a:t>Postpartum support international </a:t>
            </a:r>
            <a:r>
              <a:rPr lang="en" dirty="0">
                <a:solidFill>
                  <a:schemeClr val="bg1"/>
                </a:solidFill>
              </a:rPr>
              <a:t>(</a:t>
            </a:r>
            <a:r>
              <a:rPr lang="en" u="sng" dirty="0">
                <a:solidFill>
                  <a:schemeClr val="bg1"/>
                </a:solidFill>
                <a:hlinkClick r:id="rId6">
                  <a:extLst>
                    <a:ext uri="{A12FA001-AC4F-418D-AE19-62706E023703}">
                      <ahyp:hlinkClr xmlns:ahyp="http://schemas.microsoft.com/office/drawing/2018/hyperlinkcolor" val="tx"/>
                    </a:ext>
                  </a:extLst>
                </a:hlinkClick>
              </a:rPr>
              <a:t>www.postpartum.net</a:t>
            </a:r>
            <a:r>
              <a:rPr lang="en" dirty="0">
                <a:solidFill>
                  <a:schemeClr val="bg1"/>
                </a:solidFill>
              </a:rPr>
              <a:t>)</a:t>
            </a:r>
            <a:endParaRPr dirty="0">
              <a:solidFill>
                <a:schemeClr val="bg1"/>
              </a:solidFill>
            </a:endParaRPr>
          </a:p>
          <a:p>
            <a:pPr marL="889000" lvl="1" indent="-292100" algn="l" rtl="0">
              <a:lnSpc>
                <a:spcPct val="100000"/>
              </a:lnSpc>
              <a:spcBef>
                <a:spcPts val="0"/>
              </a:spcBef>
              <a:spcAft>
                <a:spcPts val="0"/>
              </a:spcAft>
              <a:buSzPts val="1000"/>
              <a:buFont typeface="Calibri"/>
              <a:buChar char="•"/>
            </a:pPr>
            <a:r>
              <a:rPr lang="en" dirty="0">
                <a:solidFill>
                  <a:schemeClr val="bg1"/>
                </a:solidFill>
              </a:rPr>
              <a:t>Online support groups </a:t>
            </a:r>
            <a:endParaRPr dirty="0">
              <a:solidFill>
                <a:schemeClr val="bg1"/>
              </a:solidFill>
            </a:endParaRPr>
          </a:p>
          <a:p>
            <a:pPr marL="889000" lvl="1" indent="-292100" algn="l" rtl="0">
              <a:lnSpc>
                <a:spcPct val="100000"/>
              </a:lnSpc>
              <a:spcBef>
                <a:spcPts val="0"/>
              </a:spcBef>
              <a:spcAft>
                <a:spcPts val="0"/>
              </a:spcAft>
              <a:buSzPts val="1000"/>
              <a:buFont typeface="Calibri"/>
              <a:buChar char="•"/>
            </a:pPr>
            <a:r>
              <a:rPr lang="en" dirty="0">
                <a:solidFill>
                  <a:schemeClr val="bg1"/>
                </a:solidFill>
              </a:rPr>
              <a:t>Support hotline (1-800-944-4773)</a:t>
            </a:r>
            <a:endParaRPr dirty="0">
              <a:solidFill>
                <a:schemeClr val="bg1"/>
              </a:solidFill>
            </a:endParaRPr>
          </a:p>
          <a:p>
            <a:pPr marL="889000" lvl="1" indent="-292100" algn="l" rtl="0">
              <a:lnSpc>
                <a:spcPct val="100000"/>
              </a:lnSpc>
              <a:spcBef>
                <a:spcPts val="0"/>
              </a:spcBef>
              <a:spcAft>
                <a:spcPts val="0"/>
              </a:spcAft>
              <a:buSzPts val="1000"/>
              <a:buFont typeface="Calibri"/>
              <a:buChar char="•"/>
            </a:pPr>
            <a:r>
              <a:rPr lang="en" u="sng" dirty="0">
                <a:solidFill>
                  <a:schemeClr val="bg1"/>
                </a:solidFill>
                <a:hlinkClick r:id="rId7">
                  <a:extLst>
                    <a:ext uri="{A12FA001-AC4F-418D-AE19-62706E023703}">
                      <ahyp:hlinkClr xmlns:ahyp="http://schemas.microsoft.com/office/drawing/2018/hyperlinkcolor" val="tx"/>
                    </a:ext>
                  </a:extLst>
                </a:hlinkClick>
              </a:rPr>
              <a:t>International therapist locator </a:t>
            </a:r>
            <a:r>
              <a:rPr lang="en" dirty="0">
                <a:solidFill>
                  <a:schemeClr val="bg1"/>
                </a:solidFill>
              </a:rPr>
              <a:t>(https://postpartum.net/get-help/providerdirectory)</a:t>
            </a:r>
            <a:endParaRPr sz="3200" dirty="0">
              <a:solidFill>
                <a:schemeClr val="bg1"/>
              </a:solidFill>
            </a:endParaRPr>
          </a:p>
        </p:txBody>
      </p:sp>
      <p:pic>
        <p:nvPicPr>
          <p:cNvPr id="197" name="Google Shape;197;p36"/>
          <p:cNvPicPr preferRelativeResize="0"/>
          <p:nvPr/>
        </p:nvPicPr>
        <p:blipFill rotWithShape="1">
          <a:blip r:embed="rId8">
            <a:alphaModFix/>
          </a:blip>
          <a:srcRect/>
          <a:stretch/>
        </p:blipFill>
        <p:spPr>
          <a:xfrm>
            <a:off x="5630426" y="1798050"/>
            <a:ext cx="2884926" cy="1547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400"/>
              <a:buNone/>
            </a:pPr>
            <a:r>
              <a:rPr lang="en" sz="3200" dirty="0">
                <a:latin typeface="Calibri"/>
                <a:ea typeface="Calibri"/>
                <a:cs typeface="Calibri"/>
                <a:sym typeface="Calibri"/>
              </a:rPr>
              <a:t>Epidemiology</a:t>
            </a:r>
            <a:endParaRPr sz="3200" dirty="0">
              <a:latin typeface="Calibri"/>
              <a:ea typeface="Calibri"/>
              <a:cs typeface="Calibri"/>
              <a:sym typeface="Calibri"/>
            </a:endParaRPr>
          </a:p>
        </p:txBody>
      </p:sp>
      <p:sp>
        <p:nvSpPr>
          <p:cNvPr id="4" name="Text Placeholder 3">
            <a:extLst>
              <a:ext uri="{FF2B5EF4-FFF2-40B4-BE49-F238E27FC236}">
                <a16:creationId xmlns:a16="http://schemas.microsoft.com/office/drawing/2014/main" id="{212445F7-06E2-406B-ACBC-81087A57D763}"/>
              </a:ext>
            </a:extLst>
          </p:cNvPr>
          <p:cNvSpPr>
            <a:spLocks noGrp="1"/>
          </p:cNvSpPr>
          <p:nvPr>
            <p:ph type="body" idx="2"/>
          </p:nvPr>
        </p:nvSpPr>
        <p:spPr>
          <a:xfrm>
            <a:off x="629837" y="838198"/>
            <a:ext cx="3498817" cy="3345182"/>
          </a:xfrm>
        </p:spPr>
        <p:txBody>
          <a:bodyPr/>
          <a:lstStyle/>
          <a:p>
            <a:pPr marL="171450" indent="-171450">
              <a:buFont typeface="Arial" panose="020B0604020202020204" pitchFamily="34" charset="0"/>
              <a:buChar char="•"/>
            </a:pPr>
            <a:r>
              <a:rPr lang="en-US" dirty="0"/>
              <a:t>Perinatal mental illness is the most common complication of pregnancy</a:t>
            </a:r>
          </a:p>
          <a:p>
            <a:pPr marL="171450" indent="-171450">
              <a:buFont typeface="Arial" panose="020B0604020202020204" pitchFamily="34" charset="0"/>
              <a:buChar char="•"/>
            </a:pPr>
            <a:r>
              <a:rPr lang="en-US" dirty="0"/>
              <a:t>Affects 1 in every 5-7 birthing people</a:t>
            </a:r>
          </a:p>
          <a:p>
            <a:pPr marL="171450" indent="-171450">
              <a:buFont typeface="Arial" panose="020B0604020202020204" pitchFamily="34" charset="0"/>
              <a:buChar char="•"/>
            </a:pPr>
            <a:r>
              <a:rPr lang="en-US" dirty="0"/>
              <a:t>20% will have symptoms after the 1st year postpartum</a:t>
            </a:r>
          </a:p>
          <a:p>
            <a:pPr marL="171450" indent="-171450">
              <a:buFont typeface="Arial" panose="020B0604020202020204" pitchFamily="34" charset="0"/>
              <a:buChar char="•"/>
            </a:pPr>
            <a:r>
              <a:rPr lang="en-US" dirty="0"/>
              <a:t>13% will continue to have symptoms after the 2nd year postpartum</a:t>
            </a:r>
          </a:p>
          <a:p>
            <a:pPr marL="171450" indent="-171450">
              <a:buFont typeface="Arial" panose="020B0604020202020204" pitchFamily="34" charset="0"/>
              <a:buChar char="•"/>
            </a:pPr>
            <a:r>
              <a:rPr lang="en-US" dirty="0"/>
              <a:t>Can be either a new presentation or relapse/ exacerbation of existing mental illness</a:t>
            </a:r>
          </a:p>
          <a:p>
            <a:endParaRPr lang="en-US" dirty="0"/>
          </a:p>
        </p:txBody>
      </p:sp>
      <p:pic>
        <p:nvPicPr>
          <p:cNvPr id="204" name="Google Shape;204;p37"/>
          <p:cNvPicPr preferRelativeResize="0"/>
          <p:nvPr/>
        </p:nvPicPr>
        <p:blipFill rotWithShape="1">
          <a:blip r:embed="rId3">
            <a:alphaModFix/>
          </a:blip>
          <a:srcRect/>
          <a:stretch/>
        </p:blipFill>
        <p:spPr>
          <a:xfrm>
            <a:off x="4253420" y="740568"/>
            <a:ext cx="4160324" cy="2440436"/>
          </a:xfrm>
          <a:prstGeom prst="rect">
            <a:avLst/>
          </a:prstGeom>
          <a:noFill/>
          <a:ln>
            <a:noFill/>
          </a:ln>
        </p:spPr>
      </p:pic>
      <p:sp>
        <p:nvSpPr>
          <p:cNvPr id="3" name="TextBox 2">
            <a:extLst>
              <a:ext uri="{FF2B5EF4-FFF2-40B4-BE49-F238E27FC236}">
                <a16:creationId xmlns:a16="http://schemas.microsoft.com/office/drawing/2014/main" id="{5FC70D7C-AD73-E2D6-1E6C-AC13F4E3CD58}"/>
              </a:ext>
            </a:extLst>
          </p:cNvPr>
          <p:cNvSpPr txBox="1"/>
          <p:nvPr/>
        </p:nvSpPr>
        <p:spPr>
          <a:xfrm>
            <a:off x="5126727" y="3315392"/>
            <a:ext cx="33874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Wisner et al., 2013, </a:t>
            </a:r>
            <a:r>
              <a:rPr lang="en-US" i="1" dirty="0">
                <a:solidFill>
                  <a:schemeClr val="bg1"/>
                </a:solidFill>
              </a:rPr>
              <a:t>JAMA Psychiatry</a:t>
            </a:r>
            <a:r>
              <a:rPr lang="en-US" dirty="0">
                <a:solidFill>
                  <a:schemeClr val="bg1"/>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8"/>
        <p:cNvGrpSpPr/>
        <p:nvPr/>
      </p:nvGrpSpPr>
      <p:grpSpPr>
        <a:xfrm>
          <a:off x="0" y="0"/>
          <a:ext cx="0" cy="0"/>
          <a:chOff x="0" y="0"/>
          <a:chExt cx="0" cy="0"/>
        </a:xfrm>
      </p:grpSpPr>
      <p:pic>
        <p:nvPicPr>
          <p:cNvPr id="209" name="Google Shape;209;p38"/>
          <p:cNvPicPr preferRelativeResize="0"/>
          <p:nvPr/>
        </p:nvPicPr>
        <p:blipFill rotWithShape="1">
          <a:blip r:embed="rId3">
            <a:alphaModFix/>
          </a:blip>
          <a:srcRect/>
          <a:stretch/>
        </p:blipFill>
        <p:spPr>
          <a:xfrm>
            <a:off x="631164" y="1363634"/>
            <a:ext cx="4660488" cy="3099334"/>
          </a:xfrm>
          <a:prstGeom prst="rect">
            <a:avLst/>
          </a:prstGeom>
          <a:noFill/>
          <a:ln>
            <a:noFill/>
          </a:ln>
        </p:spPr>
      </p:pic>
      <p:sp>
        <p:nvSpPr>
          <p:cNvPr id="2" name="Title 1">
            <a:extLst>
              <a:ext uri="{FF2B5EF4-FFF2-40B4-BE49-F238E27FC236}">
                <a16:creationId xmlns:a16="http://schemas.microsoft.com/office/drawing/2014/main" id="{3FCD09FD-2696-2691-C457-DA76CF21072F}"/>
              </a:ext>
            </a:extLst>
          </p:cNvPr>
          <p:cNvSpPr>
            <a:spLocks noGrp="1"/>
          </p:cNvSpPr>
          <p:nvPr>
            <p:ph type="title"/>
          </p:nvPr>
        </p:nvSpPr>
        <p:spPr/>
        <p:txBody>
          <a:bodyPr>
            <a:normAutofit/>
          </a:bodyPr>
          <a:lstStyle/>
          <a:p>
            <a:pPr lvl="0"/>
            <a:r>
              <a:rPr lang="en-US" sz="2400" dirty="0">
                <a:solidFill>
                  <a:schemeClr val="bg1"/>
                </a:solidFill>
                <a:latin typeface="Calibri"/>
                <a:ea typeface="Calibri"/>
                <a:cs typeface="Calibri"/>
                <a:sym typeface="Calibri"/>
              </a:rPr>
              <a:t>Timing of Onset of Depressive Symptoms </a:t>
            </a:r>
            <a:br>
              <a:rPr lang="en-US" sz="2400" dirty="0">
                <a:solidFill>
                  <a:schemeClr val="bg1"/>
                </a:solidFill>
                <a:latin typeface="Calibri"/>
                <a:ea typeface="Calibri"/>
                <a:cs typeface="Calibri"/>
                <a:sym typeface="Calibri"/>
              </a:rPr>
            </a:br>
            <a:r>
              <a:rPr lang="en-US" sz="2400" dirty="0">
                <a:solidFill>
                  <a:schemeClr val="bg1"/>
                </a:solidFill>
                <a:latin typeface="Calibri"/>
                <a:ea typeface="Calibri"/>
                <a:cs typeface="Calibri"/>
                <a:sym typeface="Calibri"/>
              </a:rPr>
              <a:t>(in 10,000 women screened in Pittsburgh) </a:t>
            </a:r>
            <a:endParaRPr lang="en-US" sz="2400" b="0" dirty="0">
              <a:solidFill>
                <a:schemeClr val="bg1"/>
              </a:solidFill>
              <a:latin typeface="Poppins"/>
            </a:endParaRPr>
          </a:p>
        </p:txBody>
      </p:sp>
      <p:sp>
        <p:nvSpPr>
          <p:cNvPr id="3" name="Chart Placeholder 2">
            <a:extLst>
              <a:ext uri="{FF2B5EF4-FFF2-40B4-BE49-F238E27FC236}">
                <a16:creationId xmlns:a16="http://schemas.microsoft.com/office/drawing/2014/main" id="{15C90408-D885-B9B8-ABC7-3677262F02D1}"/>
              </a:ext>
            </a:extLst>
          </p:cNvPr>
          <p:cNvSpPr>
            <a:spLocks noGrp="1"/>
          </p:cNvSpPr>
          <p:nvPr>
            <p:ph type="chart" idx="4294967295"/>
          </p:nvPr>
        </p:nvSpPr>
        <p:spPr/>
        <p:txBody>
          <a:bodyPr/>
          <a:lstStyle/>
          <a:p>
            <a:endParaRPr lang="en-US"/>
          </a:p>
        </p:txBody>
      </p:sp>
      <p:sp>
        <p:nvSpPr>
          <p:cNvPr id="4" name="TextBox 3">
            <a:extLst>
              <a:ext uri="{FF2B5EF4-FFF2-40B4-BE49-F238E27FC236}">
                <a16:creationId xmlns:a16="http://schemas.microsoft.com/office/drawing/2014/main" id="{4E70BC28-9465-63DA-FAD7-7FE75CEFC311}"/>
              </a:ext>
            </a:extLst>
          </p:cNvPr>
          <p:cNvSpPr txBox="1"/>
          <p:nvPr/>
        </p:nvSpPr>
        <p:spPr>
          <a:xfrm>
            <a:off x="633845" y="4571999"/>
            <a:ext cx="33874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Wisner et al., 2013, </a:t>
            </a:r>
            <a:r>
              <a:rPr lang="en-US" i="1">
                <a:solidFill>
                  <a:schemeClr val="bg1"/>
                </a:solidFill>
              </a:rPr>
              <a:t>JAMA Psychiatry</a:t>
            </a:r>
            <a:r>
              <a:rPr lang="en-US">
                <a:solidFill>
                  <a:schemeClr val="bg1"/>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14"/>
        <p:cNvGrpSpPr/>
        <p:nvPr/>
      </p:nvGrpSpPr>
      <p:grpSpPr>
        <a:xfrm>
          <a:off x="0" y="0"/>
          <a:ext cx="0" cy="0"/>
          <a:chOff x="0" y="0"/>
          <a:chExt cx="0" cy="0"/>
        </a:xfrm>
      </p:grpSpPr>
      <p:sp>
        <p:nvSpPr>
          <p:cNvPr id="215" name="Google Shape;215;p39"/>
          <p:cNvSpPr txBox="1">
            <a:spLocks noGrp="1"/>
          </p:cNvSpPr>
          <p:nvPr>
            <p:ph type="title" idx="4294967295"/>
          </p:nvPr>
        </p:nvSpPr>
        <p:spPr>
          <a:xfrm>
            <a:off x="0" y="146050"/>
            <a:ext cx="7886700" cy="9953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latin typeface="Calibri"/>
                <a:ea typeface="Calibri"/>
                <a:cs typeface="Calibri"/>
                <a:sym typeface="Calibri"/>
              </a:rPr>
              <a:t>Screening</a:t>
            </a:r>
            <a:endParaRPr dirty="0">
              <a:latin typeface="Calibri"/>
              <a:ea typeface="Calibri"/>
              <a:cs typeface="Calibri"/>
              <a:sym typeface="Calibri"/>
            </a:endParaRPr>
          </a:p>
        </p:txBody>
      </p:sp>
      <p:pic>
        <p:nvPicPr>
          <p:cNvPr id="216" name="Google Shape;216;p39"/>
          <p:cNvPicPr preferRelativeResize="0"/>
          <p:nvPr/>
        </p:nvPicPr>
        <p:blipFill rotWithShape="1">
          <a:blip r:embed="rId3">
            <a:alphaModFix/>
          </a:blip>
          <a:srcRect/>
          <a:stretch/>
        </p:blipFill>
        <p:spPr>
          <a:xfrm>
            <a:off x="629885" y="1034696"/>
            <a:ext cx="3461377" cy="1654971"/>
          </a:xfrm>
          <a:prstGeom prst="rect">
            <a:avLst/>
          </a:prstGeom>
          <a:noFill/>
          <a:ln>
            <a:noFill/>
          </a:ln>
        </p:spPr>
      </p:pic>
      <p:pic>
        <p:nvPicPr>
          <p:cNvPr id="217" name="Google Shape;217;p39"/>
          <p:cNvPicPr preferRelativeResize="0"/>
          <p:nvPr/>
        </p:nvPicPr>
        <p:blipFill rotWithShape="1">
          <a:blip r:embed="rId4">
            <a:alphaModFix/>
          </a:blip>
          <a:srcRect/>
          <a:stretch/>
        </p:blipFill>
        <p:spPr>
          <a:xfrm>
            <a:off x="631408" y="2853601"/>
            <a:ext cx="3461377" cy="2063790"/>
          </a:xfrm>
          <a:prstGeom prst="rect">
            <a:avLst/>
          </a:prstGeom>
          <a:noFill/>
          <a:ln>
            <a:noFill/>
          </a:ln>
        </p:spPr>
      </p:pic>
      <p:pic>
        <p:nvPicPr>
          <p:cNvPr id="218" name="Google Shape;218;p39"/>
          <p:cNvPicPr preferRelativeResize="0"/>
          <p:nvPr/>
        </p:nvPicPr>
        <p:blipFill rotWithShape="1">
          <a:blip r:embed="rId5">
            <a:alphaModFix/>
          </a:blip>
          <a:srcRect/>
          <a:stretch/>
        </p:blipFill>
        <p:spPr>
          <a:xfrm>
            <a:off x="4245303" y="1034487"/>
            <a:ext cx="3980490" cy="1428750"/>
          </a:xfrm>
          <a:prstGeom prst="rect">
            <a:avLst/>
          </a:prstGeom>
          <a:noFill/>
          <a:ln>
            <a:noFill/>
          </a:ln>
        </p:spPr>
      </p:pic>
      <p:pic>
        <p:nvPicPr>
          <p:cNvPr id="219" name="Google Shape;219;p39"/>
          <p:cNvPicPr preferRelativeResize="0"/>
          <p:nvPr/>
        </p:nvPicPr>
        <p:blipFill rotWithShape="1">
          <a:blip r:embed="rId6">
            <a:alphaModFix/>
          </a:blip>
          <a:srcRect/>
          <a:stretch/>
        </p:blipFill>
        <p:spPr>
          <a:xfrm>
            <a:off x="4245302" y="2569013"/>
            <a:ext cx="3981705" cy="1521805"/>
          </a:xfrm>
          <a:prstGeom prst="rect">
            <a:avLst/>
          </a:prstGeom>
          <a:noFill/>
          <a:ln>
            <a:noFill/>
          </a:ln>
        </p:spPr>
      </p:pic>
      <p:sp>
        <p:nvSpPr>
          <p:cNvPr id="2" name="Content Placeholder 1">
            <a:extLst>
              <a:ext uri="{FF2B5EF4-FFF2-40B4-BE49-F238E27FC236}">
                <a16:creationId xmlns:a16="http://schemas.microsoft.com/office/drawing/2014/main" id="{9E8304D3-D7BC-8C18-859D-69170BE69339}"/>
              </a:ext>
            </a:extLst>
          </p:cNvPr>
          <p:cNvSpPr>
            <a:spLocks noGrp="1"/>
          </p:cNvSpPr>
          <p:nvPr>
            <p:ph idx="4294967295"/>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pic>
        <p:nvPicPr>
          <p:cNvPr id="224" name="Google Shape;224;p40"/>
          <p:cNvPicPr preferRelativeResize="0"/>
          <p:nvPr/>
        </p:nvPicPr>
        <p:blipFill rotWithShape="1">
          <a:blip r:embed="rId3">
            <a:alphaModFix/>
          </a:blip>
          <a:srcRect/>
          <a:stretch/>
        </p:blipFill>
        <p:spPr>
          <a:xfrm>
            <a:off x="625723" y="1170432"/>
            <a:ext cx="5027550" cy="3028493"/>
          </a:xfrm>
          <a:prstGeom prst="rect">
            <a:avLst/>
          </a:prstGeom>
          <a:noFill/>
          <a:ln>
            <a:noFill/>
          </a:ln>
        </p:spPr>
      </p:pic>
      <p:sp>
        <p:nvSpPr>
          <p:cNvPr id="225" name="Google Shape;225;p40"/>
          <p:cNvSpPr txBox="1"/>
          <p:nvPr/>
        </p:nvSpPr>
        <p:spPr>
          <a:xfrm>
            <a:off x="625054" y="4317512"/>
            <a:ext cx="1709189" cy="55396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dirty="0">
                <a:solidFill>
                  <a:schemeClr val="bg1"/>
                </a:solidFill>
                <a:latin typeface="Calibri"/>
                <a:ea typeface="Calibri"/>
                <a:cs typeface="Calibri"/>
                <a:sym typeface="Calibri"/>
              </a:rPr>
              <a:t>ACOG Committee Opinion 453</a:t>
            </a:r>
            <a:endParaRPr lang="en-US" sz="1200" dirty="0">
              <a:solidFill>
                <a:schemeClr val="bg1"/>
              </a:solidFill>
              <a:latin typeface="Calibri"/>
              <a:ea typeface="Calibri"/>
              <a:cs typeface="Calibri"/>
            </a:endParaRPr>
          </a:p>
        </p:txBody>
      </p:sp>
      <p:pic>
        <p:nvPicPr>
          <p:cNvPr id="226" name="Google Shape;226;p40"/>
          <p:cNvPicPr preferRelativeResize="0"/>
          <p:nvPr/>
        </p:nvPicPr>
        <p:blipFill rotWithShape="1">
          <a:blip r:embed="rId4">
            <a:alphaModFix/>
          </a:blip>
          <a:srcRect/>
          <a:stretch/>
        </p:blipFill>
        <p:spPr>
          <a:xfrm>
            <a:off x="5884688" y="1170432"/>
            <a:ext cx="1619250" cy="3028493"/>
          </a:xfrm>
          <a:prstGeom prst="rect">
            <a:avLst/>
          </a:prstGeom>
          <a:noFill/>
          <a:ln>
            <a:noFill/>
          </a:ln>
        </p:spPr>
      </p:pic>
      <p:sp>
        <p:nvSpPr>
          <p:cNvPr id="227" name="Google Shape;227;p4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Screening</a:t>
            </a:r>
            <a:endParaRPr>
              <a:latin typeface="Calibri"/>
              <a:ea typeface="Calibri"/>
              <a:cs typeface="Calibri"/>
              <a:sym typeface="Calibri"/>
            </a:endParaRPr>
          </a:p>
        </p:txBody>
      </p:sp>
      <p:sp>
        <p:nvSpPr>
          <p:cNvPr id="2" name="Chart Placeholder 1">
            <a:extLst>
              <a:ext uri="{FF2B5EF4-FFF2-40B4-BE49-F238E27FC236}">
                <a16:creationId xmlns:a16="http://schemas.microsoft.com/office/drawing/2014/main" id="{E5C0B441-EA7B-79A7-901A-ED4D1A9EBE77}"/>
              </a:ext>
            </a:extLst>
          </p:cNvPr>
          <p:cNvSpPr>
            <a:spLocks noGrp="1"/>
          </p:cNvSpPr>
          <p:nvPr>
            <p:ph type="chart" idx="4294967295"/>
          </p:nvPr>
        </p:nvSpPr>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Screening ≠ Diagnosis</a:t>
            </a:r>
            <a:endParaRPr/>
          </a:p>
        </p:txBody>
      </p:sp>
      <p:sp>
        <p:nvSpPr>
          <p:cNvPr id="233" name="Google Shape;233;p41"/>
          <p:cNvSpPr txBox="1">
            <a:spLocks noGrp="1"/>
          </p:cNvSpPr>
          <p:nvPr>
            <p:ph type="body" idx="1"/>
          </p:nvPr>
        </p:nvSpPr>
        <p:spPr>
          <a:xfrm>
            <a:off x="633415" y="2747155"/>
            <a:ext cx="7886700" cy="764146"/>
          </a:xfrm>
          <a:prstGeom prst="rect">
            <a:avLst/>
          </a:prstGeom>
          <a:noFill/>
          <a:ln>
            <a:noFill/>
          </a:ln>
        </p:spPr>
        <p:txBody>
          <a:bodyPr spcFirstLastPara="1" wrap="square" lIns="68575" tIns="34275" rIns="68575" bIns="34275" anchor="t" anchorCtr="0">
            <a:noAutofit/>
          </a:bodyPr>
          <a:lstStyle/>
          <a:p>
            <a:pPr marL="342900" lvl="0" indent="-254000" algn="l" rtl="0">
              <a:lnSpc>
                <a:spcPct val="130000"/>
              </a:lnSpc>
              <a:spcBef>
                <a:spcPts val="800"/>
              </a:spcBef>
              <a:spcAft>
                <a:spcPts val="0"/>
              </a:spcAft>
              <a:buSzPts val="1400"/>
              <a:buFont typeface="Calibri"/>
              <a:buChar char="•"/>
            </a:pPr>
            <a:r>
              <a:rPr lang="en" sz="1200" dirty="0">
                <a:solidFill>
                  <a:schemeClr val="dk1"/>
                </a:solidFill>
              </a:rPr>
              <a:t>All positive screens must be followed up with a diagnostic interview for further assessment</a:t>
            </a:r>
            <a:endParaRPr sz="1200" dirty="0"/>
          </a:p>
          <a:p>
            <a:pPr marL="342900" lvl="0" indent="-254000" algn="l" rtl="0">
              <a:lnSpc>
                <a:spcPct val="130000"/>
              </a:lnSpc>
              <a:spcBef>
                <a:spcPts val="800"/>
              </a:spcBef>
              <a:spcAft>
                <a:spcPts val="0"/>
              </a:spcAft>
              <a:buSzPts val="1400"/>
              <a:buFont typeface="Calibri"/>
              <a:buChar char="•"/>
            </a:pPr>
            <a:r>
              <a:rPr lang="en" sz="1200" dirty="0">
                <a:solidFill>
                  <a:schemeClr val="dk1"/>
                </a:solidFill>
              </a:rPr>
              <a:t>See module on “perinatal depression” for more information on recommended screening frequency in the perinatal period as well as how to respond to a positive screen</a:t>
            </a:r>
            <a:endParaRPr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Case: 27 y/o G1P0 at 18w3d </a:t>
            </a:r>
            <a:endParaRPr>
              <a:latin typeface="Calibri"/>
              <a:ea typeface="Calibri"/>
              <a:cs typeface="Calibri"/>
              <a:sym typeface="Calibri"/>
            </a:endParaRPr>
          </a:p>
        </p:txBody>
      </p:sp>
      <p:sp>
        <p:nvSpPr>
          <p:cNvPr id="239" name="Google Shape;239;p42"/>
          <p:cNvSpPr txBox="1">
            <a:spLocks noGrp="1"/>
          </p:cNvSpPr>
          <p:nvPr>
            <p:ph idx="4294967295"/>
          </p:nvPr>
        </p:nvSpPr>
        <p:spPr>
          <a:prstGeom prst="rect">
            <a:avLst/>
          </a:prstGeom>
          <a:noFill/>
          <a:ln>
            <a:noFill/>
          </a:ln>
        </p:spPr>
        <p:txBody>
          <a:bodyPr spcFirstLastPara="1" wrap="square" lIns="91425" tIns="45700" rIns="91425" bIns="45700" anchor="t" anchorCtr="0">
            <a:normAutofit/>
          </a:bodyPr>
          <a:lstStyle/>
          <a:p>
            <a:pPr marL="508000" lvl="0" indent="-463550" algn="l" rtl="0">
              <a:lnSpc>
                <a:spcPct val="90000"/>
              </a:lnSpc>
              <a:spcBef>
                <a:spcPts val="1200"/>
              </a:spcBef>
              <a:spcAft>
                <a:spcPts val="0"/>
              </a:spcAft>
              <a:buSzPts val="2100"/>
              <a:buFont typeface="Calibri"/>
              <a:buChar char="•"/>
            </a:pPr>
            <a:r>
              <a:rPr lang="en" sz="1600" u="sng" dirty="0">
                <a:solidFill>
                  <a:schemeClr val="bg1"/>
                </a:solidFill>
              </a:rPr>
              <a:t>Past medical history</a:t>
            </a:r>
            <a:r>
              <a:rPr lang="en" sz="1600" dirty="0">
                <a:solidFill>
                  <a:schemeClr val="bg1"/>
                </a:solidFill>
              </a:rPr>
              <a:t>: Asthma </a:t>
            </a:r>
            <a:endParaRPr sz="1600" dirty="0">
              <a:solidFill>
                <a:schemeClr val="bg1"/>
              </a:solidFill>
              <a:cs typeface="Poppins"/>
            </a:endParaRPr>
          </a:p>
          <a:p>
            <a:pPr marL="508000" lvl="0" indent="-463550" algn="l" rtl="0">
              <a:lnSpc>
                <a:spcPct val="90000"/>
              </a:lnSpc>
              <a:spcBef>
                <a:spcPts val="1200"/>
              </a:spcBef>
              <a:spcAft>
                <a:spcPts val="0"/>
              </a:spcAft>
              <a:buSzPts val="2100"/>
              <a:buFont typeface="Calibri"/>
              <a:buChar char="•"/>
            </a:pPr>
            <a:r>
              <a:rPr lang="en" sz="1600" u="sng" dirty="0">
                <a:solidFill>
                  <a:schemeClr val="bg1"/>
                </a:solidFill>
              </a:rPr>
              <a:t>Social history</a:t>
            </a:r>
            <a:r>
              <a:rPr lang="en" sz="1600" dirty="0">
                <a:solidFill>
                  <a:schemeClr val="bg1"/>
                </a:solidFill>
              </a:rPr>
              <a:t>: Married, safe relationship</a:t>
            </a:r>
            <a:endParaRPr sz="1600" dirty="0">
              <a:solidFill>
                <a:schemeClr val="bg1"/>
              </a:solidFill>
              <a:cs typeface="Poppins"/>
            </a:endParaRPr>
          </a:p>
          <a:p>
            <a:pPr marL="508000" lvl="0" indent="-463550" algn="l" rtl="0">
              <a:lnSpc>
                <a:spcPct val="90000"/>
              </a:lnSpc>
              <a:spcBef>
                <a:spcPts val="1200"/>
              </a:spcBef>
              <a:spcAft>
                <a:spcPts val="0"/>
              </a:spcAft>
              <a:buSzPts val="2100"/>
              <a:buFont typeface="Calibri"/>
              <a:buChar char="•"/>
            </a:pPr>
            <a:r>
              <a:rPr lang="en" sz="1600" u="sng" dirty="0">
                <a:solidFill>
                  <a:schemeClr val="bg1"/>
                </a:solidFill>
              </a:rPr>
              <a:t>Allergies</a:t>
            </a:r>
            <a:r>
              <a:rPr lang="en" sz="1600" dirty="0">
                <a:solidFill>
                  <a:schemeClr val="bg1"/>
                </a:solidFill>
              </a:rPr>
              <a:t>: None </a:t>
            </a:r>
            <a:endParaRPr sz="1600" dirty="0">
              <a:solidFill>
                <a:schemeClr val="bg1"/>
              </a:solidFill>
              <a:cs typeface="Poppins"/>
            </a:endParaRPr>
          </a:p>
          <a:p>
            <a:pPr marL="508000" lvl="0" indent="-463550" algn="l" rtl="0">
              <a:lnSpc>
                <a:spcPct val="90000"/>
              </a:lnSpc>
              <a:spcBef>
                <a:spcPts val="1200"/>
              </a:spcBef>
              <a:spcAft>
                <a:spcPts val="0"/>
              </a:spcAft>
              <a:buSzPts val="2100"/>
              <a:buFont typeface="Calibri"/>
              <a:buChar char="•"/>
            </a:pPr>
            <a:r>
              <a:rPr lang="en" sz="1600" u="sng" dirty="0">
                <a:solidFill>
                  <a:schemeClr val="bg1"/>
                </a:solidFill>
              </a:rPr>
              <a:t>Pregnancy</a:t>
            </a:r>
            <a:r>
              <a:rPr lang="en" sz="1600" dirty="0">
                <a:solidFill>
                  <a:schemeClr val="bg1"/>
                </a:solidFill>
              </a:rPr>
              <a:t>: Planned, unremarkable, consistent prenatal care</a:t>
            </a:r>
            <a:endParaRPr sz="1600" dirty="0">
              <a:solidFill>
                <a:schemeClr val="bg1"/>
              </a:solidFill>
              <a:cs typeface="Poppins"/>
            </a:endParaRPr>
          </a:p>
          <a:p>
            <a:pPr marL="508000" lvl="0" indent="-463550" algn="l" rtl="0">
              <a:lnSpc>
                <a:spcPct val="90000"/>
              </a:lnSpc>
              <a:spcBef>
                <a:spcPts val="1200"/>
              </a:spcBef>
              <a:spcAft>
                <a:spcPts val="0"/>
              </a:spcAft>
              <a:buSzPts val="2100"/>
              <a:buFont typeface="Calibri"/>
              <a:buChar char="•"/>
            </a:pPr>
            <a:r>
              <a:rPr lang="en" sz="1600" u="sng" dirty="0">
                <a:solidFill>
                  <a:schemeClr val="bg1"/>
                </a:solidFill>
              </a:rPr>
              <a:t>EPDS</a:t>
            </a:r>
            <a:r>
              <a:rPr lang="en" sz="1600" dirty="0">
                <a:solidFill>
                  <a:schemeClr val="bg1"/>
                </a:solidFill>
              </a:rPr>
              <a:t>: 17, no self-harm </a:t>
            </a:r>
            <a:r>
              <a:rPr lang="en" sz="2400" dirty="0">
                <a:solidFill>
                  <a:schemeClr val="bg1"/>
                </a:solidFill>
              </a:rPr>
              <a:t> </a:t>
            </a:r>
            <a:endParaRPr sz="24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Case: 27 y/o G1P0 at 18w3d </a:t>
            </a:r>
            <a:endParaRPr>
              <a:latin typeface="Calibri"/>
              <a:ea typeface="Calibri"/>
              <a:cs typeface="Calibri"/>
              <a:sym typeface="Calibri"/>
            </a:endParaRPr>
          </a:p>
        </p:txBody>
      </p:sp>
      <p:sp>
        <p:nvSpPr>
          <p:cNvPr id="245" name="Google Shape;245;p43"/>
          <p:cNvSpPr txBox="1">
            <a:spLocks noGrp="1"/>
          </p:cNvSpPr>
          <p:nvPr>
            <p:ph idx="4294967295"/>
          </p:nvPr>
        </p:nvSpPr>
        <p:spPr>
          <a:xfrm>
            <a:off x="628652" y="1440180"/>
            <a:ext cx="7593633" cy="27436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 sz="1600" u="sng" dirty="0">
                <a:solidFill>
                  <a:schemeClr val="bg1"/>
                </a:solidFill>
              </a:rPr>
              <a:t>Psychiatric history</a:t>
            </a:r>
            <a:r>
              <a:rPr lang="en" sz="1600" dirty="0">
                <a:solidFill>
                  <a:schemeClr val="bg1"/>
                </a:solidFill>
              </a:rPr>
              <a:t>:</a:t>
            </a:r>
            <a:endParaRPr sz="1600" dirty="0">
              <a:solidFill>
                <a:schemeClr val="bg1"/>
              </a:solidFill>
              <a:cs typeface="Poppins"/>
            </a:endParaRPr>
          </a:p>
          <a:p>
            <a:pPr marL="508000" lvl="0" indent="-463550" algn="l" rtl="0">
              <a:lnSpc>
                <a:spcPct val="90000"/>
              </a:lnSpc>
              <a:spcBef>
                <a:spcPts val="1200"/>
              </a:spcBef>
              <a:spcAft>
                <a:spcPts val="0"/>
              </a:spcAft>
              <a:buSzPts val="2100"/>
              <a:buFont typeface="Arial"/>
              <a:buChar char="•"/>
            </a:pPr>
            <a:r>
              <a:rPr lang="en" sz="1600" dirty="0">
                <a:solidFill>
                  <a:schemeClr val="bg1"/>
                </a:solidFill>
              </a:rPr>
              <a:t>One episode (~6 weeks) in college that she reports she was depressed and was treated with escitalopram 15 mg for a year and responded well </a:t>
            </a:r>
            <a:endParaRPr sz="1600" dirty="0">
              <a:solidFill>
                <a:schemeClr val="bg1"/>
              </a:solidFill>
              <a:cs typeface="Poppins"/>
            </a:endParaRPr>
          </a:p>
          <a:p>
            <a:pPr marL="508000" lvl="0" indent="-463550" algn="l" rtl="0">
              <a:lnSpc>
                <a:spcPct val="90000"/>
              </a:lnSpc>
              <a:spcBef>
                <a:spcPts val="1200"/>
              </a:spcBef>
              <a:spcAft>
                <a:spcPts val="0"/>
              </a:spcAft>
              <a:buSzPts val="2100"/>
              <a:buFont typeface="Arial"/>
              <a:buChar char="•"/>
            </a:pPr>
            <a:r>
              <a:rPr lang="en" sz="1600" dirty="0">
                <a:solidFill>
                  <a:schemeClr val="bg1"/>
                </a:solidFill>
              </a:rPr>
              <a:t>Sees a therapist twice a month since college to cope with stressors </a:t>
            </a:r>
            <a:endParaRPr sz="16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4"/>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
                <a:latin typeface="Calibri"/>
                <a:ea typeface="Calibri"/>
                <a:cs typeface="Calibri"/>
                <a:sym typeface="Calibri"/>
              </a:rPr>
              <a:t>Pause for a Mental Health History: Risk Stratify</a:t>
            </a:r>
            <a:endParaRPr>
              <a:latin typeface="Calibri"/>
              <a:ea typeface="Calibri"/>
              <a:cs typeface="Calibri"/>
              <a:sym typeface="Calibri"/>
            </a:endParaRPr>
          </a:p>
        </p:txBody>
      </p:sp>
      <p:sp>
        <p:nvSpPr>
          <p:cNvPr id="251" name="Google Shape;251;p44"/>
          <p:cNvSpPr txBox="1">
            <a:spLocks noGrp="1"/>
          </p:cNvSpPr>
          <p:nvPr>
            <p:ph idx="4294967295"/>
          </p:nvPr>
        </p:nvSpPr>
        <p:spPr>
          <a:xfrm>
            <a:off x="746150" y="1214805"/>
            <a:ext cx="7886700" cy="37258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800"/>
              </a:spcBef>
              <a:spcAft>
                <a:spcPts val="0"/>
              </a:spcAft>
              <a:buSzPts val="1400"/>
              <a:buNone/>
            </a:pPr>
            <a:r>
              <a:rPr lang="en" sz="1400" dirty="0">
                <a:solidFill>
                  <a:schemeClr val="bg1"/>
                </a:solidFill>
              </a:rPr>
              <a:t>Important questions to cover for background to risk stratify: </a:t>
            </a:r>
            <a:endParaRPr sz="1400" dirty="0">
              <a:solidFill>
                <a:schemeClr val="bg1"/>
              </a:solidFill>
            </a:endParaRPr>
          </a:p>
          <a:p>
            <a:pPr marL="571500" lvl="0" indent="-457200" algn="l" rtl="0">
              <a:lnSpc>
                <a:spcPct val="90000"/>
              </a:lnSpc>
              <a:spcBef>
                <a:spcPts val="900"/>
              </a:spcBef>
              <a:spcAft>
                <a:spcPts val="0"/>
              </a:spcAft>
              <a:buSzPts val="1400"/>
              <a:buFont typeface="Calibri"/>
              <a:buAutoNum type="arabicParenR"/>
            </a:pPr>
            <a:r>
              <a:rPr lang="en" sz="1400" dirty="0">
                <a:solidFill>
                  <a:schemeClr val="bg1"/>
                </a:solidFill>
              </a:rPr>
              <a:t>Have you ever felt like this before? </a:t>
            </a:r>
            <a:endParaRPr sz="1400" dirty="0">
              <a:solidFill>
                <a:schemeClr val="bg1"/>
              </a:solidFill>
            </a:endParaRPr>
          </a:p>
          <a:p>
            <a:pPr marL="571500" lvl="0" indent="-457200" algn="l" rtl="0">
              <a:lnSpc>
                <a:spcPct val="90000"/>
              </a:lnSpc>
              <a:spcBef>
                <a:spcPts val="900"/>
              </a:spcBef>
              <a:spcAft>
                <a:spcPts val="0"/>
              </a:spcAft>
              <a:buSzPts val="1400"/>
              <a:buFont typeface="Calibri"/>
              <a:buAutoNum type="arabicParenR"/>
            </a:pPr>
            <a:r>
              <a:rPr lang="en" sz="1400" dirty="0">
                <a:solidFill>
                  <a:schemeClr val="bg1"/>
                </a:solidFill>
              </a:rPr>
              <a:t>Have you ever had treatment? → if successful, use first!</a:t>
            </a:r>
            <a:endParaRPr sz="1400" dirty="0">
              <a:solidFill>
                <a:schemeClr val="bg1"/>
              </a:solidFill>
            </a:endParaRPr>
          </a:p>
          <a:p>
            <a:pPr marL="571500" lvl="0" indent="-457200" algn="l" rtl="0">
              <a:lnSpc>
                <a:spcPct val="90000"/>
              </a:lnSpc>
              <a:spcBef>
                <a:spcPts val="900"/>
              </a:spcBef>
              <a:spcAft>
                <a:spcPts val="0"/>
              </a:spcAft>
              <a:buSzPts val="1400"/>
              <a:buFont typeface="Calibri"/>
              <a:buAutoNum type="arabicParenR"/>
            </a:pPr>
            <a:r>
              <a:rPr lang="en" sz="1400" dirty="0">
                <a:solidFill>
                  <a:schemeClr val="bg1"/>
                </a:solidFill>
              </a:rPr>
              <a:t>Have you ever had a period of time where you felt the OPPOSITE of depression, had enormous energy and did not need to sleep for many days at a time? → risk for bipolar disorder, screen before antidepressant</a:t>
            </a:r>
            <a:endParaRPr sz="1400" dirty="0">
              <a:solidFill>
                <a:schemeClr val="bg1"/>
              </a:solidFill>
            </a:endParaRPr>
          </a:p>
          <a:p>
            <a:pPr marL="571500" lvl="0" indent="-457200" algn="l" rtl="0">
              <a:lnSpc>
                <a:spcPct val="90000"/>
              </a:lnSpc>
              <a:spcBef>
                <a:spcPts val="900"/>
              </a:spcBef>
              <a:spcAft>
                <a:spcPts val="0"/>
              </a:spcAft>
              <a:buSzPts val="1400"/>
              <a:buFont typeface="Calibri"/>
              <a:buAutoNum type="arabicParenR"/>
            </a:pPr>
            <a:r>
              <a:rPr lang="en" sz="1400" dirty="0">
                <a:solidFill>
                  <a:schemeClr val="bg1"/>
                </a:solidFill>
              </a:rPr>
              <a:t>Have you ever been psychiatrically hospitalized? → high risk, close follow-up</a:t>
            </a:r>
            <a:endParaRPr sz="1400" dirty="0">
              <a:solidFill>
                <a:schemeClr val="bg1"/>
              </a:solidFill>
            </a:endParaRPr>
          </a:p>
          <a:p>
            <a:pPr marL="571500" lvl="0" indent="-457200" algn="l" rtl="0">
              <a:lnSpc>
                <a:spcPct val="90000"/>
              </a:lnSpc>
              <a:spcBef>
                <a:spcPts val="900"/>
              </a:spcBef>
              <a:spcAft>
                <a:spcPts val="0"/>
              </a:spcAft>
              <a:buSzPts val="1400"/>
              <a:buFont typeface="Calibri"/>
              <a:buAutoNum type="arabicParenR"/>
            </a:pPr>
            <a:r>
              <a:rPr lang="en" sz="1400" dirty="0">
                <a:solidFill>
                  <a:schemeClr val="bg1"/>
                </a:solidFill>
              </a:rPr>
              <a:t>Have you ever been suicidal or attempted suicide? → high risk, close follow-up</a:t>
            </a:r>
            <a:endParaRPr sz="1400" dirty="0">
              <a:solidFill>
                <a:schemeClr val="bg1"/>
              </a:solidFill>
            </a:endParaRPr>
          </a:p>
          <a:p>
            <a:pPr marL="571500" lvl="0" indent="-457200" algn="l" rtl="0">
              <a:lnSpc>
                <a:spcPct val="90000"/>
              </a:lnSpc>
              <a:spcBef>
                <a:spcPts val="900"/>
              </a:spcBef>
              <a:spcAft>
                <a:spcPts val="0"/>
              </a:spcAft>
              <a:buSzPts val="1400"/>
              <a:buFont typeface="Calibri"/>
              <a:buAutoNum type="arabicParenR"/>
            </a:pPr>
            <a:r>
              <a:rPr lang="en" sz="1400" dirty="0">
                <a:solidFill>
                  <a:schemeClr val="bg1"/>
                </a:solidFill>
              </a:rPr>
              <a:t>Are you having suicidal thoughts now? → ER eval/inpatient</a:t>
            </a:r>
            <a:endParaRPr sz="14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339192" y="382465"/>
            <a:ext cx="5017772" cy="9941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Case: 27 y/o G1P0 at 18w3d </a:t>
            </a:r>
            <a:endParaRPr>
              <a:latin typeface="Calibri"/>
              <a:ea typeface="Calibri"/>
              <a:cs typeface="Calibri"/>
              <a:sym typeface="Calibri"/>
            </a:endParaRPr>
          </a:p>
        </p:txBody>
      </p:sp>
      <p:sp>
        <p:nvSpPr>
          <p:cNvPr id="257" name="Google Shape;257;p45"/>
          <p:cNvSpPr txBox="1">
            <a:spLocks noGrp="1"/>
          </p:cNvSpPr>
          <p:nvPr>
            <p:ph idx="4294967295"/>
          </p:nvPr>
        </p:nvSpPr>
        <p:spPr>
          <a:xfrm>
            <a:off x="628652" y="1146558"/>
            <a:ext cx="4732599" cy="28439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 sz="1600" dirty="0">
                <a:solidFill>
                  <a:schemeClr val="bg1"/>
                </a:solidFill>
              </a:rPr>
              <a:t>Risk stratification:</a:t>
            </a:r>
            <a:endParaRPr sz="1600" dirty="0">
              <a:solidFill>
                <a:schemeClr val="bg1"/>
              </a:solidFill>
              <a:cs typeface="Poppins"/>
            </a:endParaRPr>
          </a:p>
          <a:p>
            <a:pPr marL="457200" lvl="0" indent="-412750" algn="l" rtl="0">
              <a:lnSpc>
                <a:spcPct val="90000"/>
              </a:lnSpc>
              <a:spcBef>
                <a:spcPts val="1200"/>
              </a:spcBef>
              <a:spcAft>
                <a:spcPts val="0"/>
              </a:spcAft>
              <a:buSzPts val="2100"/>
              <a:buFont typeface="Arial"/>
              <a:buChar char="•"/>
            </a:pPr>
            <a:r>
              <a:rPr lang="en" sz="1600" dirty="0">
                <a:solidFill>
                  <a:schemeClr val="bg1"/>
                </a:solidFill>
              </a:rPr>
              <a:t>No suicidal thought or passive death wishes</a:t>
            </a:r>
            <a:endParaRPr sz="1600" dirty="0">
              <a:solidFill>
                <a:schemeClr val="bg1"/>
              </a:solidFill>
              <a:cs typeface="Poppins"/>
            </a:endParaRPr>
          </a:p>
          <a:p>
            <a:pPr marL="457200" lvl="0" indent="-412750" algn="l" rtl="0">
              <a:lnSpc>
                <a:spcPct val="90000"/>
              </a:lnSpc>
              <a:spcBef>
                <a:spcPts val="1200"/>
              </a:spcBef>
              <a:spcAft>
                <a:spcPts val="0"/>
              </a:spcAft>
              <a:buSzPts val="2100"/>
              <a:buFont typeface="Arial"/>
              <a:buChar char="•"/>
            </a:pPr>
            <a:r>
              <a:rPr lang="en" sz="1600" dirty="0">
                <a:solidFill>
                  <a:schemeClr val="bg1"/>
                </a:solidFill>
              </a:rPr>
              <a:t>No history of suicide attempts </a:t>
            </a:r>
            <a:endParaRPr sz="1600" dirty="0">
              <a:solidFill>
                <a:schemeClr val="bg1"/>
              </a:solidFill>
              <a:cs typeface="Poppins"/>
            </a:endParaRPr>
          </a:p>
          <a:p>
            <a:pPr marL="457200" lvl="0" indent="-412750" algn="l" rtl="0">
              <a:lnSpc>
                <a:spcPct val="90000"/>
              </a:lnSpc>
              <a:spcBef>
                <a:spcPts val="1200"/>
              </a:spcBef>
              <a:spcAft>
                <a:spcPts val="0"/>
              </a:spcAft>
              <a:buSzPts val="2100"/>
              <a:buFont typeface="Arial"/>
              <a:buChar char="•"/>
            </a:pPr>
            <a:r>
              <a:rPr lang="en" sz="1600" dirty="0">
                <a:solidFill>
                  <a:schemeClr val="bg1"/>
                </a:solidFill>
              </a:rPr>
              <a:t>No psychiatric hospitalization </a:t>
            </a:r>
            <a:endParaRPr sz="1600" dirty="0">
              <a:solidFill>
                <a:schemeClr val="bg1"/>
              </a:solidFill>
              <a:cs typeface="Poppins"/>
            </a:endParaRPr>
          </a:p>
          <a:p>
            <a:pPr marL="457200" lvl="0" indent="-412750" algn="l" rtl="0">
              <a:lnSpc>
                <a:spcPct val="90000"/>
              </a:lnSpc>
              <a:spcBef>
                <a:spcPts val="1200"/>
              </a:spcBef>
              <a:spcAft>
                <a:spcPts val="0"/>
              </a:spcAft>
              <a:buSzPts val="2100"/>
              <a:buFont typeface="Arial"/>
              <a:buChar char="•"/>
            </a:pPr>
            <a:r>
              <a:rPr lang="en" sz="1600" dirty="0">
                <a:solidFill>
                  <a:schemeClr val="bg1"/>
                </a:solidFill>
              </a:rPr>
              <a:t>Assessed to be reliable in her report </a:t>
            </a:r>
            <a:endParaRPr sz="1600" dirty="0">
              <a:solidFill>
                <a:schemeClr val="bg1"/>
              </a:solidFill>
              <a:cs typeface="Poppins"/>
            </a:endParaRPr>
          </a:p>
          <a:p>
            <a:pPr marL="0" lvl="0" indent="0" algn="l" rtl="0">
              <a:lnSpc>
                <a:spcPct val="90000"/>
              </a:lnSpc>
              <a:spcBef>
                <a:spcPts val="0"/>
              </a:spcBef>
              <a:spcAft>
                <a:spcPts val="0"/>
              </a:spcAft>
              <a:buSzPts val="1400"/>
              <a:buNone/>
            </a:pPr>
            <a:endParaRPr sz="1600" dirty="0">
              <a:solidFill>
                <a:schemeClr val="bg1"/>
              </a:solidFill>
              <a:cs typeface="Poppins"/>
            </a:endParaRPr>
          </a:p>
          <a:p>
            <a:pPr marL="0" lvl="0" indent="0" algn="l" rtl="0">
              <a:lnSpc>
                <a:spcPct val="90000"/>
              </a:lnSpc>
              <a:spcBef>
                <a:spcPts val="0"/>
              </a:spcBef>
              <a:spcAft>
                <a:spcPts val="0"/>
              </a:spcAft>
              <a:buSzPts val="1400"/>
              <a:buNone/>
            </a:pPr>
            <a:endParaRPr sz="1600" dirty="0">
              <a:solidFill>
                <a:schemeClr val="bg1"/>
              </a:solidFill>
              <a:cs typeface="Poppins"/>
            </a:endParaRPr>
          </a:p>
          <a:p>
            <a:pPr marL="0" lvl="0" indent="0" algn="l" rtl="0">
              <a:lnSpc>
                <a:spcPct val="90000"/>
              </a:lnSpc>
              <a:spcBef>
                <a:spcPts val="0"/>
              </a:spcBef>
              <a:spcAft>
                <a:spcPts val="0"/>
              </a:spcAft>
              <a:buSzPts val="1400"/>
              <a:buNone/>
            </a:pPr>
            <a:r>
              <a:rPr lang="en" sz="1600" dirty="0">
                <a:solidFill>
                  <a:schemeClr val="bg1"/>
                </a:solidFill>
              </a:rPr>
              <a:t>Proceed to initiating treatment…. </a:t>
            </a:r>
            <a:endParaRPr sz="1600" dirty="0">
              <a:solidFill>
                <a:schemeClr val="bg1"/>
              </a:solidFill>
            </a:endParaRPr>
          </a:p>
        </p:txBody>
      </p:sp>
      <p:pic>
        <p:nvPicPr>
          <p:cNvPr id="3" name="Picture 2">
            <a:extLst>
              <a:ext uri="{FF2B5EF4-FFF2-40B4-BE49-F238E27FC236}">
                <a16:creationId xmlns:a16="http://schemas.microsoft.com/office/drawing/2014/main" id="{28FBEDDF-F046-B104-C4FE-0566A3C5EE13}"/>
              </a:ext>
            </a:extLst>
          </p:cNvPr>
          <p:cNvPicPr>
            <a:picLocks noChangeAspect="1"/>
          </p:cNvPicPr>
          <p:nvPr/>
        </p:nvPicPr>
        <p:blipFill>
          <a:blip r:embed="rId3"/>
          <a:stretch>
            <a:fillRect/>
          </a:stretch>
        </p:blipFill>
        <p:spPr>
          <a:xfrm>
            <a:off x="0" y="4116172"/>
            <a:ext cx="9144000" cy="8321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500"/>
              <a:buNone/>
            </a:pPr>
            <a:r>
              <a:rPr lang="en" sz="2800" dirty="0"/>
              <a:t>Disclosures/Disclaimers/Acknowledgments</a:t>
            </a:r>
            <a:endParaRPr sz="2800"/>
          </a:p>
        </p:txBody>
      </p:sp>
      <p:sp>
        <p:nvSpPr>
          <p:cNvPr id="145" name="Google Shape;145;p28"/>
          <p:cNvSpPr txBox="1">
            <a:spLocks noGrp="1"/>
          </p:cNvSpPr>
          <p:nvPr>
            <p:ph type="body" idx="4294967295"/>
          </p:nvPr>
        </p:nvSpPr>
        <p:spPr>
          <a:xfrm>
            <a:off x="595746" y="2082222"/>
            <a:ext cx="7886700" cy="763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500"/>
              </a:spcBef>
              <a:spcAft>
                <a:spcPts val="0"/>
              </a:spcAft>
              <a:buSzPts val="1400"/>
              <a:buNone/>
            </a:pPr>
            <a:r>
              <a:rPr lang="en" sz="1400" dirty="0"/>
              <a:t>Julia N. Riddle, MD - none </a:t>
            </a:r>
            <a:endParaRPr sz="1400" dirty="0"/>
          </a:p>
          <a:p>
            <a:pPr marL="0" lvl="0" indent="0" algn="l" rtl="0">
              <a:lnSpc>
                <a:spcPct val="90000"/>
              </a:lnSpc>
              <a:spcBef>
                <a:spcPts val="500"/>
              </a:spcBef>
              <a:spcAft>
                <a:spcPts val="0"/>
              </a:spcAft>
              <a:buSzPts val="1400"/>
              <a:buNone/>
            </a:pPr>
            <a:r>
              <a:rPr lang="en" sz="1400" dirty="0"/>
              <a:t>Emily S Miller, MD, MPH - none</a:t>
            </a:r>
            <a:endParaRPr sz="1400" dirty="0">
              <a:highlight>
                <a:schemeClr val="accent6"/>
              </a:highlight>
            </a:endParaRPr>
          </a:p>
          <a:p>
            <a:pPr marL="0" lvl="0" indent="0" algn="l" rtl="0">
              <a:lnSpc>
                <a:spcPct val="90000"/>
              </a:lnSpc>
              <a:spcBef>
                <a:spcPts val="500"/>
              </a:spcBef>
              <a:spcAft>
                <a:spcPts val="0"/>
              </a:spcAft>
              <a:buSzPts val="1400"/>
              <a:buNone/>
            </a:pPr>
            <a:r>
              <a:rPr lang="en" sz="1400" dirty="0"/>
              <a:t>Lucy Hutner, MD - Cofounder and Chief Medical Advisor for Phoebe, Inc.</a:t>
            </a:r>
            <a:endParaRPr sz="1400" dirty="0"/>
          </a:p>
          <a:p>
            <a:pPr marL="0" lvl="0" indent="0" algn="l" rtl="0">
              <a:lnSpc>
                <a:spcPct val="90000"/>
              </a:lnSpc>
              <a:spcBef>
                <a:spcPts val="500"/>
              </a:spcBef>
              <a:spcAft>
                <a:spcPts val="0"/>
              </a:spcAft>
              <a:buSzPts val="1400"/>
              <a:buNone/>
            </a:pPr>
            <a:r>
              <a:rPr lang="en" sz="1400" dirty="0"/>
              <a:t>Lauren M Osborne, MD - none  </a:t>
            </a:r>
            <a:endParaRPr sz="1400" dirty="0">
              <a:highlight>
                <a:schemeClr val="accent6"/>
              </a:highlight>
            </a:endParaRPr>
          </a:p>
          <a:p>
            <a:pPr marL="0" lvl="0" indent="0" algn="l" rtl="0">
              <a:lnSpc>
                <a:spcPct val="90000"/>
              </a:lnSpc>
              <a:spcBef>
                <a:spcPts val="500"/>
              </a:spcBef>
              <a:spcAft>
                <a:spcPts val="0"/>
              </a:spcAft>
              <a:buSzPts val="1400"/>
              <a:buNone/>
            </a:pPr>
            <a:r>
              <a:rPr lang="en" sz="1400" dirty="0"/>
              <a:t>Amanda Yeaton-Massey, MD, PMH-C - none</a:t>
            </a:r>
            <a:endParaRPr sz="1400" dirty="0">
              <a:highlight>
                <a:schemeClr val="accent6"/>
              </a:highlight>
            </a:endParaRPr>
          </a:p>
          <a:p>
            <a:pPr marL="0" lvl="0" indent="0" algn="l" rtl="0">
              <a:lnSpc>
                <a:spcPct val="90000"/>
              </a:lnSpc>
              <a:spcBef>
                <a:spcPts val="500"/>
              </a:spcBef>
              <a:spcAft>
                <a:spcPts val="0"/>
              </a:spcAft>
              <a:buSzPts val="1400"/>
              <a:buNone/>
            </a:pPr>
            <a:r>
              <a:rPr lang="en" sz="1400" dirty="0"/>
              <a:t>Marika Toscano, MD - none</a:t>
            </a:r>
            <a:endParaRPr sz="1400" dirty="0">
              <a:highlight>
                <a:schemeClr val="accent6"/>
              </a:highlight>
            </a:endParaRPr>
          </a:p>
          <a:p>
            <a:pPr marL="0" lvl="0" indent="0" algn="l" rtl="0">
              <a:lnSpc>
                <a:spcPct val="90000"/>
              </a:lnSpc>
              <a:spcBef>
                <a:spcPts val="0"/>
              </a:spcBef>
              <a:spcAft>
                <a:spcPts val="0"/>
              </a:spcAft>
              <a:buSzPts val="1400"/>
              <a:buNone/>
            </a:pPr>
            <a:endParaRPr sz="1400" dirty="0"/>
          </a:p>
        </p:txBody>
      </p:sp>
      <p:sp>
        <p:nvSpPr>
          <p:cNvPr id="2" name="Chart Placeholder 1">
            <a:extLst>
              <a:ext uri="{FF2B5EF4-FFF2-40B4-BE49-F238E27FC236}">
                <a16:creationId xmlns:a16="http://schemas.microsoft.com/office/drawing/2014/main" id="{87A72454-A551-3DB2-4B18-4A3952DEE6C0}"/>
              </a:ext>
            </a:extLst>
          </p:cNvPr>
          <p:cNvSpPr>
            <a:spLocks noGrp="1"/>
          </p:cNvSpPr>
          <p:nvPr>
            <p:ph type="chart" idx="4294967295"/>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61"/>
        <p:cNvGrpSpPr/>
        <p:nvPr/>
      </p:nvGrpSpPr>
      <p:grpSpPr>
        <a:xfrm>
          <a:off x="0" y="0"/>
          <a:ext cx="0" cy="0"/>
          <a:chOff x="0" y="0"/>
          <a:chExt cx="0" cy="0"/>
        </a:xfrm>
      </p:grpSpPr>
      <p:pic>
        <p:nvPicPr>
          <p:cNvPr id="2" name="Picture 1">
            <a:extLst>
              <a:ext uri="{FF2B5EF4-FFF2-40B4-BE49-F238E27FC236}">
                <a16:creationId xmlns:a16="http://schemas.microsoft.com/office/drawing/2014/main" id="{F32D160A-4EEB-3EAF-93EB-F8D626717164}"/>
              </a:ext>
            </a:extLst>
          </p:cNvPr>
          <p:cNvPicPr>
            <a:picLocks noChangeAspect="1"/>
          </p:cNvPicPr>
          <p:nvPr/>
        </p:nvPicPr>
        <p:blipFill>
          <a:blip r:embed="rId3"/>
          <a:srcRect t="23422" b="21610"/>
          <a:stretch>
            <a:fillRect/>
          </a:stretch>
        </p:blipFill>
        <p:spPr>
          <a:xfrm>
            <a:off x="0" y="4311072"/>
            <a:ext cx="9144000" cy="457385"/>
          </a:xfrm>
          <a:prstGeom prst="rect">
            <a:avLst/>
          </a:prstGeom>
        </p:spPr>
      </p:pic>
      <p:sp>
        <p:nvSpPr>
          <p:cNvPr id="262" name="Google Shape;262;p46"/>
          <p:cNvSpPr txBox="1">
            <a:spLocks noGrp="1"/>
          </p:cNvSpPr>
          <p:nvPr>
            <p:ph type="title" idx="4294967295"/>
          </p:nvPr>
        </p:nvSpPr>
        <p:spPr>
          <a:xfrm>
            <a:off x="671944" y="145473"/>
            <a:ext cx="7214755" cy="9181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solidFill>
                  <a:schemeClr val="bg1"/>
                </a:solidFill>
                <a:latin typeface="Calibri"/>
                <a:ea typeface="Calibri"/>
                <a:cs typeface="Calibri"/>
                <a:sym typeface="Calibri"/>
              </a:rPr>
              <a:t>Important clarifying questions </a:t>
            </a:r>
            <a:endParaRPr dirty="0">
              <a:solidFill>
                <a:schemeClr val="bg1"/>
              </a:solidFill>
              <a:latin typeface="Calibri"/>
              <a:ea typeface="Calibri"/>
              <a:cs typeface="Calibri"/>
              <a:sym typeface="Calibri"/>
            </a:endParaRPr>
          </a:p>
        </p:txBody>
      </p:sp>
      <p:sp>
        <p:nvSpPr>
          <p:cNvPr id="263" name="Google Shape;263;p46"/>
          <p:cNvSpPr/>
          <p:nvPr/>
        </p:nvSpPr>
        <p:spPr>
          <a:xfrm>
            <a:off x="600100" y="951525"/>
            <a:ext cx="4406100" cy="1508700"/>
          </a:xfrm>
          <a:prstGeom prst="wedgeEllipseCallout">
            <a:avLst>
              <a:gd name="adj1" fmla="val -20833"/>
              <a:gd name="adj2" fmla="val 62500"/>
            </a:avLst>
          </a:prstGeom>
          <a:solidFill>
            <a:srgbClr val="A646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“Have you ever experienced the opposite of depression - feeling elated, not needing sleep for multiple days, talking fast, doing more risky things?”</a:t>
            </a:r>
            <a:endParaRPr sz="1600">
              <a:solidFill>
                <a:schemeClr val="lt1"/>
              </a:solidFill>
              <a:latin typeface="Calibri"/>
              <a:ea typeface="Calibri"/>
              <a:cs typeface="Calibri"/>
              <a:sym typeface="Calibri"/>
            </a:endParaRPr>
          </a:p>
        </p:txBody>
      </p:sp>
      <p:sp>
        <p:nvSpPr>
          <p:cNvPr id="264" name="Google Shape;264;p46"/>
          <p:cNvSpPr/>
          <p:nvPr/>
        </p:nvSpPr>
        <p:spPr>
          <a:xfrm flipH="1">
            <a:off x="5078044" y="951525"/>
            <a:ext cx="3703500" cy="1320300"/>
          </a:xfrm>
          <a:prstGeom prst="wedgeEllipseCallout">
            <a:avLst>
              <a:gd name="adj1" fmla="val -20833"/>
              <a:gd name="adj2" fmla="val 62500"/>
            </a:avLst>
          </a:prstGeom>
          <a:solidFill>
            <a:srgbClr val="012B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dirty="0">
                <a:solidFill>
                  <a:schemeClr val="bg1"/>
                </a:solidFill>
                <a:latin typeface="Calibri"/>
                <a:ea typeface="Calibri"/>
                <a:cs typeface="Calibri"/>
                <a:sym typeface="Calibri"/>
              </a:rPr>
              <a:t>“No, that’s never happened to me. I always need my sleep.” </a:t>
            </a:r>
            <a:endParaRPr sz="1600" dirty="0">
              <a:solidFill>
                <a:schemeClr val="bg1"/>
              </a:solidFill>
              <a:latin typeface="Calibri"/>
              <a:ea typeface="Calibri"/>
              <a:cs typeface="Calibri"/>
              <a:sym typeface="Calibri"/>
            </a:endParaRPr>
          </a:p>
        </p:txBody>
      </p:sp>
      <p:sp>
        <p:nvSpPr>
          <p:cNvPr id="265" name="Google Shape;265;p46"/>
          <p:cNvSpPr/>
          <p:nvPr/>
        </p:nvSpPr>
        <p:spPr>
          <a:xfrm>
            <a:off x="599264" y="2891862"/>
            <a:ext cx="4149000" cy="1575300"/>
          </a:xfrm>
          <a:prstGeom prst="wedgeEllipseCallout">
            <a:avLst>
              <a:gd name="adj1" fmla="val -20833"/>
              <a:gd name="adj2" fmla="val 62500"/>
            </a:avLst>
          </a:prstGeom>
          <a:solidFill>
            <a:srgbClr val="A646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“The scale that we did with you indicates that you may be struggling with depression now. What do you think?”</a:t>
            </a:r>
            <a:endParaRPr sz="1600">
              <a:solidFill>
                <a:schemeClr val="lt1"/>
              </a:solidFill>
              <a:latin typeface="Calibri"/>
              <a:ea typeface="Calibri"/>
              <a:cs typeface="Calibri"/>
              <a:sym typeface="Calibri"/>
            </a:endParaRPr>
          </a:p>
        </p:txBody>
      </p:sp>
      <p:sp>
        <p:nvSpPr>
          <p:cNvPr id="266" name="Google Shape;266;p46"/>
          <p:cNvSpPr/>
          <p:nvPr/>
        </p:nvSpPr>
        <p:spPr>
          <a:xfrm flipH="1">
            <a:off x="4779646" y="2699837"/>
            <a:ext cx="3703500" cy="1320300"/>
          </a:xfrm>
          <a:prstGeom prst="wedgeEllipseCallout">
            <a:avLst>
              <a:gd name="adj1" fmla="val -20833"/>
              <a:gd name="adj2" fmla="val 62500"/>
            </a:avLst>
          </a:prstGeom>
          <a:solidFill>
            <a:srgbClr val="012B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dirty="0">
                <a:solidFill>
                  <a:schemeClr val="bg1"/>
                </a:solidFill>
                <a:latin typeface="Calibri"/>
                <a:ea typeface="Calibri"/>
                <a:cs typeface="Calibri"/>
                <a:sym typeface="Calibri"/>
              </a:rPr>
              <a:t>“Yeah, I have definitely been struggling more with my mood for about four weeks.”</a:t>
            </a:r>
            <a:endParaRPr lang="en-US" sz="1600">
              <a:solidFill>
                <a:schemeClr val="bg1"/>
              </a:solidFill>
              <a:latin typeface="Calibri"/>
              <a:ea typeface="Calibri"/>
              <a:cs typeface="Calibri"/>
            </a:endParaRPr>
          </a:p>
        </p:txBody>
      </p:sp>
      <p:pic>
        <p:nvPicPr>
          <p:cNvPr id="267" name="Google Shape;267;p46" descr="Pregnant lady outline"/>
          <p:cNvPicPr preferRelativeResize="0"/>
          <p:nvPr/>
        </p:nvPicPr>
        <p:blipFill rotWithShape="1">
          <a:blip r:embed="rId4">
            <a:alphaModFix/>
          </a:blip>
          <a:srcRect/>
          <a:stretch/>
        </p:blipFill>
        <p:spPr>
          <a:xfrm>
            <a:off x="8046194" y="2126375"/>
            <a:ext cx="667700" cy="667700"/>
          </a:xfrm>
          <a:prstGeom prst="rect">
            <a:avLst/>
          </a:prstGeom>
          <a:noFill/>
          <a:ln>
            <a:noFill/>
          </a:ln>
        </p:spPr>
      </p:pic>
      <p:pic>
        <p:nvPicPr>
          <p:cNvPr id="268" name="Google Shape;268;p46" descr="Doctor female outline"/>
          <p:cNvPicPr preferRelativeResize="0"/>
          <p:nvPr/>
        </p:nvPicPr>
        <p:blipFill rotWithShape="1">
          <a:blip r:embed="rId5">
            <a:alphaModFix/>
          </a:blip>
          <a:srcRect/>
          <a:stretch/>
        </p:blipFill>
        <p:spPr>
          <a:xfrm>
            <a:off x="1204826" y="2393705"/>
            <a:ext cx="606670" cy="606670"/>
          </a:xfrm>
          <a:prstGeom prst="rect">
            <a:avLst/>
          </a:prstGeom>
          <a:noFill/>
          <a:ln>
            <a:noFill/>
          </a:ln>
        </p:spPr>
      </p:pic>
      <p:pic>
        <p:nvPicPr>
          <p:cNvPr id="269" name="Google Shape;269;p46" descr="Doctor female outline"/>
          <p:cNvPicPr preferRelativeResize="0"/>
          <p:nvPr/>
        </p:nvPicPr>
        <p:blipFill rotWithShape="1">
          <a:blip r:embed="rId5">
            <a:alphaModFix/>
          </a:blip>
          <a:srcRect/>
          <a:stretch/>
        </p:blipFill>
        <p:spPr>
          <a:xfrm>
            <a:off x="1117943" y="4359523"/>
            <a:ext cx="606670" cy="606670"/>
          </a:xfrm>
          <a:prstGeom prst="rect">
            <a:avLst/>
          </a:prstGeom>
          <a:noFill/>
          <a:ln>
            <a:noFill/>
          </a:ln>
        </p:spPr>
      </p:pic>
      <p:pic>
        <p:nvPicPr>
          <p:cNvPr id="270" name="Google Shape;270;p46" descr="Pregnant lady outline"/>
          <p:cNvPicPr preferRelativeResize="0"/>
          <p:nvPr/>
        </p:nvPicPr>
        <p:blipFill rotWithShape="1">
          <a:blip r:embed="rId4">
            <a:alphaModFix/>
          </a:blip>
          <a:srcRect/>
          <a:stretch/>
        </p:blipFill>
        <p:spPr>
          <a:xfrm>
            <a:off x="8152645" y="3577288"/>
            <a:ext cx="667700" cy="66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74"/>
        <p:cNvGrpSpPr/>
        <p:nvPr/>
      </p:nvGrpSpPr>
      <p:grpSpPr>
        <a:xfrm>
          <a:off x="0" y="0"/>
          <a:ext cx="0" cy="0"/>
          <a:chOff x="0" y="0"/>
          <a:chExt cx="0" cy="0"/>
        </a:xfrm>
      </p:grpSpPr>
      <p:pic>
        <p:nvPicPr>
          <p:cNvPr id="2" name="Picture 1">
            <a:extLst>
              <a:ext uri="{FF2B5EF4-FFF2-40B4-BE49-F238E27FC236}">
                <a16:creationId xmlns:a16="http://schemas.microsoft.com/office/drawing/2014/main" id="{DC56EFCD-1CD2-DB4D-678A-C9EAD0D5CCF6}"/>
              </a:ext>
            </a:extLst>
          </p:cNvPr>
          <p:cNvPicPr>
            <a:picLocks noChangeAspect="1"/>
          </p:cNvPicPr>
          <p:nvPr/>
        </p:nvPicPr>
        <p:blipFill>
          <a:blip r:embed="rId3"/>
          <a:srcRect t="23422" b="21610"/>
          <a:stretch>
            <a:fillRect/>
          </a:stretch>
        </p:blipFill>
        <p:spPr>
          <a:xfrm>
            <a:off x="0" y="4311072"/>
            <a:ext cx="9144000" cy="457385"/>
          </a:xfrm>
          <a:prstGeom prst="rect">
            <a:avLst/>
          </a:prstGeom>
        </p:spPr>
      </p:pic>
      <p:sp>
        <p:nvSpPr>
          <p:cNvPr id="275" name="Google Shape;275;p47"/>
          <p:cNvSpPr txBox="1">
            <a:spLocks noGrp="1"/>
          </p:cNvSpPr>
          <p:nvPr>
            <p:ph type="title"/>
          </p:nvPr>
        </p:nvSpPr>
        <p:spPr>
          <a:xfrm>
            <a:off x="600100" y="132713"/>
            <a:ext cx="7886700" cy="99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solidFill>
                  <a:schemeClr val="bg1"/>
                </a:solidFill>
                <a:latin typeface="Calibri"/>
                <a:ea typeface="Calibri"/>
                <a:cs typeface="Calibri"/>
                <a:sym typeface="Calibri"/>
              </a:rPr>
              <a:t>Important clarifying questions </a:t>
            </a:r>
            <a:endParaRPr dirty="0">
              <a:solidFill>
                <a:schemeClr val="bg1"/>
              </a:solidFill>
              <a:latin typeface="Calibri"/>
              <a:ea typeface="Calibri"/>
              <a:cs typeface="Calibri"/>
              <a:sym typeface="Calibri"/>
            </a:endParaRPr>
          </a:p>
        </p:txBody>
      </p:sp>
      <p:sp>
        <p:nvSpPr>
          <p:cNvPr id="276" name="Google Shape;276;p47"/>
          <p:cNvSpPr/>
          <p:nvPr/>
        </p:nvSpPr>
        <p:spPr>
          <a:xfrm>
            <a:off x="1164366" y="1255360"/>
            <a:ext cx="3409101" cy="1320300"/>
          </a:xfrm>
          <a:prstGeom prst="wedgeEllipseCallout">
            <a:avLst>
              <a:gd name="adj1" fmla="val -20833"/>
              <a:gd name="adj2" fmla="val 62500"/>
            </a:avLst>
          </a:prstGeom>
          <a:solidFill>
            <a:srgbClr val="A646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“What have you been trying on your own?”</a:t>
            </a:r>
            <a:endParaRPr sz="1600">
              <a:solidFill>
                <a:schemeClr val="lt1"/>
              </a:solidFill>
              <a:latin typeface="Calibri"/>
              <a:ea typeface="Calibri"/>
              <a:cs typeface="Calibri"/>
              <a:sym typeface="Calibri"/>
            </a:endParaRPr>
          </a:p>
        </p:txBody>
      </p:sp>
      <p:sp>
        <p:nvSpPr>
          <p:cNvPr id="277" name="Google Shape;277;p47"/>
          <p:cNvSpPr/>
          <p:nvPr/>
        </p:nvSpPr>
        <p:spPr>
          <a:xfrm flipH="1">
            <a:off x="4903087" y="1070092"/>
            <a:ext cx="3011673" cy="1228447"/>
          </a:xfrm>
          <a:prstGeom prst="wedgeEllipseCallout">
            <a:avLst>
              <a:gd name="adj1" fmla="val -20833"/>
              <a:gd name="adj2" fmla="val 62500"/>
            </a:avLst>
          </a:prstGeom>
          <a:solidFill>
            <a:srgbClr val="012B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dirty="0">
                <a:solidFill>
                  <a:schemeClr val="bg1"/>
                </a:solidFill>
                <a:latin typeface="Calibri"/>
                <a:ea typeface="Calibri"/>
                <a:cs typeface="Calibri"/>
                <a:sym typeface="Calibri"/>
              </a:rPr>
              <a:t>“I’ve been doing yoga and walking. I have also started seeing my therapist more often.”</a:t>
            </a:r>
            <a:r>
              <a:rPr lang="en"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278" name="Google Shape;278;p47"/>
          <p:cNvSpPr/>
          <p:nvPr/>
        </p:nvSpPr>
        <p:spPr>
          <a:xfrm>
            <a:off x="1494907" y="2996617"/>
            <a:ext cx="2905545" cy="1382605"/>
          </a:xfrm>
          <a:prstGeom prst="wedgeEllipseCallout">
            <a:avLst>
              <a:gd name="adj1" fmla="val -20833"/>
              <a:gd name="adj2" fmla="val 62500"/>
            </a:avLst>
          </a:prstGeom>
          <a:solidFill>
            <a:srgbClr val="A646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“What are your thoughts about medication?” </a:t>
            </a:r>
            <a:endParaRPr sz="1600">
              <a:solidFill>
                <a:schemeClr val="lt1"/>
              </a:solidFill>
              <a:latin typeface="Calibri"/>
              <a:ea typeface="Calibri"/>
              <a:cs typeface="Calibri"/>
              <a:sym typeface="Calibri"/>
            </a:endParaRPr>
          </a:p>
        </p:txBody>
      </p:sp>
      <p:sp>
        <p:nvSpPr>
          <p:cNvPr id="279" name="Google Shape;279;p47"/>
          <p:cNvSpPr/>
          <p:nvPr/>
        </p:nvSpPr>
        <p:spPr>
          <a:xfrm flipH="1">
            <a:off x="4785368" y="2635303"/>
            <a:ext cx="2740105" cy="1289609"/>
          </a:xfrm>
          <a:prstGeom prst="wedgeEllipseCallout">
            <a:avLst>
              <a:gd name="adj1" fmla="val -20833"/>
              <a:gd name="adj2" fmla="val 62500"/>
            </a:avLst>
          </a:prstGeom>
          <a:solidFill>
            <a:srgbClr val="012B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600" dirty="0">
                <a:solidFill>
                  <a:schemeClr val="bg1"/>
                </a:solidFill>
                <a:latin typeface="Calibri"/>
                <a:ea typeface="Calibri"/>
                <a:cs typeface="Calibri"/>
                <a:sym typeface="Calibri"/>
              </a:rPr>
              <a:t>“Is it OK during pregnancy?”</a:t>
            </a:r>
            <a:endParaRPr sz="1600" dirty="0">
              <a:solidFill>
                <a:schemeClr val="bg1"/>
              </a:solidFill>
              <a:latin typeface="Calibri"/>
              <a:ea typeface="Calibri"/>
              <a:cs typeface="Calibri"/>
              <a:sym typeface="Calibri"/>
            </a:endParaRPr>
          </a:p>
        </p:txBody>
      </p:sp>
      <p:pic>
        <p:nvPicPr>
          <p:cNvPr id="280" name="Google Shape;280;p47" descr="Doctor female outline"/>
          <p:cNvPicPr preferRelativeResize="0"/>
          <p:nvPr/>
        </p:nvPicPr>
        <p:blipFill rotWithShape="1">
          <a:blip r:embed="rId4">
            <a:alphaModFix/>
          </a:blip>
          <a:srcRect/>
          <a:stretch/>
        </p:blipFill>
        <p:spPr>
          <a:xfrm>
            <a:off x="1495202" y="2480476"/>
            <a:ext cx="606670" cy="606670"/>
          </a:xfrm>
          <a:prstGeom prst="rect">
            <a:avLst/>
          </a:prstGeom>
          <a:noFill/>
          <a:ln>
            <a:noFill/>
          </a:ln>
        </p:spPr>
      </p:pic>
      <p:pic>
        <p:nvPicPr>
          <p:cNvPr id="281" name="Google Shape;281;p47" descr="Doctor female outline"/>
          <p:cNvPicPr preferRelativeResize="0"/>
          <p:nvPr/>
        </p:nvPicPr>
        <p:blipFill rotWithShape="1">
          <a:blip r:embed="rId4">
            <a:alphaModFix/>
          </a:blip>
          <a:srcRect/>
          <a:stretch/>
        </p:blipFill>
        <p:spPr>
          <a:xfrm>
            <a:off x="1676056" y="4284529"/>
            <a:ext cx="606670" cy="606670"/>
          </a:xfrm>
          <a:prstGeom prst="rect">
            <a:avLst/>
          </a:prstGeom>
          <a:noFill/>
          <a:ln>
            <a:noFill/>
          </a:ln>
        </p:spPr>
      </p:pic>
      <p:pic>
        <p:nvPicPr>
          <p:cNvPr id="282" name="Google Shape;282;p47" descr="Pregnant lady outline"/>
          <p:cNvPicPr preferRelativeResize="0"/>
          <p:nvPr/>
        </p:nvPicPr>
        <p:blipFill rotWithShape="1">
          <a:blip r:embed="rId5">
            <a:alphaModFix/>
          </a:blip>
          <a:srcRect/>
          <a:stretch/>
        </p:blipFill>
        <p:spPr>
          <a:xfrm>
            <a:off x="7327714" y="2148457"/>
            <a:ext cx="667700" cy="667700"/>
          </a:xfrm>
          <a:prstGeom prst="rect">
            <a:avLst/>
          </a:prstGeom>
          <a:noFill/>
          <a:ln>
            <a:noFill/>
          </a:ln>
        </p:spPr>
      </p:pic>
      <p:pic>
        <p:nvPicPr>
          <p:cNvPr id="283" name="Google Shape;283;p47" descr="Pregnant lady outline"/>
          <p:cNvPicPr preferRelativeResize="0"/>
          <p:nvPr/>
        </p:nvPicPr>
        <p:blipFill rotWithShape="1">
          <a:blip r:embed="rId5">
            <a:alphaModFix/>
          </a:blip>
          <a:srcRect/>
          <a:stretch/>
        </p:blipFill>
        <p:spPr>
          <a:xfrm>
            <a:off x="7327714" y="3596204"/>
            <a:ext cx="667700" cy="667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8"/>
          <p:cNvSpPr txBox="1">
            <a:spLocks noGrp="1"/>
          </p:cNvSpPr>
          <p:nvPr>
            <p:ph type="title"/>
          </p:nvPr>
        </p:nvSpPr>
        <p:spPr>
          <a:xfrm>
            <a:off x="2895598" y="375043"/>
            <a:ext cx="5626980" cy="50948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Risk-risk paradigm</a:t>
            </a:r>
            <a:endParaRPr>
              <a:latin typeface="Calibri"/>
              <a:ea typeface="Calibri"/>
              <a:cs typeface="Calibri"/>
              <a:sym typeface="Calibri"/>
            </a:endParaRPr>
          </a:p>
        </p:txBody>
      </p:sp>
      <p:sp>
        <p:nvSpPr>
          <p:cNvPr id="289" name="Google Shape;289;p48"/>
          <p:cNvSpPr txBox="1">
            <a:spLocks noGrp="1"/>
          </p:cNvSpPr>
          <p:nvPr>
            <p:ph idx="1"/>
          </p:nvPr>
        </p:nvSpPr>
        <p:spPr>
          <a:xfrm>
            <a:off x="3909052" y="884523"/>
            <a:ext cx="4613526" cy="3089828"/>
          </a:xfrm>
          <a:prstGeom prst="rect">
            <a:avLst/>
          </a:prstGeom>
          <a:noFill/>
          <a:ln>
            <a:noFill/>
          </a:ln>
        </p:spPr>
        <p:txBody>
          <a:bodyPr spcFirstLastPara="1" vert="horz" wrap="square" lIns="91425" tIns="45700" rIns="91425" bIns="45700" anchor="t" anchorCtr="0" compatLnSpc="1">
            <a:noAutofit/>
          </a:bodyPr>
          <a:lstStyle/>
          <a:p>
            <a:pPr marL="0" lvl="0" indent="0" algn="ctr" rtl="0">
              <a:lnSpc>
                <a:spcPct val="100000"/>
              </a:lnSpc>
              <a:spcBef>
                <a:spcPts val="800"/>
              </a:spcBef>
              <a:spcAft>
                <a:spcPts val="0"/>
              </a:spcAft>
              <a:buSzPct val="83333"/>
              <a:buNone/>
            </a:pPr>
            <a:r>
              <a:rPr lang="en" sz="1200" dirty="0">
                <a:solidFill>
                  <a:srgbClr val="FF0000"/>
                </a:solidFill>
              </a:rPr>
              <a:t>There is no such thing as non-exposure</a:t>
            </a:r>
            <a:endParaRPr sz="1200" dirty="0">
              <a:solidFill>
                <a:srgbClr val="FF0000"/>
              </a:solidFill>
              <a:cs typeface="Poppins"/>
            </a:endParaRPr>
          </a:p>
          <a:p>
            <a:pPr marL="0" lvl="0" indent="0" algn="l" rtl="0">
              <a:lnSpc>
                <a:spcPct val="100000"/>
              </a:lnSpc>
              <a:spcBef>
                <a:spcPts val="1200"/>
              </a:spcBef>
              <a:spcAft>
                <a:spcPts val="0"/>
              </a:spcAft>
              <a:buSzPct val="83333"/>
              <a:buNone/>
            </a:pPr>
            <a:r>
              <a:rPr lang="en" sz="1200" dirty="0"/>
              <a:t>Counseling birthing people on whether to start or continue medication during pregnancy includes assessing the risks and benefits of the medication as well as the risks related to the illness.</a:t>
            </a:r>
            <a:endParaRPr sz="1200" dirty="0">
              <a:cs typeface="Poppins"/>
            </a:endParaRPr>
          </a:p>
          <a:p>
            <a:pPr marL="0" lvl="0" indent="0" algn="l" rtl="0">
              <a:lnSpc>
                <a:spcPct val="100000"/>
              </a:lnSpc>
              <a:spcBef>
                <a:spcPts val="1200"/>
              </a:spcBef>
              <a:spcAft>
                <a:spcPts val="0"/>
              </a:spcAft>
              <a:buSzPct val="83333"/>
              <a:buNone/>
            </a:pPr>
            <a:r>
              <a:rPr lang="en" sz="1200" dirty="0"/>
              <a:t>Consider:</a:t>
            </a:r>
            <a:endParaRPr sz="1200" dirty="0">
              <a:cs typeface="Poppins"/>
            </a:endParaRPr>
          </a:p>
          <a:p>
            <a:pPr marL="0" lvl="0" indent="0" algn="ctr" rtl="0">
              <a:lnSpc>
                <a:spcPct val="100000"/>
              </a:lnSpc>
              <a:spcBef>
                <a:spcPts val="1200"/>
              </a:spcBef>
              <a:spcAft>
                <a:spcPts val="0"/>
              </a:spcAft>
              <a:buSzPct val="83333"/>
              <a:buNone/>
            </a:pPr>
            <a:r>
              <a:rPr lang="en" sz="1200" dirty="0"/>
              <a:t>Medication = An Exposure</a:t>
            </a:r>
            <a:endParaRPr sz="1200" dirty="0">
              <a:cs typeface="Poppins"/>
            </a:endParaRPr>
          </a:p>
          <a:p>
            <a:pPr marL="0" lvl="0" indent="0" algn="ctr" rtl="0">
              <a:lnSpc>
                <a:spcPct val="100000"/>
              </a:lnSpc>
              <a:spcBef>
                <a:spcPts val="1200"/>
              </a:spcBef>
              <a:spcAft>
                <a:spcPts val="0"/>
              </a:spcAft>
              <a:buSzPct val="83333"/>
              <a:buNone/>
            </a:pPr>
            <a:r>
              <a:rPr lang="en" sz="1200" dirty="0"/>
              <a:t>Illness = An Exposure</a:t>
            </a:r>
            <a:endParaRPr sz="1200" dirty="0">
              <a:cs typeface="Poppins"/>
            </a:endParaRPr>
          </a:p>
          <a:p>
            <a:pPr marL="0" lvl="0" indent="0" algn="ctr" rtl="0">
              <a:lnSpc>
                <a:spcPct val="100000"/>
              </a:lnSpc>
              <a:spcBef>
                <a:spcPts val="1200"/>
              </a:spcBef>
              <a:spcAft>
                <a:spcPts val="0"/>
              </a:spcAft>
              <a:buSzPct val="83333"/>
              <a:buNone/>
            </a:pPr>
            <a:r>
              <a:rPr lang="en" sz="1200" dirty="0"/>
              <a:t>Undertreated Illness = Exposure to both (illness and meds)</a:t>
            </a:r>
            <a:endParaRPr sz="1200" dirty="0">
              <a:cs typeface="Poppins"/>
            </a:endParaRPr>
          </a:p>
          <a:p>
            <a:pPr marL="0" lvl="0" indent="0" algn="l" rtl="0">
              <a:lnSpc>
                <a:spcPct val="100000"/>
              </a:lnSpc>
              <a:spcBef>
                <a:spcPts val="1200"/>
              </a:spcBef>
              <a:spcAft>
                <a:spcPts val="1200"/>
              </a:spcAft>
              <a:buSzPct val="83333"/>
              <a:buNone/>
            </a:pPr>
            <a:r>
              <a:rPr lang="en" sz="1200" dirty="0"/>
              <a:t>...and try to decrease maternal exposures associated with adverse outcomes</a:t>
            </a:r>
            <a:endParaRPr sz="1200" dirty="0">
              <a:solidFill>
                <a:schemeClr val="dk1"/>
              </a:solidFill>
              <a:cs typeface="Poppins"/>
            </a:endParaRPr>
          </a:p>
        </p:txBody>
      </p:sp>
      <p:pic>
        <p:nvPicPr>
          <p:cNvPr id="2" name="Picture 1">
            <a:extLst>
              <a:ext uri="{FF2B5EF4-FFF2-40B4-BE49-F238E27FC236}">
                <a16:creationId xmlns:a16="http://schemas.microsoft.com/office/drawing/2014/main" id="{AB952A4A-726A-3505-67D1-AFD7665587B4}"/>
              </a:ext>
            </a:extLst>
          </p:cNvPr>
          <p:cNvPicPr>
            <a:picLocks noChangeAspect="1"/>
          </p:cNvPicPr>
          <p:nvPr/>
        </p:nvPicPr>
        <p:blipFill>
          <a:blip r:embed="rId3"/>
          <a:stretch>
            <a:fillRect/>
          </a:stretch>
        </p:blipFill>
        <p:spPr>
          <a:xfrm>
            <a:off x="0" y="4352405"/>
            <a:ext cx="9144000" cy="83210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93"/>
        <p:cNvGrpSpPr/>
        <p:nvPr/>
      </p:nvGrpSpPr>
      <p:grpSpPr>
        <a:xfrm>
          <a:off x="0" y="0"/>
          <a:ext cx="0" cy="0"/>
          <a:chOff x="0" y="0"/>
          <a:chExt cx="0" cy="0"/>
        </a:xfrm>
      </p:grpSpPr>
      <p:sp>
        <p:nvSpPr>
          <p:cNvPr id="294" name="Google Shape;294;p49"/>
          <p:cNvSpPr txBox="1">
            <a:spLocks noGrp="1"/>
          </p:cNvSpPr>
          <p:nvPr>
            <p:ph type="title"/>
          </p:nvPr>
        </p:nvSpPr>
        <p:spPr>
          <a:xfrm>
            <a:off x="345300" y="72700"/>
            <a:ext cx="7886700" cy="99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latin typeface="Calibri"/>
                <a:ea typeface="Calibri"/>
                <a:cs typeface="Calibri"/>
                <a:sym typeface="Calibri"/>
              </a:rPr>
              <a:t>Risk-risk paradigm</a:t>
            </a:r>
            <a:endParaRPr dirty="0">
              <a:latin typeface="Calibri"/>
              <a:ea typeface="Calibri"/>
              <a:cs typeface="Calibri"/>
              <a:sym typeface="Calibri"/>
            </a:endParaRPr>
          </a:p>
        </p:txBody>
      </p:sp>
      <p:pic>
        <p:nvPicPr>
          <p:cNvPr id="295" name="Google Shape;295;p49"/>
          <p:cNvPicPr preferRelativeResize="0"/>
          <p:nvPr/>
        </p:nvPicPr>
        <p:blipFill rotWithShape="1">
          <a:blip r:embed="rId3">
            <a:alphaModFix/>
          </a:blip>
          <a:srcRect/>
          <a:stretch/>
        </p:blipFill>
        <p:spPr>
          <a:xfrm>
            <a:off x="341392" y="897150"/>
            <a:ext cx="4313600" cy="4030650"/>
          </a:xfrm>
          <a:prstGeom prst="rect">
            <a:avLst/>
          </a:prstGeom>
          <a:noFill/>
          <a:ln>
            <a:noFill/>
          </a:ln>
        </p:spPr>
      </p:pic>
      <p:pic>
        <p:nvPicPr>
          <p:cNvPr id="296" name="Google Shape;296;p49"/>
          <p:cNvPicPr preferRelativeResize="0"/>
          <p:nvPr/>
        </p:nvPicPr>
        <p:blipFill rotWithShape="1">
          <a:blip r:embed="rId3">
            <a:alphaModFix/>
          </a:blip>
          <a:srcRect/>
          <a:stretch/>
        </p:blipFill>
        <p:spPr>
          <a:xfrm flipH="1">
            <a:off x="4654364" y="897150"/>
            <a:ext cx="4051849" cy="4030650"/>
          </a:xfrm>
          <a:prstGeom prst="rect">
            <a:avLst/>
          </a:prstGeom>
          <a:noFill/>
          <a:ln>
            <a:noFill/>
          </a:ln>
        </p:spPr>
      </p:pic>
      <p:sp>
        <p:nvSpPr>
          <p:cNvPr id="297" name="Google Shape;297;p49"/>
          <p:cNvSpPr txBox="1"/>
          <p:nvPr/>
        </p:nvSpPr>
        <p:spPr>
          <a:xfrm>
            <a:off x="525387" y="3383811"/>
            <a:ext cx="1752600" cy="8771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500" dirty="0">
                <a:solidFill>
                  <a:schemeClr val="dk1"/>
                </a:solidFill>
                <a:latin typeface="Calibri"/>
                <a:ea typeface="Calibri"/>
                <a:cs typeface="Calibri"/>
                <a:sym typeface="Calibri"/>
              </a:rPr>
              <a:t>No mental illness history (MDD) </a:t>
            </a: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 sz="1500" dirty="0">
                <a:solidFill>
                  <a:schemeClr val="dk1"/>
                </a:solidFill>
                <a:latin typeface="Calibri"/>
                <a:ea typeface="Calibri"/>
                <a:cs typeface="Calibri"/>
                <a:sym typeface="Calibri"/>
              </a:rPr>
              <a:t>No medication</a:t>
            </a:r>
            <a:endParaRPr sz="1500" dirty="0">
              <a:solidFill>
                <a:schemeClr val="dk1"/>
              </a:solidFill>
              <a:latin typeface="Calibri"/>
              <a:ea typeface="Calibri"/>
              <a:cs typeface="Calibri"/>
              <a:sym typeface="Calibri"/>
            </a:endParaRPr>
          </a:p>
        </p:txBody>
      </p:sp>
      <p:sp>
        <p:nvSpPr>
          <p:cNvPr id="298" name="Google Shape;298;p49"/>
          <p:cNvSpPr txBox="1"/>
          <p:nvPr/>
        </p:nvSpPr>
        <p:spPr>
          <a:xfrm>
            <a:off x="2752200" y="3866032"/>
            <a:ext cx="1819800" cy="415468"/>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500" dirty="0">
                <a:solidFill>
                  <a:schemeClr val="dk1"/>
                </a:solidFill>
                <a:latin typeface="Calibri"/>
                <a:ea typeface="Calibri"/>
                <a:cs typeface="Calibri"/>
                <a:sym typeface="Calibri"/>
              </a:rPr>
              <a:t>MDD + medication</a:t>
            </a:r>
            <a:endParaRPr sz="1500" dirty="0">
              <a:solidFill>
                <a:schemeClr val="dk1"/>
              </a:solidFill>
              <a:latin typeface="Calibri"/>
              <a:ea typeface="Calibri"/>
              <a:cs typeface="Calibri"/>
              <a:sym typeface="Calibri"/>
            </a:endParaRPr>
          </a:p>
        </p:txBody>
      </p:sp>
      <p:sp>
        <p:nvSpPr>
          <p:cNvPr id="299" name="Google Shape;299;p49"/>
          <p:cNvSpPr txBox="1"/>
          <p:nvPr/>
        </p:nvSpPr>
        <p:spPr>
          <a:xfrm>
            <a:off x="4722645" y="3816451"/>
            <a:ext cx="1695208" cy="646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500" dirty="0">
                <a:solidFill>
                  <a:schemeClr val="dk1"/>
                </a:solidFill>
                <a:latin typeface="Calibri"/>
                <a:ea typeface="Calibri"/>
                <a:cs typeface="Calibri"/>
                <a:sym typeface="Calibri"/>
              </a:rPr>
              <a:t>MDD </a:t>
            </a: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 sz="1500" dirty="0">
                <a:solidFill>
                  <a:schemeClr val="dk1"/>
                </a:solidFill>
                <a:latin typeface="Calibri"/>
                <a:ea typeface="Calibri"/>
                <a:cs typeface="Calibri"/>
                <a:sym typeface="Calibri"/>
              </a:rPr>
              <a:t>No medication</a:t>
            </a:r>
            <a:endParaRPr sz="1500" dirty="0">
              <a:solidFill>
                <a:schemeClr val="dk1"/>
              </a:solidFill>
              <a:latin typeface="Calibri"/>
              <a:ea typeface="Calibri"/>
              <a:cs typeface="Calibri"/>
              <a:sym typeface="Calibri"/>
            </a:endParaRPr>
          </a:p>
        </p:txBody>
      </p:sp>
      <p:sp>
        <p:nvSpPr>
          <p:cNvPr id="300" name="Google Shape;300;p49"/>
          <p:cNvSpPr txBox="1"/>
          <p:nvPr/>
        </p:nvSpPr>
        <p:spPr>
          <a:xfrm>
            <a:off x="6866013" y="3857107"/>
            <a:ext cx="1752600" cy="415468"/>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500" dirty="0">
                <a:solidFill>
                  <a:schemeClr val="dk1"/>
                </a:solidFill>
                <a:latin typeface="Calibri"/>
                <a:ea typeface="Calibri"/>
                <a:cs typeface="Calibri"/>
                <a:sym typeface="Calibri"/>
              </a:rPr>
              <a:t>MDD + medication</a:t>
            </a:r>
            <a:endParaRPr sz="1500" dirty="0">
              <a:solidFill>
                <a:schemeClr val="dk1"/>
              </a:solidFill>
              <a:latin typeface="Calibri"/>
              <a:ea typeface="Calibri"/>
              <a:cs typeface="Calibri"/>
              <a:sym typeface="Calibri"/>
            </a:endParaRPr>
          </a:p>
        </p:txBody>
      </p:sp>
      <p:sp>
        <p:nvSpPr>
          <p:cNvPr id="301" name="Google Shape;301;p49"/>
          <p:cNvSpPr txBox="1"/>
          <p:nvPr/>
        </p:nvSpPr>
        <p:spPr>
          <a:xfrm>
            <a:off x="788675" y="2768925"/>
            <a:ext cx="81450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2" name="Google Shape;302;p49"/>
          <p:cNvSpPr txBox="1"/>
          <p:nvPr/>
        </p:nvSpPr>
        <p:spPr>
          <a:xfrm>
            <a:off x="846276" y="4336725"/>
            <a:ext cx="3297000" cy="646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500" dirty="0">
                <a:solidFill>
                  <a:schemeClr val="lt1"/>
                </a:solidFill>
                <a:latin typeface="Calibri"/>
                <a:ea typeface="Calibri"/>
                <a:cs typeface="Calibri"/>
                <a:sym typeface="Calibri"/>
              </a:rPr>
              <a:t>Compare healthy women to ill women getting treatment </a:t>
            </a:r>
            <a:endParaRPr sz="1500" dirty="0">
              <a:solidFill>
                <a:schemeClr val="lt1"/>
              </a:solidFill>
              <a:latin typeface="Calibri"/>
              <a:ea typeface="Calibri"/>
              <a:cs typeface="Calibri"/>
              <a:sym typeface="Calibri"/>
            </a:endParaRPr>
          </a:p>
        </p:txBody>
      </p:sp>
      <p:sp>
        <p:nvSpPr>
          <p:cNvPr id="303" name="Google Shape;303;p49"/>
          <p:cNvSpPr txBox="1"/>
          <p:nvPr/>
        </p:nvSpPr>
        <p:spPr>
          <a:xfrm>
            <a:off x="5039650" y="4314539"/>
            <a:ext cx="3297000" cy="646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500" dirty="0">
                <a:solidFill>
                  <a:schemeClr val="lt1"/>
                </a:solidFill>
                <a:latin typeface="Calibri"/>
                <a:ea typeface="Calibri"/>
                <a:cs typeface="Calibri"/>
                <a:sym typeface="Calibri"/>
              </a:rPr>
              <a:t>Compare women with untreated mental illness to treated mental illness </a:t>
            </a:r>
            <a:endParaRPr sz="1500" dirty="0">
              <a:solidFill>
                <a:schemeClr val="lt1"/>
              </a:solidFill>
              <a:latin typeface="Calibri"/>
              <a:ea typeface="Calibri"/>
              <a:cs typeface="Calibri"/>
              <a:sym typeface="Calibri"/>
            </a:endParaRPr>
          </a:p>
        </p:txBody>
      </p:sp>
      <p:sp>
        <p:nvSpPr>
          <p:cNvPr id="304" name="Google Shape;304;p49"/>
          <p:cNvSpPr/>
          <p:nvPr/>
        </p:nvSpPr>
        <p:spPr>
          <a:xfrm>
            <a:off x="1936356" y="2161851"/>
            <a:ext cx="1117312" cy="121950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08"/>
        <p:cNvGrpSpPr/>
        <p:nvPr/>
      </p:nvGrpSpPr>
      <p:grpSpPr>
        <a:xfrm>
          <a:off x="0" y="0"/>
          <a:ext cx="0" cy="0"/>
          <a:chOff x="0" y="0"/>
          <a:chExt cx="0" cy="0"/>
        </a:xfrm>
      </p:grpSpPr>
      <p:sp>
        <p:nvSpPr>
          <p:cNvPr id="309" name="Google Shape;309;p50"/>
          <p:cNvSpPr txBox="1">
            <a:spLocks noGrp="1"/>
          </p:cNvSpPr>
          <p:nvPr>
            <p:ph type="title"/>
          </p:nvPr>
        </p:nvSpPr>
        <p:spPr>
          <a:xfrm>
            <a:off x="628652" y="375043"/>
            <a:ext cx="7886700" cy="6179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latin typeface="Calibri"/>
                <a:ea typeface="Calibri"/>
                <a:cs typeface="Calibri"/>
                <a:sym typeface="Calibri"/>
              </a:rPr>
              <a:t>Risk-risk paradigm</a:t>
            </a:r>
            <a:endParaRPr dirty="0">
              <a:latin typeface="Calibri"/>
              <a:ea typeface="Calibri"/>
              <a:cs typeface="Calibri"/>
              <a:sym typeface="Calibri"/>
            </a:endParaRPr>
          </a:p>
        </p:txBody>
      </p:sp>
      <p:sp>
        <p:nvSpPr>
          <p:cNvPr id="310" name="Google Shape;310;p50"/>
          <p:cNvSpPr txBox="1">
            <a:spLocks noGrp="1"/>
          </p:cNvSpPr>
          <p:nvPr>
            <p:ph idx="1"/>
          </p:nvPr>
        </p:nvSpPr>
        <p:spPr>
          <a:xfrm>
            <a:off x="628653" y="985810"/>
            <a:ext cx="3922372" cy="3205189"/>
          </a:xfrm>
          <a:prstGeom prst="rect">
            <a:avLst/>
          </a:prstGeom>
          <a:noFill/>
          <a:ln>
            <a:noFill/>
          </a:ln>
        </p:spPr>
        <p:txBody>
          <a:bodyPr spcFirstLastPara="1" vert="horz" wrap="square" lIns="91425" tIns="45700" rIns="91425" bIns="45700" anchor="t" anchorCtr="0" compatLnSpc="1">
            <a:noAutofit/>
          </a:bodyPr>
          <a:lstStyle/>
          <a:p>
            <a:pPr marL="0" lvl="0" indent="0" algn="l" rtl="0">
              <a:lnSpc>
                <a:spcPct val="90000"/>
              </a:lnSpc>
              <a:spcBef>
                <a:spcPts val="800"/>
              </a:spcBef>
              <a:spcAft>
                <a:spcPts val="0"/>
              </a:spcAft>
              <a:buSzPct val="72727"/>
              <a:buNone/>
            </a:pPr>
            <a:r>
              <a:rPr lang="en" sz="1050" u="sng" dirty="0"/>
              <a:t>Risks of untreated perinatal depression:</a:t>
            </a:r>
            <a:endParaRPr sz="1050" u="sng">
              <a:cs typeface="Poppins"/>
            </a:endParaRPr>
          </a:p>
          <a:p>
            <a:pPr marL="0" lvl="0" indent="0" algn="l" rtl="0">
              <a:lnSpc>
                <a:spcPct val="90000"/>
              </a:lnSpc>
              <a:spcBef>
                <a:spcPts val="1200"/>
              </a:spcBef>
              <a:spcAft>
                <a:spcPts val="0"/>
              </a:spcAft>
              <a:buSzPct val="84210"/>
              <a:buNone/>
            </a:pPr>
            <a:r>
              <a:rPr lang="en" sz="1050" dirty="0"/>
              <a:t>Worse quality of life</a:t>
            </a:r>
            <a:endParaRPr sz="1050">
              <a:cs typeface="Poppins"/>
            </a:endParaRPr>
          </a:p>
          <a:p>
            <a:pPr marL="0" lvl="0" indent="0" algn="l" rtl="0">
              <a:lnSpc>
                <a:spcPct val="90000"/>
              </a:lnSpc>
              <a:spcBef>
                <a:spcPts val="1200"/>
              </a:spcBef>
              <a:spcAft>
                <a:spcPts val="0"/>
              </a:spcAft>
              <a:buSzPct val="84210"/>
              <a:buNone/>
            </a:pPr>
            <a:r>
              <a:rPr lang="en" sz="1050" dirty="0"/>
              <a:t>More missed days of work</a:t>
            </a:r>
            <a:endParaRPr sz="1050">
              <a:cs typeface="Poppins"/>
            </a:endParaRPr>
          </a:p>
          <a:p>
            <a:pPr marL="0" lvl="0" indent="0" algn="l" rtl="0">
              <a:lnSpc>
                <a:spcPct val="90000"/>
              </a:lnSpc>
              <a:spcBef>
                <a:spcPts val="1200"/>
              </a:spcBef>
              <a:spcAft>
                <a:spcPts val="0"/>
              </a:spcAft>
              <a:buSzPct val="84210"/>
              <a:buNone/>
            </a:pPr>
            <a:r>
              <a:rPr lang="en" sz="1050" dirty="0"/>
              <a:t>Suicide attempts/completion</a:t>
            </a:r>
            <a:endParaRPr sz="1050">
              <a:cs typeface="Poppins"/>
            </a:endParaRPr>
          </a:p>
          <a:p>
            <a:pPr marL="0" lvl="0" indent="0" algn="l" rtl="0">
              <a:lnSpc>
                <a:spcPct val="90000"/>
              </a:lnSpc>
              <a:spcBef>
                <a:spcPts val="1200"/>
              </a:spcBef>
              <a:spcAft>
                <a:spcPts val="0"/>
              </a:spcAft>
              <a:buSzPct val="84210"/>
              <a:buNone/>
            </a:pPr>
            <a:r>
              <a:rPr lang="en" sz="1050" dirty="0"/>
              <a:t>Risk of substance use</a:t>
            </a:r>
            <a:endParaRPr sz="1050">
              <a:cs typeface="Poppins"/>
            </a:endParaRPr>
          </a:p>
          <a:p>
            <a:pPr marL="0" lvl="0" indent="0" algn="l" rtl="0">
              <a:lnSpc>
                <a:spcPct val="90000"/>
              </a:lnSpc>
              <a:spcBef>
                <a:spcPts val="1200"/>
              </a:spcBef>
              <a:spcAft>
                <a:spcPts val="0"/>
              </a:spcAft>
              <a:buSzPct val="84210"/>
              <a:buNone/>
            </a:pPr>
            <a:r>
              <a:rPr lang="en" sz="1050" dirty="0"/>
              <a:t>Hypertensive disorders of pregnancy</a:t>
            </a:r>
            <a:endParaRPr sz="1050">
              <a:cs typeface="Poppins"/>
            </a:endParaRPr>
          </a:p>
          <a:p>
            <a:pPr marL="0" lvl="0" indent="0" algn="l" rtl="0">
              <a:lnSpc>
                <a:spcPct val="90000"/>
              </a:lnSpc>
              <a:spcBef>
                <a:spcPts val="1200"/>
              </a:spcBef>
              <a:spcAft>
                <a:spcPts val="0"/>
              </a:spcAft>
              <a:buSzPct val="84210"/>
              <a:buNone/>
            </a:pPr>
            <a:r>
              <a:rPr lang="en" sz="1050" dirty="0"/>
              <a:t>Cesarean delivery</a:t>
            </a:r>
            <a:endParaRPr sz="1050">
              <a:cs typeface="Poppins"/>
            </a:endParaRPr>
          </a:p>
          <a:p>
            <a:pPr marL="0" lvl="0" indent="0" algn="l" rtl="0">
              <a:lnSpc>
                <a:spcPct val="90000"/>
              </a:lnSpc>
              <a:spcBef>
                <a:spcPts val="1200"/>
              </a:spcBef>
              <a:spcAft>
                <a:spcPts val="0"/>
              </a:spcAft>
              <a:buSzPct val="84210"/>
              <a:buNone/>
            </a:pPr>
            <a:r>
              <a:rPr lang="en" sz="1050" dirty="0"/>
              <a:t>Preterm birth</a:t>
            </a:r>
            <a:endParaRPr sz="1050">
              <a:cs typeface="Poppins"/>
            </a:endParaRPr>
          </a:p>
          <a:p>
            <a:pPr marL="0" lvl="0" indent="0" algn="l" rtl="0">
              <a:lnSpc>
                <a:spcPct val="90000"/>
              </a:lnSpc>
              <a:spcBef>
                <a:spcPts val="1200"/>
              </a:spcBef>
              <a:spcAft>
                <a:spcPts val="0"/>
              </a:spcAft>
              <a:buSzPct val="84210"/>
              <a:buNone/>
            </a:pPr>
            <a:r>
              <a:rPr lang="en" sz="1050" dirty="0"/>
              <a:t>Small for gestational age birth</a:t>
            </a:r>
            <a:endParaRPr sz="1050">
              <a:cs typeface="Poppins"/>
            </a:endParaRPr>
          </a:p>
          <a:p>
            <a:pPr marL="0" lvl="0" indent="0" algn="l" rtl="0">
              <a:lnSpc>
                <a:spcPct val="90000"/>
              </a:lnSpc>
              <a:spcBef>
                <a:spcPts val="1200"/>
              </a:spcBef>
              <a:spcAft>
                <a:spcPts val="0"/>
              </a:spcAft>
              <a:buSzPct val="84210"/>
              <a:buNone/>
            </a:pPr>
            <a:r>
              <a:rPr lang="en" sz="1050" dirty="0"/>
              <a:t>Insecure attachment patterns</a:t>
            </a:r>
            <a:endParaRPr sz="1050">
              <a:cs typeface="Poppins"/>
            </a:endParaRPr>
          </a:p>
          <a:p>
            <a:pPr marL="0" lvl="0" indent="0" algn="l" rtl="0">
              <a:lnSpc>
                <a:spcPct val="90000"/>
              </a:lnSpc>
              <a:spcBef>
                <a:spcPts val="1200"/>
              </a:spcBef>
              <a:spcAft>
                <a:spcPts val="1200"/>
              </a:spcAft>
              <a:buSzPct val="84210"/>
              <a:buNone/>
            </a:pPr>
            <a:r>
              <a:rPr lang="en" sz="1050" dirty="0"/>
              <a:t>Developmental delays</a:t>
            </a:r>
            <a:endParaRPr sz="1050" dirty="0"/>
          </a:p>
        </p:txBody>
      </p:sp>
      <p:sp>
        <p:nvSpPr>
          <p:cNvPr id="311" name="Google Shape;311;p50"/>
          <p:cNvSpPr txBox="1">
            <a:spLocks noGrp="1"/>
          </p:cNvSpPr>
          <p:nvPr>
            <p:ph idx="2"/>
          </p:nvPr>
        </p:nvSpPr>
        <p:spPr>
          <a:xfrm>
            <a:off x="4592981" y="1021981"/>
            <a:ext cx="3922372" cy="31690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800"/>
              </a:spcBef>
              <a:spcAft>
                <a:spcPts val="0"/>
              </a:spcAft>
              <a:buSzPts val="1400"/>
              <a:buNone/>
            </a:pPr>
            <a:r>
              <a:rPr lang="en" sz="1050" u="sng" dirty="0"/>
              <a:t>Risks of medication (SSRI) use in pregnancy:</a:t>
            </a:r>
            <a:endParaRPr sz="1050" u="sng">
              <a:cs typeface="Poppins"/>
            </a:endParaRPr>
          </a:p>
          <a:p>
            <a:pPr marL="0" lvl="0" indent="0" algn="l" rtl="0">
              <a:lnSpc>
                <a:spcPct val="90000"/>
              </a:lnSpc>
              <a:spcBef>
                <a:spcPts val="1200"/>
              </a:spcBef>
              <a:spcAft>
                <a:spcPts val="0"/>
              </a:spcAft>
              <a:buSzPts val="1400"/>
              <a:buNone/>
            </a:pPr>
            <a:r>
              <a:rPr lang="en" sz="1050" strike="sngStrike" dirty="0">
                <a:solidFill>
                  <a:schemeClr val="bg1"/>
                </a:solidFill>
              </a:rPr>
              <a:t>Congenital malformations</a:t>
            </a:r>
            <a:endParaRPr sz="1050" strike="sngStrike">
              <a:solidFill>
                <a:schemeClr val="bg1"/>
              </a:solidFill>
              <a:cs typeface="Poppins"/>
            </a:endParaRPr>
          </a:p>
          <a:p>
            <a:pPr marL="0" lvl="0" indent="0" algn="l" rtl="0">
              <a:lnSpc>
                <a:spcPct val="90000"/>
              </a:lnSpc>
              <a:spcBef>
                <a:spcPts val="1200"/>
              </a:spcBef>
              <a:spcAft>
                <a:spcPts val="0"/>
              </a:spcAft>
              <a:buSzPts val="1400"/>
              <a:buNone/>
            </a:pPr>
            <a:r>
              <a:rPr lang="en" sz="1050" strike="sngStrike" dirty="0">
                <a:solidFill>
                  <a:schemeClr val="bg1"/>
                </a:solidFill>
              </a:rPr>
              <a:t>Preterm birth</a:t>
            </a:r>
            <a:endParaRPr sz="1050" strike="sngStrike">
              <a:solidFill>
                <a:schemeClr val="bg1"/>
              </a:solidFill>
              <a:cs typeface="Poppins"/>
            </a:endParaRPr>
          </a:p>
          <a:p>
            <a:pPr marL="0" lvl="0" indent="0" algn="l" rtl="0">
              <a:lnSpc>
                <a:spcPct val="90000"/>
              </a:lnSpc>
              <a:spcBef>
                <a:spcPts val="1200"/>
              </a:spcBef>
              <a:spcAft>
                <a:spcPts val="0"/>
              </a:spcAft>
              <a:buSzPts val="1400"/>
              <a:buNone/>
            </a:pPr>
            <a:r>
              <a:rPr lang="en" sz="1050" strike="sngStrike" dirty="0">
                <a:solidFill>
                  <a:schemeClr val="bg1"/>
                </a:solidFill>
              </a:rPr>
              <a:t>Developmental delays</a:t>
            </a:r>
            <a:endParaRPr sz="1050">
              <a:solidFill>
                <a:schemeClr val="bg1"/>
              </a:solidFill>
              <a:cs typeface="Poppins"/>
            </a:endParaRPr>
          </a:p>
          <a:p>
            <a:pPr marL="0" lvl="0" indent="0" algn="l" rtl="0">
              <a:lnSpc>
                <a:spcPct val="90000"/>
              </a:lnSpc>
              <a:spcBef>
                <a:spcPts val="1200"/>
              </a:spcBef>
              <a:spcAft>
                <a:spcPts val="0"/>
              </a:spcAft>
              <a:buSzPts val="1400"/>
              <a:buNone/>
            </a:pPr>
            <a:r>
              <a:rPr lang="en" sz="1050" dirty="0">
                <a:solidFill>
                  <a:schemeClr val="bg1"/>
                </a:solidFill>
              </a:rPr>
              <a:t>Neonatal adaptation syndrome</a:t>
            </a:r>
            <a:endParaRPr sz="1050">
              <a:solidFill>
                <a:schemeClr val="bg1"/>
              </a:solidFill>
              <a:cs typeface="Poppins"/>
            </a:endParaRPr>
          </a:p>
          <a:p>
            <a:pPr marL="0" lvl="0" indent="0" algn="l" rtl="0">
              <a:lnSpc>
                <a:spcPct val="90000"/>
              </a:lnSpc>
              <a:spcBef>
                <a:spcPts val="1200"/>
              </a:spcBef>
              <a:spcAft>
                <a:spcPts val="0"/>
              </a:spcAft>
              <a:buSzPts val="1400"/>
              <a:buNone/>
            </a:pPr>
            <a:r>
              <a:rPr lang="en" sz="1050" dirty="0">
                <a:solidFill>
                  <a:schemeClr val="bg1"/>
                </a:solidFill>
              </a:rPr>
              <a:t>PPHN</a:t>
            </a:r>
            <a:endParaRPr sz="1050" dirty="0">
              <a:solidFill>
                <a:schemeClr val="bg1"/>
              </a:solidFill>
            </a:endParaRPr>
          </a:p>
        </p:txBody>
      </p:sp>
      <p:sp>
        <p:nvSpPr>
          <p:cNvPr id="312" name="Google Shape;312;p50"/>
          <p:cNvSpPr/>
          <p:nvPr/>
        </p:nvSpPr>
        <p:spPr>
          <a:xfrm>
            <a:off x="7040272" y="3360425"/>
            <a:ext cx="2006746" cy="747448"/>
          </a:xfrm>
          <a:prstGeom prst="roundRect">
            <a:avLst>
              <a:gd name="adj" fmla="val 16667"/>
            </a:avLst>
          </a:prstGeom>
          <a:solidFill>
            <a:schemeClr val="tx2">
              <a:lumMod val="10000"/>
              <a:lumOff val="9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300" dirty="0">
                <a:solidFill>
                  <a:schemeClr val="dk1"/>
                </a:solidFill>
                <a:latin typeface="Calibri"/>
                <a:ea typeface="Calibri"/>
                <a:cs typeface="Calibri"/>
                <a:sym typeface="Calibri"/>
              </a:rPr>
              <a:t>Historically cited risks that have since been disproven with appropriate analysis</a:t>
            </a:r>
            <a:endParaRPr sz="1300" dirty="0">
              <a:solidFill>
                <a:schemeClr val="dk1"/>
              </a:solidFill>
              <a:latin typeface="Calibri"/>
              <a:ea typeface="Calibri"/>
              <a:cs typeface="Calibri"/>
              <a:sym typeface="Calibri"/>
            </a:endParaRPr>
          </a:p>
        </p:txBody>
      </p:sp>
      <p:cxnSp>
        <p:nvCxnSpPr>
          <p:cNvPr id="313" name="Google Shape;313;p50"/>
          <p:cNvCxnSpPr/>
          <p:nvPr/>
        </p:nvCxnSpPr>
        <p:spPr>
          <a:xfrm>
            <a:off x="6787077" y="1388233"/>
            <a:ext cx="1553121" cy="1979427"/>
          </a:xfrm>
          <a:prstGeom prst="straightConnector1">
            <a:avLst/>
          </a:prstGeom>
          <a:noFill/>
          <a:ln w="9525" cap="flat" cmpd="sng">
            <a:solidFill>
              <a:srgbClr val="FF0000"/>
            </a:solidFill>
            <a:prstDash val="solid"/>
            <a:round/>
            <a:headEnd type="none" w="sm" len="sm"/>
            <a:tailEnd type="none" w="sm" len="sm"/>
          </a:ln>
        </p:spPr>
      </p:cxnSp>
      <p:cxnSp>
        <p:nvCxnSpPr>
          <p:cNvPr id="314" name="Google Shape;314;p50"/>
          <p:cNvCxnSpPr/>
          <p:nvPr/>
        </p:nvCxnSpPr>
        <p:spPr>
          <a:xfrm>
            <a:off x="6857622" y="1728077"/>
            <a:ext cx="1489810" cy="1642661"/>
          </a:xfrm>
          <a:prstGeom prst="straightConnector1">
            <a:avLst/>
          </a:prstGeom>
          <a:noFill/>
          <a:ln w="9525" cap="flat" cmpd="sng">
            <a:solidFill>
              <a:srgbClr val="FF0000"/>
            </a:solidFill>
            <a:prstDash val="solid"/>
            <a:round/>
            <a:headEnd type="none" w="sm" len="sm"/>
            <a:tailEnd type="none" w="sm" len="sm"/>
          </a:ln>
        </p:spPr>
      </p:cxnSp>
      <p:cxnSp>
        <p:nvCxnSpPr>
          <p:cNvPr id="315" name="Google Shape;315;p50"/>
          <p:cNvCxnSpPr/>
          <p:nvPr/>
        </p:nvCxnSpPr>
        <p:spPr>
          <a:xfrm>
            <a:off x="6816013" y="2006075"/>
            <a:ext cx="1531419" cy="1357429"/>
          </a:xfrm>
          <a:prstGeom prst="straightConnector1">
            <a:avLst/>
          </a:prstGeom>
          <a:noFill/>
          <a:ln w="9525" cap="flat" cmpd="sng">
            <a:solidFill>
              <a:srgbClr val="FF0000"/>
            </a:solidFill>
            <a:prstDash val="solid"/>
            <a:round/>
            <a:headEnd type="none" w="sm" len="sm"/>
            <a:tailEnd type="none" w="sm" len="sm"/>
          </a:ln>
        </p:spPr>
      </p:cxnSp>
      <p:cxnSp>
        <p:nvCxnSpPr>
          <p:cNvPr id="316" name="Google Shape;316;p50"/>
          <p:cNvCxnSpPr/>
          <p:nvPr/>
        </p:nvCxnSpPr>
        <p:spPr>
          <a:xfrm rot="10800000" flipH="1">
            <a:off x="6286325" y="2013308"/>
            <a:ext cx="536922" cy="8783"/>
          </a:xfrm>
          <a:prstGeom prst="straightConnector1">
            <a:avLst/>
          </a:prstGeom>
          <a:noFill/>
          <a:ln w="9525" cap="flat" cmpd="sng">
            <a:solidFill>
              <a:srgbClr val="FF0000"/>
            </a:solidFill>
            <a:prstDash val="solid"/>
            <a:round/>
            <a:headEnd type="none" w="sm" len="sm"/>
            <a:tailEnd type="none" w="sm" len="sm"/>
          </a:ln>
        </p:spPr>
      </p:cxnSp>
      <p:cxnSp>
        <p:nvCxnSpPr>
          <p:cNvPr id="317" name="Google Shape;317;p50"/>
          <p:cNvCxnSpPr/>
          <p:nvPr/>
        </p:nvCxnSpPr>
        <p:spPr>
          <a:xfrm>
            <a:off x="5597343" y="1736859"/>
            <a:ext cx="1274747" cy="0"/>
          </a:xfrm>
          <a:prstGeom prst="straightConnector1">
            <a:avLst/>
          </a:prstGeom>
          <a:noFill/>
          <a:ln w="9525" cap="flat" cmpd="sng">
            <a:solidFill>
              <a:srgbClr val="FF0000"/>
            </a:solidFill>
            <a:prstDash val="solid"/>
            <a:round/>
            <a:headEnd type="none" w="sm" len="sm"/>
            <a:tailEnd type="none" w="sm" len="sm"/>
          </a:ln>
        </p:spPr>
      </p:cxnSp>
      <p:cxnSp>
        <p:nvCxnSpPr>
          <p:cNvPr id="318" name="Google Shape;318;p50"/>
          <p:cNvCxnSpPr/>
          <p:nvPr/>
        </p:nvCxnSpPr>
        <p:spPr>
          <a:xfrm rot="10800000" flipH="1">
            <a:off x="6607485" y="1402701"/>
            <a:ext cx="165122" cy="265"/>
          </a:xfrm>
          <a:prstGeom prst="straightConnector1">
            <a:avLst/>
          </a:prstGeom>
          <a:noFill/>
          <a:ln w="9525" cap="flat" cmpd="sng">
            <a:solidFill>
              <a:srgbClr val="FF0000"/>
            </a:solidFill>
            <a:prstDash val="solid"/>
            <a:round/>
            <a:headEnd type="none" w="sm" len="sm"/>
            <a:tailEnd type="none" w="sm" len="sm"/>
          </a:ln>
        </p:spPr>
      </p:cxnSp>
      <p:pic>
        <p:nvPicPr>
          <p:cNvPr id="2" name="Picture 1">
            <a:extLst>
              <a:ext uri="{FF2B5EF4-FFF2-40B4-BE49-F238E27FC236}">
                <a16:creationId xmlns:a16="http://schemas.microsoft.com/office/drawing/2014/main" id="{609343F1-FBE3-E4C0-09FD-7BCC900430FE}"/>
              </a:ext>
            </a:extLst>
          </p:cNvPr>
          <p:cNvPicPr>
            <a:picLocks noChangeAspect="1"/>
          </p:cNvPicPr>
          <p:nvPr/>
        </p:nvPicPr>
        <p:blipFill>
          <a:blip r:embed="rId3"/>
          <a:stretch>
            <a:fillRect/>
          </a:stretch>
        </p:blipFill>
        <p:spPr>
          <a:xfrm>
            <a:off x="0" y="4116172"/>
            <a:ext cx="9144000" cy="8321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sz="3000">
                <a:latin typeface="Calibri"/>
                <a:ea typeface="Calibri"/>
                <a:cs typeface="Calibri"/>
                <a:sym typeface="Calibri"/>
              </a:rPr>
              <a:t>General principles: </a:t>
            </a:r>
            <a:endParaRPr sz="3000">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r>
              <a:rPr lang="en" sz="2700">
                <a:latin typeface="Calibri"/>
                <a:ea typeface="Calibri"/>
                <a:cs typeface="Calibri"/>
                <a:sym typeface="Calibri"/>
              </a:rPr>
              <a:t>Prescribing psychopharmacotherapy in pregnancy</a:t>
            </a:r>
            <a:endParaRPr sz="2700">
              <a:latin typeface="Calibri"/>
              <a:ea typeface="Calibri"/>
              <a:cs typeface="Calibri"/>
              <a:sym typeface="Calibri"/>
            </a:endParaRPr>
          </a:p>
        </p:txBody>
      </p:sp>
      <p:sp>
        <p:nvSpPr>
          <p:cNvPr id="324" name="Google Shape;324;p51"/>
          <p:cNvSpPr txBox="1">
            <a:spLocks noGrp="1"/>
          </p:cNvSpPr>
          <p:nvPr>
            <p:ph idx="4294967295"/>
          </p:nvPr>
        </p:nvSpPr>
        <p:spPr>
          <a:xfrm>
            <a:off x="628652" y="1536268"/>
            <a:ext cx="7377545" cy="2404276"/>
          </a:xfrm>
          <a:prstGeom prst="rect">
            <a:avLst/>
          </a:prstGeom>
          <a:noFill/>
          <a:ln>
            <a:noFill/>
          </a:ln>
        </p:spPr>
        <p:txBody>
          <a:bodyPr spcFirstLastPara="1" wrap="square" lIns="91425" tIns="45700" rIns="91425" bIns="45700" anchor="t" anchorCtr="0">
            <a:normAutofit fontScale="77500" lnSpcReduction="20000"/>
          </a:bodyPr>
          <a:lstStyle/>
          <a:p>
            <a:pPr marL="520700" lvl="0" indent="-457200" algn="l" rtl="0">
              <a:lnSpc>
                <a:spcPct val="90000"/>
              </a:lnSpc>
              <a:spcBef>
                <a:spcPts val="1200"/>
              </a:spcBef>
              <a:spcAft>
                <a:spcPts val="0"/>
              </a:spcAft>
              <a:buSzPts val="2000"/>
              <a:buFont typeface="Arial"/>
              <a:buChar char="•"/>
            </a:pPr>
            <a:r>
              <a:rPr lang="en" sz="2200" dirty="0">
                <a:solidFill>
                  <a:schemeClr val="bg1"/>
                </a:solidFill>
              </a:rPr>
              <a:t>Collaborate with the patient</a:t>
            </a:r>
            <a:endParaRPr sz="2200" dirty="0">
              <a:solidFill>
                <a:schemeClr val="bg1"/>
              </a:solidFill>
            </a:endParaRPr>
          </a:p>
          <a:p>
            <a:pPr marL="520700" lvl="0" indent="-457200" algn="l" rtl="0">
              <a:lnSpc>
                <a:spcPct val="90000"/>
              </a:lnSpc>
              <a:spcBef>
                <a:spcPts val="1200"/>
              </a:spcBef>
              <a:spcAft>
                <a:spcPts val="0"/>
              </a:spcAft>
              <a:buSzPts val="2000"/>
              <a:buFont typeface="Arial"/>
              <a:buChar char="•"/>
            </a:pPr>
            <a:r>
              <a:rPr lang="en" sz="2200" dirty="0">
                <a:solidFill>
                  <a:schemeClr val="bg1"/>
                </a:solidFill>
              </a:rPr>
              <a:t>Consider prior treatment trials </a:t>
            </a:r>
            <a:endParaRPr sz="2200" dirty="0">
              <a:solidFill>
                <a:schemeClr val="bg1"/>
              </a:solidFill>
            </a:endParaRPr>
          </a:p>
          <a:p>
            <a:pPr marL="520700" lvl="0" indent="-457200" algn="l" rtl="0">
              <a:lnSpc>
                <a:spcPct val="90000"/>
              </a:lnSpc>
              <a:spcBef>
                <a:spcPts val="1200"/>
              </a:spcBef>
              <a:spcAft>
                <a:spcPts val="0"/>
              </a:spcAft>
              <a:buSzPts val="2000"/>
              <a:buFont typeface="Arial"/>
              <a:buChar char="•"/>
            </a:pPr>
            <a:r>
              <a:rPr lang="en" sz="2200" dirty="0">
                <a:solidFill>
                  <a:schemeClr val="bg1"/>
                </a:solidFill>
              </a:rPr>
              <a:t>Set realistic expectations</a:t>
            </a:r>
            <a:endParaRPr sz="2200" dirty="0">
              <a:solidFill>
                <a:schemeClr val="bg1"/>
              </a:solidFill>
            </a:endParaRPr>
          </a:p>
          <a:p>
            <a:pPr marL="520700" lvl="0" indent="-457200" algn="l" rtl="0">
              <a:lnSpc>
                <a:spcPct val="90000"/>
              </a:lnSpc>
              <a:spcBef>
                <a:spcPts val="1200"/>
              </a:spcBef>
              <a:spcAft>
                <a:spcPts val="0"/>
              </a:spcAft>
              <a:buSzPts val="2000"/>
              <a:buFont typeface="Arial"/>
              <a:buChar char="•"/>
            </a:pPr>
            <a:r>
              <a:rPr lang="en" sz="2200" dirty="0">
                <a:solidFill>
                  <a:schemeClr val="bg1"/>
                </a:solidFill>
              </a:rPr>
              <a:t>Use side effect profile to your advantage</a:t>
            </a:r>
            <a:endParaRPr sz="2200" dirty="0">
              <a:solidFill>
                <a:schemeClr val="bg1"/>
              </a:solidFill>
            </a:endParaRPr>
          </a:p>
          <a:p>
            <a:pPr marL="520700" lvl="0" indent="-457200" algn="l" rtl="0">
              <a:lnSpc>
                <a:spcPct val="90000"/>
              </a:lnSpc>
              <a:spcBef>
                <a:spcPts val="1200"/>
              </a:spcBef>
              <a:spcAft>
                <a:spcPts val="0"/>
              </a:spcAft>
              <a:buSzPts val="2000"/>
              <a:buFont typeface="Arial"/>
              <a:buChar char="•"/>
            </a:pPr>
            <a:r>
              <a:rPr lang="en" sz="2200" dirty="0">
                <a:solidFill>
                  <a:schemeClr val="bg1"/>
                </a:solidFill>
              </a:rPr>
              <a:t>Ensure an adequate trial of medication before switching</a:t>
            </a:r>
            <a:endParaRPr sz="2200" dirty="0">
              <a:solidFill>
                <a:schemeClr val="bg1"/>
              </a:solidFill>
            </a:endParaRPr>
          </a:p>
          <a:p>
            <a:pPr marL="520700" lvl="0" indent="-457200" algn="l" rtl="0">
              <a:lnSpc>
                <a:spcPct val="90000"/>
              </a:lnSpc>
              <a:spcBef>
                <a:spcPts val="1200"/>
              </a:spcBef>
              <a:spcAft>
                <a:spcPts val="0"/>
              </a:spcAft>
              <a:buSzPts val="2000"/>
              <a:buFont typeface="Arial"/>
              <a:buChar char="•"/>
            </a:pPr>
            <a:r>
              <a:rPr lang="en" sz="2200" dirty="0">
                <a:solidFill>
                  <a:schemeClr val="bg1"/>
                </a:solidFill>
              </a:rPr>
              <a:t>Maximize one medication before adding another</a:t>
            </a:r>
            <a:endParaRPr sz="2200" dirty="0">
              <a:solidFill>
                <a:schemeClr val="bg1"/>
              </a:solidFill>
            </a:endParaRPr>
          </a:p>
          <a:p>
            <a:pPr marL="0" lvl="0" indent="0" algn="l" rtl="0">
              <a:lnSpc>
                <a:spcPct val="90000"/>
              </a:lnSpc>
              <a:spcBef>
                <a:spcPts val="800"/>
              </a:spcBef>
              <a:spcAft>
                <a:spcPts val="1200"/>
              </a:spcAft>
              <a:buSzPts val="1400"/>
              <a:buNone/>
            </a:pPr>
            <a:endParaRPr dirty="0"/>
          </a:p>
        </p:txBody>
      </p:sp>
      <p:pic>
        <p:nvPicPr>
          <p:cNvPr id="2" name="Picture 1">
            <a:extLst>
              <a:ext uri="{FF2B5EF4-FFF2-40B4-BE49-F238E27FC236}">
                <a16:creationId xmlns:a16="http://schemas.microsoft.com/office/drawing/2014/main" id="{9C73CFDD-CCAD-4A7F-4045-210F5101E1A0}"/>
              </a:ext>
            </a:extLst>
          </p:cNvPr>
          <p:cNvPicPr>
            <a:picLocks noChangeAspect="1"/>
          </p:cNvPicPr>
          <p:nvPr/>
        </p:nvPicPr>
        <p:blipFill>
          <a:blip r:embed="rId3"/>
          <a:stretch>
            <a:fillRect/>
          </a:stretch>
        </p:blipFill>
        <p:spPr>
          <a:xfrm>
            <a:off x="0" y="4116172"/>
            <a:ext cx="9144000" cy="83210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sp>
        <p:nvSpPr>
          <p:cNvPr id="329" name="Google Shape;329;p52"/>
          <p:cNvSpPr/>
          <p:nvPr/>
        </p:nvSpPr>
        <p:spPr>
          <a:xfrm>
            <a:off x="368625" y="1431599"/>
            <a:ext cx="7527000" cy="3183129"/>
          </a:xfrm>
          <a:prstGeom prst="wedgeEllipseCallout">
            <a:avLst>
              <a:gd name="adj1" fmla="val -20833"/>
              <a:gd name="adj2" fmla="val 62500"/>
            </a:avLst>
          </a:prstGeom>
          <a:solidFill>
            <a:srgbClr val="A646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a:p>
            <a:pPr marL="0" marR="0" lvl="0" indent="0" algn="ctr" rtl="0">
              <a:spcBef>
                <a:spcPts val="0"/>
              </a:spcBef>
              <a:spcAft>
                <a:spcPts val="0"/>
              </a:spcAft>
              <a:buNone/>
            </a:pPr>
            <a:r>
              <a:rPr lang="en" sz="1600">
                <a:solidFill>
                  <a:schemeClr val="lt1"/>
                </a:solidFill>
                <a:latin typeface="Calibri"/>
                <a:ea typeface="Calibri"/>
                <a:cs typeface="Calibri"/>
                <a:sym typeface="Calibri"/>
              </a:rPr>
              <a:t>“That’s a great question. Recurrence of depression is not uncommon during pregnancy, so let’s talk about our options.</a:t>
            </a:r>
            <a:endParaRPr sz="1600">
              <a:solidFill>
                <a:schemeClr val="lt1"/>
              </a:solidFill>
              <a:latin typeface="Calibri"/>
              <a:ea typeface="Calibri"/>
              <a:cs typeface="Calibri"/>
              <a:sym typeface="Calibri"/>
            </a:endParaRPr>
          </a:p>
          <a:p>
            <a:pPr marL="0" marR="0" lvl="0" indent="0" algn="ctr" rtl="0">
              <a:spcBef>
                <a:spcPts val="0"/>
              </a:spcBef>
              <a:spcAft>
                <a:spcPts val="0"/>
              </a:spcAft>
              <a:buNone/>
            </a:pPr>
            <a:endParaRPr sz="1600">
              <a:solidFill>
                <a:schemeClr val="lt1"/>
              </a:solidFill>
              <a:latin typeface="Calibri"/>
              <a:ea typeface="Calibri"/>
              <a:cs typeface="Calibri"/>
              <a:sym typeface="Calibri"/>
            </a:endParaRPr>
          </a:p>
          <a:p>
            <a:pPr marL="0" marR="0" lvl="0" indent="0" algn="ctr" rtl="0">
              <a:spcBef>
                <a:spcPts val="0"/>
              </a:spcBef>
              <a:spcAft>
                <a:spcPts val="0"/>
              </a:spcAft>
              <a:buNone/>
            </a:pPr>
            <a:r>
              <a:rPr lang="en" sz="1600">
                <a:solidFill>
                  <a:schemeClr val="lt1"/>
                </a:solidFill>
                <a:latin typeface="Calibri"/>
                <a:ea typeface="Calibri"/>
                <a:cs typeface="Calibri"/>
                <a:sym typeface="Calibri"/>
              </a:rPr>
              <a:t>It sounds like you did well with escitalopram in the past so I would be inclined to start with that.</a:t>
            </a:r>
            <a:endParaRPr sz="1600">
              <a:solidFill>
                <a:schemeClr val="lt1"/>
              </a:solidFill>
              <a:latin typeface="Calibri"/>
              <a:ea typeface="Calibri"/>
              <a:cs typeface="Calibri"/>
              <a:sym typeface="Calibri"/>
            </a:endParaRPr>
          </a:p>
          <a:p>
            <a:pPr marL="0" marR="0" lvl="0" indent="0" algn="ctr" rtl="0">
              <a:spcBef>
                <a:spcPts val="0"/>
              </a:spcBef>
              <a:spcAft>
                <a:spcPts val="0"/>
              </a:spcAft>
              <a:buNone/>
            </a:pPr>
            <a:endParaRPr sz="1600">
              <a:solidFill>
                <a:schemeClr val="lt1"/>
              </a:solidFill>
              <a:latin typeface="Calibri"/>
              <a:ea typeface="Calibri"/>
              <a:cs typeface="Calibri"/>
              <a:sym typeface="Calibri"/>
            </a:endParaRPr>
          </a:p>
          <a:p>
            <a:pPr marL="0" marR="0" lvl="0" indent="0" algn="ctr" rtl="0">
              <a:spcBef>
                <a:spcPts val="0"/>
              </a:spcBef>
              <a:spcAft>
                <a:spcPts val="0"/>
              </a:spcAft>
              <a:buNone/>
            </a:pPr>
            <a:r>
              <a:rPr lang="en" sz="1600" b="1">
                <a:solidFill>
                  <a:schemeClr val="lt1"/>
                </a:solidFill>
                <a:latin typeface="Calibri"/>
                <a:ea typeface="Calibri"/>
                <a:cs typeface="Calibri"/>
                <a:sym typeface="Calibri"/>
              </a:rPr>
              <a:t>The way that we think about treatment is as a risk-risk decision and discussion. We have to balance the risks of exposure to untreated mental illness against the risk of exposure to medicine.” </a:t>
            </a:r>
            <a:endParaRPr sz="1600" b="1">
              <a:solidFill>
                <a:schemeClr val="lt1"/>
              </a:solidFill>
              <a:latin typeface="Calibri"/>
              <a:ea typeface="Calibri"/>
              <a:cs typeface="Calibri"/>
              <a:sym typeface="Calibri"/>
            </a:endParaRPr>
          </a:p>
        </p:txBody>
      </p:sp>
      <p:sp>
        <p:nvSpPr>
          <p:cNvPr id="330" name="Google Shape;330;p52"/>
          <p:cNvSpPr/>
          <p:nvPr/>
        </p:nvSpPr>
        <p:spPr>
          <a:xfrm flipH="1">
            <a:off x="3789125" y="188775"/>
            <a:ext cx="3669000" cy="1045800"/>
          </a:xfrm>
          <a:prstGeom prst="wedgeEllipseCallout">
            <a:avLst>
              <a:gd name="adj1" fmla="val -20833"/>
              <a:gd name="adj2" fmla="val 62500"/>
            </a:avLst>
          </a:prstGeom>
          <a:solidFill>
            <a:srgbClr val="012B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800" dirty="0">
                <a:solidFill>
                  <a:schemeClr val="bg1"/>
                </a:solidFill>
                <a:latin typeface="Calibri"/>
                <a:ea typeface="Calibri"/>
                <a:cs typeface="Calibri"/>
                <a:sym typeface="Calibri"/>
              </a:rPr>
              <a:t>“Is it OK during pregnancy?”</a:t>
            </a:r>
            <a:endParaRPr sz="1800" dirty="0">
              <a:solidFill>
                <a:schemeClr val="bg1"/>
              </a:solidFill>
              <a:latin typeface="Calibri"/>
              <a:ea typeface="Calibri"/>
              <a:cs typeface="Calibri"/>
              <a:sym typeface="Calibri"/>
            </a:endParaRPr>
          </a:p>
        </p:txBody>
      </p:sp>
      <p:pic>
        <p:nvPicPr>
          <p:cNvPr id="331" name="Google Shape;331;p52" descr="Doctor female outline"/>
          <p:cNvPicPr preferRelativeResize="0"/>
          <p:nvPr/>
        </p:nvPicPr>
        <p:blipFill rotWithShape="1">
          <a:blip r:embed="rId3">
            <a:alphaModFix/>
          </a:blip>
          <a:srcRect/>
          <a:stretch/>
        </p:blipFill>
        <p:spPr>
          <a:xfrm>
            <a:off x="1803032" y="4517700"/>
            <a:ext cx="606670" cy="606670"/>
          </a:xfrm>
          <a:prstGeom prst="rect">
            <a:avLst/>
          </a:prstGeom>
          <a:noFill/>
          <a:ln>
            <a:noFill/>
          </a:ln>
        </p:spPr>
      </p:pic>
      <p:pic>
        <p:nvPicPr>
          <p:cNvPr id="332" name="Google Shape;332;p52" descr="Pregnant lady outline"/>
          <p:cNvPicPr preferRelativeResize="0"/>
          <p:nvPr/>
        </p:nvPicPr>
        <p:blipFill rotWithShape="1">
          <a:blip r:embed="rId4">
            <a:alphaModFix/>
          </a:blip>
          <a:srcRect/>
          <a:stretch/>
        </p:blipFill>
        <p:spPr>
          <a:xfrm>
            <a:off x="6595660" y="1097750"/>
            <a:ext cx="667700" cy="667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Risk-Risk Conversations</a:t>
            </a:r>
            <a:endParaRPr>
              <a:latin typeface="Calibri"/>
              <a:ea typeface="Calibri"/>
              <a:cs typeface="Calibri"/>
              <a:sym typeface="Calibri"/>
            </a:endParaRPr>
          </a:p>
        </p:txBody>
      </p:sp>
      <p:sp>
        <p:nvSpPr>
          <p:cNvPr id="338" name="Google Shape;338;p53"/>
          <p:cNvSpPr txBox="1">
            <a:spLocks noGrp="1"/>
          </p:cNvSpPr>
          <p:nvPr>
            <p:ph idx="4294967295"/>
          </p:nvPr>
        </p:nvSpPr>
        <p:spPr>
          <a:xfrm>
            <a:off x="628653" y="1101365"/>
            <a:ext cx="4690812" cy="3263502"/>
          </a:xfrm>
          <a:prstGeom prst="rect">
            <a:avLst/>
          </a:prstGeom>
          <a:noFill/>
          <a:ln>
            <a:noFill/>
          </a:ln>
        </p:spPr>
        <p:txBody>
          <a:bodyPr spcFirstLastPara="1" wrap="square" lIns="91425" tIns="45700" rIns="91425" bIns="45700" anchor="t" anchorCtr="0">
            <a:normAutofit fontScale="85000" lnSpcReduction="20000"/>
          </a:bodyPr>
          <a:lstStyle/>
          <a:p>
            <a:pPr marL="342900" lvl="0" indent="-250825" algn="l" rtl="0">
              <a:lnSpc>
                <a:spcPct val="120000"/>
              </a:lnSpc>
              <a:spcBef>
                <a:spcPts val="1200"/>
              </a:spcBef>
              <a:spcAft>
                <a:spcPts val="0"/>
              </a:spcAft>
              <a:buSzPct val="66666"/>
              <a:buFont typeface="Arial"/>
              <a:buChar char="•"/>
            </a:pPr>
            <a:r>
              <a:rPr lang="en" sz="1600" dirty="0">
                <a:solidFill>
                  <a:schemeClr val="bg1"/>
                </a:solidFill>
              </a:rPr>
              <a:t>This is a structured conversation to provide patients with the information to understand that untreated illness IS an exposure</a:t>
            </a:r>
            <a:endParaRPr sz="1600" dirty="0">
              <a:solidFill>
                <a:schemeClr val="bg1"/>
              </a:solidFill>
              <a:cs typeface="Poppins"/>
            </a:endParaRPr>
          </a:p>
          <a:p>
            <a:pPr marL="342900" lvl="0" indent="-250825" algn="l" rtl="0">
              <a:lnSpc>
                <a:spcPct val="120000"/>
              </a:lnSpc>
              <a:spcBef>
                <a:spcPts val="1200"/>
              </a:spcBef>
              <a:spcAft>
                <a:spcPts val="0"/>
              </a:spcAft>
              <a:buSzPct val="66666"/>
              <a:buFont typeface="Arial"/>
              <a:buChar char="•"/>
            </a:pPr>
            <a:r>
              <a:rPr lang="en" sz="1600" dirty="0">
                <a:solidFill>
                  <a:schemeClr val="bg1"/>
                </a:solidFill>
              </a:rPr>
              <a:t>Brief discussion on risks as laid out on Slide 17</a:t>
            </a:r>
            <a:endParaRPr sz="1600" dirty="0">
              <a:solidFill>
                <a:schemeClr val="bg1"/>
              </a:solidFill>
              <a:cs typeface="Poppins"/>
            </a:endParaRPr>
          </a:p>
          <a:p>
            <a:pPr marL="685800" lvl="1" indent="-250825" algn="l" rtl="0">
              <a:lnSpc>
                <a:spcPct val="120000"/>
              </a:lnSpc>
              <a:spcBef>
                <a:spcPts val="400"/>
              </a:spcBef>
              <a:spcAft>
                <a:spcPts val="0"/>
              </a:spcAft>
              <a:buSzPct val="66666"/>
              <a:buFont typeface="Arial"/>
              <a:buChar char="•"/>
            </a:pPr>
            <a:r>
              <a:rPr lang="en" sz="1600" dirty="0">
                <a:solidFill>
                  <a:schemeClr val="bg1"/>
                </a:solidFill>
              </a:rPr>
              <a:t>“There is no option that is ‘no risk’ but SSRIs, like escitalopram, have reassuring safety data in pregnancy and we currently consider them low-risk”</a:t>
            </a:r>
            <a:endParaRPr sz="1600" dirty="0">
              <a:solidFill>
                <a:schemeClr val="bg1"/>
              </a:solidFill>
              <a:cs typeface="Poppins"/>
            </a:endParaRPr>
          </a:p>
          <a:p>
            <a:pPr marL="342900" lvl="0" indent="-250825" algn="l" rtl="0">
              <a:lnSpc>
                <a:spcPct val="120000"/>
              </a:lnSpc>
              <a:spcBef>
                <a:spcPts val="1200"/>
              </a:spcBef>
              <a:spcAft>
                <a:spcPts val="0"/>
              </a:spcAft>
              <a:buSzPct val="66666"/>
              <a:buFont typeface="Arial"/>
              <a:buChar char="•"/>
            </a:pPr>
            <a:r>
              <a:rPr lang="en" sz="1600" dirty="0">
                <a:solidFill>
                  <a:schemeClr val="bg1"/>
                </a:solidFill>
              </a:rPr>
              <a:t>May need a moment to further discuss neonatal adaptation syndrome</a:t>
            </a:r>
            <a:endParaRPr sz="1600" dirty="0">
              <a:solidFill>
                <a:schemeClr val="bg1"/>
              </a:solidFill>
              <a:cs typeface="Poppins"/>
            </a:endParaRPr>
          </a:p>
          <a:p>
            <a:pPr marL="685800" lvl="1" indent="-250825" algn="l" rtl="0">
              <a:lnSpc>
                <a:spcPct val="120000"/>
              </a:lnSpc>
              <a:spcBef>
                <a:spcPts val="400"/>
              </a:spcBef>
              <a:spcAft>
                <a:spcPts val="0"/>
              </a:spcAft>
              <a:buSzPct val="66666"/>
              <a:buFont typeface="Arial"/>
              <a:buChar char="•"/>
            </a:pPr>
            <a:r>
              <a:rPr lang="en" sz="2400" dirty="0">
                <a:solidFill>
                  <a:srgbClr val="B2C8BA"/>
                </a:solidFill>
              </a:rPr>
              <a:t>See slide 33 </a:t>
            </a:r>
            <a:endParaRPr dirty="0">
              <a:solidFill>
                <a:srgbClr val="B2C8BA"/>
              </a:solidFill>
              <a:cs typeface="Poppins"/>
            </a:endParaRPr>
          </a:p>
        </p:txBody>
      </p:sp>
      <p:pic>
        <p:nvPicPr>
          <p:cNvPr id="2" name="Picture 1">
            <a:extLst>
              <a:ext uri="{FF2B5EF4-FFF2-40B4-BE49-F238E27FC236}">
                <a16:creationId xmlns:a16="http://schemas.microsoft.com/office/drawing/2014/main" id="{235F2C77-806A-ABEB-4C9B-4E42013E2B69}"/>
              </a:ext>
            </a:extLst>
          </p:cNvPr>
          <p:cNvPicPr>
            <a:picLocks noChangeAspect="1"/>
          </p:cNvPicPr>
          <p:nvPr/>
        </p:nvPicPr>
        <p:blipFill>
          <a:blip r:embed="rId3"/>
          <a:stretch>
            <a:fillRect/>
          </a:stretch>
        </p:blipFill>
        <p:spPr>
          <a:xfrm>
            <a:off x="0" y="4311396"/>
            <a:ext cx="9144000" cy="83210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4"/>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Risk-Risk Conversations: Provider resources</a:t>
            </a:r>
            <a:endParaRPr/>
          </a:p>
        </p:txBody>
      </p:sp>
      <p:sp>
        <p:nvSpPr>
          <p:cNvPr id="344" name="Google Shape;344;p54"/>
          <p:cNvSpPr txBox="1">
            <a:spLocks noGrp="1"/>
          </p:cNvSpPr>
          <p:nvPr>
            <p:ph idx="1"/>
          </p:nvPr>
        </p:nvSpPr>
        <p:spPr>
          <a:prstGeom prst="rect">
            <a:avLst/>
          </a:prstGeom>
          <a:noFill/>
          <a:ln>
            <a:noFill/>
          </a:ln>
        </p:spPr>
        <p:txBody>
          <a:bodyPr spcFirstLastPara="1" wrap="square" lIns="68575" tIns="34275" rIns="68575" bIns="34275" anchor="t" anchorCtr="0">
            <a:normAutofit fontScale="92500" lnSpcReduction="10000"/>
          </a:bodyPr>
          <a:lstStyle/>
          <a:p>
            <a:pPr marL="342900" lvl="0" indent="-254000" algn="l" rtl="0">
              <a:lnSpc>
                <a:spcPct val="90000"/>
              </a:lnSpc>
              <a:spcBef>
                <a:spcPts val="800"/>
              </a:spcBef>
              <a:spcAft>
                <a:spcPts val="0"/>
              </a:spcAft>
              <a:buSzPts val="1400"/>
              <a:buFont typeface="Arial"/>
              <a:buChar char="•"/>
            </a:pPr>
            <a:r>
              <a:rPr lang="en" sz="2200">
                <a:solidFill>
                  <a:schemeClr val="dk1"/>
                </a:solidFill>
              </a:rPr>
              <a:t>Not sure of a medication’s safety profile in pregnancy or lactation? </a:t>
            </a:r>
            <a:endParaRPr/>
          </a:p>
          <a:p>
            <a:pPr marL="342900" lvl="0" indent="-254000" algn="l" rtl="0">
              <a:lnSpc>
                <a:spcPct val="90000"/>
              </a:lnSpc>
              <a:spcBef>
                <a:spcPts val="800"/>
              </a:spcBef>
              <a:spcAft>
                <a:spcPts val="0"/>
              </a:spcAft>
              <a:buSzPts val="1400"/>
              <a:buFont typeface="Arial"/>
              <a:buChar char="•"/>
            </a:pPr>
            <a:r>
              <a:rPr lang="en" sz="2200">
                <a:solidFill>
                  <a:schemeClr val="dk1"/>
                </a:solidFill>
              </a:rPr>
              <a:t>Resources available:</a:t>
            </a:r>
            <a:endParaRPr/>
          </a:p>
          <a:p>
            <a:pPr marL="685800" lvl="1" indent="-254000" algn="l" rtl="0">
              <a:lnSpc>
                <a:spcPct val="90000"/>
              </a:lnSpc>
              <a:spcBef>
                <a:spcPts val="400"/>
              </a:spcBef>
              <a:spcAft>
                <a:spcPts val="0"/>
              </a:spcAft>
              <a:buSzPts val="1400"/>
              <a:buFont typeface="Arial"/>
              <a:buChar char="•"/>
            </a:pPr>
            <a:r>
              <a:rPr lang="en" u="sng">
                <a:solidFill>
                  <a:schemeClr val="hlink"/>
                </a:solidFill>
                <a:hlinkClick r:id="rId3"/>
              </a:rPr>
              <a:t>Reprotox</a:t>
            </a:r>
            <a:r>
              <a:rPr lang="en">
                <a:solidFill>
                  <a:schemeClr val="dk1"/>
                </a:solidFill>
              </a:rPr>
              <a:t> (requires subscription)</a:t>
            </a:r>
            <a:endParaRPr/>
          </a:p>
          <a:p>
            <a:pPr marL="685800" lvl="1" indent="-254000" algn="l" rtl="0">
              <a:lnSpc>
                <a:spcPct val="90000"/>
              </a:lnSpc>
              <a:spcBef>
                <a:spcPts val="400"/>
              </a:spcBef>
              <a:spcAft>
                <a:spcPts val="0"/>
              </a:spcAft>
              <a:buSzPts val="1400"/>
              <a:buFont typeface="Arial"/>
              <a:buChar char="•"/>
            </a:pPr>
            <a:r>
              <a:rPr lang="en" u="sng">
                <a:solidFill>
                  <a:schemeClr val="hlink"/>
                </a:solidFill>
                <a:hlinkClick r:id="rId4"/>
              </a:rPr>
              <a:t>Lactmed</a:t>
            </a:r>
            <a:r>
              <a:rPr lang="en">
                <a:solidFill>
                  <a:schemeClr val="dk1"/>
                </a:solidFill>
              </a:rPr>
              <a:t> (free)</a:t>
            </a:r>
            <a:endParaRPr/>
          </a:p>
          <a:p>
            <a:pPr marL="685800" lvl="1" indent="-254000" algn="l" rtl="0">
              <a:lnSpc>
                <a:spcPct val="90000"/>
              </a:lnSpc>
              <a:spcBef>
                <a:spcPts val="400"/>
              </a:spcBef>
              <a:spcAft>
                <a:spcPts val="0"/>
              </a:spcAft>
              <a:buSzPts val="1400"/>
              <a:buFont typeface="Arial"/>
              <a:buChar char="•"/>
            </a:pPr>
            <a:r>
              <a:rPr lang="en" u="sng">
                <a:solidFill>
                  <a:schemeClr val="hlink"/>
                </a:solidFill>
                <a:hlinkClick r:id="rId5"/>
              </a:rPr>
              <a:t>Psychiatry access programs </a:t>
            </a:r>
            <a:r>
              <a:rPr lang="en">
                <a:solidFill>
                  <a:schemeClr val="dk1"/>
                </a:solidFill>
              </a:rPr>
              <a:t>(postpartum support international or state-funded) </a:t>
            </a:r>
            <a:endParaRPr/>
          </a:p>
          <a:p>
            <a:pPr marL="685800" lvl="1" indent="-254000" algn="l" rtl="0">
              <a:lnSpc>
                <a:spcPct val="90000"/>
              </a:lnSpc>
              <a:spcBef>
                <a:spcPts val="400"/>
              </a:spcBef>
              <a:spcAft>
                <a:spcPts val="0"/>
              </a:spcAft>
              <a:buSzPts val="1400"/>
              <a:buFont typeface="Arial"/>
              <a:buChar char="•"/>
            </a:pPr>
            <a:r>
              <a:rPr lang="en">
                <a:solidFill>
                  <a:schemeClr val="dk1"/>
                </a:solidFill>
              </a:rPr>
              <a:t>Slide 51 has additional resources</a:t>
            </a:r>
            <a:endParaRPr/>
          </a:p>
          <a:p>
            <a:pPr marL="685800" lvl="1" indent="-165100" algn="l" rtl="0">
              <a:lnSpc>
                <a:spcPct val="90000"/>
              </a:lnSpc>
              <a:spcBef>
                <a:spcPts val="400"/>
              </a:spcBef>
              <a:spcAft>
                <a:spcPts val="0"/>
              </a:spcAft>
              <a:buSzPts val="1400"/>
              <a:buFont typeface="Arial"/>
              <a:buNone/>
            </a:pP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48"/>
        <p:cNvGrpSpPr/>
        <p:nvPr/>
      </p:nvGrpSpPr>
      <p:grpSpPr>
        <a:xfrm>
          <a:off x="0" y="0"/>
          <a:ext cx="0" cy="0"/>
          <a:chOff x="0" y="0"/>
          <a:chExt cx="0" cy="0"/>
        </a:xfrm>
      </p:grpSpPr>
      <p:sp>
        <p:nvSpPr>
          <p:cNvPr id="349" name="Google Shape;349;p55"/>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Risk-Risk Conversations: Patient resources</a:t>
            </a:r>
            <a:endParaRPr/>
          </a:p>
        </p:txBody>
      </p:sp>
      <p:sp>
        <p:nvSpPr>
          <p:cNvPr id="350" name="Google Shape;350;p55"/>
          <p:cNvSpPr txBox="1">
            <a:spLocks noGrp="1"/>
          </p:cNvSpPr>
          <p:nvPr>
            <p:ph idx="4294967295"/>
          </p:nvPr>
        </p:nvSpPr>
        <p:spPr>
          <a:xfrm>
            <a:off x="628652" y="1369220"/>
            <a:ext cx="4702629" cy="3263502"/>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800"/>
              </a:spcBef>
              <a:spcAft>
                <a:spcPts val="0"/>
              </a:spcAft>
              <a:buSzPts val="1400"/>
              <a:buFont typeface="Arial"/>
              <a:buChar char="•"/>
            </a:pPr>
            <a:r>
              <a:rPr lang="en" sz="2200" dirty="0">
                <a:solidFill>
                  <a:schemeClr val="bg1"/>
                </a:solidFill>
              </a:rPr>
              <a:t>Can provide patient with additional take-home information </a:t>
            </a:r>
            <a:endParaRPr dirty="0">
              <a:solidFill>
                <a:schemeClr val="bg1"/>
              </a:solidFill>
              <a:cs typeface="Poppins"/>
            </a:endParaRPr>
          </a:p>
          <a:p>
            <a:pPr marL="342900" lvl="0" indent="-254000" algn="l" rtl="0">
              <a:lnSpc>
                <a:spcPct val="90000"/>
              </a:lnSpc>
              <a:spcBef>
                <a:spcPts val="800"/>
              </a:spcBef>
              <a:spcAft>
                <a:spcPts val="0"/>
              </a:spcAft>
              <a:buSzPts val="1400"/>
              <a:buFont typeface="Arial"/>
              <a:buChar char="•"/>
            </a:pPr>
            <a:r>
              <a:rPr lang="en" sz="2200" dirty="0">
                <a:solidFill>
                  <a:schemeClr val="bg1"/>
                </a:solidFill>
              </a:rPr>
              <a:t>A useful resource are the</a:t>
            </a:r>
            <a:r>
              <a:rPr lang="en" sz="2200" dirty="0">
                <a:solidFill>
                  <a:schemeClr val="dk1"/>
                </a:solidFill>
              </a:rPr>
              <a:t> </a:t>
            </a:r>
            <a:r>
              <a:rPr lang="en" sz="2200" u="sng" dirty="0">
                <a:solidFill>
                  <a:srgbClr val="B2C8BA"/>
                </a:solidFill>
                <a:hlinkClick r:id="rId3">
                  <a:extLst>
                    <a:ext uri="{A12FA001-AC4F-418D-AE19-62706E023703}">
                      <ahyp:hlinkClr xmlns:ahyp="http://schemas.microsoft.com/office/drawing/2018/hyperlinkcolor" val="tx"/>
                    </a:ext>
                  </a:extLst>
                </a:hlinkClick>
              </a:rPr>
              <a:t>Fact Sheets from Mother To Baby </a:t>
            </a:r>
            <a:endParaRPr sz="2200" dirty="0">
              <a:solidFill>
                <a:srgbClr val="B2C8BA"/>
              </a:solidFill>
            </a:endParaRPr>
          </a:p>
        </p:txBody>
      </p:sp>
      <p:pic>
        <p:nvPicPr>
          <p:cNvPr id="2" name="Picture 1">
            <a:extLst>
              <a:ext uri="{FF2B5EF4-FFF2-40B4-BE49-F238E27FC236}">
                <a16:creationId xmlns:a16="http://schemas.microsoft.com/office/drawing/2014/main" id="{3FD05088-7F4E-390F-BD4C-3D9CCF3F7628}"/>
              </a:ext>
            </a:extLst>
          </p:cNvPr>
          <p:cNvPicPr>
            <a:picLocks noChangeAspect="1"/>
          </p:cNvPicPr>
          <p:nvPr/>
        </p:nvPicPr>
        <p:blipFill>
          <a:blip r:embed="rId4"/>
          <a:stretch>
            <a:fillRect/>
          </a:stretch>
        </p:blipFill>
        <p:spPr>
          <a:xfrm>
            <a:off x="1806853" y="4250131"/>
            <a:ext cx="7337145" cy="667680"/>
          </a:xfrm>
          <a:prstGeom prst="rect">
            <a:avLst/>
          </a:prstGeom>
        </p:spPr>
      </p:pic>
      <p:pic>
        <p:nvPicPr>
          <p:cNvPr id="351" name="Google Shape;351;p55"/>
          <p:cNvPicPr preferRelativeResize="0"/>
          <p:nvPr/>
        </p:nvPicPr>
        <p:blipFill rotWithShape="1">
          <a:blip r:embed="rId5">
            <a:alphaModFix/>
          </a:blip>
          <a:srcRect/>
          <a:stretch/>
        </p:blipFill>
        <p:spPr>
          <a:xfrm>
            <a:off x="626348" y="3283860"/>
            <a:ext cx="4196845" cy="15435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idx="4294967295"/>
          </p:nvPr>
        </p:nvSpPr>
        <p:spPr>
          <a:xfrm>
            <a:off x="424873" y="509195"/>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500"/>
              <a:buNone/>
            </a:pPr>
            <a:r>
              <a:rPr lang="en" dirty="0">
                <a:solidFill>
                  <a:schemeClr val="bg1">
                    <a:lumMod val="95000"/>
                  </a:schemeClr>
                </a:solidFill>
              </a:rPr>
              <a:t> How to use this material</a:t>
            </a:r>
            <a:endParaRPr dirty="0">
              <a:solidFill>
                <a:schemeClr val="bg1">
                  <a:lumMod val="95000"/>
                </a:schemeClr>
              </a:solidFill>
            </a:endParaRPr>
          </a:p>
        </p:txBody>
      </p:sp>
      <p:sp>
        <p:nvSpPr>
          <p:cNvPr id="152" name="Google Shape;152;p29"/>
          <p:cNvSpPr txBox="1">
            <a:spLocks noGrp="1"/>
          </p:cNvSpPr>
          <p:nvPr>
            <p:ph idx="4294967295"/>
          </p:nvPr>
        </p:nvSpPr>
        <p:spPr>
          <a:xfrm>
            <a:off x="594358" y="1502970"/>
            <a:ext cx="8549642" cy="2779672"/>
          </a:xfrm>
          <a:prstGeom prst="rect">
            <a:avLst/>
          </a:prstGeom>
          <a:noFill/>
          <a:ln>
            <a:noFill/>
          </a:ln>
        </p:spPr>
        <p:txBody>
          <a:bodyPr spcFirstLastPara="1" wrap="square" lIns="91425" tIns="45700" rIns="91425" bIns="45700" anchor="t" anchorCtr="0">
            <a:normAutofit/>
          </a:bodyPr>
          <a:lstStyle/>
          <a:p>
            <a:pPr marL="279400" lvl="0" indent="-279400" algn="l" rtl="0">
              <a:lnSpc>
                <a:spcPct val="90000"/>
              </a:lnSpc>
              <a:spcBef>
                <a:spcPts val="0"/>
              </a:spcBef>
              <a:spcAft>
                <a:spcPts val="0"/>
              </a:spcAft>
              <a:buSzPts val="1600"/>
              <a:buFont typeface="Calibri"/>
              <a:buChar char="•"/>
            </a:pPr>
            <a:r>
              <a:rPr lang="en" sz="2200" dirty="0">
                <a:solidFill>
                  <a:schemeClr val="bg1"/>
                </a:solidFill>
              </a:rPr>
              <a:t>Review slides individually or as a self study group.</a:t>
            </a:r>
            <a:endParaRPr sz="2200" dirty="0">
              <a:solidFill>
                <a:schemeClr val="bg1"/>
              </a:solidFill>
            </a:endParaRPr>
          </a:p>
          <a:p>
            <a:pPr marL="279400" lvl="0" indent="-279400" algn="l" rtl="0">
              <a:lnSpc>
                <a:spcPct val="90000"/>
              </a:lnSpc>
              <a:spcBef>
                <a:spcPts val="800"/>
              </a:spcBef>
              <a:spcAft>
                <a:spcPts val="1200"/>
              </a:spcAft>
              <a:buSzPts val="1600"/>
              <a:buFont typeface="Calibri"/>
              <a:buChar char="•"/>
            </a:pPr>
            <a:r>
              <a:rPr lang="en" sz="2200" dirty="0">
                <a:solidFill>
                  <a:schemeClr val="bg1"/>
                </a:solidFill>
              </a:rPr>
              <a:t>For questions, go to normal view and read the notes.</a:t>
            </a:r>
            <a:endParaRPr sz="22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 dirty="0">
                <a:latin typeface="Calibri"/>
                <a:ea typeface="Calibri"/>
                <a:cs typeface="Calibri"/>
                <a:sym typeface="Calibri"/>
              </a:rPr>
              <a:t>Pharmacotherapy Initiation: Clinical Considerations</a:t>
            </a:r>
            <a:endParaRPr dirty="0">
              <a:latin typeface="Calibri"/>
              <a:ea typeface="Calibri"/>
              <a:cs typeface="Calibri"/>
              <a:sym typeface="Calibri"/>
            </a:endParaRPr>
          </a:p>
        </p:txBody>
      </p:sp>
      <p:sp>
        <p:nvSpPr>
          <p:cNvPr id="357" name="Google Shape;357;p5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79400" lvl="0" indent="-279400" algn="l" rtl="0">
              <a:lnSpc>
                <a:spcPct val="90000"/>
              </a:lnSpc>
              <a:spcBef>
                <a:spcPts val="1200"/>
              </a:spcBef>
              <a:spcAft>
                <a:spcPts val="0"/>
              </a:spcAft>
              <a:buSzPts val="2200"/>
              <a:buFont typeface="Calibri"/>
              <a:buAutoNum type="arabicPeriod"/>
            </a:pPr>
            <a:r>
              <a:rPr lang="en" sz="1800" dirty="0"/>
              <a:t>What is likely to work?</a:t>
            </a:r>
            <a:endParaRPr sz="1800" dirty="0"/>
          </a:p>
          <a:p>
            <a:pPr marL="279400" lvl="0" indent="-279400" algn="l" rtl="0">
              <a:lnSpc>
                <a:spcPct val="90000"/>
              </a:lnSpc>
              <a:spcBef>
                <a:spcPts val="1200"/>
              </a:spcBef>
              <a:spcAft>
                <a:spcPts val="0"/>
              </a:spcAft>
              <a:buSzPts val="2200"/>
              <a:buFont typeface="Calibri"/>
              <a:buAutoNum type="arabicPeriod"/>
            </a:pPr>
            <a:r>
              <a:rPr lang="en" sz="1800" dirty="0"/>
              <a:t>What are the medication side effects?</a:t>
            </a:r>
            <a:endParaRPr sz="1800" dirty="0"/>
          </a:p>
          <a:p>
            <a:pPr marL="279400" lvl="0" indent="-279400" algn="l" rtl="0">
              <a:lnSpc>
                <a:spcPct val="90000"/>
              </a:lnSpc>
              <a:spcBef>
                <a:spcPts val="1200"/>
              </a:spcBef>
              <a:spcAft>
                <a:spcPts val="0"/>
              </a:spcAft>
              <a:buSzPts val="2200"/>
              <a:buFont typeface="Calibri"/>
              <a:buAutoNum type="arabicPeriod"/>
            </a:pPr>
            <a:r>
              <a:rPr lang="en" sz="1800" dirty="0"/>
              <a:t>How much data do we have for each of our options?</a:t>
            </a:r>
            <a:endParaRPr sz="1800" dirty="0"/>
          </a:p>
          <a:p>
            <a:pPr marL="279400" lvl="0" indent="-279400" algn="l" rtl="0">
              <a:lnSpc>
                <a:spcPct val="90000"/>
              </a:lnSpc>
              <a:spcBef>
                <a:spcPts val="1200"/>
              </a:spcBef>
              <a:spcAft>
                <a:spcPts val="0"/>
              </a:spcAft>
              <a:buSzPts val="2200"/>
              <a:buFont typeface="Calibri"/>
              <a:buAutoNum type="arabicPeriod"/>
            </a:pPr>
            <a:r>
              <a:rPr lang="en" sz="1800" dirty="0"/>
              <a:t>What do the data tell us about each of our options?</a:t>
            </a:r>
            <a:endParaRPr sz="1800" dirty="0"/>
          </a:p>
          <a:p>
            <a:pPr marL="279400" lvl="0" indent="-279400" algn="l" rtl="0">
              <a:lnSpc>
                <a:spcPct val="90000"/>
              </a:lnSpc>
              <a:spcBef>
                <a:spcPts val="1200"/>
              </a:spcBef>
              <a:spcAft>
                <a:spcPts val="0"/>
              </a:spcAft>
              <a:buSzPts val="2200"/>
              <a:buFont typeface="Calibri"/>
              <a:buAutoNum type="arabicPeriod"/>
            </a:pPr>
            <a:r>
              <a:rPr lang="en" sz="1800" dirty="0"/>
              <a:t>What is the patient’s preference?</a:t>
            </a:r>
            <a:endParaRPr sz="1800" dirty="0"/>
          </a:p>
          <a:p>
            <a:pPr marL="0" lvl="0" indent="0" algn="l" rtl="0">
              <a:lnSpc>
                <a:spcPct val="90000"/>
              </a:lnSpc>
              <a:spcBef>
                <a:spcPts val="0"/>
              </a:spcBef>
              <a:spcAft>
                <a:spcPts val="0"/>
              </a:spcAft>
              <a:buSzPts val="1400"/>
              <a:buNone/>
            </a:pPr>
            <a:endParaRPr sz="1800" dirty="0"/>
          </a:p>
        </p:txBody>
      </p:sp>
      <p:pic>
        <p:nvPicPr>
          <p:cNvPr id="2" name="Picture 1">
            <a:extLst>
              <a:ext uri="{FF2B5EF4-FFF2-40B4-BE49-F238E27FC236}">
                <a16:creationId xmlns:a16="http://schemas.microsoft.com/office/drawing/2014/main" id="{EBE9BA5A-EE89-AE56-AE82-2CCB7951DD75}"/>
              </a:ext>
            </a:extLst>
          </p:cNvPr>
          <p:cNvPicPr>
            <a:picLocks noChangeAspect="1"/>
          </p:cNvPicPr>
          <p:nvPr/>
        </p:nvPicPr>
        <p:blipFill>
          <a:blip r:embed="rId3"/>
          <a:stretch>
            <a:fillRect/>
          </a:stretch>
        </p:blipFill>
        <p:spPr>
          <a:xfrm>
            <a:off x="0" y="4198618"/>
            <a:ext cx="9144000" cy="83210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7"/>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27272"/>
              <a:buNone/>
            </a:pPr>
            <a:r>
              <a:rPr lang="en">
                <a:latin typeface="Calibri"/>
                <a:ea typeface="Calibri"/>
                <a:cs typeface="Calibri"/>
                <a:sym typeface="Calibri"/>
              </a:rPr>
              <a:t>Pharmacotherapy Initiation: Clinical Considerations</a:t>
            </a:r>
            <a:endParaRPr>
              <a:latin typeface="Calibri"/>
              <a:ea typeface="Calibri"/>
              <a:cs typeface="Calibri"/>
              <a:sym typeface="Calibri"/>
            </a:endParaRPr>
          </a:p>
        </p:txBody>
      </p:sp>
      <p:sp>
        <p:nvSpPr>
          <p:cNvPr id="363" name="Google Shape;363;p57"/>
          <p:cNvSpPr txBox="1">
            <a:spLocks noGrp="1"/>
          </p:cNvSpPr>
          <p:nvPr>
            <p:ph idx="4294967295"/>
          </p:nvPr>
        </p:nvSpPr>
        <p:spPr>
          <a:xfrm>
            <a:off x="628653" y="1369212"/>
            <a:ext cx="4735425" cy="2334109"/>
          </a:xfrm>
          <a:prstGeom prst="rect">
            <a:avLst/>
          </a:prstGeom>
          <a:noFill/>
          <a:ln>
            <a:noFill/>
          </a:ln>
        </p:spPr>
        <p:txBody>
          <a:bodyPr spcFirstLastPara="1" wrap="square" lIns="91425" tIns="45700" rIns="91425" bIns="45700" anchor="t" anchorCtr="0">
            <a:noAutofit/>
          </a:bodyPr>
          <a:lstStyle/>
          <a:p>
            <a:pPr marL="342900" lvl="0" indent="-254000" algn="l" rtl="0">
              <a:lnSpc>
                <a:spcPct val="90000"/>
              </a:lnSpc>
              <a:spcBef>
                <a:spcPts val="800"/>
              </a:spcBef>
              <a:spcAft>
                <a:spcPts val="0"/>
              </a:spcAft>
              <a:buSzPts val="1400"/>
              <a:buFont typeface="Arial"/>
              <a:buChar char="•"/>
            </a:pPr>
            <a:r>
              <a:rPr lang="en" sz="1400" dirty="0">
                <a:solidFill>
                  <a:schemeClr val="bg1"/>
                </a:solidFill>
              </a:rPr>
              <a:t>Starting medications at low doses is done to minimize side effects</a:t>
            </a:r>
            <a:endParaRPr sz="1400" dirty="0">
              <a:solidFill>
                <a:schemeClr val="bg1"/>
              </a:solidFill>
              <a:cs typeface="Poppins"/>
            </a:endParaRPr>
          </a:p>
          <a:p>
            <a:pPr marL="685800" lvl="1" indent="-254000" algn="l" rtl="0">
              <a:lnSpc>
                <a:spcPct val="90000"/>
              </a:lnSpc>
              <a:spcBef>
                <a:spcPts val="0"/>
              </a:spcBef>
              <a:spcAft>
                <a:spcPts val="0"/>
              </a:spcAft>
              <a:buSzPts val="1400"/>
              <a:buFont typeface="Arial"/>
              <a:buChar char="•"/>
            </a:pPr>
            <a:r>
              <a:rPr lang="en" sz="1400" dirty="0">
                <a:solidFill>
                  <a:schemeClr val="bg1"/>
                </a:solidFill>
              </a:rPr>
              <a:t>I.e. SSRIs can have early side effects of increased anxiety and GI distress due to serotonin receptors in the brain/stomach. These side effects generally remit after a few days as receptors adapt and the patient can continue to increase dose in a stepwise manner. </a:t>
            </a:r>
            <a:endParaRPr sz="1400" dirty="0">
              <a:solidFill>
                <a:schemeClr val="bg1"/>
              </a:solidFill>
              <a:cs typeface="Poppins"/>
            </a:endParaRPr>
          </a:p>
          <a:p>
            <a:pPr marL="342900" lvl="0" indent="-254000" algn="l" rtl="0">
              <a:lnSpc>
                <a:spcPct val="90000"/>
              </a:lnSpc>
              <a:spcBef>
                <a:spcPts val="0"/>
              </a:spcBef>
              <a:spcAft>
                <a:spcPts val="0"/>
              </a:spcAft>
              <a:buSzPts val="1400"/>
              <a:buFont typeface="Arial"/>
              <a:buChar char="•"/>
            </a:pPr>
            <a:r>
              <a:rPr lang="en" sz="1400" dirty="0">
                <a:solidFill>
                  <a:schemeClr val="bg1"/>
                </a:solidFill>
              </a:rPr>
              <a:t>If the patient stopped a working medication when she found out she was pregnant, the pregnancy is already exposed to that. Consider restarting it!</a:t>
            </a:r>
            <a:endParaRPr sz="1400" dirty="0">
              <a:solidFill>
                <a:schemeClr val="bg1"/>
              </a:solidFill>
              <a:cs typeface="Poppins"/>
            </a:endParaRPr>
          </a:p>
        </p:txBody>
      </p:sp>
      <p:pic>
        <p:nvPicPr>
          <p:cNvPr id="2" name="Picture 1">
            <a:extLst>
              <a:ext uri="{FF2B5EF4-FFF2-40B4-BE49-F238E27FC236}">
                <a16:creationId xmlns:a16="http://schemas.microsoft.com/office/drawing/2014/main" id="{238640F2-D203-3E70-8D7C-FA22F8798DF8}"/>
              </a:ext>
            </a:extLst>
          </p:cNvPr>
          <p:cNvPicPr>
            <a:picLocks noChangeAspect="1"/>
          </p:cNvPicPr>
          <p:nvPr/>
        </p:nvPicPr>
        <p:blipFill>
          <a:blip r:embed="rId3"/>
          <a:stretch>
            <a:fillRect/>
          </a:stretch>
        </p:blipFill>
        <p:spPr>
          <a:xfrm>
            <a:off x="0" y="4116172"/>
            <a:ext cx="9144000" cy="83210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Pharmacotherapy Initiation: Clinical Considerations</a:t>
            </a:r>
            <a:endParaRPr/>
          </a:p>
        </p:txBody>
      </p:sp>
      <p:sp>
        <p:nvSpPr>
          <p:cNvPr id="369" name="Google Shape;369;p58"/>
          <p:cNvSpPr txBox="1">
            <a:spLocks noGrp="1"/>
          </p:cNvSpPr>
          <p:nvPr>
            <p:ph idx="1"/>
          </p:nvPr>
        </p:nvSpPr>
        <p:spPr>
          <a:prstGeom prst="rect">
            <a:avLst/>
          </a:prstGeom>
          <a:noFill/>
          <a:ln>
            <a:noFill/>
          </a:ln>
        </p:spPr>
        <p:txBody>
          <a:bodyPr spcFirstLastPara="1" wrap="square" lIns="68575" tIns="34275" rIns="68575" bIns="34275" anchor="t" anchorCtr="0">
            <a:normAutofit fontScale="92500" lnSpcReduction="20000"/>
          </a:bodyPr>
          <a:lstStyle/>
          <a:p>
            <a:pPr marL="342900" lvl="0" indent="-254000" algn="l" rtl="0">
              <a:lnSpc>
                <a:spcPct val="110000"/>
              </a:lnSpc>
              <a:spcBef>
                <a:spcPts val="0"/>
              </a:spcBef>
              <a:spcAft>
                <a:spcPts val="0"/>
              </a:spcAft>
              <a:buSzPts val="1400"/>
              <a:buFont typeface="Calibri"/>
              <a:buChar char="•"/>
            </a:pPr>
            <a:r>
              <a:rPr lang="en" sz="1400" dirty="0"/>
              <a:t>Sertraline is not the only medication that is low risk in pregnancy. If a patient is on escitalopram, you should NOT switch to sertraline. That is two exposures and we don’t know that sertraline will be as effective</a:t>
            </a:r>
            <a:endParaRPr sz="1400" dirty="0"/>
          </a:p>
          <a:p>
            <a:pPr marL="342900" lvl="0" indent="0" algn="l" rtl="0">
              <a:lnSpc>
                <a:spcPct val="110000"/>
              </a:lnSpc>
              <a:spcBef>
                <a:spcPts val="0"/>
              </a:spcBef>
              <a:spcAft>
                <a:spcPts val="0"/>
              </a:spcAft>
              <a:buNone/>
            </a:pPr>
            <a:endParaRPr sz="1400" dirty="0"/>
          </a:p>
          <a:p>
            <a:pPr marL="342900" lvl="0" indent="-254000" algn="l" rtl="0">
              <a:lnSpc>
                <a:spcPct val="110000"/>
              </a:lnSpc>
              <a:spcBef>
                <a:spcPts val="0"/>
              </a:spcBef>
              <a:spcAft>
                <a:spcPts val="0"/>
              </a:spcAft>
              <a:buSzPts val="1400"/>
              <a:buFont typeface="Calibri"/>
              <a:buChar char="•"/>
            </a:pPr>
            <a:r>
              <a:rPr lang="en" sz="1400" dirty="0"/>
              <a:t>Almost all medications will need to be increased after initiation </a:t>
            </a:r>
            <a:endParaRPr sz="1400" dirty="0"/>
          </a:p>
          <a:p>
            <a:pPr marL="685800" lvl="1" indent="-254000" algn="l" rtl="0">
              <a:lnSpc>
                <a:spcPct val="110000"/>
              </a:lnSpc>
              <a:spcBef>
                <a:spcPts val="0"/>
              </a:spcBef>
              <a:spcAft>
                <a:spcPts val="0"/>
              </a:spcAft>
              <a:buSzPts val="1400"/>
              <a:buFont typeface="Calibri"/>
              <a:buChar char="•"/>
            </a:pPr>
            <a:r>
              <a:rPr lang="en" sz="1200" dirty="0"/>
              <a:t>Sertraline, for example, is often started at 25-50 mg, but most patients need 100+ mg for optimal treatment </a:t>
            </a:r>
            <a:endParaRPr sz="1200" dirty="0"/>
          </a:p>
          <a:p>
            <a:pPr marL="685800" lvl="0" indent="0" algn="l" rtl="0">
              <a:lnSpc>
                <a:spcPct val="110000"/>
              </a:lnSpc>
              <a:spcBef>
                <a:spcPts val="0"/>
              </a:spcBef>
              <a:spcAft>
                <a:spcPts val="0"/>
              </a:spcAft>
              <a:buNone/>
            </a:pPr>
            <a:endParaRPr sz="1200" dirty="0"/>
          </a:p>
          <a:p>
            <a:pPr marL="342900" lvl="0" indent="-254000" algn="l" rtl="0">
              <a:lnSpc>
                <a:spcPct val="110000"/>
              </a:lnSpc>
              <a:spcBef>
                <a:spcPts val="0"/>
              </a:spcBef>
              <a:spcAft>
                <a:spcPts val="0"/>
              </a:spcAft>
              <a:buSzPts val="1400"/>
              <a:buFont typeface="Calibri"/>
              <a:buChar char="•"/>
            </a:pPr>
            <a:r>
              <a:rPr lang="en" sz="1400" dirty="0"/>
              <a:t>Physiologic changes: e.g. expansion of blood volume, increased GFR (e.g. lithium), changes to cytochrome CP450 system</a:t>
            </a:r>
            <a:endParaRPr sz="1400" dirty="0"/>
          </a:p>
          <a:p>
            <a:pPr marL="114300" lvl="0" indent="0" algn="l" rtl="0">
              <a:lnSpc>
                <a:spcPct val="110000"/>
              </a:lnSpc>
              <a:spcBef>
                <a:spcPts val="800"/>
              </a:spcBef>
              <a:spcAft>
                <a:spcPts val="0"/>
              </a:spcAft>
              <a:buSzPts val="1400"/>
              <a:buNone/>
            </a:pPr>
            <a:endParaRPr sz="1400" dirty="0"/>
          </a:p>
        </p:txBody>
      </p:sp>
      <p:pic>
        <p:nvPicPr>
          <p:cNvPr id="2" name="Picture 1">
            <a:extLst>
              <a:ext uri="{FF2B5EF4-FFF2-40B4-BE49-F238E27FC236}">
                <a16:creationId xmlns:a16="http://schemas.microsoft.com/office/drawing/2014/main" id="{5E688CA6-DB92-C4CE-1274-AC967F8524D8}"/>
              </a:ext>
            </a:extLst>
          </p:cNvPr>
          <p:cNvPicPr>
            <a:picLocks noChangeAspect="1"/>
          </p:cNvPicPr>
          <p:nvPr/>
        </p:nvPicPr>
        <p:blipFill>
          <a:blip r:embed="rId3"/>
          <a:stretch>
            <a:fillRect/>
          </a:stretch>
        </p:blipFill>
        <p:spPr>
          <a:xfrm>
            <a:off x="0" y="4116172"/>
            <a:ext cx="9144000" cy="8321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73"/>
        <p:cNvGrpSpPr/>
        <p:nvPr/>
      </p:nvGrpSpPr>
      <p:grpSpPr>
        <a:xfrm>
          <a:off x="0" y="0"/>
          <a:ext cx="0" cy="0"/>
          <a:chOff x="0" y="0"/>
          <a:chExt cx="0" cy="0"/>
        </a:xfrm>
      </p:grpSpPr>
      <p:pic>
        <p:nvPicPr>
          <p:cNvPr id="2" name="Picture 1">
            <a:extLst>
              <a:ext uri="{FF2B5EF4-FFF2-40B4-BE49-F238E27FC236}">
                <a16:creationId xmlns:a16="http://schemas.microsoft.com/office/drawing/2014/main" id="{F918CE26-BEB0-F463-BC5C-7BA0613AC625}"/>
              </a:ext>
            </a:extLst>
          </p:cNvPr>
          <p:cNvPicPr>
            <a:picLocks noChangeAspect="1"/>
          </p:cNvPicPr>
          <p:nvPr/>
        </p:nvPicPr>
        <p:blipFill>
          <a:blip r:embed="rId3"/>
          <a:stretch>
            <a:fillRect/>
          </a:stretch>
        </p:blipFill>
        <p:spPr>
          <a:xfrm>
            <a:off x="0" y="4200556"/>
            <a:ext cx="9144000" cy="832104"/>
          </a:xfrm>
          <a:prstGeom prst="rect">
            <a:avLst/>
          </a:prstGeom>
        </p:spPr>
      </p:pic>
      <p:sp>
        <p:nvSpPr>
          <p:cNvPr id="374" name="Google Shape;374;p59"/>
          <p:cNvSpPr txBox="1"/>
          <p:nvPr/>
        </p:nvSpPr>
        <p:spPr>
          <a:xfrm>
            <a:off x="475800" y="546625"/>
            <a:ext cx="7719300" cy="36204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800"/>
              </a:spcBef>
              <a:spcAft>
                <a:spcPts val="0"/>
              </a:spcAft>
              <a:buNone/>
            </a:pPr>
            <a:endParaRPr sz="2100">
              <a:solidFill>
                <a:srgbClr val="000000"/>
              </a:solidFill>
              <a:latin typeface="Calibri"/>
              <a:ea typeface="Calibri"/>
              <a:cs typeface="Calibri"/>
              <a:sym typeface="Calibri"/>
            </a:endParaRPr>
          </a:p>
        </p:txBody>
      </p:sp>
      <p:sp>
        <p:nvSpPr>
          <p:cNvPr id="375" name="Google Shape;375;p59"/>
          <p:cNvSpPr txBox="1"/>
          <p:nvPr/>
        </p:nvSpPr>
        <p:spPr>
          <a:xfrm>
            <a:off x="684450" y="1825700"/>
            <a:ext cx="7719300" cy="36204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800"/>
              </a:spcBef>
              <a:spcAft>
                <a:spcPts val="0"/>
              </a:spcAft>
              <a:buNone/>
            </a:pPr>
            <a:endParaRPr sz="2100">
              <a:solidFill>
                <a:srgbClr val="000000"/>
              </a:solidFill>
              <a:latin typeface="Calibri"/>
              <a:ea typeface="Calibri"/>
              <a:cs typeface="Calibri"/>
              <a:sym typeface="Calibri"/>
            </a:endParaRPr>
          </a:p>
        </p:txBody>
      </p:sp>
      <p:graphicFrame>
        <p:nvGraphicFramePr>
          <p:cNvPr id="376" name="Google Shape;376;p59"/>
          <p:cNvGraphicFramePr/>
          <p:nvPr>
            <p:extLst>
              <p:ext uri="{D42A27DB-BD31-4B8C-83A1-F6EECF244321}">
                <p14:modId xmlns:p14="http://schemas.microsoft.com/office/powerpoint/2010/main" val="2908670747"/>
              </p:ext>
            </p:extLst>
          </p:nvPr>
        </p:nvGraphicFramePr>
        <p:xfrm>
          <a:off x="179973" y="756938"/>
          <a:ext cx="8612920" cy="3501090"/>
        </p:xfrm>
        <a:graphic>
          <a:graphicData uri="http://schemas.openxmlformats.org/drawingml/2006/table">
            <a:tbl>
              <a:tblPr>
                <a:noFill/>
                <a:tableStyleId>{4DF8920A-C726-4CAD-8A7C-7759A89960CF}</a:tableStyleId>
              </a:tblPr>
              <a:tblGrid>
                <a:gridCol w="1722584">
                  <a:extLst>
                    <a:ext uri="{9D8B030D-6E8A-4147-A177-3AD203B41FA5}">
                      <a16:colId xmlns:a16="http://schemas.microsoft.com/office/drawing/2014/main" val="20000"/>
                    </a:ext>
                  </a:extLst>
                </a:gridCol>
                <a:gridCol w="1722584">
                  <a:extLst>
                    <a:ext uri="{9D8B030D-6E8A-4147-A177-3AD203B41FA5}">
                      <a16:colId xmlns:a16="http://schemas.microsoft.com/office/drawing/2014/main" val="20001"/>
                    </a:ext>
                  </a:extLst>
                </a:gridCol>
                <a:gridCol w="1722584">
                  <a:extLst>
                    <a:ext uri="{9D8B030D-6E8A-4147-A177-3AD203B41FA5}">
                      <a16:colId xmlns:a16="http://schemas.microsoft.com/office/drawing/2014/main" val="20002"/>
                    </a:ext>
                  </a:extLst>
                </a:gridCol>
                <a:gridCol w="1722584">
                  <a:extLst>
                    <a:ext uri="{9D8B030D-6E8A-4147-A177-3AD203B41FA5}">
                      <a16:colId xmlns:a16="http://schemas.microsoft.com/office/drawing/2014/main" val="20003"/>
                    </a:ext>
                  </a:extLst>
                </a:gridCol>
                <a:gridCol w="1722584">
                  <a:extLst>
                    <a:ext uri="{9D8B030D-6E8A-4147-A177-3AD203B41FA5}">
                      <a16:colId xmlns:a16="http://schemas.microsoft.com/office/drawing/2014/main" val="20004"/>
                    </a:ext>
                  </a:extLst>
                </a:gridCol>
              </a:tblGrid>
              <a:tr h="10399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solidFill>
                      <a:srgbClr val="A6462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Starting Dose (↓side effects)</a:t>
                      </a:r>
                      <a:endParaRPr sz="1400" u="none" strike="noStrike" cap="none" dirty="0"/>
                    </a:p>
                  </a:txBody>
                  <a:tcPr marL="91450" marR="91450" marT="45725" marB="45725" anchor="ctr">
                    <a:solidFill>
                      <a:srgbClr val="A6462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Range often needed for MDD/PPD</a:t>
                      </a:r>
                      <a:endParaRPr sz="2000" u="none" strike="noStrike" cap="none" dirty="0">
                        <a:latin typeface="Calibri"/>
                        <a:ea typeface="Calibri"/>
                        <a:cs typeface="Calibri"/>
                        <a:sym typeface="Calibri"/>
                      </a:endParaRPr>
                    </a:p>
                  </a:txBody>
                  <a:tcPr marL="91450" marR="91450" marT="45725" marB="45725" anchor="ctr">
                    <a:solidFill>
                      <a:srgbClr val="A6462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Range often needed for GAD</a:t>
                      </a:r>
                      <a:endParaRPr sz="1400" u="none" strike="noStrike" cap="none" dirty="0"/>
                    </a:p>
                  </a:txBody>
                  <a:tcPr marL="91450" marR="91450" marT="45725" marB="45725" anchor="ctr">
                    <a:solidFill>
                      <a:srgbClr val="A6462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Range often needed for OCD</a:t>
                      </a:r>
                      <a:endParaRPr sz="1400" u="none" strike="noStrike" cap="none" dirty="0"/>
                    </a:p>
                  </a:txBody>
                  <a:tcPr marL="91450" marR="91450" marT="45725" marB="45725" anchor="ctr">
                    <a:solidFill>
                      <a:srgbClr val="A6462D"/>
                    </a:solidFill>
                  </a:tcPr>
                </a:tc>
                <a:extLst>
                  <a:ext uri="{0D108BD9-81ED-4DB2-BD59-A6C34878D82A}">
                    <a16:rowId xmlns:a16="http://schemas.microsoft.com/office/drawing/2014/main" val="10000"/>
                  </a:ext>
                </a:extLst>
              </a:tr>
              <a:tr h="556230">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Sertraline </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25-50 mg</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150-200 mg</a:t>
                      </a:r>
                      <a:endParaRPr sz="2000" u="none" strike="noStrike" cap="none" dirty="0">
                        <a:latin typeface="Calibri"/>
                        <a:ea typeface="Calibri"/>
                        <a:cs typeface="Calibri"/>
                        <a:sym typeface="Calibri"/>
                      </a:endParaRPr>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100-200 mg</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200-400 mg </a:t>
                      </a:r>
                      <a:endParaRPr sz="1400" u="none" strike="noStrike" cap="none" dirty="0"/>
                    </a:p>
                  </a:txBody>
                  <a:tcPr marL="91450" marR="91450" marT="45725" marB="45725" anchor="ctr">
                    <a:solidFill>
                      <a:srgbClr val="B2C8BA"/>
                    </a:solidFill>
                  </a:tcPr>
                </a:tc>
                <a:extLst>
                  <a:ext uri="{0D108BD9-81ED-4DB2-BD59-A6C34878D82A}">
                    <a16:rowId xmlns:a16="http://schemas.microsoft.com/office/drawing/2014/main" val="10001"/>
                  </a:ext>
                </a:extLst>
              </a:tr>
              <a:tr h="357676">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Fluoxetine </a:t>
                      </a:r>
                      <a:endParaRPr sz="1400" u="none" strike="noStrike" cap="none" dirty="0"/>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10 mg </a:t>
                      </a:r>
                      <a:endParaRPr sz="1400" u="none" strike="noStrike" cap="none" dirty="0"/>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20-60 mg</a:t>
                      </a:r>
                      <a:endParaRPr sz="2000" u="none" strike="noStrike" cap="none" dirty="0">
                        <a:latin typeface="Calibri"/>
                        <a:ea typeface="Calibri"/>
                        <a:cs typeface="Calibri"/>
                        <a:sym typeface="Calibri"/>
                      </a:endParaRPr>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20-80 mg </a:t>
                      </a:r>
                      <a:endParaRPr sz="1400" u="none" strike="noStrike" cap="none" dirty="0"/>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40-120 mg </a:t>
                      </a:r>
                      <a:endParaRPr sz="1400" u="none" strike="noStrike" cap="none" dirty="0"/>
                    </a:p>
                  </a:txBody>
                  <a:tcPr marL="91450" marR="91450" marT="45725" marB="45725" anchor="ctr">
                    <a:solidFill>
                      <a:schemeClr val="bg1"/>
                    </a:solidFill>
                  </a:tcPr>
                </a:tc>
                <a:extLst>
                  <a:ext uri="{0D108BD9-81ED-4DB2-BD59-A6C34878D82A}">
                    <a16:rowId xmlns:a16="http://schemas.microsoft.com/office/drawing/2014/main" val="10002"/>
                  </a:ext>
                </a:extLst>
              </a:tr>
              <a:tr h="556230">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Escitalopram </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5-10 mg HS</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15-30 mg</a:t>
                      </a:r>
                      <a:endParaRPr sz="2000" u="none" strike="noStrike" cap="none" dirty="0">
                        <a:latin typeface="Calibri"/>
                        <a:ea typeface="Calibri"/>
                        <a:cs typeface="Calibri"/>
                        <a:sym typeface="Calibri"/>
                      </a:endParaRPr>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20-40 mg </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20-60 mg </a:t>
                      </a:r>
                      <a:endParaRPr sz="1400" u="none" strike="noStrike" cap="none" dirty="0"/>
                    </a:p>
                  </a:txBody>
                  <a:tcPr marL="91450" marR="91450" marT="45725" marB="45725" anchor="ctr">
                    <a:solidFill>
                      <a:srgbClr val="B2C8BA"/>
                    </a:solidFill>
                  </a:tcPr>
                </a:tc>
                <a:extLst>
                  <a:ext uri="{0D108BD9-81ED-4DB2-BD59-A6C34878D82A}">
                    <a16:rowId xmlns:a16="http://schemas.microsoft.com/office/drawing/2014/main" val="10003"/>
                  </a:ext>
                </a:extLst>
              </a:tr>
              <a:tr h="357676">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Citalopram</a:t>
                      </a:r>
                      <a:endParaRPr sz="1400" u="none" strike="noStrike" cap="none" dirty="0"/>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10 mg</a:t>
                      </a:r>
                      <a:endParaRPr sz="1400" u="none" strike="noStrike" cap="none" dirty="0"/>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20-40 mg </a:t>
                      </a:r>
                      <a:endParaRPr sz="2000" u="none" strike="noStrike" cap="none" dirty="0">
                        <a:latin typeface="Calibri"/>
                        <a:ea typeface="Calibri"/>
                        <a:cs typeface="Calibri"/>
                        <a:sym typeface="Calibri"/>
                      </a:endParaRPr>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20-40 mg</a:t>
                      </a:r>
                      <a:endParaRPr sz="1400" u="none" strike="noStrike" cap="none" dirty="0"/>
                    </a:p>
                  </a:txBody>
                  <a:tcPr marL="91450" marR="91450" marT="45725" marB="45725" anchor="ctr">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20-80 mg </a:t>
                      </a:r>
                      <a:endParaRPr sz="1400" u="none" strike="noStrike" cap="none" dirty="0"/>
                    </a:p>
                  </a:txBody>
                  <a:tcPr marL="91450" marR="91450" marT="45725" marB="45725" anchor="ctr">
                    <a:solidFill>
                      <a:schemeClr val="bg1"/>
                    </a:solidFill>
                  </a:tcPr>
                </a:tc>
                <a:extLst>
                  <a:ext uri="{0D108BD9-81ED-4DB2-BD59-A6C34878D82A}">
                    <a16:rowId xmlns:a16="http://schemas.microsoft.com/office/drawing/2014/main" val="10004"/>
                  </a:ext>
                </a:extLst>
              </a:tr>
              <a:tr h="556230">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Fluvoxamine</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50-100 mg HS</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 sz="2000" u="none" strike="noStrike" cap="none" dirty="0">
                          <a:solidFill>
                            <a:schemeClr val="dk1"/>
                          </a:solidFill>
                          <a:latin typeface="Calibri"/>
                          <a:ea typeface="Calibri"/>
                          <a:cs typeface="Calibri"/>
                          <a:sym typeface="Calibri"/>
                        </a:rPr>
                        <a:t>--------</a:t>
                      </a:r>
                      <a:endParaRPr sz="2000" u="none" strike="noStrike" cap="none" dirty="0">
                        <a:latin typeface="Calibri"/>
                        <a:ea typeface="Calibri"/>
                        <a:cs typeface="Calibri"/>
                        <a:sym typeface="Calibri"/>
                      </a:endParaRPr>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a:t>
                      </a:r>
                      <a:endParaRPr sz="1400" u="none" strike="noStrike" cap="none" dirty="0"/>
                    </a:p>
                  </a:txBody>
                  <a:tcPr marL="91450" marR="91450" marT="45725" marB="45725" anchor="ctr">
                    <a:solidFill>
                      <a:srgbClr val="B2C8B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dirty="0">
                          <a:latin typeface="Calibri"/>
                          <a:ea typeface="Calibri"/>
                          <a:cs typeface="Calibri"/>
                          <a:sym typeface="Calibri"/>
                        </a:rPr>
                        <a:t>100-300 mg</a:t>
                      </a:r>
                      <a:endParaRPr sz="1400" u="none" strike="noStrike" cap="none" dirty="0"/>
                    </a:p>
                  </a:txBody>
                  <a:tcPr marL="91450" marR="91450" marT="45725" marB="45725" anchor="ctr">
                    <a:solidFill>
                      <a:srgbClr val="B2C8BA"/>
                    </a:solidFill>
                  </a:tcPr>
                </a:tc>
                <a:extLst>
                  <a:ext uri="{0D108BD9-81ED-4DB2-BD59-A6C34878D82A}">
                    <a16:rowId xmlns:a16="http://schemas.microsoft.com/office/drawing/2014/main" val="10005"/>
                  </a:ext>
                </a:extLst>
              </a:tr>
            </a:tbl>
          </a:graphicData>
        </a:graphic>
      </p:graphicFrame>
      <p:sp>
        <p:nvSpPr>
          <p:cNvPr id="377" name="Google Shape;377;p59"/>
          <p:cNvSpPr txBox="1">
            <a:spLocks noGrp="1"/>
          </p:cNvSpPr>
          <p:nvPr>
            <p:ph type="title"/>
          </p:nvPr>
        </p:nvSpPr>
        <p:spPr>
          <a:xfrm>
            <a:off x="0" y="-17694"/>
            <a:ext cx="7886700" cy="99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800"/>
              <a:buNone/>
            </a:pPr>
            <a:r>
              <a:rPr lang="en" sz="2800" dirty="0">
                <a:latin typeface="Calibri"/>
                <a:ea typeface="Calibri"/>
                <a:cs typeface="Calibri"/>
                <a:sym typeface="Calibri"/>
              </a:rPr>
              <a:t>Pharmacotherapy Initiation: Dosing</a:t>
            </a:r>
            <a:endParaRPr sz="2800" dirty="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0"/>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
                <a:latin typeface="Calibri"/>
                <a:ea typeface="Calibri"/>
                <a:cs typeface="Calibri"/>
                <a:sym typeface="Calibri"/>
              </a:rPr>
              <a:t>Goal: Lowest EFFECTIVE dose (AKA increase!)</a:t>
            </a:r>
            <a:endParaRPr>
              <a:latin typeface="Calibri"/>
              <a:ea typeface="Calibri"/>
              <a:cs typeface="Calibri"/>
              <a:sym typeface="Calibri"/>
            </a:endParaRPr>
          </a:p>
        </p:txBody>
      </p:sp>
      <p:sp>
        <p:nvSpPr>
          <p:cNvPr id="383" name="Google Shape;383;p60"/>
          <p:cNvSpPr txBox="1">
            <a:spLocks noGrp="1"/>
          </p:cNvSpPr>
          <p:nvPr>
            <p:ph idx="4294967295"/>
          </p:nvPr>
        </p:nvSpPr>
        <p:spPr>
          <a:xfrm>
            <a:off x="249382" y="1113848"/>
            <a:ext cx="7469188" cy="3197225"/>
          </a:xfrm>
          <a:prstGeom prst="rect">
            <a:avLst/>
          </a:prstGeom>
          <a:noFill/>
          <a:ln>
            <a:noFill/>
          </a:ln>
        </p:spPr>
        <p:txBody>
          <a:bodyPr spcFirstLastPara="1" wrap="square" lIns="91425" tIns="45700" rIns="91425" bIns="45700" anchor="t" anchorCtr="0">
            <a:normAutofit/>
          </a:bodyPr>
          <a:lstStyle/>
          <a:p>
            <a:pPr marL="342900" lvl="0" indent="-254000" algn="l" rtl="0">
              <a:lnSpc>
                <a:spcPct val="115000"/>
              </a:lnSpc>
              <a:spcBef>
                <a:spcPts val="1200"/>
              </a:spcBef>
              <a:spcAft>
                <a:spcPts val="0"/>
              </a:spcAft>
              <a:buSzPts val="1400"/>
              <a:buFont typeface="Arial"/>
              <a:buChar char="•"/>
            </a:pPr>
            <a:r>
              <a:rPr lang="en" sz="1800" dirty="0">
                <a:solidFill>
                  <a:schemeClr val="bg1"/>
                </a:solidFill>
              </a:rPr>
              <a:t>“Lowest dose” or “target dose” does not necessarily mean it’s effective</a:t>
            </a:r>
            <a:endParaRPr sz="1800" dirty="0">
              <a:solidFill>
                <a:schemeClr val="bg1"/>
              </a:solidFill>
            </a:endParaRPr>
          </a:p>
          <a:p>
            <a:pPr marL="342900" lvl="0" indent="-254000" algn="l" rtl="0">
              <a:lnSpc>
                <a:spcPct val="115000"/>
              </a:lnSpc>
              <a:spcBef>
                <a:spcPts val="1200"/>
              </a:spcBef>
              <a:spcAft>
                <a:spcPts val="0"/>
              </a:spcAft>
              <a:buSzPts val="1400"/>
              <a:buFont typeface="Arial"/>
              <a:buChar char="•"/>
            </a:pPr>
            <a:r>
              <a:rPr lang="en" sz="1800" dirty="0">
                <a:solidFill>
                  <a:schemeClr val="bg1"/>
                </a:solidFill>
              </a:rPr>
              <a:t>If the patient is taking medication and is still psychiatrically ill, then the fetus is getting TWO exposures now</a:t>
            </a:r>
            <a:endParaRPr sz="1800" dirty="0">
              <a:solidFill>
                <a:schemeClr val="bg1"/>
              </a:solidFill>
            </a:endParaRPr>
          </a:p>
          <a:p>
            <a:pPr marL="342900" lvl="0" indent="-254000" algn="l" rtl="0">
              <a:lnSpc>
                <a:spcPct val="115000"/>
              </a:lnSpc>
              <a:spcBef>
                <a:spcPts val="1200"/>
              </a:spcBef>
              <a:spcAft>
                <a:spcPts val="0"/>
              </a:spcAft>
              <a:buSzPts val="1400"/>
              <a:buFont typeface="Arial"/>
              <a:buChar char="•"/>
            </a:pPr>
            <a:r>
              <a:rPr lang="en" sz="1800" dirty="0">
                <a:solidFill>
                  <a:schemeClr val="bg1"/>
                </a:solidFill>
              </a:rPr>
              <a:t>Continue to increase medication until symptom remission</a:t>
            </a:r>
            <a:endParaRPr sz="1800" dirty="0">
              <a:solidFill>
                <a:schemeClr val="bg1"/>
              </a:solidFill>
            </a:endParaRPr>
          </a:p>
          <a:p>
            <a:pPr marL="342900" lvl="0" indent="-254000" algn="l" rtl="0">
              <a:lnSpc>
                <a:spcPct val="115000"/>
              </a:lnSpc>
              <a:spcBef>
                <a:spcPts val="1200"/>
              </a:spcBef>
              <a:spcAft>
                <a:spcPts val="0"/>
              </a:spcAft>
              <a:buSzPts val="1400"/>
              <a:buFont typeface="Arial"/>
              <a:buChar char="•"/>
            </a:pPr>
            <a:r>
              <a:rPr lang="en" sz="1800" dirty="0">
                <a:solidFill>
                  <a:schemeClr val="bg1"/>
                </a:solidFill>
              </a:rPr>
              <a:t>Optimize non-pharmacological modalities (therapy, exercise, yoga, routine) to maximize outcome </a:t>
            </a:r>
            <a:endParaRPr sz="1800" dirty="0">
              <a:solidFill>
                <a:schemeClr val="bg1"/>
              </a:solidFill>
            </a:endParaRPr>
          </a:p>
        </p:txBody>
      </p:sp>
      <p:pic>
        <p:nvPicPr>
          <p:cNvPr id="2" name="Picture 1">
            <a:extLst>
              <a:ext uri="{FF2B5EF4-FFF2-40B4-BE49-F238E27FC236}">
                <a16:creationId xmlns:a16="http://schemas.microsoft.com/office/drawing/2014/main" id="{291CD448-6C6C-C0BD-6716-62BD0EA4E1AF}"/>
              </a:ext>
            </a:extLst>
          </p:cNvPr>
          <p:cNvPicPr>
            <a:picLocks noChangeAspect="1"/>
          </p:cNvPicPr>
          <p:nvPr/>
        </p:nvPicPr>
        <p:blipFill>
          <a:blip r:embed="rId3"/>
          <a:srcRect t="23422" b="21610"/>
          <a:stretch>
            <a:fillRect/>
          </a:stretch>
        </p:blipFill>
        <p:spPr>
          <a:xfrm>
            <a:off x="0" y="4311072"/>
            <a:ext cx="9144000" cy="45738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pic>
        <p:nvPicPr>
          <p:cNvPr id="3" name="Picture 2">
            <a:extLst>
              <a:ext uri="{FF2B5EF4-FFF2-40B4-BE49-F238E27FC236}">
                <a16:creationId xmlns:a16="http://schemas.microsoft.com/office/drawing/2014/main" id="{3C337F8D-753F-79B5-45E5-56B31A6AA84E}"/>
              </a:ext>
            </a:extLst>
          </p:cNvPr>
          <p:cNvPicPr>
            <a:picLocks noChangeAspect="1"/>
          </p:cNvPicPr>
          <p:nvPr/>
        </p:nvPicPr>
        <p:blipFill>
          <a:blip r:embed="rId3"/>
          <a:srcRect l="51227" t="14745" b="12435"/>
          <a:stretch>
            <a:fillRect/>
          </a:stretch>
        </p:blipFill>
        <p:spPr>
          <a:xfrm>
            <a:off x="4684201" y="4325966"/>
            <a:ext cx="4459799" cy="605929"/>
          </a:xfrm>
          <a:prstGeom prst="rect">
            <a:avLst/>
          </a:prstGeom>
        </p:spPr>
      </p:pic>
      <p:sp>
        <p:nvSpPr>
          <p:cNvPr id="388" name="Google Shape;388;p61"/>
          <p:cNvSpPr txBox="1">
            <a:spLocks noGrp="1"/>
          </p:cNvSpPr>
          <p:nvPr>
            <p:ph type="title"/>
          </p:nvPr>
        </p:nvSpPr>
        <p:spPr>
          <a:xfrm>
            <a:off x="516451" y="226419"/>
            <a:ext cx="7886700" cy="99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latin typeface="Calibri"/>
                <a:ea typeface="Calibri"/>
                <a:cs typeface="Calibri"/>
                <a:sym typeface="Calibri"/>
              </a:rPr>
              <a:t>Dose adjustments in pregnancy</a:t>
            </a:r>
            <a:endParaRPr dirty="0">
              <a:latin typeface="Calibri"/>
              <a:ea typeface="Calibri"/>
              <a:cs typeface="Calibri"/>
              <a:sym typeface="Calibri"/>
            </a:endParaRPr>
          </a:p>
        </p:txBody>
      </p:sp>
      <p:pic>
        <p:nvPicPr>
          <p:cNvPr id="389" name="Google Shape;389;p61"/>
          <p:cNvPicPr preferRelativeResize="0"/>
          <p:nvPr/>
        </p:nvPicPr>
        <p:blipFill rotWithShape="1">
          <a:blip r:embed="rId4">
            <a:alphaModFix/>
          </a:blip>
          <a:srcRect/>
          <a:stretch/>
        </p:blipFill>
        <p:spPr>
          <a:xfrm>
            <a:off x="533568" y="1215068"/>
            <a:ext cx="3926233" cy="3395031"/>
          </a:xfrm>
          <a:prstGeom prst="rect">
            <a:avLst/>
          </a:prstGeom>
          <a:noFill/>
          <a:ln>
            <a:noFill/>
          </a:ln>
        </p:spPr>
      </p:pic>
      <p:pic>
        <p:nvPicPr>
          <p:cNvPr id="390" name="Google Shape;390;p61"/>
          <p:cNvPicPr preferRelativeResize="0"/>
          <p:nvPr/>
        </p:nvPicPr>
        <p:blipFill rotWithShape="1">
          <a:blip r:embed="rId5">
            <a:alphaModFix/>
          </a:blip>
          <a:srcRect/>
          <a:stretch/>
        </p:blipFill>
        <p:spPr>
          <a:xfrm>
            <a:off x="6682225" y="300669"/>
            <a:ext cx="914400" cy="914400"/>
          </a:xfrm>
          <a:prstGeom prst="rect">
            <a:avLst/>
          </a:prstGeom>
          <a:noFill/>
          <a:ln>
            <a:noFill/>
          </a:ln>
        </p:spPr>
      </p:pic>
      <p:pic>
        <p:nvPicPr>
          <p:cNvPr id="391" name="Google Shape;391;p61"/>
          <p:cNvPicPr preferRelativeResize="0"/>
          <p:nvPr/>
        </p:nvPicPr>
        <p:blipFill rotWithShape="1">
          <a:blip r:embed="rId6">
            <a:alphaModFix/>
          </a:blip>
          <a:srcRect/>
          <a:stretch/>
        </p:blipFill>
        <p:spPr>
          <a:xfrm>
            <a:off x="6495450" y="1457394"/>
            <a:ext cx="1188720" cy="1188720"/>
          </a:xfrm>
          <a:prstGeom prst="rect">
            <a:avLst/>
          </a:prstGeom>
          <a:noFill/>
          <a:ln>
            <a:noFill/>
          </a:ln>
        </p:spPr>
      </p:pic>
      <p:pic>
        <p:nvPicPr>
          <p:cNvPr id="392" name="Google Shape;392;p61"/>
          <p:cNvPicPr preferRelativeResize="0"/>
          <p:nvPr/>
        </p:nvPicPr>
        <p:blipFill rotWithShape="1">
          <a:blip r:embed="rId7">
            <a:alphaModFix/>
          </a:blip>
          <a:srcRect/>
          <a:stretch/>
        </p:blipFill>
        <p:spPr>
          <a:xfrm>
            <a:off x="6419250" y="2914295"/>
            <a:ext cx="1371600" cy="1371600"/>
          </a:xfrm>
          <a:prstGeom prst="rect">
            <a:avLst/>
          </a:prstGeom>
          <a:noFill/>
          <a:ln>
            <a:noFill/>
          </a:ln>
        </p:spPr>
      </p:pic>
      <p:sp>
        <p:nvSpPr>
          <p:cNvPr id="393" name="Google Shape;393;p61"/>
          <p:cNvSpPr txBox="1"/>
          <p:nvPr/>
        </p:nvSpPr>
        <p:spPr>
          <a:xfrm>
            <a:off x="7620000" y="602350"/>
            <a:ext cx="1447800" cy="43080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600">
                <a:solidFill>
                  <a:schemeClr val="dk1"/>
                </a:solidFill>
                <a:latin typeface="Calibri"/>
                <a:ea typeface="Calibri"/>
                <a:cs typeface="Calibri"/>
                <a:sym typeface="Calibri"/>
              </a:rPr>
              <a:t>Pre-pregnancy</a:t>
            </a:r>
            <a:endParaRPr sz="1600">
              <a:solidFill>
                <a:schemeClr val="dk1"/>
              </a:solidFill>
              <a:latin typeface="Calibri"/>
              <a:ea typeface="Calibri"/>
              <a:cs typeface="Calibri"/>
              <a:sym typeface="Calibri"/>
            </a:endParaRPr>
          </a:p>
        </p:txBody>
      </p:sp>
      <p:sp>
        <p:nvSpPr>
          <p:cNvPr id="394" name="Google Shape;394;p61"/>
          <p:cNvSpPr txBox="1"/>
          <p:nvPr/>
        </p:nvSpPr>
        <p:spPr>
          <a:xfrm>
            <a:off x="7696200" y="1897750"/>
            <a:ext cx="1447800" cy="43080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600">
                <a:solidFill>
                  <a:schemeClr val="dk1"/>
                </a:solidFill>
                <a:latin typeface="Calibri"/>
                <a:ea typeface="Calibri"/>
                <a:cs typeface="Calibri"/>
                <a:sym typeface="Calibri"/>
              </a:rPr>
              <a:t>Mid-trimester</a:t>
            </a:r>
            <a:endParaRPr sz="1600">
              <a:solidFill>
                <a:schemeClr val="dk1"/>
              </a:solidFill>
              <a:latin typeface="Calibri"/>
              <a:ea typeface="Calibri"/>
              <a:cs typeface="Calibri"/>
              <a:sym typeface="Calibri"/>
            </a:endParaRPr>
          </a:p>
        </p:txBody>
      </p:sp>
      <p:sp>
        <p:nvSpPr>
          <p:cNvPr id="395" name="Google Shape;395;p61"/>
          <p:cNvSpPr txBox="1"/>
          <p:nvPr/>
        </p:nvSpPr>
        <p:spPr>
          <a:xfrm>
            <a:off x="7772400" y="3421750"/>
            <a:ext cx="1447800" cy="43080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600">
                <a:solidFill>
                  <a:schemeClr val="dk1"/>
                </a:solidFill>
                <a:latin typeface="Calibri"/>
                <a:ea typeface="Calibri"/>
                <a:cs typeface="Calibri"/>
                <a:sym typeface="Calibri"/>
              </a:rPr>
              <a:t>Delivery</a:t>
            </a:r>
            <a:endParaRPr sz="1600">
              <a:solidFill>
                <a:schemeClr val="dk1"/>
              </a:solidFill>
              <a:latin typeface="Calibri"/>
              <a:ea typeface="Calibri"/>
              <a:cs typeface="Calibri"/>
              <a:sym typeface="Calibri"/>
            </a:endParaRPr>
          </a:p>
        </p:txBody>
      </p:sp>
      <p:pic>
        <p:nvPicPr>
          <p:cNvPr id="396" name="Google Shape;396;p61"/>
          <p:cNvPicPr preferRelativeResize="0"/>
          <p:nvPr/>
        </p:nvPicPr>
        <p:blipFill rotWithShape="1">
          <a:blip r:embed="rId8">
            <a:alphaModFix/>
          </a:blip>
          <a:srcRect/>
          <a:stretch/>
        </p:blipFill>
        <p:spPr>
          <a:xfrm>
            <a:off x="4688400" y="1843295"/>
            <a:ext cx="1578450" cy="1578450"/>
          </a:xfrm>
          <a:prstGeom prst="rect">
            <a:avLst/>
          </a:prstGeom>
          <a:noFill/>
          <a:ln>
            <a:noFill/>
          </a:ln>
        </p:spPr>
      </p:pic>
      <p:cxnSp>
        <p:nvCxnSpPr>
          <p:cNvPr id="397" name="Google Shape;397;p61"/>
          <p:cNvCxnSpPr/>
          <p:nvPr/>
        </p:nvCxnSpPr>
        <p:spPr>
          <a:xfrm rot="10800000" flipH="1">
            <a:off x="2528900" y="1174475"/>
            <a:ext cx="8700" cy="3043200"/>
          </a:xfrm>
          <a:prstGeom prst="straightConnector1">
            <a:avLst/>
          </a:prstGeom>
          <a:noFill/>
          <a:ln w="9525" cap="flat" cmpd="sng">
            <a:solidFill>
              <a:srgbClr val="E06666"/>
            </a:solidFill>
            <a:prstDash val="solid"/>
            <a:round/>
            <a:headEnd type="none" w="sm" len="sm"/>
            <a:tailEnd type="none" w="sm" len="sm"/>
          </a:ln>
        </p:spPr>
      </p:cxnSp>
      <p:sp>
        <p:nvSpPr>
          <p:cNvPr id="398" name="Google Shape;398;p61"/>
          <p:cNvSpPr txBox="1"/>
          <p:nvPr/>
        </p:nvSpPr>
        <p:spPr>
          <a:xfrm rot="-5400000">
            <a:off x="1921700" y="2465259"/>
            <a:ext cx="95160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800">
                <a:solidFill>
                  <a:srgbClr val="E06666"/>
                </a:solidFill>
                <a:latin typeface="Calibri"/>
                <a:ea typeface="Calibri"/>
                <a:cs typeface="Calibri"/>
                <a:sym typeface="Calibri"/>
              </a:rPr>
              <a:t>Delivery</a:t>
            </a:r>
            <a:endParaRPr sz="1800">
              <a:solidFill>
                <a:srgbClr val="E06666"/>
              </a:solidFill>
              <a:latin typeface="Calibri"/>
              <a:ea typeface="Calibri"/>
              <a:cs typeface="Calibri"/>
              <a:sym typeface="Calibri"/>
            </a:endParaRPr>
          </a:p>
        </p:txBody>
      </p:sp>
      <p:sp>
        <p:nvSpPr>
          <p:cNvPr id="2" name="TextBox 1">
            <a:extLst>
              <a:ext uri="{FF2B5EF4-FFF2-40B4-BE49-F238E27FC236}">
                <a16:creationId xmlns:a16="http://schemas.microsoft.com/office/drawing/2014/main" id="{D018DB96-0CAA-BAA6-CA53-2A79663B7A87}"/>
              </a:ext>
            </a:extLst>
          </p:cNvPr>
          <p:cNvSpPr txBox="1"/>
          <p:nvPr/>
        </p:nvSpPr>
        <p:spPr>
          <a:xfrm>
            <a:off x="529935" y="4707080"/>
            <a:ext cx="33562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Sit et al., 2008; Hamad et al., 2012.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2" name="Picture 1">
            <a:extLst>
              <a:ext uri="{FF2B5EF4-FFF2-40B4-BE49-F238E27FC236}">
                <a16:creationId xmlns:a16="http://schemas.microsoft.com/office/drawing/2014/main" id="{9B4FF7FC-06E2-4C92-C1C3-902137B9A860}"/>
              </a:ext>
            </a:extLst>
          </p:cNvPr>
          <p:cNvPicPr>
            <a:picLocks noChangeAspect="1"/>
          </p:cNvPicPr>
          <p:nvPr/>
        </p:nvPicPr>
        <p:blipFill>
          <a:blip r:embed="rId3"/>
          <a:stretch>
            <a:fillRect/>
          </a:stretch>
        </p:blipFill>
        <p:spPr>
          <a:xfrm>
            <a:off x="0" y="4200556"/>
            <a:ext cx="9144000" cy="832104"/>
          </a:xfrm>
          <a:prstGeom prst="rect">
            <a:avLst/>
          </a:prstGeom>
        </p:spPr>
      </p:pic>
      <p:sp>
        <p:nvSpPr>
          <p:cNvPr id="403" name="Google Shape;403;p6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800"/>
              <a:buNone/>
            </a:pPr>
            <a:r>
              <a:rPr lang="en">
                <a:latin typeface="Calibri"/>
                <a:ea typeface="Calibri"/>
                <a:cs typeface="Calibri"/>
                <a:sym typeface="Calibri"/>
              </a:rPr>
              <a:t>Case: 27 y/o G1P0 at 30w3d </a:t>
            </a:r>
            <a:endParaRPr>
              <a:latin typeface="Calibri"/>
              <a:ea typeface="Calibri"/>
              <a:cs typeface="Calibri"/>
              <a:sym typeface="Calibri"/>
            </a:endParaRPr>
          </a:p>
        </p:txBody>
      </p:sp>
      <p:sp>
        <p:nvSpPr>
          <p:cNvPr id="404" name="Google Shape;404;p62"/>
          <p:cNvSpPr txBox="1">
            <a:spLocks noGrp="1"/>
          </p:cNvSpPr>
          <p:nvPr>
            <p:ph idx="4294967295"/>
          </p:nvPr>
        </p:nvSpPr>
        <p:spPr>
          <a:xfrm>
            <a:off x="628653" y="1153133"/>
            <a:ext cx="4674726" cy="3263502"/>
          </a:xfrm>
          <a:prstGeom prst="rect">
            <a:avLst/>
          </a:prstGeom>
          <a:noFill/>
          <a:ln>
            <a:noFill/>
          </a:ln>
        </p:spPr>
        <p:txBody>
          <a:bodyPr spcFirstLastPara="1" vert="horz" wrap="square" lIns="91425" tIns="45700" rIns="91425" bIns="45700" anchor="t" anchorCtr="0" compatLnSpc="1">
            <a:noAutofit/>
          </a:bodyPr>
          <a:lstStyle/>
          <a:p>
            <a:pPr marL="457200" lvl="0" indent="-342900" algn="l" rtl="0">
              <a:lnSpc>
                <a:spcPct val="100000"/>
              </a:lnSpc>
              <a:spcBef>
                <a:spcPts val="1200"/>
              </a:spcBef>
              <a:spcAft>
                <a:spcPts val="0"/>
              </a:spcAft>
              <a:buSzPts val="1400"/>
              <a:buChar char="●"/>
            </a:pPr>
            <a:r>
              <a:rPr lang="en" sz="1400" dirty="0">
                <a:solidFill>
                  <a:schemeClr val="bg1"/>
                </a:solidFill>
              </a:rPr>
              <a:t>She responds well to a discussion of treatment and begins escitalopram, which you increase to 15 mg</a:t>
            </a:r>
            <a:endParaRPr sz="1400" dirty="0">
              <a:solidFill>
                <a:schemeClr val="bg1"/>
              </a:solidFill>
              <a:cs typeface="Poppins"/>
            </a:endParaRPr>
          </a:p>
          <a:p>
            <a:pPr marL="457200" lvl="0" indent="-342900" algn="l" rtl="0">
              <a:lnSpc>
                <a:spcPct val="100000"/>
              </a:lnSpc>
              <a:spcBef>
                <a:spcPts val="1200"/>
              </a:spcBef>
              <a:spcAft>
                <a:spcPts val="0"/>
              </a:spcAft>
              <a:buSzPts val="1400"/>
              <a:buChar char="●"/>
            </a:pPr>
            <a:r>
              <a:rPr lang="en" sz="1400" dirty="0">
                <a:solidFill>
                  <a:schemeClr val="bg1"/>
                </a:solidFill>
              </a:rPr>
              <a:t>At her 30 week follow-up, her EPDS is 15 again and she shares that some of her symptoms have re-emerged. She agrees to increase to 20 mg, but….</a:t>
            </a:r>
            <a:endParaRPr sz="1400" dirty="0">
              <a:solidFill>
                <a:schemeClr val="bg1"/>
              </a:solidFill>
              <a:cs typeface="Poppins"/>
            </a:endParaRPr>
          </a:p>
          <a:p>
            <a:pPr marL="457200" lvl="0" indent="-342900" algn="l" rtl="0">
              <a:lnSpc>
                <a:spcPct val="100000"/>
              </a:lnSpc>
              <a:spcBef>
                <a:spcPts val="1200"/>
              </a:spcBef>
              <a:spcAft>
                <a:spcPts val="0"/>
              </a:spcAft>
              <a:buSzPts val="1400"/>
              <a:buChar char="●"/>
            </a:pPr>
            <a:r>
              <a:rPr lang="en" sz="1400" dirty="0">
                <a:solidFill>
                  <a:schemeClr val="bg1"/>
                </a:solidFill>
              </a:rPr>
              <a:t>She expresses a desire to taper her dose down and discontinue medication prior to birth in order to “not make my baby have to go through medication withdrawal”</a:t>
            </a:r>
            <a:endParaRPr sz="1400" dirty="0">
              <a:solidFill>
                <a:schemeClr val="bg1"/>
              </a:solidFill>
              <a:cs typeface="Poppins"/>
            </a:endParaRPr>
          </a:p>
          <a:p>
            <a:pPr marL="0" lvl="0" indent="0" algn="l" rtl="0">
              <a:lnSpc>
                <a:spcPct val="115000"/>
              </a:lnSpc>
              <a:spcBef>
                <a:spcPts val="1200"/>
              </a:spcBef>
              <a:spcAft>
                <a:spcPts val="1200"/>
              </a:spcAft>
              <a:buSzPts val="1400"/>
              <a:buNone/>
            </a:pPr>
            <a:endParaRPr dirty="0">
              <a:solidFill>
                <a:schemeClr val="bg1"/>
              </a:solidFill>
              <a:cs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3" name="Picture 2">
            <a:extLst>
              <a:ext uri="{FF2B5EF4-FFF2-40B4-BE49-F238E27FC236}">
                <a16:creationId xmlns:a16="http://schemas.microsoft.com/office/drawing/2014/main" id="{A409CD07-2C7D-D3BC-DC39-CC3E6F984E20}"/>
              </a:ext>
            </a:extLst>
          </p:cNvPr>
          <p:cNvPicPr>
            <a:picLocks noChangeAspect="1"/>
          </p:cNvPicPr>
          <p:nvPr/>
        </p:nvPicPr>
        <p:blipFill>
          <a:blip r:embed="rId3"/>
          <a:stretch>
            <a:fillRect/>
          </a:stretch>
        </p:blipFill>
        <p:spPr>
          <a:xfrm>
            <a:off x="0" y="4200556"/>
            <a:ext cx="9144000" cy="832104"/>
          </a:xfrm>
          <a:prstGeom prst="rect">
            <a:avLst/>
          </a:prstGeom>
        </p:spPr>
      </p:pic>
      <p:sp>
        <p:nvSpPr>
          <p:cNvPr id="409" name="Google Shape;409;p6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Relapse</a:t>
            </a:r>
            <a:endParaRPr>
              <a:latin typeface="Calibri"/>
              <a:ea typeface="Calibri"/>
              <a:cs typeface="Calibri"/>
              <a:sym typeface="Calibri"/>
            </a:endParaRPr>
          </a:p>
        </p:txBody>
      </p:sp>
      <p:sp>
        <p:nvSpPr>
          <p:cNvPr id="410" name="Google Shape;410;p63"/>
          <p:cNvSpPr txBox="1">
            <a:spLocks noGrp="1"/>
          </p:cNvSpPr>
          <p:nvPr>
            <p:ph idx="4294967295"/>
          </p:nvPr>
        </p:nvSpPr>
        <p:spPr>
          <a:xfrm>
            <a:off x="478803" y="1157287"/>
            <a:ext cx="4606925" cy="2828925"/>
          </a:xfrm>
          <a:prstGeom prst="rect">
            <a:avLst/>
          </a:prstGeom>
          <a:noFill/>
          <a:ln>
            <a:noFill/>
          </a:ln>
        </p:spPr>
        <p:txBody>
          <a:bodyPr spcFirstLastPara="1" wrap="square" lIns="91425" tIns="45700" rIns="91425" bIns="45700" anchor="t" anchorCtr="0">
            <a:normAutofit fontScale="92500" lnSpcReduction="10000"/>
          </a:bodyPr>
          <a:lstStyle/>
          <a:p>
            <a:pPr marL="342900" lvl="0" indent="-254000" algn="l" rtl="0">
              <a:lnSpc>
                <a:spcPct val="100000"/>
              </a:lnSpc>
              <a:spcBef>
                <a:spcPts val="1200"/>
              </a:spcBef>
              <a:spcAft>
                <a:spcPts val="0"/>
              </a:spcAft>
              <a:buSzPts val="1400"/>
              <a:buFont typeface="Arial"/>
              <a:buChar char="•"/>
            </a:pPr>
            <a:r>
              <a:rPr lang="en" sz="2200" dirty="0">
                <a:solidFill>
                  <a:schemeClr val="bg1"/>
                </a:solidFill>
              </a:rPr>
              <a:t>The postpartum is a vulnerable time for all-comers but especially for those with history of mental illness</a:t>
            </a:r>
            <a:endParaRPr sz="2200" dirty="0">
              <a:solidFill>
                <a:schemeClr val="bg1"/>
              </a:solidFill>
            </a:endParaRPr>
          </a:p>
          <a:p>
            <a:pPr marL="342900" lvl="0" indent="-254000" algn="l" rtl="0">
              <a:lnSpc>
                <a:spcPct val="100000"/>
              </a:lnSpc>
              <a:spcBef>
                <a:spcPts val="1200"/>
              </a:spcBef>
              <a:spcAft>
                <a:spcPts val="0"/>
              </a:spcAft>
              <a:buSzPts val="1400"/>
              <a:buFont typeface="Arial"/>
              <a:buChar char="•"/>
            </a:pPr>
            <a:r>
              <a:rPr lang="en" sz="2200" dirty="0">
                <a:solidFill>
                  <a:schemeClr val="bg1"/>
                </a:solidFill>
              </a:rPr>
              <a:t>Please see Depression module for outcomes related to untreated depression in the postpartum</a:t>
            </a:r>
            <a:endParaRPr sz="2200" dirty="0">
              <a:solidFill>
                <a:schemeClr val="bg1"/>
              </a:solidFill>
            </a:endParaRPr>
          </a:p>
        </p:txBody>
      </p:sp>
      <p:pic>
        <p:nvPicPr>
          <p:cNvPr id="411" name="Google Shape;411;p63"/>
          <p:cNvPicPr preferRelativeResize="0"/>
          <p:nvPr/>
        </p:nvPicPr>
        <p:blipFill rotWithShape="1">
          <a:blip r:embed="rId4">
            <a:alphaModFix/>
          </a:blip>
          <a:srcRect/>
          <a:stretch/>
        </p:blipFill>
        <p:spPr>
          <a:xfrm>
            <a:off x="5379029" y="770944"/>
            <a:ext cx="3429624" cy="3500551"/>
          </a:xfrm>
          <a:prstGeom prst="rect">
            <a:avLst/>
          </a:prstGeom>
          <a:noFill/>
          <a:ln>
            <a:noFill/>
          </a:ln>
        </p:spPr>
      </p:pic>
      <p:sp>
        <p:nvSpPr>
          <p:cNvPr id="2" name="TextBox 1">
            <a:extLst>
              <a:ext uri="{FF2B5EF4-FFF2-40B4-BE49-F238E27FC236}">
                <a16:creationId xmlns:a16="http://schemas.microsoft.com/office/drawing/2014/main" id="{277C0B26-6C38-B5A4-EA94-20D2E3EACED8}"/>
              </a:ext>
            </a:extLst>
          </p:cNvPr>
          <p:cNvSpPr txBox="1"/>
          <p:nvPr/>
        </p:nvSpPr>
        <p:spPr>
          <a:xfrm>
            <a:off x="4572002" y="374071"/>
            <a:ext cx="43849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Wisner et al., 2004, </a:t>
            </a:r>
            <a:r>
              <a:rPr lang="en-US" i="1">
                <a:solidFill>
                  <a:schemeClr val="bg1"/>
                </a:solidFill>
              </a:rPr>
              <a:t>American Journal of Psychiatry</a:t>
            </a:r>
            <a:r>
              <a:rPr lang="en-US">
                <a:solidFill>
                  <a:schemeClr val="bg1"/>
                </a:solidFill>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2" name="Picture 1">
            <a:extLst>
              <a:ext uri="{FF2B5EF4-FFF2-40B4-BE49-F238E27FC236}">
                <a16:creationId xmlns:a16="http://schemas.microsoft.com/office/drawing/2014/main" id="{20B570C8-DF2A-C578-FCB8-56F70D9D63B3}"/>
              </a:ext>
            </a:extLst>
          </p:cNvPr>
          <p:cNvPicPr>
            <a:picLocks noChangeAspect="1"/>
          </p:cNvPicPr>
          <p:nvPr/>
        </p:nvPicPr>
        <p:blipFill>
          <a:blip r:embed="rId3"/>
          <a:stretch>
            <a:fillRect/>
          </a:stretch>
        </p:blipFill>
        <p:spPr>
          <a:xfrm>
            <a:off x="0" y="4200556"/>
            <a:ext cx="9144000" cy="832104"/>
          </a:xfrm>
          <a:prstGeom prst="rect">
            <a:avLst/>
          </a:prstGeom>
        </p:spPr>
      </p:pic>
      <p:sp>
        <p:nvSpPr>
          <p:cNvPr id="416" name="Google Shape;416;p64"/>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Neonatal Adaptation Syndrome </a:t>
            </a:r>
            <a:endParaRPr>
              <a:latin typeface="Calibri"/>
              <a:ea typeface="Calibri"/>
              <a:cs typeface="Calibri"/>
              <a:sym typeface="Calibri"/>
            </a:endParaRPr>
          </a:p>
        </p:txBody>
      </p:sp>
      <p:sp>
        <p:nvSpPr>
          <p:cNvPr id="417" name="Google Shape;417;p64"/>
          <p:cNvSpPr txBox="1">
            <a:spLocks noGrp="1"/>
          </p:cNvSpPr>
          <p:nvPr>
            <p:ph idx="1"/>
          </p:nvPr>
        </p:nvSpPr>
        <p:spPr>
          <a:prstGeom prst="rect">
            <a:avLst/>
          </a:prstGeom>
          <a:noFill/>
          <a:ln>
            <a:noFill/>
          </a:ln>
        </p:spPr>
        <p:txBody>
          <a:bodyPr spcFirstLastPara="1" wrap="square" lIns="91425" tIns="45700" rIns="91425" bIns="45700" anchor="t" anchorCtr="0">
            <a:normAutofit fontScale="77500" lnSpcReduction="20000"/>
          </a:bodyPr>
          <a:lstStyle/>
          <a:p>
            <a:pPr marL="342900" lvl="0" indent="-254000" algn="l" rtl="0">
              <a:lnSpc>
                <a:spcPct val="100000"/>
              </a:lnSpc>
              <a:spcBef>
                <a:spcPts val="1200"/>
              </a:spcBef>
              <a:spcAft>
                <a:spcPts val="0"/>
              </a:spcAft>
              <a:buSzPts val="1400"/>
              <a:buFont typeface="Arial"/>
              <a:buChar char="•"/>
            </a:pPr>
            <a:r>
              <a:rPr lang="en" sz="2200"/>
              <a:t>20-30% of SSRI-exposed newborns</a:t>
            </a:r>
            <a:endParaRPr sz="2200"/>
          </a:p>
          <a:p>
            <a:pPr marL="342900" lvl="0" indent="-254000" algn="l" rtl="0">
              <a:lnSpc>
                <a:spcPct val="100000"/>
              </a:lnSpc>
              <a:spcBef>
                <a:spcPts val="1200"/>
              </a:spcBef>
              <a:spcAft>
                <a:spcPts val="0"/>
              </a:spcAft>
              <a:buSzPts val="1400"/>
              <a:buFont typeface="Arial"/>
              <a:buChar char="•"/>
            </a:pPr>
            <a:r>
              <a:rPr lang="en" sz="2200"/>
              <a:t>May have symptoms of jitteriness, increased muscle tone, rapid breathing – but these are transient, self limited, and not dangerous.</a:t>
            </a:r>
            <a:endParaRPr sz="2200"/>
          </a:p>
          <a:p>
            <a:pPr marL="342900" lvl="0" indent="-254000" algn="l" rtl="0">
              <a:lnSpc>
                <a:spcPct val="100000"/>
              </a:lnSpc>
              <a:spcBef>
                <a:spcPts val="1200"/>
              </a:spcBef>
              <a:spcAft>
                <a:spcPts val="0"/>
              </a:spcAft>
              <a:buSzPts val="1400"/>
              <a:buFont typeface="Arial"/>
              <a:buChar char="•"/>
            </a:pPr>
            <a:r>
              <a:rPr lang="en" sz="2200"/>
              <a:t>Risk is not related to dose</a:t>
            </a:r>
            <a:endParaRPr sz="2200"/>
          </a:p>
          <a:p>
            <a:pPr marL="342900" lvl="0" indent="-254000" algn="l" rtl="0">
              <a:lnSpc>
                <a:spcPct val="100000"/>
              </a:lnSpc>
              <a:spcBef>
                <a:spcPts val="1200"/>
              </a:spcBef>
              <a:spcAft>
                <a:spcPts val="0"/>
              </a:spcAft>
              <a:buSzPts val="1400"/>
              <a:buFont typeface="Arial"/>
              <a:buChar char="•"/>
            </a:pPr>
            <a:r>
              <a:rPr lang="en" sz="2200"/>
              <a:t>Risk remains even if SSRI is stopped in third trimester </a:t>
            </a:r>
            <a:endParaRPr sz="2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5"/>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800"/>
              <a:buNone/>
            </a:pPr>
            <a:r>
              <a:rPr lang="en"/>
              <a:t>Case: 27 y/o G1P1, 2 week PP mood check</a:t>
            </a:r>
            <a:endParaRPr/>
          </a:p>
        </p:txBody>
      </p:sp>
      <p:sp>
        <p:nvSpPr>
          <p:cNvPr id="423" name="Google Shape;423;p65"/>
          <p:cNvSpPr txBox="1">
            <a:spLocks noGrp="1"/>
          </p:cNvSpPr>
          <p:nvPr>
            <p:ph idx="4294967295"/>
          </p:nvPr>
        </p:nvSpPr>
        <p:spPr>
          <a:xfrm>
            <a:off x="628652" y="1369220"/>
            <a:ext cx="4725365" cy="3263502"/>
          </a:xfrm>
          <a:prstGeom prst="rect">
            <a:avLst/>
          </a:prstGeom>
          <a:noFill/>
          <a:ln>
            <a:noFill/>
          </a:ln>
        </p:spPr>
        <p:txBody>
          <a:bodyPr spcFirstLastPara="1" wrap="square" lIns="91425" tIns="45700" rIns="91425" bIns="45700" anchor="t" anchorCtr="0">
            <a:normAutofit/>
          </a:bodyPr>
          <a:lstStyle/>
          <a:p>
            <a:pPr marL="342900" lvl="0" indent="-342900" algn="l" rtl="0">
              <a:lnSpc>
                <a:spcPct val="115000"/>
              </a:lnSpc>
              <a:spcBef>
                <a:spcPts val="500"/>
              </a:spcBef>
              <a:spcAft>
                <a:spcPts val="0"/>
              </a:spcAft>
              <a:buSzPts val="1400"/>
              <a:buFont typeface="Calibri"/>
              <a:buChar char="•"/>
            </a:pPr>
            <a:r>
              <a:rPr lang="en" sz="1600" dirty="0">
                <a:solidFill>
                  <a:schemeClr val="bg1"/>
                </a:solidFill>
              </a:rPr>
              <a:t>She remains on escitalopram 20 mg</a:t>
            </a:r>
            <a:endParaRPr sz="1600" dirty="0">
              <a:solidFill>
                <a:schemeClr val="bg1"/>
              </a:solidFill>
              <a:cs typeface="Poppins"/>
            </a:endParaRPr>
          </a:p>
          <a:p>
            <a:pPr marL="342900" lvl="0" indent="-342900" algn="l" rtl="0">
              <a:lnSpc>
                <a:spcPct val="115000"/>
              </a:lnSpc>
              <a:spcBef>
                <a:spcPts val="500"/>
              </a:spcBef>
              <a:spcAft>
                <a:spcPts val="0"/>
              </a:spcAft>
              <a:buSzPts val="1400"/>
              <a:buFont typeface="Calibri"/>
              <a:buChar char="•"/>
            </a:pPr>
            <a:r>
              <a:rPr lang="en" sz="1600" dirty="0">
                <a:solidFill>
                  <a:schemeClr val="bg1"/>
                </a:solidFill>
              </a:rPr>
              <a:t>Labor and delivery were unremarkable</a:t>
            </a:r>
            <a:endParaRPr sz="1600" dirty="0">
              <a:solidFill>
                <a:schemeClr val="bg1"/>
              </a:solidFill>
              <a:cs typeface="Poppins"/>
            </a:endParaRPr>
          </a:p>
          <a:p>
            <a:pPr marL="342900" lvl="0" indent="-342900" algn="l" rtl="0">
              <a:lnSpc>
                <a:spcPct val="115000"/>
              </a:lnSpc>
              <a:spcBef>
                <a:spcPts val="500"/>
              </a:spcBef>
              <a:spcAft>
                <a:spcPts val="0"/>
              </a:spcAft>
              <a:buSzPts val="1400"/>
              <a:buFont typeface="Calibri"/>
              <a:buChar char="•"/>
            </a:pPr>
            <a:r>
              <a:rPr lang="en" sz="1600" dirty="0">
                <a:solidFill>
                  <a:schemeClr val="bg1"/>
                </a:solidFill>
              </a:rPr>
              <a:t>Baby did not experience any issues with neonatal adaptation symptoms. </a:t>
            </a:r>
            <a:endParaRPr sz="1600" dirty="0">
              <a:solidFill>
                <a:schemeClr val="bg1"/>
              </a:solidFill>
              <a:cs typeface="Poppins"/>
            </a:endParaRPr>
          </a:p>
          <a:p>
            <a:pPr marL="0" lvl="0" indent="0" algn="l" rtl="0">
              <a:lnSpc>
                <a:spcPct val="115000"/>
              </a:lnSpc>
              <a:spcBef>
                <a:spcPts val="0"/>
              </a:spcBef>
              <a:spcAft>
                <a:spcPts val="0"/>
              </a:spcAft>
              <a:buSzPts val="1400"/>
              <a:buNone/>
            </a:pPr>
            <a:endParaRPr sz="1600" dirty="0">
              <a:solidFill>
                <a:schemeClr val="bg1"/>
              </a:solidFill>
              <a:cs typeface="Poppins"/>
            </a:endParaRPr>
          </a:p>
          <a:p>
            <a:pPr marL="0" lvl="0" indent="0" algn="l" rtl="0">
              <a:lnSpc>
                <a:spcPct val="115000"/>
              </a:lnSpc>
              <a:spcBef>
                <a:spcPts val="0"/>
              </a:spcBef>
              <a:spcAft>
                <a:spcPts val="0"/>
              </a:spcAft>
              <a:buSzPts val="1400"/>
              <a:buNone/>
            </a:pPr>
            <a:r>
              <a:rPr lang="en" sz="1600" dirty="0">
                <a:solidFill>
                  <a:schemeClr val="bg1"/>
                </a:solidFill>
              </a:rPr>
              <a:t>She is, however, seeking reassurance that it’s okay to breastfeed while taking escitalopram.  </a:t>
            </a:r>
            <a:endParaRPr sz="1600" dirty="0">
              <a:solidFill>
                <a:schemeClr val="bg1"/>
              </a:solidFill>
              <a:cs typeface="Poppins"/>
            </a:endParaRPr>
          </a:p>
          <a:p>
            <a:pPr marL="457200" lvl="0" indent="0" algn="l" rtl="0">
              <a:lnSpc>
                <a:spcPct val="115000"/>
              </a:lnSpc>
              <a:spcBef>
                <a:spcPts val="1200"/>
              </a:spcBef>
              <a:spcAft>
                <a:spcPts val="1200"/>
              </a:spcAft>
              <a:buSzPts val="1400"/>
              <a:buNone/>
            </a:pPr>
            <a:endParaRPr sz="1400" dirty="0">
              <a:solidFill>
                <a:schemeClr val="bg1"/>
              </a:solidFill>
              <a:cs typeface="Poppins"/>
            </a:endParaRPr>
          </a:p>
        </p:txBody>
      </p:sp>
      <p:pic>
        <p:nvPicPr>
          <p:cNvPr id="2" name="Picture 1">
            <a:extLst>
              <a:ext uri="{FF2B5EF4-FFF2-40B4-BE49-F238E27FC236}">
                <a16:creationId xmlns:a16="http://schemas.microsoft.com/office/drawing/2014/main" id="{DD98C48B-D7B7-C4EB-5E0B-224B3E249776}"/>
              </a:ext>
            </a:extLst>
          </p:cNvPr>
          <p:cNvPicPr>
            <a:picLocks noChangeAspect="1"/>
          </p:cNvPicPr>
          <p:nvPr/>
        </p:nvPicPr>
        <p:blipFill>
          <a:blip r:embed="rId3"/>
          <a:srcRect t="23422" b="21610"/>
          <a:stretch>
            <a:fillRect/>
          </a:stretch>
        </p:blipFill>
        <p:spPr>
          <a:xfrm>
            <a:off x="0" y="4362467"/>
            <a:ext cx="9144000" cy="4573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prstGeom prst="rect">
            <a:avLst/>
          </a:prstGeom>
          <a:noFill/>
          <a:ln>
            <a:noFill/>
          </a:ln>
        </p:spPr>
        <p:txBody>
          <a:bodyPr spcFirstLastPara="1" vert="horz" wrap="square" lIns="91425" tIns="45700" rIns="91425" bIns="45700" anchor="ctr" anchorCtr="0" compatLnSpc="1">
            <a:normAutofit/>
          </a:bodyPr>
          <a:lstStyle/>
          <a:p>
            <a:pPr>
              <a:buSzPts val="2500"/>
            </a:pPr>
            <a:r>
              <a:rPr lang="en">
                <a:effectLst>
                  <a:outerShdw blurRad="762000" dist="50804" dir="5400000">
                    <a:srgbClr val="000000"/>
                  </a:outerShdw>
                </a:effectLst>
              </a:rPr>
              <a:t>Learning Objectives:</a:t>
            </a:r>
            <a:endParaRPr>
              <a:effectLst>
                <a:outerShdw blurRad="762000" dist="50804" dir="5400000">
                  <a:srgbClr val="000000"/>
                </a:outerShdw>
              </a:effectLst>
            </a:endParaRPr>
          </a:p>
        </p:txBody>
      </p:sp>
      <p:sp>
        <p:nvSpPr>
          <p:cNvPr id="159" name="Google Shape;159;p30"/>
          <p:cNvSpPr txBox="1">
            <a:spLocks noGrp="1"/>
          </p:cNvSpPr>
          <p:nvPr>
            <p:ph idx="4294967295"/>
          </p:nvPr>
        </p:nvSpPr>
        <p:spPr>
          <a:prstGeom prst="rect">
            <a:avLst/>
          </a:prstGeom>
          <a:noFill/>
          <a:ln>
            <a:noFill/>
          </a:ln>
        </p:spPr>
        <p:txBody>
          <a:bodyPr vert="horz" wrap="square" lIns="91440" tIns="45720" rIns="91440" bIns="45720" anchor="t" anchorCtr="0" compatLnSpc="1">
            <a:normAutofit/>
          </a:bodyPr>
          <a:lstStyle/>
          <a:p>
            <a:r>
              <a:rPr lang="en" sz="1600" dirty="0">
                <a:solidFill>
                  <a:schemeClr val="bg1"/>
                </a:solidFill>
              </a:rPr>
              <a:t>Develop an approach to psychiatric assessment in the perinatal period.</a:t>
            </a:r>
            <a:endParaRPr sz="1600" dirty="0">
              <a:solidFill>
                <a:schemeClr val="bg1"/>
              </a:solidFill>
              <a:cs typeface="Poppins"/>
            </a:endParaRPr>
          </a:p>
          <a:p>
            <a:r>
              <a:rPr lang="en" sz="1600" dirty="0">
                <a:solidFill>
                  <a:schemeClr val="bg1"/>
                </a:solidFill>
              </a:rPr>
              <a:t>Discuss risks associated with untreated depression in pregnancy and postpartum.</a:t>
            </a:r>
            <a:endParaRPr sz="1600" dirty="0">
              <a:solidFill>
                <a:schemeClr val="bg1"/>
              </a:solidFill>
              <a:cs typeface="Poppins"/>
            </a:endParaRPr>
          </a:p>
          <a:p>
            <a:r>
              <a:rPr lang="en" sz="1600" dirty="0">
                <a:solidFill>
                  <a:schemeClr val="bg1"/>
                </a:solidFill>
              </a:rPr>
              <a:t>Practice risk-risk discussions in pregnancy with a focus on depression management.</a:t>
            </a:r>
            <a:endParaRPr sz="1600" dirty="0">
              <a:solidFill>
                <a:schemeClr val="bg1"/>
              </a:solidFill>
              <a:cs typeface="Poppins"/>
            </a:endParaRPr>
          </a:p>
          <a:p>
            <a:r>
              <a:rPr lang="en" sz="1600" dirty="0">
                <a:solidFill>
                  <a:schemeClr val="bg1"/>
                </a:solidFill>
              </a:rPr>
              <a:t>Appreciate unique factors in the management of perinatal depression in the context of risks of both medications and untreated psychiatric illness.</a:t>
            </a:r>
            <a:endParaRPr sz="1600" dirty="0">
              <a:solidFill>
                <a:schemeClr val="bg1"/>
              </a:solidFill>
              <a:cs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Postpartum and Breastfeeding </a:t>
            </a:r>
            <a:endParaRPr>
              <a:latin typeface="Calibri"/>
              <a:ea typeface="Calibri"/>
              <a:cs typeface="Calibri"/>
              <a:sym typeface="Calibri"/>
            </a:endParaRPr>
          </a:p>
        </p:txBody>
      </p:sp>
      <p:sp>
        <p:nvSpPr>
          <p:cNvPr id="429" name="Google Shape;429;p66"/>
          <p:cNvSpPr txBox="1">
            <a:spLocks noGrp="1"/>
          </p:cNvSpPr>
          <p:nvPr>
            <p:ph idx="4294967295"/>
          </p:nvPr>
        </p:nvSpPr>
        <p:spPr>
          <a:xfrm>
            <a:off x="457200" y="1128713"/>
            <a:ext cx="7886700" cy="3730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800"/>
              </a:spcBef>
              <a:spcAft>
                <a:spcPts val="0"/>
              </a:spcAft>
              <a:buSzPts val="1400"/>
              <a:buNone/>
            </a:pPr>
            <a:r>
              <a:rPr lang="en" sz="1800" b="1" dirty="0">
                <a:solidFill>
                  <a:schemeClr val="bg1"/>
                </a:solidFill>
              </a:rPr>
              <a:t>Postpartum:</a:t>
            </a:r>
            <a:endParaRPr sz="1800" b="1" dirty="0">
              <a:solidFill>
                <a:schemeClr val="bg1"/>
              </a:solidFill>
            </a:endParaRPr>
          </a:p>
          <a:p>
            <a:pPr marL="342900" lvl="0" indent="-254000" algn="l" rtl="0">
              <a:lnSpc>
                <a:spcPct val="90000"/>
              </a:lnSpc>
              <a:spcBef>
                <a:spcPts val="1200"/>
              </a:spcBef>
              <a:spcAft>
                <a:spcPts val="0"/>
              </a:spcAft>
              <a:buSzPts val="1400"/>
              <a:buFont typeface="Arial"/>
              <a:buChar char="•"/>
            </a:pPr>
            <a:r>
              <a:rPr lang="en" sz="1800" b="1" dirty="0">
                <a:solidFill>
                  <a:schemeClr val="bg1"/>
                </a:solidFill>
              </a:rPr>
              <a:t>Do not stop treatment in the postpartum period.</a:t>
            </a:r>
            <a:r>
              <a:rPr lang="en" sz="1800" dirty="0">
                <a:solidFill>
                  <a:schemeClr val="bg1"/>
                </a:solidFill>
              </a:rPr>
              <a:t> This is the HIGHEST risk time. Most patients need to remain on treatment for a year postpartum. </a:t>
            </a:r>
            <a:endParaRPr sz="1800" dirty="0">
              <a:solidFill>
                <a:schemeClr val="bg1"/>
              </a:solidFill>
            </a:endParaRPr>
          </a:p>
          <a:p>
            <a:pPr marL="0" lvl="0" indent="0" algn="l" rtl="0">
              <a:lnSpc>
                <a:spcPct val="90000"/>
              </a:lnSpc>
              <a:spcBef>
                <a:spcPts val="1200"/>
              </a:spcBef>
              <a:spcAft>
                <a:spcPts val="0"/>
              </a:spcAft>
              <a:buSzPts val="1400"/>
              <a:buNone/>
            </a:pPr>
            <a:r>
              <a:rPr lang="en" sz="1800" b="1" dirty="0">
                <a:solidFill>
                  <a:schemeClr val="bg1"/>
                </a:solidFill>
              </a:rPr>
              <a:t>Breastfeeding:</a:t>
            </a:r>
            <a:endParaRPr sz="1800" b="1" dirty="0">
              <a:solidFill>
                <a:schemeClr val="bg1"/>
              </a:solidFill>
            </a:endParaRPr>
          </a:p>
          <a:p>
            <a:pPr marL="342900" lvl="0" indent="-254000" algn="l" rtl="0">
              <a:lnSpc>
                <a:spcPct val="90000"/>
              </a:lnSpc>
              <a:spcBef>
                <a:spcPts val="1200"/>
              </a:spcBef>
              <a:spcAft>
                <a:spcPts val="0"/>
              </a:spcAft>
              <a:buSzPts val="1400"/>
              <a:buFont typeface="Arial"/>
              <a:buChar char="•"/>
            </a:pPr>
            <a:r>
              <a:rPr lang="en" sz="1800" dirty="0">
                <a:solidFill>
                  <a:schemeClr val="bg1"/>
                </a:solidFill>
              </a:rPr>
              <a:t>The vast majority of psychiatric medications are low risk in breastfeeding. Exceptions that require further input: Lithium, Clozapine (avoid), and benzos </a:t>
            </a:r>
            <a:endParaRPr sz="1800" dirty="0">
              <a:solidFill>
                <a:schemeClr val="bg1"/>
              </a:solidFill>
            </a:endParaRPr>
          </a:p>
          <a:p>
            <a:pPr marL="342900" lvl="0" indent="-254000" algn="l" rtl="0">
              <a:lnSpc>
                <a:spcPct val="90000"/>
              </a:lnSpc>
              <a:spcBef>
                <a:spcPts val="1200"/>
              </a:spcBef>
              <a:spcAft>
                <a:spcPts val="0"/>
              </a:spcAft>
              <a:buSzPts val="1400"/>
              <a:buFont typeface="Arial"/>
              <a:buChar char="•"/>
            </a:pPr>
            <a:r>
              <a:rPr lang="en" sz="1800" dirty="0">
                <a:solidFill>
                  <a:schemeClr val="bg1"/>
                </a:solidFill>
              </a:rPr>
              <a:t>LactMed: </a:t>
            </a:r>
            <a:r>
              <a:rPr lang="en" sz="1800" u="sng" dirty="0">
                <a:solidFill>
                  <a:schemeClr val="bg1"/>
                </a:solidFill>
                <a:hlinkClick r:id="rId3">
                  <a:extLst>
                    <a:ext uri="{A12FA001-AC4F-418D-AE19-62706E023703}">
                      <ahyp:hlinkClr xmlns:ahyp="http://schemas.microsoft.com/office/drawing/2018/hyperlinkcolor" val="tx"/>
                    </a:ext>
                  </a:extLst>
                </a:hlinkClick>
              </a:rPr>
              <a:t>https://www.ncbi.nlm.nih.gov/books/NBK501922/</a:t>
            </a:r>
            <a:endParaRPr sz="1800" dirty="0">
              <a:solidFill>
                <a:schemeClr val="bg1"/>
              </a:solidFill>
            </a:endParaRPr>
          </a:p>
          <a:p>
            <a:pPr marL="0" lvl="0" indent="0" algn="l" rtl="0">
              <a:lnSpc>
                <a:spcPct val="90000"/>
              </a:lnSpc>
              <a:spcBef>
                <a:spcPts val="1200"/>
              </a:spcBef>
              <a:spcAft>
                <a:spcPts val="1200"/>
              </a:spcAft>
              <a:buSzPts val="1400"/>
              <a:buNone/>
            </a:pPr>
            <a:endParaRPr sz="2200" dirty="0"/>
          </a:p>
        </p:txBody>
      </p:sp>
      <p:pic>
        <p:nvPicPr>
          <p:cNvPr id="3" name="Picture 2">
            <a:extLst>
              <a:ext uri="{FF2B5EF4-FFF2-40B4-BE49-F238E27FC236}">
                <a16:creationId xmlns:a16="http://schemas.microsoft.com/office/drawing/2014/main" id="{B2F79458-C630-DEFD-0FBA-A664C58FC233}"/>
              </a:ext>
            </a:extLst>
          </p:cNvPr>
          <p:cNvPicPr>
            <a:picLocks noChangeAspect="1"/>
          </p:cNvPicPr>
          <p:nvPr/>
        </p:nvPicPr>
        <p:blipFill>
          <a:blip r:embed="rId4"/>
          <a:stretch>
            <a:fillRect/>
          </a:stretch>
        </p:blipFill>
        <p:spPr>
          <a:xfrm>
            <a:off x="0" y="4200556"/>
            <a:ext cx="9144000" cy="83210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433"/>
        <p:cNvGrpSpPr/>
        <p:nvPr/>
      </p:nvGrpSpPr>
      <p:grpSpPr>
        <a:xfrm>
          <a:off x="0" y="0"/>
          <a:ext cx="0" cy="0"/>
          <a:chOff x="0" y="0"/>
          <a:chExt cx="0" cy="0"/>
        </a:xfrm>
      </p:grpSpPr>
      <p:sp>
        <p:nvSpPr>
          <p:cNvPr id="434" name="Google Shape;434;p67"/>
          <p:cNvSpPr txBox="1">
            <a:spLocks noGrp="1"/>
          </p:cNvSpPr>
          <p:nvPr>
            <p:ph type="title"/>
          </p:nvPr>
        </p:nvSpPr>
        <p:spPr>
          <a:xfrm>
            <a:off x="323852" y="361189"/>
            <a:ext cx="7886700" cy="99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latin typeface="Calibri"/>
                <a:ea typeface="Calibri"/>
                <a:cs typeface="Calibri"/>
                <a:sym typeface="Calibri"/>
              </a:rPr>
              <a:t>Breastfeeding: </a:t>
            </a:r>
            <a:r>
              <a:rPr lang="en" sz="2800" dirty="0">
                <a:latin typeface="Calibri"/>
                <a:ea typeface="Calibri"/>
                <a:cs typeface="Calibri"/>
                <a:sym typeface="Calibri"/>
              </a:rPr>
              <a:t>Further medication considerations</a:t>
            </a:r>
            <a:endParaRPr dirty="0">
              <a:latin typeface="Calibri"/>
              <a:ea typeface="Calibri"/>
              <a:cs typeface="Calibri"/>
              <a:sym typeface="Calibri"/>
            </a:endParaRPr>
          </a:p>
        </p:txBody>
      </p:sp>
      <p:sp>
        <p:nvSpPr>
          <p:cNvPr id="435" name="Google Shape;435;p67"/>
          <p:cNvSpPr txBox="1">
            <a:spLocks noGrp="1"/>
          </p:cNvSpPr>
          <p:nvPr>
            <p:ph idx="4294967295"/>
          </p:nvPr>
        </p:nvSpPr>
        <p:spPr>
          <a:xfrm>
            <a:off x="561109" y="1229447"/>
            <a:ext cx="7886700" cy="3819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600" b="1" dirty="0">
                <a:solidFill>
                  <a:schemeClr val="bg1"/>
                </a:solidFill>
              </a:rPr>
              <a:t>Benzodiazepines</a:t>
            </a:r>
            <a:r>
              <a:rPr lang="en" sz="1600" dirty="0">
                <a:solidFill>
                  <a:schemeClr val="bg1"/>
                </a:solidFill>
              </a:rPr>
              <a:t>: </a:t>
            </a:r>
            <a:endParaRPr sz="1600" dirty="0">
              <a:solidFill>
                <a:schemeClr val="bg1"/>
              </a:solidFill>
            </a:endParaRPr>
          </a:p>
          <a:p>
            <a:pPr marL="342900" lvl="0" indent="-254000" algn="l" rtl="0">
              <a:lnSpc>
                <a:spcPct val="100000"/>
              </a:lnSpc>
              <a:spcBef>
                <a:spcPts val="0"/>
              </a:spcBef>
              <a:spcAft>
                <a:spcPts val="0"/>
              </a:spcAft>
              <a:buSzPts val="1400"/>
              <a:buFont typeface="Arial"/>
              <a:buChar char="•"/>
            </a:pPr>
            <a:r>
              <a:rPr lang="en" sz="1600" dirty="0">
                <a:solidFill>
                  <a:schemeClr val="bg1"/>
                </a:solidFill>
              </a:rPr>
              <a:t>Discuss risks of sedation with infant care</a:t>
            </a:r>
            <a:endParaRPr sz="1600" dirty="0">
              <a:solidFill>
                <a:schemeClr val="bg1"/>
              </a:solidFill>
            </a:endParaRPr>
          </a:p>
          <a:p>
            <a:pPr marL="342900" lvl="0" indent="-254000" algn="l" rtl="0">
              <a:lnSpc>
                <a:spcPct val="100000"/>
              </a:lnSpc>
              <a:spcBef>
                <a:spcPts val="600"/>
              </a:spcBef>
              <a:spcAft>
                <a:spcPts val="0"/>
              </a:spcAft>
              <a:buSzPts val="1400"/>
              <a:buFont typeface="Arial"/>
              <a:buChar char="•"/>
            </a:pPr>
            <a:r>
              <a:rPr lang="en" sz="1600" dirty="0">
                <a:solidFill>
                  <a:schemeClr val="bg1"/>
                </a:solidFill>
              </a:rPr>
              <a:t>Monitor infant for sedation (rare), but worth noting </a:t>
            </a:r>
            <a:endParaRPr sz="1600" dirty="0">
              <a:solidFill>
                <a:schemeClr val="bg1"/>
              </a:solidFill>
            </a:endParaRPr>
          </a:p>
          <a:p>
            <a:pPr marL="342900" lvl="0" indent="-165100" algn="l" rtl="0">
              <a:lnSpc>
                <a:spcPct val="100000"/>
              </a:lnSpc>
              <a:spcBef>
                <a:spcPts val="600"/>
              </a:spcBef>
              <a:spcAft>
                <a:spcPts val="0"/>
              </a:spcAft>
              <a:buSzPts val="1400"/>
              <a:buFont typeface="Arial"/>
              <a:buNone/>
            </a:pPr>
            <a:endParaRPr sz="1600" dirty="0">
              <a:solidFill>
                <a:schemeClr val="bg1"/>
              </a:solidFill>
            </a:endParaRPr>
          </a:p>
          <a:p>
            <a:pPr marL="0" lvl="0" indent="0" algn="l" rtl="0">
              <a:lnSpc>
                <a:spcPct val="100000"/>
              </a:lnSpc>
              <a:spcBef>
                <a:spcPts val="0"/>
              </a:spcBef>
              <a:spcAft>
                <a:spcPts val="0"/>
              </a:spcAft>
              <a:buSzPts val="1400"/>
              <a:buNone/>
            </a:pPr>
            <a:r>
              <a:rPr lang="en" sz="1600" b="1" dirty="0">
                <a:solidFill>
                  <a:schemeClr val="bg1"/>
                </a:solidFill>
              </a:rPr>
              <a:t>Lithium</a:t>
            </a:r>
            <a:r>
              <a:rPr lang="en" sz="1600" dirty="0">
                <a:solidFill>
                  <a:schemeClr val="bg1"/>
                </a:solidFill>
              </a:rPr>
              <a:t>: </a:t>
            </a:r>
            <a:endParaRPr sz="1600" dirty="0">
              <a:solidFill>
                <a:schemeClr val="bg1"/>
              </a:solidFill>
            </a:endParaRPr>
          </a:p>
          <a:p>
            <a:pPr marL="342900" lvl="0" indent="-266700" algn="l" rtl="0">
              <a:lnSpc>
                <a:spcPct val="100000"/>
              </a:lnSpc>
              <a:spcBef>
                <a:spcPts val="0"/>
              </a:spcBef>
              <a:spcAft>
                <a:spcPts val="0"/>
              </a:spcAft>
              <a:buSzPts val="1400"/>
              <a:buFont typeface="Arial"/>
              <a:buChar char="•"/>
            </a:pPr>
            <a:r>
              <a:rPr lang="en" sz="1600" dirty="0">
                <a:solidFill>
                  <a:schemeClr val="bg1"/>
                </a:solidFill>
              </a:rPr>
              <a:t>Discuss with your reproductive psychiatry colleagues as there are ways to successfully breastfeed</a:t>
            </a:r>
            <a:endParaRPr sz="1600" dirty="0">
              <a:solidFill>
                <a:schemeClr val="bg1"/>
              </a:solidFill>
            </a:endParaRPr>
          </a:p>
          <a:p>
            <a:pPr marL="342900" lvl="0" indent="-177800" algn="l" rtl="0">
              <a:lnSpc>
                <a:spcPct val="100000"/>
              </a:lnSpc>
              <a:spcBef>
                <a:spcPts val="0"/>
              </a:spcBef>
              <a:spcAft>
                <a:spcPts val="0"/>
              </a:spcAft>
              <a:buSzPts val="1400"/>
              <a:buFont typeface="Arial"/>
              <a:buNone/>
            </a:pPr>
            <a:endParaRPr sz="1600" dirty="0">
              <a:solidFill>
                <a:schemeClr val="bg1"/>
              </a:solidFill>
            </a:endParaRPr>
          </a:p>
          <a:p>
            <a:pPr marL="0" lvl="0" indent="0" algn="l" rtl="0">
              <a:lnSpc>
                <a:spcPct val="100000"/>
              </a:lnSpc>
              <a:spcBef>
                <a:spcPts val="0"/>
              </a:spcBef>
              <a:spcAft>
                <a:spcPts val="0"/>
              </a:spcAft>
              <a:buSzPts val="1400"/>
              <a:buNone/>
            </a:pPr>
            <a:r>
              <a:rPr lang="en" sz="1600" b="1" dirty="0">
                <a:solidFill>
                  <a:schemeClr val="bg1"/>
                </a:solidFill>
              </a:rPr>
              <a:t>Clozapine</a:t>
            </a:r>
            <a:r>
              <a:rPr lang="en" sz="1600" dirty="0">
                <a:solidFill>
                  <a:schemeClr val="bg1"/>
                </a:solidFill>
              </a:rPr>
              <a:t>: </a:t>
            </a:r>
            <a:endParaRPr sz="1600" dirty="0">
              <a:solidFill>
                <a:schemeClr val="bg1"/>
              </a:solidFill>
            </a:endParaRPr>
          </a:p>
          <a:p>
            <a:pPr marL="342900" lvl="0" indent="-266700" algn="l" rtl="0">
              <a:lnSpc>
                <a:spcPct val="100000"/>
              </a:lnSpc>
              <a:spcBef>
                <a:spcPts val="0"/>
              </a:spcBef>
              <a:spcAft>
                <a:spcPts val="1200"/>
              </a:spcAft>
              <a:buSzPts val="1400"/>
              <a:buFont typeface="Arial"/>
              <a:buChar char="•"/>
            </a:pPr>
            <a:r>
              <a:rPr lang="en" sz="1600" dirty="0">
                <a:solidFill>
                  <a:schemeClr val="bg1"/>
                </a:solidFill>
              </a:rPr>
              <a:t>Discuss with your reproductive psychiatry colleagues. This is not a medication that you would be starting at any point. </a:t>
            </a:r>
            <a:endParaRPr sz="1600" dirty="0">
              <a:solidFill>
                <a:schemeClr val="bg1"/>
              </a:solidFill>
            </a:endParaRPr>
          </a:p>
        </p:txBody>
      </p:sp>
      <p:pic>
        <p:nvPicPr>
          <p:cNvPr id="2" name="Picture 1">
            <a:extLst>
              <a:ext uri="{FF2B5EF4-FFF2-40B4-BE49-F238E27FC236}">
                <a16:creationId xmlns:a16="http://schemas.microsoft.com/office/drawing/2014/main" id="{CE9E65D5-9E42-11B6-DC3A-D16DFD30941E}"/>
              </a:ext>
            </a:extLst>
          </p:cNvPr>
          <p:cNvPicPr>
            <a:picLocks noChangeAspect="1"/>
          </p:cNvPicPr>
          <p:nvPr/>
        </p:nvPicPr>
        <p:blipFill>
          <a:blip r:embed="rId3"/>
          <a:stretch>
            <a:fillRect/>
          </a:stretch>
        </p:blipFill>
        <p:spPr>
          <a:xfrm>
            <a:off x="0" y="4200556"/>
            <a:ext cx="9144000" cy="83210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For more information…</a:t>
            </a:r>
            <a:endParaRPr>
              <a:latin typeface="Calibri"/>
              <a:ea typeface="Calibri"/>
              <a:cs typeface="Calibri"/>
              <a:sym typeface="Calibri"/>
            </a:endParaRPr>
          </a:p>
        </p:txBody>
      </p:sp>
      <p:sp>
        <p:nvSpPr>
          <p:cNvPr id="441" name="Google Shape;441;p68"/>
          <p:cNvSpPr txBox="1">
            <a:spLocks noGrp="1"/>
          </p:cNvSpPr>
          <p:nvPr>
            <p:ph idx="4294967295"/>
          </p:nvPr>
        </p:nvSpPr>
        <p:spPr>
          <a:xfrm>
            <a:off x="628652" y="1369220"/>
            <a:ext cx="4551745" cy="28439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800"/>
              </a:spcBef>
              <a:spcAft>
                <a:spcPts val="0"/>
              </a:spcAft>
              <a:buSzPts val="1400"/>
              <a:buNone/>
            </a:pPr>
            <a:r>
              <a:rPr lang="en" sz="1600" dirty="0">
                <a:solidFill>
                  <a:schemeClr val="bg1"/>
                </a:solidFill>
              </a:rPr>
              <a:t>On risk-risk discussions outside of SSRIs:</a:t>
            </a:r>
            <a:endParaRPr sz="1600">
              <a:solidFill>
                <a:schemeClr val="bg1"/>
              </a:solidFill>
              <a:cs typeface="Poppins"/>
            </a:endParaRPr>
          </a:p>
          <a:p>
            <a:pPr marL="0" lvl="0" indent="0" algn="l" rtl="0">
              <a:lnSpc>
                <a:spcPct val="90000"/>
              </a:lnSpc>
              <a:spcBef>
                <a:spcPts val="1200"/>
              </a:spcBef>
              <a:spcAft>
                <a:spcPts val="0"/>
              </a:spcAft>
              <a:buSzPts val="1400"/>
              <a:buNone/>
            </a:pPr>
            <a:r>
              <a:rPr lang="en" sz="1600" dirty="0">
                <a:solidFill>
                  <a:schemeClr val="bg1"/>
                </a:solidFill>
              </a:rPr>
              <a:t>https://ncrptraining.org/wp-content/uploads/2019/12/Risk-Risk_Medications-in-Pregnancy-Self-Study_Trainee.pdf</a:t>
            </a:r>
            <a:endParaRPr sz="1600">
              <a:solidFill>
                <a:schemeClr val="bg1"/>
              </a:solidFill>
              <a:cs typeface="Poppins"/>
            </a:endParaRPr>
          </a:p>
          <a:p>
            <a:pPr marL="0" lvl="0" indent="0" algn="l" rtl="0">
              <a:lnSpc>
                <a:spcPct val="90000"/>
              </a:lnSpc>
              <a:spcBef>
                <a:spcPts val="2400"/>
              </a:spcBef>
              <a:spcAft>
                <a:spcPts val="1200"/>
              </a:spcAft>
              <a:buSzPts val="1400"/>
              <a:buNone/>
            </a:pPr>
            <a:endParaRPr sz="1600" dirty="0">
              <a:solidFill>
                <a:schemeClr val="bg1"/>
              </a:solidFill>
              <a:cs typeface="Poppins"/>
            </a:endParaRPr>
          </a:p>
        </p:txBody>
      </p:sp>
      <p:pic>
        <p:nvPicPr>
          <p:cNvPr id="2" name="Picture 1">
            <a:extLst>
              <a:ext uri="{FF2B5EF4-FFF2-40B4-BE49-F238E27FC236}">
                <a16:creationId xmlns:a16="http://schemas.microsoft.com/office/drawing/2014/main" id="{2BE63CD8-9845-5041-C746-674974E9D3E8}"/>
              </a:ext>
            </a:extLst>
          </p:cNvPr>
          <p:cNvPicPr>
            <a:picLocks noChangeAspect="1"/>
          </p:cNvPicPr>
          <p:nvPr/>
        </p:nvPicPr>
        <p:blipFill>
          <a:blip r:embed="rId3"/>
          <a:stretch>
            <a:fillRect/>
          </a:stretch>
        </p:blipFill>
        <p:spPr>
          <a:xfrm>
            <a:off x="0" y="4200556"/>
            <a:ext cx="9144000" cy="83210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9"/>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a:latin typeface="Calibri"/>
                <a:ea typeface="Calibri"/>
                <a:cs typeface="Calibri"/>
                <a:sym typeface="Calibri"/>
              </a:rPr>
              <a:t>For more information…</a:t>
            </a:r>
            <a:endParaRPr/>
          </a:p>
        </p:txBody>
      </p:sp>
      <p:sp>
        <p:nvSpPr>
          <p:cNvPr id="447" name="Google Shape;447;p69"/>
          <p:cNvSpPr txBox="1"/>
          <p:nvPr/>
        </p:nvSpPr>
        <p:spPr>
          <a:xfrm>
            <a:off x="436417" y="1226889"/>
            <a:ext cx="8078931" cy="336242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dirty="0">
                <a:solidFill>
                  <a:schemeClr val="bg1"/>
                </a:solidFill>
                <a:latin typeface="Calibri"/>
                <a:ea typeface="Calibri"/>
                <a:cs typeface="Calibri"/>
                <a:sym typeface="Calibri"/>
              </a:rPr>
              <a:t>The organizations below offer FREE comprehensive toolkits/algorithms for OBGYN providers to address maternal mental health conditions</a:t>
            </a:r>
            <a:endParaRPr sz="1100" dirty="0">
              <a:solidFill>
                <a:schemeClr val="bg1"/>
              </a:solidFill>
            </a:endParaRPr>
          </a:p>
          <a:p>
            <a:pPr marL="279400" marR="0" lvl="0" indent="-279400" algn="l" rtl="0">
              <a:spcBef>
                <a:spcPts val="0"/>
              </a:spcBef>
              <a:spcAft>
                <a:spcPts val="0"/>
              </a:spcAft>
              <a:buClr>
                <a:schemeClr val="dk1"/>
              </a:buClr>
              <a:buSzPts val="1800"/>
              <a:buFont typeface="Arial"/>
              <a:buChar char="•"/>
            </a:pPr>
            <a:r>
              <a:rPr lang="en" sz="1800" b="1" dirty="0">
                <a:solidFill>
                  <a:schemeClr val="bg1"/>
                </a:solidFill>
                <a:latin typeface="Calibri"/>
                <a:ea typeface="Calibri"/>
                <a:cs typeface="Calibri"/>
                <a:sym typeface="Calibri"/>
              </a:rPr>
              <a:t>ACOG</a:t>
            </a:r>
            <a:r>
              <a:rPr lang="en" sz="1800" dirty="0">
                <a:solidFill>
                  <a:schemeClr val="bg1"/>
                </a:solidFill>
                <a:latin typeface="Calibri"/>
                <a:ea typeface="Calibri"/>
                <a:cs typeface="Calibri"/>
                <a:sym typeface="Calibri"/>
              </a:rPr>
              <a:t> (https://www.acog.org/programs/perinatal-mental-health)</a:t>
            </a:r>
            <a:endParaRPr sz="1100" dirty="0">
              <a:solidFill>
                <a:schemeClr val="bg1"/>
              </a:solidFill>
            </a:endParaRPr>
          </a:p>
          <a:p>
            <a:pPr marL="279400" marR="0" lvl="0" indent="-279400" algn="l" rtl="0">
              <a:spcBef>
                <a:spcPts val="0"/>
              </a:spcBef>
              <a:spcAft>
                <a:spcPts val="0"/>
              </a:spcAft>
              <a:buClr>
                <a:schemeClr val="dk1"/>
              </a:buClr>
              <a:buSzPts val="1800"/>
              <a:buFont typeface="Arial"/>
              <a:buChar char="•"/>
            </a:pPr>
            <a:r>
              <a:rPr lang="en" sz="1800" b="1" dirty="0">
                <a:solidFill>
                  <a:schemeClr val="bg1"/>
                </a:solidFill>
                <a:latin typeface="Calibri"/>
                <a:ea typeface="Calibri"/>
                <a:cs typeface="Calibri"/>
                <a:sym typeface="Calibri"/>
              </a:rPr>
              <a:t>Council on Patient Safety in Women’s Healthcare (alliance for innovations on maternal health) </a:t>
            </a:r>
            <a:r>
              <a:rPr lang="en" sz="1800" dirty="0">
                <a:solidFill>
                  <a:schemeClr val="bg1"/>
                </a:solidFill>
                <a:latin typeface="Calibri"/>
                <a:ea typeface="Calibri"/>
                <a:cs typeface="Calibri"/>
                <a:sym typeface="Calibri"/>
              </a:rPr>
              <a:t>(https://saferbirth.org/psbs/perinatal-mental-health-conditions/)</a:t>
            </a:r>
            <a:endParaRPr sz="1100" dirty="0">
              <a:solidFill>
                <a:schemeClr val="bg1"/>
              </a:solidFill>
            </a:endParaRPr>
          </a:p>
          <a:p>
            <a:pPr marL="279400" marR="0" lvl="0" indent="-279400" algn="l" rtl="0">
              <a:spcBef>
                <a:spcPts val="0"/>
              </a:spcBef>
              <a:spcAft>
                <a:spcPts val="0"/>
              </a:spcAft>
              <a:buClr>
                <a:schemeClr val="dk1"/>
              </a:buClr>
              <a:buSzPts val="1800"/>
              <a:buFont typeface="Arial"/>
              <a:buChar char="•"/>
            </a:pPr>
            <a:r>
              <a:rPr lang="en" sz="1800" b="1" dirty="0">
                <a:solidFill>
                  <a:schemeClr val="bg1"/>
                </a:solidFill>
                <a:latin typeface="Calibri"/>
                <a:ea typeface="Calibri"/>
                <a:cs typeface="Calibri"/>
                <a:sym typeface="Calibri"/>
              </a:rPr>
              <a:t>MCPAP for moms/Lifeline for Moms </a:t>
            </a:r>
            <a:r>
              <a:rPr lang="en" sz="1800" dirty="0">
                <a:solidFill>
                  <a:schemeClr val="bg1"/>
                </a:solidFill>
                <a:latin typeface="Calibri"/>
                <a:ea typeface="Calibri"/>
                <a:cs typeface="Calibri"/>
                <a:sym typeface="Calibri"/>
              </a:rPr>
              <a:t>(https://repository.escholarship.umassmed.edu/handle/20.500.14038/44263)</a:t>
            </a:r>
            <a:endParaRPr sz="1100" dirty="0">
              <a:solidFill>
                <a:schemeClr val="bg1"/>
              </a:solidFill>
            </a:endParaRPr>
          </a:p>
          <a:p>
            <a:pPr marL="279400" marR="0" lvl="0" indent="-279400" algn="l" rtl="0">
              <a:spcBef>
                <a:spcPts val="0"/>
              </a:spcBef>
              <a:spcAft>
                <a:spcPts val="0"/>
              </a:spcAft>
              <a:buClr>
                <a:schemeClr val="dk1"/>
              </a:buClr>
              <a:buSzPts val="1800"/>
              <a:buFont typeface="Arial"/>
              <a:buChar char="•"/>
            </a:pPr>
            <a:r>
              <a:rPr lang="en" sz="1800" b="1" dirty="0">
                <a:solidFill>
                  <a:schemeClr val="bg1"/>
                </a:solidFill>
                <a:latin typeface="Calibri"/>
                <a:ea typeface="Calibri"/>
                <a:cs typeface="Calibri"/>
                <a:sym typeface="Calibri"/>
              </a:rPr>
              <a:t>RCOG</a:t>
            </a:r>
            <a:r>
              <a:rPr lang="en" sz="1800" dirty="0">
                <a:solidFill>
                  <a:schemeClr val="bg1"/>
                </a:solidFill>
                <a:latin typeface="Calibri"/>
                <a:ea typeface="Calibri"/>
                <a:cs typeface="Calibri"/>
                <a:sym typeface="Calibri"/>
              </a:rPr>
              <a:t> (</a:t>
            </a:r>
            <a:r>
              <a:rPr lang="en" sz="1800" u="sng"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https://www.rcgp.org.uk/clinical-and-research/resources/toolkits/perinatal-mental-health-toolkit.aspx</a:t>
            </a:r>
            <a:r>
              <a:rPr lang="en" sz="1800" dirty="0">
                <a:solidFill>
                  <a:schemeClr val="bg1"/>
                </a:solidFill>
                <a:latin typeface="Calibri"/>
                <a:ea typeface="Calibri"/>
                <a:cs typeface="Calibri"/>
                <a:sym typeface="Calibri"/>
              </a:rPr>
              <a:t>)</a:t>
            </a:r>
            <a:endParaRPr sz="1800" dirty="0">
              <a:solidFill>
                <a:schemeClr val="bg1"/>
              </a:solidFill>
              <a:latin typeface="Calibri"/>
              <a:ea typeface="Calibri"/>
              <a:cs typeface="Calibri"/>
              <a:sym typeface="Calibri"/>
            </a:endParaRPr>
          </a:p>
          <a:p>
            <a:pPr marL="279400" marR="0" lvl="0" indent="-279400" algn="l" rtl="0">
              <a:spcBef>
                <a:spcPts val="0"/>
              </a:spcBef>
              <a:spcAft>
                <a:spcPts val="0"/>
              </a:spcAft>
              <a:buClr>
                <a:schemeClr val="dk1"/>
              </a:buClr>
              <a:buSzPts val="1800"/>
              <a:buFont typeface="Calibri"/>
              <a:buChar char="•"/>
            </a:pPr>
            <a:r>
              <a:rPr lang="en" sz="1800" dirty="0">
                <a:solidFill>
                  <a:schemeClr val="bg1"/>
                </a:solidFill>
                <a:latin typeface="Calibri"/>
                <a:ea typeface="Calibri"/>
                <a:cs typeface="Calibri"/>
                <a:sym typeface="Calibri"/>
              </a:rPr>
              <a:t>And many others…</a:t>
            </a:r>
            <a:endParaRPr sz="1100" dirty="0">
              <a:solidFill>
                <a:schemeClr val="bg1"/>
              </a:solidFill>
            </a:endParaRPr>
          </a:p>
          <a:p>
            <a:pPr marL="279400" marR="0" lvl="0" indent="-17780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AAAC9A6-F39E-BEC0-529D-EFCFEE9D6D22}"/>
              </a:ext>
            </a:extLst>
          </p:cNvPr>
          <p:cNvPicPr>
            <a:picLocks noChangeAspect="1"/>
          </p:cNvPicPr>
          <p:nvPr/>
        </p:nvPicPr>
        <p:blipFill>
          <a:blip r:embed="rId4"/>
          <a:stretch>
            <a:fillRect/>
          </a:stretch>
        </p:blipFill>
        <p:spPr>
          <a:xfrm>
            <a:off x="0" y="4200556"/>
            <a:ext cx="9144000" cy="83210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70"/>
          <p:cNvPicPr preferRelativeResize="0"/>
          <p:nvPr/>
        </p:nvPicPr>
        <p:blipFill rotWithShape="1">
          <a:blip r:embed="rId3">
            <a:alphaModFix/>
          </a:blip>
          <a:srcRect l="22069"/>
          <a:stretch/>
        </p:blipFill>
        <p:spPr>
          <a:xfrm>
            <a:off x="5379547" y="891596"/>
            <a:ext cx="3135801" cy="2681650"/>
          </a:xfrm>
          <a:prstGeom prst="rect">
            <a:avLst/>
          </a:prstGeom>
          <a:noFill/>
          <a:ln>
            <a:noFill/>
          </a:ln>
        </p:spPr>
      </p:pic>
      <p:sp>
        <p:nvSpPr>
          <p:cNvPr id="453" name="Google Shape;453;p7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latin typeface="Calibri"/>
                <a:ea typeface="Calibri"/>
                <a:cs typeface="Calibri"/>
                <a:sym typeface="Calibri"/>
              </a:rPr>
              <a:t>Other stuff… SLEEP! </a:t>
            </a:r>
            <a:endParaRPr dirty="0">
              <a:latin typeface="Calibri"/>
              <a:ea typeface="Calibri"/>
              <a:cs typeface="Calibri"/>
              <a:sym typeface="Calibri"/>
            </a:endParaRPr>
          </a:p>
        </p:txBody>
      </p:sp>
      <p:sp>
        <p:nvSpPr>
          <p:cNvPr id="454" name="Google Shape;454;p70"/>
          <p:cNvSpPr txBox="1">
            <a:spLocks noGrp="1"/>
          </p:cNvSpPr>
          <p:nvPr>
            <p:ph idx="2"/>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sz="2900"/>
          </a:p>
          <a:p>
            <a:pPr marL="45720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800"/>
              <a:buNone/>
            </a:pPr>
            <a:endParaRPr/>
          </a:p>
        </p:txBody>
      </p:sp>
      <p:sp>
        <p:nvSpPr>
          <p:cNvPr id="455" name="Google Shape;455;p70"/>
          <p:cNvSpPr txBox="1"/>
          <p:nvPr/>
        </p:nvSpPr>
        <p:spPr>
          <a:xfrm>
            <a:off x="392228" y="1165404"/>
            <a:ext cx="4837001" cy="36317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800" dirty="0">
                <a:solidFill>
                  <a:schemeClr val="bg1"/>
                </a:solidFill>
                <a:latin typeface="Calibri"/>
                <a:ea typeface="Calibri"/>
                <a:cs typeface="Calibri"/>
                <a:sym typeface="Calibri"/>
              </a:rPr>
              <a:t>We cannot say this enough: new parents, especially those with psychiatric vulnerabilities, need to prioritize sleep. </a:t>
            </a:r>
            <a:endParaRPr sz="1800" dirty="0">
              <a:solidFill>
                <a:schemeClr val="bg1"/>
              </a:solidFill>
            </a:endParaRPr>
          </a:p>
          <a:p>
            <a:pPr marL="0" marR="0" lvl="0" indent="0" algn="l" rtl="0">
              <a:spcBef>
                <a:spcPts val="0"/>
              </a:spcBef>
              <a:spcAft>
                <a:spcPts val="0"/>
              </a:spcAft>
              <a:buNone/>
            </a:pPr>
            <a:r>
              <a:rPr lang="en" sz="1800" dirty="0">
                <a:solidFill>
                  <a:schemeClr val="bg1"/>
                </a:solidFill>
                <a:latin typeface="Calibri"/>
                <a:ea typeface="Calibri"/>
                <a:cs typeface="Calibri"/>
                <a:sym typeface="Calibri"/>
              </a:rPr>
              <a:t>In fact, we often prescribe sleep. </a:t>
            </a:r>
            <a:endParaRPr sz="1800" dirty="0">
              <a:solidFill>
                <a:schemeClr val="bg1"/>
              </a:solidFill>
              <a:latin typeface="Calibri"/>
              <a:ea typeface="Calibri"/>
              <a:cs typeface="Calibri"/>
              <a:sym typeface="Calibri"/>
            </a:endParaRPr>
          </a:p>
          <a:p>
            <a:pPr marL="0" marR="0" lvl="0" indent="0" algn="l" rtl="0">
              <a:spcBef>
                <a:spcPts val="0"/>
              </a:spcBef>
              <a:spcAft>
                <a:spcPts val="0"/>
              </a:spcAft>
              <a:buNone/>
            </a:pPr>
            <a:endParaRPr sz="1800" dirty="0">
              <a:solidFill>
                <a:schemeClr val="bg1"/>
              </a:solidFill>
              <a:latin typeface="Calibri"/>
              <a:ea typeface="Calibri"/>
              <a:cs typeface="Calibri"/>
              <a:sym typeface="Calibri"/>
            </a:endParaRPr>
          </a:p>
          <a:p>
            <a:pPr marL="0" marR="0" lvl="0" indent="0" algn="l" rtl="0">
              <a:spcBef>
                <a:spcPts val="0"/>
              </a:spcBef>
              <a:spcAft>
                <a:spcPts val="0"/>
              </a:spcAft>
              <a:buNone/>
            </a:pPr>
            <a:r>
              <a:rPr lang="en" sz="1800" dirty="0">
                <a:solidFill>
                  <a:schemeClr val="bg1"/>
                </a:solidFill>
                <a:latin typeface="Calibri"/>
                <a:ea typeface="Calibri"/>
                <a:cs typeface="Calibri"/>
                <a:sym typeface="Calibri"/>
              </a:rPr>
              <a:t>Prescribe sleep? YES</a:t>
            </a:r>
            <a:endParaRPr sz="1800" dirty="0">
              <a:solidFill>
                <a:schemeClr val="bg1"/>
              </a:solidFill>
              <a:latin typeface="Calibri"/>
              <a:ea typeface="Calibri"/>
              <a:cs typeface="Calibri"/>
              <a:sym typeface="Calibri"/>
            </a:endParaRPr>
          </a:p>
          <a:p>
            <a:pPr marL="0" marR="0" lvl="0" indent="0" algn="l" rtl="0">
              <a:spcBef>
                <a:spcPts val="0"/>
              </a:spcBef>
              <a:spcAft>
                <a:spcPts val="0"/>
              </a:spcAft>
              <a:buNone/>
            </a:pPr>
            <a:endParaRPr sz="1800" dirty="0">
              <a:solidFill>
                <a:schemeClr val="bg1"/>
              </a:solidFill>
              <a:latin typeface="Calibri"/>
              <a:ea typeface="Calibri"/>
              <a:cs typeface="Calibri"/>
              <a:sym typeface="Calibri"/>
            </a:endParaRPr>
          </a:p>
          <a:p>
            <a:pPr marL="0" marR="0" lvl="0" indent="0" algn="l" rtl="0">
              <a:spcBef>
                <a:spcPts val="0"/>
              </a:spcBef>
              <a:spcAft>
                <a:spcPts val="0"/>
              </a:spcAft>
              <a:buNone/>
            </a:pPr>
            <a:r>
              <a:rPr lang="en" sz="1800" b="1" dirty="0">
                <a:solidFill>
                  <a:schemeClr val="bg1"/>
                </a:solidFill>
                <a:latin typeface="Calibri"/>
                <a:ea typeface="Calibri"/>
                <a:cs typeface="Calibri"/>
                <a:sym typeface="Calibri"/>
              </a:rPr>
              <a:t>Sleep is medicine and, especially in first weeks postpartum, we strategize with the patient for 3-5 UNINTERRUPTED hours.</a:t>
            </a:r>
            <a:endParaRPr sz="1800" b="1" dirty="0">
              <a:solidFill>
                <a:schemeClr val="bg1"/>
              </a:solidFill>
              <a:latin typeface="Calibri"/>
              <a:ea typeface="Calibri"/>
              <a:cs typeface="Calibri"/>
              <a:sym typeface="Calibri"/>
            </a:endParaRPr>
          </a:p>
          <a:p>
            <a:pPr marL="0" marR="0" lvl="0" indent="0" algn="l" rtl="0">
              <a:spcBef>
                <a:spcPts val="0"/>
              </a:spcBef>
              <a:spcAft>
                <a:spcPts val="0"/>
              </a:spcAft>
              <a:buNone/>
            </a:pPr>
            <a:endParaRPr sz="22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59"/>
        <p:cNvGrpSpPr/>
        <p:nvPr/>
      </p:nvGrpSpPr>
      <p:grpSpPr>
        <a:xfrm>
          <a:off x="0" y="0"/>
          <a:ext cx="0" cy="0"/>
          <a:chOff x="0" y="0"/>
          <a:chExt cx="0" cy="0"/>
        </a:xfrm>
      </p:grpSpPr>
      <p:sp>
        <p:nvSpPr>
          <p:cNvPr id="460" name="Google Shape;460;p7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t>Other stuff… SLEEP! </a:t>
            </a:r>
            <a:endParaRPr/>
          </a:p>
        </p:txBody>
      </p:sp>
      <p:sp>
        <p:nvSpPr>
          <p:cNvPr id="461" name="Google Shape;461;p71"/>
          <p:cNvSpPr txBox="1">
            <a:spLocks noGrp="1"/>
          </p:cNvSpPr>
          <p:nvPr>
            <p:ph idx="4294967295"/>
          </p:nvPr>
        </p:nvSpPr>
        <p:spPr>
          <a:xfrm>
            <a:off x="0" y="1370013"/>
            <a:ext cx="7886700" cy="32623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sz="2900" dirty="0"/>
          </a:p>
          <a:p>
            <a:pPr marL="45720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800"/>
              <a:buNone/>
            </a:pPr>
            <a:endParaRPr dirty="0"/>
          </a:p>
        </p:txBody>
      </p:sp>
      <p:sp>
        <p:nvSpPr>
          <p:cNvPr id="462" name="Google Shape;462;p71"/>
          <p:cNvSpPr txBox="1"/>
          <p:nvPr/>
        </p:nvSpPr>
        <p:spPr>
          <a:xfrm>
            <a:off x="628650" y="1099450"/>
            <a:ext cx="7562400" cy="299617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b="1" dirty="0">
                <a:solidFill>
                  <a:schemeClr val="bg1"/>
                </a:solidFill>
                <a:latin typeface="Calibri"/>
                <a:ea typeface="Calibri"/>
                <a:cs typeface="Calibri"/>
                <a:sym typeface="Calibri"/>
              </a:rPr>
              <a:t>Brief discussions including:</a:t>
            </a:r>
            <a:endParaRPr b="1" dirty="0">
              <a:solidFill>
                <a:schemeClr val="bg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100"/>
              <a:buFont typeface="Calibri"/>
              <a:buChar char="•"/>
            </a:pPr>
            <a:r>
              <a:rPr lang="en" dirty="0">
                <a:solidFill>
                  <a:schemeClr val="bg1"/>
                </a:solidFill>
                <a:latin typeface="Calibri"/>
                <a:ea typeface="Calibri"/>
                <a:cs typeface="Calibri"/>
                <a:sym typeface="Calibri"/>
              </a:rPr>
              <a:t>Current sleeping arrangements: Together in one room? Who is getting up with baby if they need something? How much is baby currently sleeping? </a:t>
            </a:r>
            <a:endParaRPr dirty="0">
              <a:solidFill>
                <a:schemeClr val="bg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100"/>
              <a:buFont typeface="Calibri"/>
              <a:buChar char="•"/>
            </a:pPr>
            <a:r>
              <a:rPr lang="en" dirty="0">
                <a:solidFill>
                  <a:schemeClr val="bg1"/>
                </a:solidFill>
                <a:latin typeface="Calibri"/>
                <a:ea typeface="Calibri"/>
                <a:cs typeface="Calibri"/>
                <a:sym typeface="Calibri"/>
              </a:rPr>
              <a:t>Alternative sleep spaces: Do you have a spare place that you could sleep while your spouse/family member/alternative caregiver cares for the baby, e.g. guest room, basement, den? </a:t>
            </a:r>
            <a:endParaRPr dirty="0">
              <a:solidFill>
                <a:schemeClr val="bg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100"/>
              <a:buFont typeface="Calibri"/>
              <a:buChar char="•"/>
            </a:pPr>
            <a:r>
              <a:rPr lang="en" dirty="0">
                <a:solidFill>
                  <a:schemeClr val="bg1"/>
                </a:solidFill>
                <a:latin typeface="Calibri"/>
                <a:ea typeface="Calibri"/>
                <a:cs typeface="Calibri"/>
                <a:sym typeface="Calibri"/>
              </a:rPr>
              <a:t>Are you able to take naps during the day?</a:t>
            </a:r>
            <a:endParaRPr dirty="0">
              <a:solidFill>
                <a:schemeClr val="bg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100"/>
              <a:buFont typeface="Calibri"/>
              <a:buChar char="•"/>
            </a:pPr>
            <a:r>
              <a:rPr lang="en" dirty="0">
                <a:solidFill>
                  <a:schemeClr val="bg1"/>
                </a:solidFill>
                <a:latin typeface="Calibri"/>
                <a:ea typeface="Calibri"/>
                <a:cs typeface="Calibri"/>
                <a:sym typeface="Calibri"/>
              </a:rPr>
              <a:t>What are some ways that you think you can carve out 3-4 hours of uninterrupted sleep?</a:t>
            </a:r>
            <a:endParaRPr dirty="0">
              <a:solidFill>
                <a:schemeClr val="bg1"/>
              </a:solidFill>
              <a:latin typeface="Calibri"/>
              <a:ea typeface="Calibri"/>
              <a:cs typeface="Calibri"/>
              <a:sym typeface="Calibri"/>
            </a:endParaRPr>
          </a:p>
          <a:p>
            <a:pPr marL="0" marR="0" lvl="0" indent="0" algn="l" rtl="0">
              <a:spcBef>
                <a:spcPts val="0"/>
              </a:spcBef>
              <a:spcAft>
                <a:spcPts val="0"/>
              </a:spcAft>
              <a:buNone/>
            </a:pPr>
            <a:endParaRPr dirty="0">
              <a:solidFill>
                <a:schemeClr val="bg1"/>
              </a:solidFill>
              <a:latin typeface="Calibri"/>
              <a:ea typeface="Calibri"/>
              <a:cs typeface="Calibri"/>
              <a:sym typeface="Calibri"/>
            </a:endParaRPr>
          </a:p>
          <a:p>
            <a:pPr marL="0" marR="0" lvl="0" indent="0" algn="l" rtl="0">
              <a:spcBef>
                <a:spcPts val="0"/>
              </a:spcBef>
              <a:spcAft>
                <a:spcPts val="0"/>
              </a:spcAft>
              <a:buNone/>
            </a:pPr>
            <a:r>
              <a:rPr lang="en" b="1" dirty="0">
                <a:solidFill>
                  <a:schemeClr val="bg1"/>
                </a:solidFill>
                <a:latin typeface="Calibri"/>
                <a:ea typeface="Calibri"/>
                <a:cs typeface="Calibri"/>
                <a:sym typeface="Calibri"/>
              </a:rPr>
              <a:t>Breastfeeding: </a:t>
            </a:r>
            <a:r>
              <a:rPr lang="en" dirty="0">
                <a:solidFill>
                  <a:schemeClr val="bg1"/>
                </a:solidFill>
                <a:latin typeface="Calibri"/>
                <a:ea typeface="Calibri"/>
                <a:cs typeface="Calibri"/>
                <a:sym typeface="Calibri"/>
              </a:rPr>
              <a:t>Breastfeeding goals and the role of pumping/formula/feeding will naturally come up. One option, if exclusively breastfeeding is to ask if there is a way that the alternative caregiver can bring the baby in to feed, then take them as soon as they are done for burping/changing/soothing. </a:t>
            </a:r>
            <a:endParaRPr dirty="0">
              <a:solidFill>
                <a:schemeClr val="bg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69E96BC-16FB-3E6C-A781-EF09274FD91E}"/>
              </a:ext>
            </a:extLst>
          </p:cNvPr>
          <p:cNvPicPr>
            <a:picLocks noChangeAspect="1"/>
          </p:cNvPicPr>
          <p:nvPr/>
        </p:nvPicPr>
        <p:blipFill>
          <a:blip r:embed="rId3"/>
          <a:stretch>
            <a:fillRect/>
          </a:stretch>
        </p:blipFill>
        <p:spPr>
          <a:xfrm>
            <a:off x="0" y="4200556"/>
            <a:ext cx="9144000" cy="83210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2"/>
          <p:cNvSpPr txBox="1">
            <a:spLocks noGrp="1"/>
          </p:cNvSpPr>
          <p:nvPr>
            <p:ph type="title"/>
          </p:nvPr>
        </p:nvSpPr>
        <p:spPr>
          <a:xfrm>
            <a:off x="628650" y="312697"/>
            <a:ext cx="7886700" cy="99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500"/>
              <a:buNone/>
            </a:pPr>
            <a:r>
              <a:rPr lang="en"/>
              <a:t>Summary</a:t>
            </a:r>
            <a:endParaRPr/>
          </a:p>
        </p:txBody>
      </p:sp>
      <p:sp>
        <p:nvSpPr>
          <p:cNvPr id="468" name="Google Shape;468;p72"/>
          <p:cNvSpPr txBox="1">
            <a:spLocks noGrp="1"/>
          </p:cNvSpPr>
          <p:nvPr>
            <p:ph idx="4294967295"/>
          </p:nvPr>
        </p:nvSpPr>
        <p:spPr>
          <a:xfrm>
            <a:off x="477982" y="1239982"/>
            <a:ext cx="7408718" cy="2963718"/>
          </a:xfrm>
          <a:prstGeom prst="rect">
            <a:avLst/>
          </a:prstGeom>
          <a:noFill/>
          <a:ln>
            <a:noFill/>
          </a:ln>
        </p:spPr>
        <p:txBody>
          <a:bodyPr spcFirstLastPara="1" wrap="square" lIns="91425" tIns="45700" rIns="91425" bIns="45700" anchor="t" anchorCtr="0">
            <a:normAutofit fontScale="92500" lnSpcReduction="10000"/>
          </a:bodyPr>
          <a:lstStyle/>
          <a:p>
            <a:pPr marL="342900" lvl="0" indent="-254000" algn="l" rtl="0">
              <a:lnSpc>
                <a:spcPct val="90000"/>
              </a:lnSpc>
              <a:spcBef>
                <a:spcPts val="1200"/>
              </a:spcBef>
              <a:spcAft>
                <a:spcPts val="0"/>
              </a:spcAft>
              <a:buSzPts val="1400"/>
              <a:buFont typeface="Calibri"/>
              <a:buChar char="•"/>
            </a:pPr>
            <a:r>
              <a:rPr lang="en" sz="2200" dirty="0">
                <a:solidFill>
                  <a:schemeClr val="bg1"/>
                </a:solidFill>
              </a:rPr>
              <a:t>Perinatal mental illness is common</a:t>
            </a:r>
            <a:endParaRPr sz="2200" dirty="0">
              <a:solidFill>
                <a:schemeClr val="bg1"/>
              </a:solidFill>
            </a:endParaRPr>
          </a:p>
          <a:p>
            <a:pPr marL="342900" lvl="0" indent="-254000" algn="l" rtl="0">
              <a:lnSpc>
                <a:spcPct val="90000"/>
              </a:lnSpc>
              <a:spcBef>
                <a:spcPts val="1200"/>
              </a:spcBef>
              <a:spcAft>
                <a:spcPts val="0"/>
              </a:spcAft>
              <a:buSzPts val="1400"/>
              <a:buFont typeface="Calibri"/>
              <a:buChar char="•"/>
            </a:pPr>
            <a:r>
              <a:rPr lang="en" sz="2200" dirty="0">
                <a:solidFill>
                  <a:schemeClr val="bg1"/>
                </a:solidFill>
              </a:rPr>
              <a:t>Screening can be done at intake</a:t>
            </a:r>
            <a:endParaRPr sz="2200" dirty="0">
              <a:solidFill>
                <a:schemeClr val="bg1"/>
              </a:solidFill>
            </a:endParaRPr>
          </a:p>
          <a:p>
            <a:pPr marL="342900" lvl="0" indent="-254000" algn="l" rtl="0">
              <a:lnSpc>
                <a:spcPct val="90000"/>
              </a:lnSpc>
              <a:spcBef>
                <a:spcPts val="1200"/>
              </a:spcBef>
              <a:spcAft>
                <a:spcPts val="0"/>
              </a:spcAft>
              <a:buSzPts val="1400"/>
              <a:buFont typeface="Calibri"/>
              <a:buChar char="•"/>
            </a:pPr>
            <a:r>
              <a:rPr lang="en" sz="2200" dirty="0">
                <a:solidFill>
                  <a:schemeClr val="bg1"/>
                </a:solidFill>
              </a:rPr>
              <a:t>There are efficient strategies to initiate treatment </a:t>
            </a:r>
            <a:endParaRPr sz="2200" dirty="0">
              <a:solidFill>
                <a:schemeClr val="bg1"/>
              </a:solidFill>
            </a:endParaRPr>
          </a:p>
          <a:p>
            <a:pPr marL="342900" lvl="0" indent="-254000" algn="l" rtl="0">
              <a:lnSpc>
                <a:spcPct val="90000"/>
              </a:lnSpc>
              <a:spcBef>
                <a:spcPts val="1200"/>
              </a:spcBef>
              <a:spcAft>
                <a:spcPts val="0"/>
              </a:spcAft>
              <a:buSzPts val="1400"/>
              <a:buFont typeface="Calibri"/>
              <a:buChar char="•"/>
            </a:pPr>
            <a:r>
              <a:rPr lang="en" sz="2200" dirty="0">
                <a:solidFill>
                  <a:schemeClr val="bg1"/>
                </a:solidFill>
              </a:rPr>
              <a:t>It is a risk-risk discuss: Between exposure to untreated illness or exposure to treatment </a:t>
            </a:r>
            <a:endParaRPr sz="2200" dirty="0">
              <a:solidFill>
                <a:schemeClr val="bg1"/>
              </a:solidFill>
            </a:endParaRPr>
          </a:p>
          <a:p>
            <a:pPr marL="342900" lvl="0" indent="-254000" algn="l" rtl="0">
              <a:lnSpc>
                <a:spcPct val="90000"/>
              </a:lnSpc>
              <a:spcBef>
                <a:spcPts val="1200"/>
              </a:spcBef>
              <a:spcAft>
                <a:spcPts val="0"/>
              </a:spcAft>
              <a:buSzPts val="1400"/>
              <a:buFont typeface="Calibri"/>
              <a:buChar char="•"/>
            </a:pPr>
            <a:r>
              <a:rPr lang="en" sz="2200" dirty="0">
                <a:solidFill>
                  <a:schemeClr val="bg1"/>
                </a:solidFill>
              </a:rPr>
              <a:t>Patients DO get better</a:t>
            </a:r>
            <a:endParaRPr sz="2200" dirty="0">
              <a:solidFill>
                <a:schemeClr val="bg1"/>
              </a:solidFill>
            </a:endParaRPr>
          </a:p>
          <a:p>
            <a:pPr marL="342900" lvl="0" indent="-254000" algn="l" rtl="0">
              <a:lnSpc>
                <a:spcPct val="90000"/>
              </a:lnSpc>
              <a:spcBef>
                <a:spcPts val="1200"/>
              </a:spcBef>
              <a:spcAft>
                <a:spcPts val="0"/>
              </a:spcAft>
              <a:buSzPts val="1400"/>
              <a:buFont typeface="Calibri"/>
              <a:buChar char="•"/>
            </a:pPr>
            <a:r>
              <a:rPr lang="en" sz="2200" dirty="0">
                <a:solidFill>
                  <a:schemeClr val="bg1"/>
                </a:solidFill>
              </a:rPr>
              <a:t>Patients almost always need more than the starting dose of an SSRI/SNRI</a:t>
            </a:r>
            <a:endParaRPr sz="2200" dirty="0">
              <a:solidFill>
                <a:schemeClr val="bg1"/>
              </a:solidFill>
            </a:endParaRPr>
          </a:p>
        </p:txBody>
      </p:sp>
      <p:pic>
        <p:nvPicPr>
          <p:cNvPr id="2" name="Picture 1">
            <a:extLst>
              <a:ext uri="{FF2B5EF4-FFF2-40B4-BE49-F238E27FC236}">
                <a16:creationId xmlns:a16="http://schemas.microsoft.com/office/drawing/2014/main" id="{D48E834B-BA9D-0AB9-2AA9-8B48BE86A809}"/>
              </a:ext>
            </a:extLst>
          </p:cNvPr>
          <p:cNvPicPr>
            <a:picLocks noChangeAspect="1"/>
          </p:cNvPicPr>
          <p:nvPr/>
        </p:nvPicPr>
        <p:blipFill>
          <a:blip r:embed="rId3"/>
          <a:stretch>
            <a:fillRect/>
          </a:stretch>
        </p:blipFill>
        <p:spPr>
          <a:xfrm>
            <a:off x="0" y="4200556"/>
            <a:ext cx="9144000" cy="83210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500"/>
              <a:buNone/>
            </a:pPr>
            <a:r>
              <a:rPr lang="en"/>
              <a:t>Key references </a:t>
            </a:r>
            <a:endParaRPr/>
          </a:p>
        </p:txBody>
      </p:sp>
      <p:sp>
        <p:nvSpPr>
          <p:cNvPr id="474" name="Google Shape;474;p73"/>
          <p:cNvSpPr txBox="1">
            <a:spLocks noGrp="1"/>
          </p:cNvSpPr>
          <p:nvPr>
            <p:ph idx="4294967295"/>
          </p:nvPr>
        </p:nvSpPr>
        <p:spPr>
          <a:xfrm>
            <a:off x="817418" y="1205344"/>
            <a:ext cx="7069282" cy="2998355"/>
          </a:xfrm>
          <a:prstGeom prst="rect">
            <a:avLst/>
          </a:prstGeom>
          <a:noFill/>
          <a:ln>
            <a:noFill/>
          </a:ln>
        </p:spPr>
        <p:txBody>
          <a:bodyPr spcFirstLastPara="1" wrap="square" lIns="91425" tIns="45700" rIns="91425" bIns="45700" anchor="t" anchorCtr="0">
            <a:noAutofit/>
          </a:bodyPr>
          <a:lstStyle/>
          <a:p>
            <a:pPr marL="419100" lvl="0" indent="-292100" algn="l" rtl="0">
              <a:lnSpc>
                <a:spcPct val="90000"/>
              </a:lnSpc>
              <a:spcBef>
                <a:spcPts val="0"/>
              </a:spcBef>
              <a:spcAft>
                <a:spcPts val="0"/>
              </a:spcAft>
              <a:buSzPts val="1600"/>
              <a:buFont typeface="Calibri"/>
              <a:buChar char="•"/>
            </a:pPr>
            <a:r>
              <a:rPr lang="en" sz="1100" dirty="0">
                <a:solidFill>
                  <a:schemeClr val="bg1"/>
                </a:solidFill>
              </a:rPr>
              <a:t>Wisner, Katherine L., et al. "Onset timing, thoughts of self-harm, and diagnoses in postpartum women with screen-positive depression findings." </a:t>
            </a:r>
            <a:r>
              <a:rPr lang="en" sz="1100" i="1" dirty="0">
                <a:solidFill>
                  <a:schemeClr val="bg1"/>
                </a:solidFill>
              </a:rPr>
              <a:t>JAMA psychiatry</a:t>
            </a:r>
            <a:r>
              <a:rPr lang="en" sz="1100" dirty="0">
                <a:solidFill>
                  <a:schemeClr val="bg1"/>
                </a:solidFill>
              </a:rPr>
              <a:t> 70.5 (2013): 490-498.</a:t>
            </a:r>
            <a:endParaRPr sz="1100" dirty="0">
              <a:solidFill>
                <a:schemeClr val="bg1"/>
              </a:solidFill>
            </a:endParaRPr>
          </a:p>
          <a:p>
            <a:pPr marL="419100" lvl="0" indent="-292100" algn="l" rtl="0">
              <a:lnSpc>
                <a:spcPct val="90000"/>
              </a:lnSpc>
              <a:spcBef>
                <a:spcPts val="1200"/>
              </a:spcBef>
              <a:spcAft>
                <a:spcPts val="0"/>
              </a:spcAft>
              <a:buSzPts val="1600"/>
              <a:buFont typeface="Calibri"/>
              <a:buChar char="•"/>
            </a:pPr>
            <a:r>
              <a:rPr lang="en" sz="1100" dirty="0">
                <a:solidFill>
                  <a:schemeClr val="bg1"/>
                </a:solidFill>
              </a:rPr>
              <a:t>Wisner, Katherine &amp; Perel, James &amp; Peindl, Kathleen &amp; Hanusa, Barbara &amp; Piontek, Catherine &amp; Findling, Robert. (2004). Prevention of Postpartum Depression: A Pilot Randomized Clinical Trial. The American journal of psychiatry. 161. 1290-2. 10.1176/appi.ajp.161.7.1290. </a:t>
            </a:r>
            <a:endParaRPr sz="1100" dirty="0">
              <a:solidFill>
                <a:schemeClr val="bg1"/>
              </a:solidFill>
            </a:endParaRPr>
          </a:p>
          <a:p>
            <a:pPr marL="419100" lvl="0" indent="-292100" algn="l" rtl="0">
              <a:lnSpc>
                <a:spcPct val="90000"/>
              </a:lnSpc>
              <a:spcBef>
                <a:spcPts val="1200"/>
              </a:spcBef>
              <a:spcAft>
                <a:spcPts val="0"/>
              </a:spcAft>
              <a:buSzPts val="1600"/>
              <a:buFont typeface="Calibri"/>
              <a:buChar char="•"/>
            </a:pPr>
            <a:r>
              <a:rPr lang="en" sz="1100" dirty="0">
                <a:solidFill>
                  <a:schemeClr val="bg1"/>
                </a:solidFill>
              </a:rPr>
              <a:t>Yonkers, Kimberly A., et al. "The management of depression during pregnancy: a report from the American Psychiatric Association and the American College of Obstetricians and Gynecologists." General hospital psychiatry 31.5 (2009): 403-413.</a:t>
            </a:r>
            <a:endParaRPr sz="1100" dirty="0">
              <a:solidFill>
                <a:schemeClr val="bg1"/>
              </a:solidFill>
            </a:endParaRPr>
          </a:p>
          <a:p>
            <a:pPr marL="419100" lvl="0" indent="-292100" algn="l" rtl="0">
              <a:lnSpc>
                <a:spcPct val="90000"/>
              </a:lnSpc>
              <a:spcBef>
                <a:spcPts val="1200"/>
              </a:spcBef>
              <a:spcAft>
                <a:spcPts val="0"/>
              </a:spcAft>
              <a:buSzPts val="1600"/>
              <a:buFont typeface="Calibri"/>
              <a:buChar char="•"/>
            </a:pPr>
            <a:r>
              <a:rPr lang="en" sz="1100" dirty="0">
                <a:solidFill>
                  <a:schemeClr val="bg1"/>
                </a:solidFill>
              </a:rPr>
              <a:t>Moses-Kolko, Eydie L., et al. "Neonatal signs after late in utero exposure to serotonin reuptake inhibitors: literature review and implications for clinical applications." Jama 293.19 (2005): 2372- 2383.</a:t>
            </a:r>
            <a:endParaRPr sz="1100" dirty="0">
              <a:solidFill>
                <a:schemeClr val="bg1"/>
              </a:solidFill>
            </a:endParaRPr>
          </a:p>
          <a:p>
            <a:pPr marL="419100" lvl="0" indent="-292100" algn="l" rtl="0">
              <a:lnSpc>
                <a:spcPct val="90000"/>
              </a:lnSpc>
              <a:spcBef>
                <a:spcPts val="1200"/>
              </a:spcBef>
              <a:spcAft>
                <a:spcPts val="0"/>
              </a:spcAft>
              <a:buSzPts val="1600"/>
              <a:buFont typeface="Calibri"/>
              <a:buChar char="•"/>
            </a:pPr>
            <a:r>
              <a:rPr lang="en" sz="1100" dirty="0">
                <a:solidFill>
                  <a:schemeClr val="bg1"/>
                </a:solidFill>
              </a:rPr>
              <a:t>Byatt, Nancy, Kristina M. Deligiannidis, and Marlene P. Freeman. "Antidepressant use in pregnancy: a critical review focused on risks and controversies." Acta Psychiatrica Scandinavica 127.2 (2013): 94-114.Warburton, W., C. Hertzman, and T. F.</a:t>
            </a:r>
            <a:endParaRPr sz="1100" dirty="0">
              <a:solidFill>
                <a:schemeClr val="bg1"/>
              </a:solidFill>
            </a:endParaRPr>
          </a:p>
        </p:txBody>
      </p:sp>
      <p:pic>
        <p:nvPicPr>
          <p:cNvPr id="2" name="Picture 1">
            <a:extLst>
              <a:ext uri="{FF2B5EF4-FFF2-40B4-BE49-F238E27FC236}">
                <a16:creationId xmlns:a16="http://schemas.microsoft.com/office/drawing/2014/main" id="{DB90E6CF-34B8-0F26-9220-809CE2F11FFA}"/>
              </a:ext>
            </a:extLst>
          </p:cNvPr>
          <p:cNvPicPr>
            <a:picLocks noChangeAspect="1"/>
          </p:cNvPicPr>
          <p:nvPr/>
        </p:nvPicPr>
        <p:blipFill>
          <a:blip r:embed="rId3"/>
          <a:stretch>
            <a:fillRect/>
          </a:stretch>
        </p:blipFill>
        <p:spPr>
          <a:xfrm>
            <a:off x="0" y="4200556"/>
            <a:ext cx="9144000" cy="83210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78"/>
        <p:cNvGrpSpPr/>
        <p:nvPr/>
      </p:nvGrpSpPr>
      <p:grpSpPr>
        <a:xfrm>
          <a:off x="0" y="0"/>
          <a:ext cx="0" cy="0"/>
          <a:chOff x="0" y="0"/>
          <a:chExt cx="0" cy="0"/>
        </a:xfrm>
      </p:grpSpPr>
      <p:sp>
        <p:nvSpPr>
          <p:cNvPr id="479" name="Google Shape;479;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500"/>
              <a:buNone/>
            </a:pPr>
            <a:r>
              <a:rPr lang="en">
                <a:latin typeface="Calibri"/>
                <a:ea typeface="Calibri"/>
                <a:cs typeface="Calibri"/>
                <a:sym typeface="Calibri"/>
              </a:rPr>
              <a:t>Resources list</a:t>
            </a:r>
            <a:endParaRPr>
              <a:latin typeface="Calibri"/>
              <a:ea typeface="Calibri"/>
              <a:cs typeface="Calibri"/>
              <a:sym typeface="Calibri"/>
            </a:endParaRPr>
          </a:p>
        </p:txBody>
      </p:sp>
      <p:sp>
        <p:nvSpPr>
          <p:cNvPr id="480" name="Google Shape;480;p74"/>
          <p:cNvSpPr txBox="1">
            <a:spLocks noGrp="1"/>
          </p:cNvSpPr>
          <p:nvPr>
            <p:ph idx="4294967295"/>
          </p:nvPr>
        </p:nvSpPr>
        <p:spPr>
          <a:xfrm>
            <a:off x="628648" y="1194128"/>
            <a:ext cx="8439152" cy="3574329"/>
          </a:xfrm>
          <a:prstGeom prst="rect">
            <a:avLst/>
          </a:prstGeom>
          <a:noFill/>
          <a:ln>
            <a:noFill/>
          </a:ln>
        </p:spPr>
        <p:txBody>
          <a:bodyPr spcFirstLastPara="1" vert="horz" wrap="square" lIns="91425" tIns="45700" rIns="91425" bIns="45700" anchor="t" anchorCtr="0" compatLnSpc="1">
            <a:noAutofit/>
          </a:bodyPr>
          <a:lstStyle/>
          <a:p>
            <a:pPr marL="419100" indent="-292100">
              <a:spcBef>
                <a:spcPts val="0"/>
              </a:spcBef>
              <a:buSzPts val="1600"/>
              <a:buFont typeface="Calibri"/>
            </a:pPr>
            <a:r>
              <a:rPr lang="en" sz="1100" dirty="0">
                <a:solidFill>
                  <a:schemeClr val="bg1"/>
                </a:solidFill>
              </a:rPr>
              <a:t>Psychology today (</a:t>
            </a:r>
            <a:r>
              <a:rPr lang="en" sz="1100" dirty="0">
                <a:solidFill>
                  <a:schemeClr val="bg1"/>
                </a:solidFill>
                <a:hlinkClick r:id="rId3">
                  <a:extLst>
                    <a:ext uri="{A12FA001-AC4F-418D-AE19-62706E023703}">
                      <ahyp:hlinkClr xmlns:ahyp="http://schemas.microsoft.com/office/drawing/2018/hyperlinkcolor" val="tx"/>
                    </a:ext>
                  </a:extLst>
                </a:hlinkClick>
              </a:rPr>
              <a:t>https://therapists.psychologytoday.com/rms/</a:t>
            </a:r>
            <a:r>
              <a:rPr lang="en" sz="1100" dirty="0">
                <a:solidFill>
                  <a:schemeClr val="bg1"/>
                </a:solidFill>
              </a:rPr>
              <a:t>)</a:t>
            </a:r>
            <a:endParaRPr sz="1100" dirty="0">
              <a:solidFill>
                <a:schemeClr val="bg1"/>
              </a:solidFill>
            </a:endParaRPr>
          </a:p>
          <a:p>
            <a:pPr marL="419100" indent="-292100">
              <a:spcBef>
                <a:spcPts val="0"/>
              </a:spcBef>
              <a:buSzPts val="1600"/>
              <a:buFont typeface="Calibri"/>
            </a:pPr>
            <a:r>
              <a:rPr lang="en" sz="1100" dirty="0">
                <a:solidFill>
                  <a:schemeClr val="bg1"/>
                </a:solidFill>
              </a:rPr>
              <a:t>American Psychological association (</a:t>
            </a:r>
            <a:r>
              <a:rPr lang="en" sz="1100" dirty="0">
                <a:solidFill>
                  <a:schemeClr val="bg1"/>
                </a:solidFill>
                <a:hlinkClick r:id="rId4">
                  <a:extLst>
                    <a:ext uri="{A12FA001-AC4F-418D-AE19-62706E023703}">
                      <ahyp:hlinkClr xmlns:ahyp="http://schemas.microsoft.com/office/drawing/2018/hyperlinkcolor" val="tx"/>
                    </a:ext>
                  </a:extLst>
                </a:hlinkClick>
              </a:rPr>
              <a:t>https://locator.apa.org</a:t>
            </a:r>
            <a:r>
              <a:rPr lang="en" sz="1100" dirty="0">
                <a:solidFill>
                  <a:schemeClr val="bg1"/>
                </a:solidFill>
              </a:rPr>
              <a:t>)</a:t>
            </a:r>
            <a:endParaRPr sz="1100" dirty="0">
              <a:solidFill>
                <a:schemeClr val="bg1"/>
              </a:solidFill>
            </a:endParaRPr>
          </a:p>
          <a:p>
            <a:pPr marL="419100" indent="-292100">
              <a:spcBef>
                <a:spcPts val="0"/>
              </a:spcBef>
              <a:buSzPts val="1600"/>
              <a:buFont typeface="Calibri"/>
            </a:pPr>
            <a:r>
              <a:rPr lang="en" sz="1100" dirty="0">
                <a:solidFill>
                  <a:schemeClr val="bg1"/>
                </a:solidFill>
              </a:rPr>
              <a:t>Postpartum support international (</a:t>
            </a:r>
            <a:r>
              <a:rPr lang="en" sz="1100" dirty="0">
                <a:solidFill>
                  <a:schemeClr val="bg1"/>
                </a:solidFill>
                <a:hlinkClick r:id="rId5">
                  <a:extLst>
                    <a:ext uri="{A12FA001-AC4F-418D-AE19-62706E023703}">
                      <ahyp:hlinkClr xmlns:ahyp="http://schemas.microsoft.com/office/drawing/2018/hyperlinkcolor" val="tx"/>
                    </a:ext>
                  </a:extLst>
                </a:hlinkClick>
              </a:rPr>
              <a:t>www.postpartum.net</a:t>
            </a:r>
            <a:r>
              <a:rPr lang="en" sz="1100" dirty="0">
                <a:solidFill>
                  <a:schemeClr val="bg1"/>
                </a:solidFill>
              </a:rPr>
              <a:t>)</a:t>
            </a:r>
            <a:endParaRPr sz="1100" dirty="0">
              <a:solidFill>
                <a:schemeClr val="bg1"/>
              </a:solidFill>
            </a:endParaRPr>
          </a:p>
          <a:p>
            <a:pPr lvl="1"/>
            <a:r>
              <a:rPr lang="en" sz="1100" dirty="0">
                <a:solidFill>
                  <a:schemeClr val="bg1"/>
                </a:solidFill>
              </a:rPr>
              <a:t>Online support groups </a:t>
            </a:r>
            <a:endParaRPr sz="1100" dirty="0">
              <a:solidFill>
                <a:schemeClr val="bg1"/>
              </a:solidFill>
            </a:endParaRPr>
          </a:p>
          <a:p>
            <a:pPr lvl="1"/>
            <a:r>
              <a:rPr lang="en" sz="1100" dirty="0">
                <a:solidFill>
                  <a:schemeClr val="bg1"/>
                </a:solidFill>
              </a:rPr>
              <a:t>Support hotline (1-800-944-4773)</a:t>
            </a:r>
            <a:endParaRPr sz="1100" dirty="0">
              <a:solidFill>
                <a:schemeClr val="bg1"/>
              </a:solidFill>
            </a:endParaRPr>
          </a:p>
          <a:p>
            <a:pPr lvl="1"/>
            <a:r>
              <a:rPr lang="en" sz="1100" dirty="0">
                <a:solidFill>
                  <a:schemeClr val="bg1"/>
                </a:solidFill>
              </a:rPr>
              <a:t>International therapist locator (https://postpartum.net/get-help/providerdirectory)</a:t>
            </a:r>
            <a:endParaRPr sz="1100" dirty="0">
              <a:solidFill>
                <a:schemeClr val="bg1"/>
              </a:solidFill>
            </a:endParaRPr>
          </a:p>
          <a:p>
            <a:pPr marL="419100" indent="-292100">
              <a:spcBef>
                <a:spcPts val="0"/>
              </a:spcBef>
              <a:buSzPts val="1600"/>
              <a:buFont typeface="Calibri"/>
            </a:pPr>
            <a:r>
              <a:rPr lang="en" sz="1100" dirty="0">
                <a:solidFill>
                  <a:schemeClr val="bg1"/>
                </a:solidFill>
              </a:rPr>
              <a:t>MCPAP for Moms OB Toolkit (</a:t>
            </a:r>
            <a:r>
              <a:rPr lang="en" sz="1100" dirty="0">
                <a:solidFill>
                  <a:schemeClr val="bg1"/>
                </a:solidFill>
                <a:hlinkClick r:id="rId6">
                  <a:extLst>
                    <a:ext uri="{A12FA001-AC4F-418D-AE19-62706E023703}">
                      <ahyp:hlinkClr xmlns:ahyp="http://schemas.microsoft.com/office/drawing/2018/hyperlinkcolor" val="tx"/>
                    </a:ext>
                  </a:extLst>
                </a:hlinkClick>
              </a:rPr>
              <a:t>https://www.mcpapformoms.org/Toolkits/Toolkit.aspx</a:t>
            </a:r>
            <a:r>
              <a:rPr lang="en" sz="1100" dirty="0">
                <a:solidFill>
                  <a:schemeClr val="bg1"/>
                </a:solidFill>
              </a:rPr>
              <a:t>)</a:t>
            </a:r>
            <a:endParaRPr sz="1100" dirty="0">
              <a:solidFill>
                <a:schemeClr val="bg1"/>
              </a:solidFill>
            </a:endParaRPr>
          </a:p>
          <a:p>
            <a:pPr marL="419100" indent="-292100">
              <a:spcBef>
                <a:spcPts val="0"/>
              </a:spcBef>
              <a:buSzPts val="1600"/>
              <a:buFont typeface="Calibri"/>
            </a:pPr>
            <a:r>
              <a:rPr lang="en" sz="1100" dirty="0">
                <a:solidFill>
                  <a:schemeClr val="bg1"/>
                </a:solidFill>
              </a:rPr>
              <a:t>Lifeline for Moms OB toolkit (https://www.umassmed.edu/lifeline4moms/products-resources/materials-for-providers/)</a:t>
            </a:r>
            <a:endParaRPr sz="1100" dirty="0">
              <a:solidFill>
                <a:schemeClr val="bg1"/>
              </a:solidFill>
            </a:endParaRPr>
          </a:p>
          <a:p>
            <a:pPr marL="419100" indent="-292100">
              <a:spcBef>
                <a:spcPts val="0"/>
              </a:spcBef>
              <a:buSzPts val="1600"/>
              <a:buFont typeface="Calibri"/>
            </a:pPr>
            <a:r>
              <a:rPr lang="en" sz="1100" dirty="0">
                <a:solidFill>
                  <a:schemeClr val="bg1"/>
                </a:solidFill>
              </a:rPr>
              <a:t>Reprotox </a:t>
            </a:r>
            <a:r>
              <a:rPr lang="en" sz="1100" dirty="0">
                <a:solidFill>
                  <a:schemeClr val="bg1"/>
                </a:solidFill>
                <a:hlinkClick r:id="rId7">
                  <a:extLst>
                    <a:ext uri="{A12FA001-AC4F-418D-AE19-62706E023703}">
                      <ahyp:hlinkClr xmlns:ahyp="http://schemas.microsoft.com/office/drawing/2018/hyperlinkcolor" val="tx"/>
                    </a:ext>
                  </a:extLst>
                </a:hlinkClick>
              </a:rPr>
              <a:t>(https://www.reprotox.org/</a:t>
            </a:r>
            <a:r>
              <a:rPr lang="en" sz="1100" dirty="0">
                <a:solidFill>
                  <a:schemeClr val="bg1"/>
                </a:solidFill>
              </a:rPr>
              <a:t>)</a:t>
            </a:r>
            <a:endParaRPr sz="1100" dirty="0">
              <a:solidFill>
                <a:schemeClr val="bg1"/>
              </a:solidFill>
            </a:endParaRPr>
          </a:p>
          <a:p>
            <a:pPr marL="419100" indent="-292100">
              <a:spcBef>
                <a:spcPts val="0"/>
              </a:spcBef>
              <a:buSzPts val="1600"/>
              <a:buFont typeface="Calibri"/>
            </a:pPr>
            <a:r>
              <a:rPr lang="en" sz="1100" dirty="0">
                <a:solidFill>
                  <a:schemeClr val="bg1"/>
                </a:solidFill>
              </a:rPr>
              <a:t>Mother to Baby </a:t>
            </a:r>
            <a:r>
              <a:rPr lang="en" sz="1100" dirty="0">
                <a:solidFill>
                  <a:schemeClr val="bg1"/>
                </a:solidFill>
                <a:hlinkClick r:id="rId8">
                  <a:extLst>
                    <a:ext uri="{A12FA001-AC4F-418D-AE19-62706E023703}">
                      <ahyp:hlinkClr xmlns:ahyp="http://schemas.microsoft.com/office/drawing/2018/hyperlinkcolor" val="tx"/>
                    </a:ext>
                  </a:extLst>
                </a:hlinkClick>
              </a:rPr>
              <a:t>(https://mothertobaby.org/fact-sheets</a:t>
            </a:r>
            <a:r>
              <a:rPr lang="en" sz="1100" dirty="0">
                <a:solidFill>
                  <a:schemeClr val="bg1"/>
                </a:solidFill>
              </a:rPr>
              <a:t>)</a:t>
            </a:r>
            <a:endParaRPr sz="1100" dirty="0">
              <a:solidFill>
                <a:schemeClr val="bg1"/>
              </a:solidFill>
            </a:endParaRPr>
          </a:p>
          <a:p>
            <a:pPr marL="419100" indent="-292100">
              <a:spcBef>
                <a:spcPts val="0"/>
              </a:spcBef>
              <a:buSzPts val="1600"/>
              <a:buFont typeface="Calibri"/>
            </a:pPr>
            <a:r>
              <a:rPr lang="en" sz="1100" dirty="0">
                <a:solidFill>
                  <a:schemeClr val="bg1"/>
                </a:solidFill>
              </a:rPr>
              <a:t>NCRP (https://ncrptraining.org/wp-content/uploads/2019/12/Risk-Risk_Medications-in-Pregnancy-Self-Study_Trainee.pdf)</a:t>
            </a:r>
            <a:endParaRPr sz="1100" dirty="0">
              <a:solidFill>
                <a:schemeClr val="bg1"/>
              </a:solidFill>
            </a:endParaRPr>
          </a:p>
          <a:p>
            <a:pPr marL="419100" indent="-292100">
              <a:spcBef>
                <a:spcPts val="0"/>
              </a:spcBef>
              <a:buSzPts val="1600"/>
              <a:buFont typeface="Calibri"/>
            </a:pPr>
            <a:r>
              <a:rPr lang="en" sz="1100" dirty="0">
                <a:solidFill>
                  <a:schemeClr val="bg1"/>
                </a:solidFill>
              </a:rPr>
              <a:t>ACOG (</a:t>
            </a:r>
            <a:r>
              <a:rPr lang="en" sz="1100" dirty="0">
                <a:solidFill>
                  <a:schemeClr val="bg1"/>
                </a:solidFill>
                <a:hlinkClick r:id="rId9">
                  <a:extLst>
                    <a:ext uri="{A12FA001-AC4F-418D-AE19-62706E023703}">
                      <ahyp:hlinkClr xmlns:ahyp="http://schemas.microsoft.com/office/drawing/2018/hyperlinkcolor" val="tx"/>
                    </a:ext>
                  </a:extLst>
                </a:hlinkClick>
              </a:rPr>
              <a:t>https://www.acog.org/programs/perinatal-mental-health</a:t>
            </a:r>
            <a:r>
              <a:rPr lang="en" sz="1100" dirty="0">
                <a:solidFill>
                  <a:schemeClr val="bg1"/>
                </a:solidFill>
              </a:rPr>
              <a:t>)</a:t>
            </a:r>
            <a:endParaRPr sz="1100" dirty="0">
              <a:solidFill>
                <a:schemeClr val="bg1"/>
              </a:solidFill>
            </a:endParaRPr>
          </a:p>
          <a:p>
            <a:pPr marL="419100" indent="-292100">
              <a:spcBef>
                <a:spcPts val="0"/>
              </a:spcBef>
              <a:buSzPts val="1600"/>
              <a:buFont typeface="Calibri"/>
            </a:pPr>
            <a:r>
              <a:rPr lang="en" sz="1100" dirty="0">
                <a:solidFill>
                  <a:schemeClr val="bg1"/>
                </a:solidFill>
              </a:rPr>
              <a:t>Council on Patient Safety in Women’s Healthcare (https://saferbirth.org/psbs/perinatal-mental-health-conditions/)</a:t>
            </a:r>
            <a:endParaRPr sz="1100" dirty="0">
              <a:solidFill>
                <a:schemeClr val="bg1"/>
              </a:solidFill>
            </a:endParaRPr>
          </a:p>
          <a:p>
            <a:pPr marL="419100" indent="-292100">
              <a:spcBef>
                <a:spcPts val="0"/>
              </a:spcBef>
              <a:buSzPts val="1600"/>
              <a:buFont typeface="Calibri"/>
            </a:pPr>
            <a:r>
              <a:rPr lang="en" sz="1100" dirty="0">
                <a:solidFill>
                  <a:schemeClr val="bg1"/>
                </a:solidFill>
              </a:rPr>
              <a:t>RCOG (</a:t>
            </a:r>
            <a:r>
              <a:rPr lang="en" sz="1100" dirty="0">
                <a:solidFill>
                  <a:schemeClr val="bg1"/>
                </a:solidFill>
                <a:hlinkClick r:id="rId10">
                  <a:extLst>
                    <a:ext uri="{A12FA001-AC4F-418D-AE19-62706E023703}">
                      <ahyp:hlinkClr xmlns:ahyp="http://schemas.microsoft.com/office/drawing/2018/hyperlinkcolor" val="tx"/>
                    </a:ext>
                  </a:extLst>
                </a:hlinkClick>
              </a:rPr>
              <a:t>https://www.rcgp.org.uk/clinical-and-research/resources/toolkits/perinatal-mental-health-toolkit.aspx</a:t>
            </a:r>
            <a:r>
              <a:rPr lang="en" sz="1100" dirty="0">
                <a:solidFill>
                  <a:schemeClr val="bg1"/>
                </a:solidFill>
              </a:rPr>
              <a:t>)</a:t>
            </a:r>
            <a:endParaRPr sz="1100" dirty="0">
              <a:solidFill>
                <a:schemeClr val="bg1"/>
              </a:solidFill>
            </a:endParaRPr>
          </a:p>
        </p:txBody>
      </p:sp>
      <p:pic>
        <p:nvPicPr>
          <p:cNvPr id="2" name="Picture 1">
            <a:extLst>
              <a:ext uri="{FF2B5EF4-FFF2-40B4-BE49-F238E27FC236}">
                <a16:creationId xmlns:a16="http://schemas.microsoft.com/office/drawing/2014/main" id="{11330EBA-B56C-C808-126B-607F32B11955}"/>
              </a:ext>
            </a:extLst>
          </p:cNvPr>
          <p:cNvPicPr>
            <a:picLocks noChangeAspect="1"/>
          </p:cNvPicPr>
          <p:nvPr/>
        </p:nvPicPr>
        <p:blipFill>
          <a:blip r:embed="rId11"/>
          <a:stretch>
            <a:fillRect/>
          </a:stretch>
        </p:blipFill>
        <p:spPr>
          <a:xfrm>
            <a:off x="0" y="4200556"/>
            <a:ext cx="9144000" cy="8321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623885" y="475774"/>
            <a:ext cx="7886700" cy="20959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500"/>
              <a:buNone/>
            </a:pPr>
            <a:r>
              <a:rPr lang="en" dirty="0"/>
              <a:t>Outline:</a:t>
            </a:r>
            <a:endParaRPr dirty="0"/>
          </a:p>
        </p:txBody>
      </p:sp>
      <p:sp>
        <p:nvSpPr>
          <p:cNvPr id="166" name="Google Shape;166;p31"/>
          <p:cNvSpPr txBox="1">
            <a:spLocks noGrp="1"/>
          </p:cNvSpPr>
          <p:nvPr>
            <p:ph type="body" idx="1"/>
          </p:nvPr>
        </p:nvSpPr>
        <p:spPr>
          <a:xfrm>
            <a:off x="623884" y="1865227"/>
            <a:ext cx="8098937" cy="241859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500"/>
              </a:spcBef>
              <a:spcAft>
                <a:spcPts val="0"/>
              </a:spcAft>
              <a:buSzPts val="1400"/>
              <a:buFont typeface="Calibri"/>
              <a:buChar char="•"/>
            </a:pPr>
            <a:r>
              <a:rPr lang="en" sz="1600" dirty="0"/>
              <a:t>Introduction </a:t>
            </a:r>
            <a:endParaRPr sz="1600" dirty="0"/>
          </a:p>
          <a:p>
            <a:pPr marL="457200" lvl="0" indent="-342900" algn="l" rtl="0">
              <a:lnSpc>
                <a:spcPct val="100000"/>
              </a:lnSpc>
              <a:spcBef>
                <a:spcPts val="500"/>
              </a:spcBef>
              <a:spcAft>
                <a:spcPts val="0"/>
              </a:spcAft>
              <a:buSzPts val="1400"/>
              <a:buFont typeface="Calibri"/>
              <a:buChar char="•"/>
            </a:pPr>
            <a:r>
              <a:rPr lang="en" sz="1600" dirty="0"/>
              <a:t>Screening: recommendations for type and timing</a:t>
            </a:r>
            <a:endParaRPr sz="1600" dirty="0"/>
          </a:p>
          <a:p>
            <a:pPr marL="457200" lvl="0" indent="-342900" algn="l" rtl="0">
              <a:lnSpc>
                <a:spcPct val="100000"/>
              </a:lnSpc>
              <a:spcBef>
                <a:spcPts val="500"/>
              </a:spcBef>
              <a:spcAft>
                <a:spcPts val="0"/>
              </a:spcAft>
              <a:buSzPts val="1400"/>
              <a:buFont typeface="Calibri"/>
              <a:buChar char="•"/>
            </a:pPr>
            <a:r>
              <a:rPr lang="en" sz="1600" dirty="0"/>
              <a:t>Case example following perinatal depression to illustrate clinical management key points </a:t>
            </a:r>
            <a:endParaRPr sz="1600" dirty="0"/>
          </a:p>
          <a:p>
            <a:pPr marL="457200" lvl="0" indent="-342900" algn="l" rtl="0">
              <a:lnSpc>
                <a:spcPct val="100000"/>
              </a:lnSpc>
              <a:spcBef>
                <a:spcPts val="500"/>
              </a:spcBef>
              <a:spcAft>
                <a:spcPts val="0"/>
              </a:spcAft>
              <a:buSzPts val="1400"/>
              <a:buFont typeface="Calibri"/>
              <a:buChar char="•"/>
            </a:pPr>
            <a:r>
              <a:rPr lang="en" sz="1600" dirty="0"/>
              <a:t>Counseling: risk-risk paradigm</a:t>
            </a:r>
            <a:endParaRPr sz="1600" dirty="0"/>
          </a:p>
          <a:p>
            <a:pPr marL="342900" lvl="0" indent="-254000" algn="l" rtl="0">
              <a:lnSpc>
                <a:spcPct val="100000"/>
              </a:lnSpc>
              <a:spcBef>
                <a:spcPts val="500"/>
              </a:spcBef>
              <a:spcAft>
                <a:spcPts val="0"/>
              </a:spcAft>
              <a:buSzPts val="1400"/>
              <a:buFont typeface="Calibri"/>
              <a:buChar char="•"/>
            </a:pPr>
            <a:r>
              <a:rPr lang="en" sz="1600" dirty="0"/>
              <a:t>  Treatment: key clinical considerations</a:t>
            </a:r>
            <a:endParaRPr sz="1600" dirty="0"/>
          </a:p>
          <a:p>
            <a:pPr marL="457200" lvl="0" indent="-342900" algn="l" rtl="0">
              <a:lnSpc>
                <a:spcPct val="100000"/>
              </a:lnSpc>
              <a:spcBef>
                <a:spcPts val="500"/>
              </a:spcBef>
              <a:spcAft>
                <a:spcPts val="0"/>
              </a:spcAft>
              <a:buSzPts val="1400"/>
              <a:buFont typeface="Calibri"/>
              <a:buChar char="•"/>
            </a:pPr>
            <a:r>
              <a:rPr lang="en" sz="1600" dirty="0"/>
              <a:t>Cases</a:t>
            </a:r>
            <a:endParaRPr sz="1600" dirty="0"/>
          </a:p>
          <a:p>
            <a:pPr marL="0" lvl="0" indent="0" algn="l" rtl="0">
              <a:lnSpc>
                <a:spcPct val="100000"/>
              </a:lnSpc>
              <a:spcBef>
                <a:spcPts val="1200"/>
              </a:spcBef>
              <a:spcAft>
                <a:spcPts val="1200"/>
              </a:spcAft>
              <a:buSzPts val="1400"/>
              <a:buNone/>
            </a:pPr>
            <a:endParaRPr sz="1600" dirty="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t>Perinatal Depression: Definitions</a:t>
            </a:r>
            <a:endParaRPr dirty="0"/>
          </a:p>
        </p:txBody>
      </p:sp>
      <p:sp>
        <p:nvSpPr>
          <p:cNvPr id="172" name="Google Shape;172;p32"/>
          <p:cNvSpPr txBox="1">
            <a:spLocks noGrp="1"/>
          </p:cNvSpPr>
          <p:nvPr>
            <p:ph idx="4294967295"/>
          </p:nvPr>
        </p:nvSpPr>
        <p:spPr>
          <a:xfrm>
            <a:off x="786938" y="1272944"/>
            <a:ext cx="7380288" cy="3101975"/>
          </a:xfrm>
          <a:prstGeom prst="rect">
            <a:avLst/>
          </a:prstGeom>
          <a:noFill/>
          <a:ln>
            <a:noFill/>
          </a:ln>
        </p:spPr>
        <p:txBody>
          <a:bodyPr vert="horz" wrap="square" lIns="91440" tIns="45720" rIns="91440" bIns="45720" anchor="t" anchorCtr="0" compatLnSpc="1">
            <a:normAutofit fontScale="92500" lnSpcReduction="10000"/>
          </a:bodyPr>
          <a:lstStyle/>
          <a:p>
            <a:r>
              <a:rPr lang="en" dirty="0">
                <a:solidFill>
                  <a:srgbClr val="FFFFFF"/>
                </a:solidFill>
              </a:rPr>
              <a:t>Criteria for the DSM-5 specifier “with peripartum onset”: </a:t>
            </a:r>
            <a:endParaRPr dirty="0">
              <a:solidFill>
                <a:srgbClr val="FFFFFF"/>
              </a:solidFill>
            </a:endParaRPr>
          </a:p>
          <a:p>
            <a:r>
              <a:rPr lang="en" dirty="0">
                <a:solidFill>
                  <a:srgbClr val="FFFFFF"/>
                </a:solidFill>
              </a:rPr>
              <a:t>“Current or most recent major depressive episode had onset during pregnancy or in the first 4 weeks postpartum”</a:t>
            </a:r>
            <a:endParaRPr dirty="0">
              <a:solidFill>
                <a:srgbClr val="FFFFFF"/>
              </a:solidFill>
            </a:endParaRPr>
          </a:p>
          <a:p>
            <a:pPr marL="0" indent="0">
              <a:buNone/>
            </a:pPr>
            <a:r>
              <a:rPr lang="en" dirty="0">
                <a:solidFill>
                  <a:srgbClr val="FFFFFF"/>
                </a:solidFill>
              </a:rPr>
              <a:t>Challenges:</a:t>
            </a:r>
            <a:endParaRPr dirty="0">
              <a:solidFill>
                <a:srgbClr val="FFFFFF"/>
              </a:solidFill>
            </a:endParaRPr>
          </a:p>
          <a:p>
            <a:r>
              <a:rPr lang="en" dirty="0">
                <a:solidFill>
                  <a:srgbClr val="FFFFFF"/>
                </a:solidFill>
              </a:rPr>
              <a:t>Some symptoms overlap with “normal” pregnancy include fatigue, changes in appetite, poor sleep.</a:t>
            </a:r>
            <a:endParaRPr dirty="0">
              <a:solidFill>
                <a:srgbClr val="FFFFFF"/>
              </a:solidFill>
            </a:endParaRPr>
          </a:p>
          <a:p>
            <a:r>
              <a:rPr lang="en" dirty="0">
                <a:solidFill>
                  <a:srgbClr val="FFFFFF"/>
                </a:solidFill>
              </a:rPr>
              <a:t>Conflates antenatal and postpartum depression - which may have divergent pathophysiologies</a:t>
            </a:r>
            <a:endParaRPr dirty="0">
              <a:solidFill>
                <a:srgbClr val="FFFFFF"/>
              </a:solidFill>
            </a:endParaRPr>
          </a:p>
          <a:p>
            <a:r>
              <a:rPr lang="en" dirty="0">
                <a:solidFill>
                  <a:srgbClr val="FFFFFF"/>
                </a:solidFill>
              </a:rPr>
              <a:t>Does not acknowledge later onset perinatal depression</a:t>
            </a:r>
            <a:endParaRPr dirty="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a:t>Differential Diagnosis</a:t>
            </a:r>
            <a:endParaRPr/>
          </a:p>
        </p:txBody>
      </p:sp>
      <p:sp>
        <p:nvSpPr>
          <p:cNvPr id="178" name="Google Shape;178;p33"/>
          <p:cNvSpPr txBox="1">
            <a:spLocks noGrp="1"/>
          </p:cNvSpPr>
          <p:nvPr>
            <p:ph idx="4294967295"/>
          </p:nvPr>
        </p:nvSpPr>
        <p:spPr>
          <a:xfrm>
            <a:off x="628652" y="1440180"/>
            <a:ext cx="7805995" cy="27436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800"/>
              </a:spcBef>
              <a:spcAft>
                <a:spcPts val="0"/>
              </a:spcAft>
              <a:buSzPts val="1400"/>
              <a:buNone/>
            </a:pPr>
            <a:r>
              <a:rPr lang="en" sz="1800" dirty="0">
                <a:solidFill>
                  <a:schemeClr val="bg1"/>
                </a:solidFill>
              </a:rPr>
              <a:t>Most commonly, depression and anxiety disorders, but also consider: </a:t>
            </a:r>
            <a:endParaRPr sz="1800" dirty="0">
              <a:solidFill>
                <a:schemeClr val="bg1"/>
              </a:solidFill>
              <a:cs typeface="Poppins"/>
            </a:endParaRPr>
          </a:p>
          <a:p>
            <a:pPr marL="342900" lvl="0" indent="-254000" algn="l" rtl="0">
              <a:lnSpc>
                <a:spcPct val="90000"/>
              </a:lnSpc>
              <a:spcBef>
                <a:spcPts val="500"/>
              </a:spcBef>
              <a:spcAft>
                <a:spcPts val="0"/>
              </a:spcAft>
              <a:buSzPts val="1400"/>
              <a:buFont typeface="Calibri"/>
              <a:buChar char="•"/>
            </a:pPr>
            <a:r>
              <a:rPr lang="en" sz="1800" dirty="0">
                <a:solidFill>
                  <a:schemeClr val="bg1"/>
                </a:solidFill>
              </a:rPr>
              <a:t>Bipolar disorder </a:t>
            </a:r>
            <a:endParaRPr sz="1800" dirty="0">
              <a:solidFill>
                <a:schemeClr val="bg1"/>
              </a:solidFill>
              <a:cs typeface="Poppins"/>
            </a:endParaRPr>
          </a:p>
          <a:p>
            <a:pPr marL="342900" lvl="0" indent="-254000" algn="l" rtl="0">
              <a:lnSpc>
                <a:spcPct val="90000"/>
              </a:lnSpc>
              <a:spcBef>
                <a:spcPts val="500"/>
              </a:spcBef>
              <a:spcAft>
                <a:spcPts val="0"/>
              </a:spcAft>
              <a:buSzPts val="1400"/>
              <a:buFont typeface="Calibri"/>
              <a:buChar char="•"/>
            </a:pPr>
            <a:r>
              <a:rPr lang="en" sz="1800" dirty="0">
                <a:solidFill>
                  <a:schemeClr val="bg1"/>
                </a:solidFill>
              </a:rPr>
              <a:t>Psychotic disorders </a:t>
            </a:r>
            <a:endParaRPr sz="1800" dirty="0">
              <a:solidFill>
                <a:schemeClr val="bg1"/>
              </a:solidFill>
              <a:cs typeface="Poppins"/>
            </a:endParaRPr>
          </a:p>
          <a:p>
            <a:pPr marL="342900" lvl="0" indent="-254000" algn="l" rtl="0">
              <a:lnSpc>
                <a:spcPct val="90000"/>
              </a:lnSpc>
              <a:spcBef>
                <a:spcPts val="500"/>
              </a:spcBef>
              <a:spcAft>
                <a:spcPts val="0"/>
              </a:spcAft>
              <a:buSzPts val="1400"/>
              <a:buFont typeface="Calibri"/>
              <a:buChar char="•"/>
            </a:pPr>
            <a:r>
              <a:rPr lang="en" sz="1800" dirty="0">
                <a:solidFill>
                  <a:schemeClr val="bg1"/>
                </a:solidFill>
              </a:rPr>
              <a:t>Trauma and stressor-related disorders </a:t>
            </a:r>
            <a:endParaRPr sz="1800" dirty="0">
              <a:solidFill>
                <a:schemeClr val="bg1"/>
              </a:solidFill>
              <a:cs typeface="Poppins"/>
            </a:endParaRPr>
          </a:p>
          <a:p>
            <a:pPr marL="342900" lvl="0" indent="-254000" algn="l" rtl="0">
              <a:lnSpc>
                <a:spcPct val="90000"/>
              </a:lnSpc>
              <a:spcBef>
                <a:spcPts val="500"/>
              </a:spcBef>
              <a:spcAft>
                <a:spcPts val="0"/>
              </a:spcAft>
              <a:buSzPts val="1400"/>
              <a:buFont typeface="Calibri"/>
              <a:buChar char="•"/>
            </a:pPr>
            <a:r>
              <a:rPr lang="en" sz="1800" dirty="0">
                <a:solidFill>
                  <a:schemeClr val="bg1"/>
                </a:solidFill>
              </a:rPr>
              <a:t>Obsessive compulsive disorder </a:t>
            </a:r>
            <a:endParaRPr sz="1800" dirty="0">
              <a:solidFill>
                <a:schemeClr val="bg1"/>
              </a:solidFill>
              <a:cs typeface="Poppins"/>
            </a:endParaRPr>
          </a:p>
          <a:p>
            <a:pPr marL="342900" lvl="0" indent="-254000" algn="l" rtl="0">
              <a:lnSpc>
                <a:spcPct val="90000"/>
              </a:lnSpc>
              <a:spcBef>
                <a:spcPts val="500"/>
              </a:spcBef>
              <a:spcAft>
                <a:spcPts val="0"/>
              </a:spcAft>
              <a:buSzPts val="1400"/>
              <a:buFont typeface="Calibri"/>
              <a:buChar char="•"/>
            </a:pPr>
            <a:r>
              <a:rPr lang="en" sz="1800" dirty="0">
                <a:solidFill>
                  <a:schemeClr val="bg1"/>
                </a:solidFill>
              </a:rPr>
              <a:t>Eating disorders </a:t>
            </a:r>
            <a:endParaRPr sz="1800" dirty="0">
              <a:solidFill>
                <a:schemeClr val="bg1"/>
              </a:solidFill>
              <a:cs typeface="Poppins"/>
            </a:endParaRPr>
          </a:p>
          <a:p>
            <a:pPr marL="342900" lvl="0" indent="-254000" algn="l" rtl="0">
              <a:lnSpc>
                <a:spcPct val="90000"/>
              </a:lnSpc>
              <a:spcBef>
                <a:spcPts val="500"/>
              </a:spcBef>
              <a:spcAft>
                <a:spcPts val="0"/>
              </a:spcAft>
              <a:buSzPts val="1400"/>
              <a:buFont typeface="Calibri"/>
              <a:buChar char="•"/>
            </a:pPr>
            <a:r>
              <a:rPr lang="en" sz="1800" dirty="0">
                <a:solidFill>
                  <a:schemeClr val="bg1"/>
                </a:solidFill>
              </a:rPr>
              <a:t>Substance use disorders</a:t>
            </a:r>
            <a:endParaRPr sz="18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t>Caveat</a:t>
            </a:r>
            <a:endParaRPr dirty="0"/>
          </a:p>
        </p:txBody>
      </p:sp>
      <p:sp>
        <p:nvSpPr>
          <p:cNvPr id="184" name="Google Shape;184;p34"/>
          <p:cNvSpPr txBox="1">
            <a:spLocks noGrp="1"/>
          </p:cNvSpPr>
          <p:nvPr>
            <p:ph idx="4294967295"/>
          </p:nvPr>
        </p:nvSpPr>
        <p:spPr>
          <a:xfrm>
            <a:off x="709353" y="1370013"/>
            <a:ext cx="8434647" cy="2828925"/>
          </a:xfrm>
          <a:prstGeom prst="rect">
            <a:avLst/>
          </a:prstGeom>
          <a:noFill/>
          <a:ln>
            <a:noFill/>
          </a:ln>
        </p:spPr>
        <p:txBody>
          <a:bodyPr spcFirstLastPara="1" wrap="square" lIns="91425" tIns="45700" rIns="91425" bIns="45700" anchor="t" anchorCtr="0">
            <a:normAutofit lnSpcReduction="10000"/>
          </a:bodyPr>
          <a:lstStyle/>
          <a:p>
            <a:pPr marL="342900" lvl="0" indent="-266700" algn="l" rtl="0">
              <a:lnSpc>
                <a:spcPct val="100000"/>
              </a:lnSpc>
              <a:spcBef>
                <a:spcPts val="800"/>
              </a:spcBef>
              <a:spcAft>
                <a:spcPts val="0"/>
              </a:spcAft>
              <a:buSzPts val="1400"/>
              <a:buFont typeface="Calibri"/>
              <a:buChar char="•"/>
            </a:pPr>
            <a:r>
              <a:rPr lang="en" sz="2200" dirty="0"/>
              <a:t>Lecture will focus on pharmacotherapy</a:t>
            </a:r>
            <a:endParaRPr sz="2200" dirty="0"/>
          </a:p>
          <a:p>
            <a:pPr marL="342900" lvl="0" indent="-266700" algn="l" rtl="0">
              <a:lnSpc>
                <a:spcPct val="100000"/>
              </a:lnSpc>
              <a:spcBef>
                <a:spcPts val="1200"/>
              </a:spcBef>
              <a:spcAft>
                <a:spcPts val="0"/>
              </a:spcAft>
              <a:buSzPts val="1400"/>
              <a:buFont typeface="Calibri"/>
              <a:buChar char="•"/>
            </a:pPr>
            <a:r>
              <a:rPr lang="en" sz="2200" dirty="0"/>
              <a:t>Psychotherapy should be 1st line treatment for all birthing people</a:t>
            </a:r>
            <a:endParaRPr sz="2200" dirty="0"/>
          </a:p>
          <a:p>
            <a:pPr marL="685800" lvl="1" indent="-254000" algn="l" rtl="0">
              <a:lnSpc>
                <a:spcPct val="100000"/>
              </a:lnSpc>
              <a:spcBef>
                <a:spcPts val="500"/>
              </a:spcBef>
              <a:spcAft>
                <a:spcPts val="0"/>
              </a:spcAft>
              <a:buSzPts val="1400"/>
              <a:buFont typeface="Calibri"/>
              <a:buChar char="•"/>
            </a:pPr>
            <a:r>
              <a:rPr lang="en" dirty="0"/>
              <a:t>Psychotherapy is synergistic with pharmacotherapy</a:t>
            </a:r>
            <a:endParaRPr dirty="0"/>
          </a:p>
          <a:p>
            <a:pPr marL="685800" lvl="1" indent="-254000" algn="l" rtl="0">
              <a:lnSpc>
                <a:spcPct val="100000"/>
              </a:lnSpc>
              <a:spcBef>
                <a:spcPts val="500"/>
              </a:spcBef>
              <a:spcAft>
                <a:spcPts val="0"/>
              </a:spcAft>
              <a:buSzPts val="1400"/>
              <a:buFont typeface="Calibri"/>
              <a:buChar char="•"/>
            </a:pPr>
            <a:r>
              <a:rPr lang="en" dirty="0"/>
              <a:t>Often not accessible or acceptable, so medications are only practical treatment option</a:t>
            </a:r>
            <a:endParaRPr dirty="0"/>
          </a:p>
          <a:p>
            <a:pPr marL="685800" lvl="1" indent="-254000" algn="l" rtl="0">
              <a:lnSpc>
                <a:spcPct val="100000"/>
              </a:lnSpc>
              <a:spcBef>
                <a:spcPts val="500"/>
              </a:spcBef>
              <a:spcAft>
                <a:spcPts val="0"/>
              </a:spcAft>
              <a:buSzPts val="1400"/>
              <a:buFont typeface="Calibri"/>
              <a:buChar char="•"/>
            </a:pPr>
            <a:r>
              <a:rPr lang="en" dirty="0"/>
              <a:t>Pharmacotherapy (+psychotherapy) should be recommended for moderate or severe depression</a:t>
            </a:r>
            <a:endParaRPr dirty="0"/>
          </a:p>
          <a:p>
            <a:pPr marL="0" lvl="0" indent="0" algn="l" rtl="0">
              <a:lnSpc>
                <a:spcPct val="100000"/>
              </a:lnSpc>
              <a:spcBef>
                <a:spcPts val="1200"/>
              </a:spcBef>
              <a:spcAft>
                <a:spcPts val="1200"/>
              </a:spcAft>
              <a:buSzPts val="1400"/>
              <a:buNone/>
            </a:pPr>
            <a:endParaRPr sz="2200" dirty="0"/>
          </a:p>
        </p:txBody>
      </p:sp>
      <p:sp>
        <p:nvSpPr>
          <p:cNvPr id="2" name="Chart Placeholder 1">
            <a:extLst>
              <a:ext uri="{FF2B5EF4-FFF2-40B4-BE49-F238E27FC236}">
                <a16:creationId xmlns:a16="http://schemas.microsoft.com/office/drawing/2014/main" id="{3CE9C3E7-1A19-A0C9-C151-468D3E6D5EDE}"/>
              </a:ext>
            </a:extLst>
          </p:cNvPr>
          <p:cNvSpPr>
            <a:spLocks noGrp="1"/>
          </p:cNvSpPr>
          <p:nvPr>
            <p:ph type="chart" idx="4294967295"/>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400"/>
              <a:buNone/>
            </a:pPr>
            <a:r>
              <a:rPr lang="en" dirty="0"/>
              <a:t>Psychotherapy: practical tips</a:t>
            </a:r>
            <a:endParaRPr dirty="0"/>
          </a:p>
        </p:txBody>
      </p:sp>
      <p:sp>
        <p:nvSpPr>
          <p:cNvPr id="190" name="Google Shape;190;p35"/>
          <p:cNvSpPr txBox="1">
            <a:spLocks noGrp="1"/>
          </p:cNvSpPr>
          <p:nvPr>
            <p:ph idx="4294967295"/>
          </p:nvPr>
        </p:nvSpPr>
        <p:spPr>
          <a:xfrm>
            <a:off x="798022" y="1363668"/>
            <a:ext cx="7635875" cy="30480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0"/>
              </a:spcBef>
              <a:spcAft>
                <a:spcPts val="0"/>
              </a:spcAft>
              <a:buSzPct val="62500"/>
              <a:buNone/>
            </a:pPr>
            <a:r>
              <a:rPr lang="en" sz="2400" dirty="0">
                <a:solidFill>
                  <a:schemeClr val="bg1"/>
                </a:solidFill>
              </a:rPr>
              <a:t>How to answer common questions about therapy: </a:t>
            </a:r>
            <a:endParaRPr sz="2400" dirty="0">
              <a:solidFill>
                <a:schemeClr val="bg1"/>
              </a:solidFill>
            </a:endParaRPr>
          </a:p>
          <a:p>
            <a:pPr marL="0" lvl="0" indent="0" algn="l" rtl="0">
              <a:lnSpc>
                <a:spcPct val="100000"/>
              </a:lnSpc>
              <a:spcBef>
                <a:spcPts val="0"/>
              </a:spcBef>
              <a:spcAft>
                <a:spcPts val="0"/>
              </a:spcAft>
              <a:buSzPct val="56250"/>
              <a:buNone/>
            </a:pPr>
            <a:endParaRPr sz="1600" dirty="0">
              <a:solidFill>
                <a:schemeClr val="bg1"/>
              </a:solidFill>
            </a:endParaRPr>
          </a:p>
          <a:p>
            <a:pPr marL="469900" lvl="0" indent="-248284" algn="l" rtl="0">
              <a:lnSpc>
                <a:spcPct val="100000"/>
              </a:lnSpc>
              <a:spcBef>
                <a:spcPts val="0"/>
              </a:spcBef>
              <a:spcAft>
                <a:spcPts val="0"/>
              </a:spcAft>
              <a:buSzPct val="80000"/>
              <a:buFont typeface="Calibri"/>
              <a:buAutoNum type="arabicParenR"/>
            </a:pPr>
            <a:r>
              <a:rPr lang="en" sz="1500" b="1" dirty="0">
                <a:solidFill>
                  <a:schemeClr val="bg1"/>
                </a:solidFill>
              </a:rPr>
              <a:t>What do psychotherapists (“therapists”) do?</a:t>
            </a:r>
            <a:endParaRPr sz="1500" b="1" dirty="0">
              <a:solidFill>
                <a:schemeClr val="bg1"/>
              </a:solidFill>
            </a:endParaRPr>
          </a:p>
          <a:p>
            <a:pPr marL="342900" lvl="0" indent="0" algn="l" rtl="0">
              <a:lnSpc>
                <a:spcPct val="100000"/>
              </a:lnSpc>
              <a:spcBef>
                <a:spcPts val="600"/>
              </a:spcBef>
              <a:spcAft>
                <a:spcPts val="0"/>
              </a:spcAft>
              <a:buSzPct val="64285"/>
              <a:buNone/>
            </a:pPr>
            <a:r>
              <a:rPr lang="en" sz="1400" dirty="0">
                <a:solidFill>
                  <a:schemeClr val="bg1"/>
                </a:solidFill>
              </a:rPr>
              <a:t> </a:t>
            </a:r>
            <a:r>
              <a:rPr lang="en" sz="1500" dirty="0">
                <a:solidFill>
                  <a:schemeClr val="bg1"/>
                </a:solidFill>
              </a:rPr>
              <a:t>“Behavioral health counselors offer mental health counseling and can help with issues like depression, anxiety, stress, relationship issues, parenting, trauma, grief and loss, concerns during and after pregnancy, sexual issues, and chronic pain.”</a:t>
            </a:r>
            <a:endParaRPr sz="1500" dirty="0">
              <a:solidFill>
                <a:schemeClr val="bg1"/>
              </a:solidFill>
            </a:endParaRPr>
          </a:p>
          <a:p>
            <a:pPr marL="342900" lvl="0" indent="-177800" algn="l" rtl="0">
              <a:lnSpc>
                <a:spcPct val="100000"/>
              </a:lnSpc>
              <a:spcBef>
                <a:spcPts val="0"/>
              </a:spcBef>
              <a:spcAft>
                <a:spcPts val="0"/>
              </a:spcAft>
              <a:buSzPct val="115384"/>
              <a:buFont typeface="Arial"/>
              <a:buNone/>
            </a:pPr>
            <a:endParaRPr sz="1300" b="1" dirty="0">
              <a:solidFill>
                <a:schemeClr val="bg1"/>
              </a:solidFill>
            </a:endParaRPr>
          </a:p>
          <a:p>
            <a:pPr marL="469900" lvl="0" indent="-248284" algn="l" rtl="0">
              <a:lnSpc>
                <a:spcPct val="100000"/>
              </a:lnSpc>
              <a:spcBef>
                <a:spcPts val="0"/>
              </a:spcBef>
              <a:spcAft>
                <a:spcPts val="0"/>
              </a:spcAft>
              <a:buSzPct val="80000"/>
              <a:buFont typeface="Calibri"/>
              <a:buAutoNum type="arabicParenR" startAt="2"/>
            </a:pPr>
            <a:r>
              <a:rPr lang="en" sz="1500" b="1" dirty="0">
                <a:solidFill>
                  <a:schemeClr val="bg1"/>
                </a:solidFill>
              </a:rPr>
              <a:t>Why do I need psychotherapy? Can’t I just take a medication?</a:t>
            </a:r>
            <a:endParaRPr sz="1500" b="1" dirty="0">
              <a:solidFill>
                <a:schemeClr val="bg1"/>
              </a:solidFill>
            </a:endParaRPr>
          </a:p>
          <a:p>
            <a:pPr marL="342900" lvl="0" indent="0" algn="l" rtl="0">
              <a:lnSpc>
                <a:spcPct val="100000"/>
              </a:lnSpc>
              <a:spcBef>
                <a:spcPts val="600"/>
              </a:spcBef>
              <a:spcAft>
                <a:spcPts val="0"/>
              </a:spcAft>
              <a:buSzPct val="64285"/>
              <a:buNone/>
            </a:pPr>
            <a:r>
              <a:rPr lang="en" sz="1400" dirty="0">
                <a:solidFill>
                  <a:schemeClr val="bg1"/>
                </a:solidFill>
              </a:rPr>
              <a:t>“Medications can’t do all the work to fix the root causes of your [mood or anxiety disorder]. You also need to work to change your thought patterns, relationship styles, sleep and, stressful triggers. Problem-solving therapy with the help of a professional can help you break these overwhelming issues into bite-sized, manageable pieces.”</a:t>
            </a:r>
            <a:endParaRPr sz="1400" dirty="0">
              <a:solidFill>
                <a:schemeClr val="bg1"/>
              </a:solidFill>
            </a:endParaRPr>
          </a:p>
          <a:p>
            <a:pPr marL="342900" lvl="0" indent="-177800" algn="l" rtl="0">
              <a:lnSpc>
                <a:spcPct val="100000"/>
              </a:lnSpc>
              <a:spcBef>
                <a:spcPts val="0"/>
              </a:spcBef>
              <a:spcAft>
                <a:spcPts val="0"/>
              </a:spcAft>
              <a:buSzPct val="115384"/>
              <a:buFont typeface="Arial"/>
              <a:buNone/>
            </a:pPr>
            <a:endParaRPr sz="1300" dirty="0">
              <a:solidFill>
                <a:schemeClr val="bg1"/>
              </a:solidFill>
            </a:endParaRPr>
          </a:p>
          <a:p>
            <a:pPr marL="469900" lvl="0" indent="-248284" algn="l" rtl="0">
              <a:lnSpc>
                <a:spcPct val="100000"/>
              </a:lnSpc>
              <a:spcBef>
                <a:spcPts val="0"/>
              </a:spcBef>
              <a:spcAft>
                <a:spcPts val="0"/>
              </a:spcAft>
              <a:buSzPct val="80000"/>
              <a:buFont typeface="Calibri"/>
              <a:buAutoNum type="arabicParenR" startAt="3"/>
            </a:pPr>
            <a:r>
              <a:rPr lang="en" sz="1500" b="1" dirty="0">
                <a:solidFill>
                  <a:schemeClr val="bg1"/>
                </a:solidFill>
              </a:rPr>
              <a:t>What can I expect when I go to therapy?</a:t>
            </a:r>
            <a:endParaRPr sz="1500" b="1" dirty="0">
              <a:solidFill>
                <a:schemeClr val="bg1"/>
              </a:solidFill>
            </a:endParaRPr>
          </a:p>
          <a:p>
            <a:pPr marL="342900" lvl="0" indent="0" algn="l" rtl="0">
              <a:lnSpc>
                <a:spcPct val="100000"/>
              </a:lnSpc>
              <a:spcBef>
                <a:spcPts val="600"/>
              </a:spcBef>
              <a:spcAft>
                <a:spcPts val="0"/>
              </a:spcAft>
              <a:buSzPct val="60000"/>
              <a:buNone/>
            </a:pPr>
            <a:r>
              <a:rPr lang="en" sz="1500" dirty="0">
                <a:solidFill>
                  <a:schemeClr val="bg1"/>
                </a:solidFill>
              </a:rPr>
              <a:t>“At your first visit, you will be asked about your medical and mental health history, current things going on in your life, and your goals for therapy. At follow up visits, your therapist will check in about how things are going and help you progress towards your goals of feeling better.”</a:t>
            </a:r>
            <a:endParaRPr sz="2200"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df821b-cdae-4676-ab6f-974a3e2a1363">
      <Terms xmlns="http://schemas.microsoft.com/office/infopath/2007/PartnerControls"/>
    </lcf76f155ced4ddcb4097134ff3c332f>
    <TaxCatchAll xmlns="d6da865a-5e2a-4015-9842-f46022b000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E013863F57804C8639B351CA8B05DE" ma:contentTypeVersion="12" ma:contentTypeDescription="Create a new document." ma:contentTypeScope="" ma:versionID="a3f82e1ee063a054f6d91c4ddbeb0c13">
  <xsd:schema xmlns:xsd="http://www.w3.org/2001/XMLSchema" xmlns:xs="http://www.w3.org/2001/XMLSchema" xmlns:p="http://schemas.microsoft.com/office/2006/metadata/properties" xmlns:ns2="e9df821b-cdae-4676-ab6f-974a3e2a1363" xmlns:ns3="d6da865a-5e2a-4015-9842-f46022b000a0" targetNamespace="http://schemas.microsoft.com/office/2006/metadata/properties" ma:root="true" ma:fieldsID="5ac300a51e894ff5a97b5d71c9057e8d" ns2:_="" ns3:_="">
    <xsd:import namespace="e9df821b-cdae-4676-ab6f-974a3e2a1363"/>
    <xsd:import namespace="d6da865a-5e2a-4015-9842-f46022b000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f821b-cdae-4676-ab6f-974a3e2a1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d6aeb-2130-4a19-b464-59cdf858f2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865a-5e2a-4015-9842-f46022b000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b9b76-9b77-4af0-9162-05950d632347}" ma:internalName="TaxCatchAll" ma:showField="CatchAllData" ma:web="d6da865a-5e2a-4015-9842-f46022b000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BEB9BC-51E6-4AAA-AFC2-7D6BDA041AEE}">
  <ds:schemaRefs>
    <ds:schemaRef ds:uri="http://schemas.microsoft.com/office/2006/metadata/properties"/>
    <ds:schemaRef ds:uri="http://schemas.microsoft.com/office/infopath/2007/PartnerControls"/>
    <ds:schemaRef ds:uri="e9df821b-cdae-4676-ab6f-974a3e2a1363"/>
    <ds:schemaRef ds:uri="d6da865a-5e2a-4015-9842-f46022b000a0"/>
  </ds:schemaRefs>
</ds:datastoreItem>
</file>

<file path=customXml/itemProps2.xml><?xml version="1.0" encoding="utf-8"?>
<ds:datastoreItem xmlns:ds="http://schemas.openxmlformats.org/officeDocument/2006/customXml" ds:itemID="{89F6D618-857B-47EB-8B35-E14E34E22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f821b-cdae-4676-ab6f-974a3e2a1363"/>
    <ds:schemaRef ds:uri="d6da865a-5e2a-4015-9842-f46022b00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335689-B555-4C4D-9F64-8FFA30BEA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TotalTime>
  <Words>5644</Words>
  <Application>Microsoft Office PowerPoint</Application>
  <PresentationFormat>On-screen Show (16:9)</PresentationFormat>
  <Paragraphs>445</Paragraphs>
  <Slides>48</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Calibri</vt:lpstr>
      <vt:lpstr>Nunito</vt:lpstr>
      <vt:lpstr>Arial</vt:lpstr>
      <vt:lpstr>Roboto</vt:lpstr>
      <vt:lpstr>Times New Roman</vt:lpstr>
      <vt:lpstr>Poppins</vt:lpstr>
      <vt:lpstr>Office Theme</vt:lpstr>
      <vt:lpstr>1_Office Theme</vt:lpstr>
      <vt:lpstr>Clinical Approach to the Treatment of the Peripartum Patient</vt:lpstr>
      <vt:lpstr>Disclosures/Disclaimers/Acknowledgments</vt:lpstr>
      <vt:lpstr> How to use this material</vt:lpstr>
      <vt:lpstr>Learning Objectives:</vt:lpstr>
      <vt:lpstr>Outline:</vt:lpstr>
      <vt:lpstr>Perinatal Depression: Definitions</vt:lpstr>
      <vt:lpstr>Differential Diagnosis</vt:lpstr>
      <vt:lpstr>Caveat</vt:lpstr>
      <vt:lpstr>Psychotherapy: practical tips</vt:lpstr>
      <vt:lpstr>Psychotherapy: practical tips</vt:lpstr>
      <vt:lpstr>Epidemiology</vt:lpstr>
      <vt:lpstr>Timing of Onset of Depressive Symptoms  (in 10,000 women screened in Pittsburgh) </vt:lpstr>
      <vt:lpstr>Screening</vt:lpstr>
      <vt:lpstr>Screening</vt:lpstr>
      <vt:lpstr>Screening ≠ Diagnosis</vt:lpstr>
      <vt:lpstr>Case: 27 y/o G1P0 at 18w3d </vt:lpstr>
      <vt:lpstr>Case: 27 y/o G1P0 at 18w3d </vt:lpstr>
      <vt:lpstr>Pause for a Mental Health History: Risk Stratify</vt:lpstr>
      <vt:lpstr>Case: 27 y/o G1P0 at 18w3d </vt:lpstr>
      <vt:lpstr>Important clarifying questions </vt:lpstr>
      <vt:lpstr>Important clarifying questions </vt:lpstr>
      <vt:lpstr>Risk-risk paradigm</vt:lpstr>
      <vt:lpstr>Risk-risk paradigm</vt:lpstr>
      <vt:lpstr>Risk-risk paradigm</vt:lpstr>
      <vt:lpstr>General principles:  Prescribing psychopharmacotherapy in pregnancy</vt:lpstr>
      <vt:lpstr>PowerPoint Presentation</vt:lpstr>
      <vt:lpstr>Risk-Risk Conversations</vt:lpstr>
      <vt:lpstr>Risk-Risk Conversations: Provider resources</vt:lpstr>
      <vt:lpstr>Risk-Risk Conversations: Patient resources</vt:lpstr>
      <vt:lpstr>Pharmacotherapy Initiation: Clinical Considerations</vt:lpstr>
      <vt:lpstr>Pharmacotherapy Initiation: Clinical Considerations</vt:lpstr>
      <vt:lpstr>Pharmacotherapy Initiation: Clinical Considerations</vt:lpstr>
      <vt:lpstr>Pharmacotherapy Initiation: Dosing</vt:lpstr>
      <vt:lpstr>Goal: Lowest EFFECTIVE dose (AKA increase!)</vt:lpstr>
      <vt:lpstr>Dose adjustments in pregnancy</vt:lpstr>
      <vt:lpstr>Case: 27 y/o G1P0 at 30w3d </vt:lpstr>
      <vt:lpstr>Relapse</vt:lpstr>
      <vt:lpstr>Neonatal Adaptation Syndrome </vt:lpstr>
      <vt:lpstr>Case: 27 y/o G1P1, 2 week PP mood check</vt:lpstr>
      <vt:lpstr>Postpartum and Breastfeeding </vt:lpstr>
      <vt:lpstr>Breastfeeding: Further medication considerations</vt:lpstr>
      <vt:lpstr>For more information…</vt:lpstr>
      <vt:lpstr>For more information…</vt:lpstr>
      <vt:lpstr>Other stuff… SLEEP! </vt:lpstr>
      <vt:lpstr>Other stuff… SLEEP! </vt:lpstr>
      <vt:lpstr>Summary</vt:lpstr>
      <vt:lpstr>Key references </vt:lpstr>
      <vt:lpstr>Resources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Macy Akers</dc:creator>
  <cp:lastModifiedBy>Amanda Brahlek</cp:lastModifiedBy>
  <cp:revision>150</cp:revision>
  <dcterms:modified xsi:type="dcterms:W3CDTF">2026-05-01T20:08:07Z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0x0101007AE013863F57804C8639B351CA8B05DE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{"FileActivityType":"9","FileActivityTimeStamp":"2026-01-15T18:34:42.907Z","FileActivityUsersOnPage":[{"DisplayName":"Hannah Klaine","Id":"hklaine@parthenonmgmt.com"},{"DisplayName":"Macy Akers","Id":"makers@parthenonmgmt.com"}],"FileActivityNavigationId":null}</vt:lpwstr>
  </property>
  <property fmtid="{D5CDD505-2E9C-101B-9397-08002B2CF9AE}" pid="8" name="TriggerFlowInfo">
    <vt:lpwstr/>
  </property>
</Properties>
</file>