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comments+xml" PartName="/ppt/comments/comment2.xml"/>
  <Override ContentType="application/vnd.openxmlformats-officedocument.presentationml.comments+xml" PartName="/ppt/comments/comment3.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theme+xml" PartName="/ppt/theme/theme1.xml"/>
  <Override ContentType="application/vnd.openxmlformats-officedocument.theme+xml" PartName="/ppt/theme/theme2.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binary" PartName="/ppt/metadata"/>
  <Override ContentType="application/vnd.openxmlformats-officedocument.presentationml.notesMaster+xml" PartName="/ppt/notesMasters/notesMaster1.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GoogleSlidesCustomDataVersion2">
      <go:slidesCustomData xmlns:go="http://customooxmlschemas.google.com/" r:id="rId44" roundtripDataSignature="AMtx7mggr+klk/x/HPFYfkvkBdzRnKHTlw=="/>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5" name="amalia londono tobon"/>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02604E87-8B66-4E06-8CF6-34B674ABE82E}">
  <a:tblStyle styleId="{02604E87-8B66-4E06-8CF6-34B674ABE82E}"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9EFF7"/>
          </a:solidFill>
        </a:fill>
      </a:tcStyle>
    </a:wholeTbl>
    <a:band1H>
      <a:tcTxStyle/>
      <a:tcStyle>
        <a:fill>
          <a:solidFill>
            <a:srgbClr val="D0DEEF"/>
          </a:solidFill>
        </a:fill>
      </a:tcStyle>
    </a:band1H>
    <a:band2H>
      <a:tcTxStyle/>
    </a:band2H>
    <a:band1V>
      <a:tcTxStyle/>
      <a:tcStyle>
        <a:fill>
          <a:solidFill>
            <a:srgbClr val="D0DEEF"/>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3.xml"/><Relationship Id="rId20" Type="http://schemas.openxmlformats.org/officeDocument/2006/relationships/slide" Target="slides/slide13.xml"/><Relationship Id="rId42" Type="http://schemas.openxmlformats.org/officeDocument/2006/relationships/slide" Target="slides/slide35.xml"/><Relationship Id="rId41" Type="http://schemas.openxmlformats.org/officeDocument/2006/relationships/slide" Target="slides/slide34.xml"/><Relationship Id="rId22" Type="http://schemas.openxmlformats.org/officeDocument/2006/relationships/slide" Target="slides/slide15.xml"/><Relationship Id="rId44" Type="http://customschemas.google.com/relationships/presentationmetadata" Target="metadata"/><Relationship Id="rId21" Type="http://schemas.openxmlformats.org/officeDocument/2006/relationships/slide" Target="slides/slide14.xml"/><Relationship Id="rId43" Type="http://schemas.openxmlformats.org/officeDocument/2006/relationships/slide" Target="slides/slide36.xml"/><Relationship Id="rId24" Type="http://schemas.openxmlformats.org/officeDocument/2006/relationships/slide" Target="slides/slide17.xml"/><Relationship Id="rId23" Type="http://schemas.openxmlformats.org/officeDocument/2006/relationships/slide" Target="slides/slide1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26" Type="http://schemas.openxmlformats.org/officeDocument/2006/relationships/slide" Target="slides/slide19.xml"/><Relationship Id="rId25" Type="http://schemas.openxmlformats.org/officeDocument/2006/relationships/slide" Target="slides/slide18.xml"/><Relationship Id="rId28" Type="http://schemas.openxmlformats.org/officeDocument/2006/relationships/slide" Target="slides/slide21.xml"/><Relationship Id="rId27" Type="http://schemas.openxmlformats.org/officeDocument/2006/relationships/slide" Target="slides/slide20.xml"/><Relationship Id="rId5" Type="http://schemas.openxmlformats.org/officeDocument/2006/relationships/commentAuthors" Target="commentAuthors.xml"/><Relationship Id="rId6" Type="http://schemas.openxmlformats.org/officeDocument/2006/relationships/slideMaster" Target="slideMasters/slideMaster1.xml"/><Relationship Id="rId29" Type="http://schemas.openxmlformats.org/officeDocument/2006/relationships/slide" Target="slides/slide22.xml"/><Relationship Id="rId7" Type="http://schemas.openxmlformats.org/officeDocument/2006/relationships/notesMaster" Target="notesMasters/notesMaster1.xml"/><Relationship Id="rId8" Type="http://schemas.openxmlformats.org/officeDocument/2006/relationships/slide" Target="slides/slide1.xml"/><Relationship Id="rId31" Type="http://schemas.openxmlformats.org/officeDocument/2006/relationships/slide" Target="slides/slide24.xml"/><Relationship Id="rId30" Type="http://schemas.openxmlformats.org/officeDocument/2006/relationships/slide" Target="slides/slide23.xml"/><Relationship Id="rId11" Type="http://schemas.openxmlformats.org/officeDocument/2006/relationships/slide" Target="slides/slide4.xml"/><Relationship Id="rId33" Type="http://schemas.openxmlformats.org/officeDocument/2006/relationships/slide" Target="slides/slide26.xml"/><Relationship Id="rId10" Type="http://schemas.openxmlformats.org/officeDocument/2006/relationships/slide" Target="slides/slide3.xml"/><Relationship Id="rId32" Type="http://schemas.openxmlformats.org/officeDocument/2006/relationships/slide" Target="slides/slide25.xml"/><Relationship Id="rId13" Type="http://schemas.openxmlformats.org/officeDocument/2006/relationships/slide" Target="slides/slide6.xml"/><Relationship Id="rId35" Type="http://schemas.openxmlformats.org/officeDocument/2006/relationships/slide" Target="slides/slide28.xml"/><Relationship Id="rId12" Type="http://schemas.openxmlformats.org/officeDocument/2006/relationships/slide" Target="slides/slide5.xml"/><Relationship Id="rId34" Type="http://schemas.openxmlformats.org/officeDocument/2006/relationships/slide" Target="slides/slide27.xml"/><Relationship Id="rId15" Type="http://schemas.openxmlformats.org/officeDocument/2006/relationships/slide" Target="slides/slide8.xml"/><Relationship Id="rId37" Type="http://schemas.openxmlformats.org/officeDocument/2006/relationships/slide" Target="slides/slide30.xml"/><Relationship Id="rId14" Type="http://schemas.openxmlformats.org/officeDocument/2006/relationships/slide" Target="slides/slide7.xml"/><Relationship Id="rId36" Type="http://schemas.openxmlformats.org/officeDocument/2006/relationships/slide" Target="slides/slide29.xml"/><Relationship Id="rId17" Type="http://schemas.openxmlformats.org/officeDocument/2006/relationships/slide" Target="slides/slide10.xml"/><Relationship Id="rId39" Type="http://schemas.openxmlformats.org/officeDocument/2006/relationships/slide" Target="slides/slide32.xml"/><Relationship Id="rId16" Type="http://schemas.openxmlformats.org/officeDocument/2006/relationships/slide" Target="slides/slide9.xml"/><Relationship Id="rId38" Type="http://schemas.openxmlformats.org/officeDocument/2006/relationships/slide" Target="slides/slide31.xml"/><Relationship Id="rId19" Type="http://schemas.openxmlformats.org/officeDocument/2006/relationships/slide" Target="slides/slide12.xml"/><Relationship Id="rId18" Type="http://schemas.openxmlformats.org/officeDocument/2006/relationships/slide" Target="slides/slide11.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24-01-02T03:03:50.980">
    <p:pos x="788" y="1150"/>
    <p:text>baby?fetus?</p:text>
    <p:extLst>
      <p:ext uri="{C676402C-5697-4E1C-873F-D02D1690AC5C}">
        <p15:threadingInfo timeZoneBias="0"/>
      </p:ext>
      <p:ext uri="http://customooxmlschemas.google.com/">
        <go:slidesCustomData xmlns:go="http://customooxmlschemas.google.com/" commentPostId="AAABDgaUYTE"/>
      </p:ext>
    </p:extLst>
  </p:cm>
  <p:cm authorId="0" idx="2" dt="2024-01-02T03:04:40.493">
    <p:pos x="788" y="1250"/>
    <p:text>maybe a slide on how attributions may sound for those who do not know</p:text>
    <p:extLst>
      <p:ext uri="{C676402C-5697-4E1C-873F-D02D1690AC5C}">
        <p15:threadingInfo timeZoneBias="0"/>
      </p:ext>
      <p:ext uri="http://customooxmlschemas.google.com/">
        <go:slidesCustomData xmlns:go="http://customooxmlschemas.google.com/" commentPostId="AAABDgaUYTI"/>
      </p:ext>
    </p:extLst>
  </p:cm>
</p:cmLst>
</file>

<file path=ppt/comments/comment2.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3" dt="2024-01-02T03:06:44.963">
    <p:pos x="711" y="1150"/>
    <p:text>break down , multiple thoughts ideas in one sentence- hard to follow</p:text>
    <p:extLst>
      <p:ext uri="{C676402C-5697-4E1C-873F-D02D1690AC5C}">
        <p15:threadingInfo timeZoneBias="0"/>
      </p:ext>
      <p:ext uri="http://customooxmlschemas.google.com/">
        <go:slidesCustomData xmlns:go="http://customooxmlschemas.google.com/" commentPostId="AAABDgaUYTQ"/>
      </p:ext>
    </p:extLst>
  </p:cm>
  <p:cm authorId="0" idx="4" dt="2024-01-02T03:05:58.572">
    <p:pos x="711" y="1250"/>
    <p:text>I am not sure I understand</p:text>
    <p:extLst>
      <p:ext uri="{C676402C-5697-4E1C-873F-D02D1690AC5C}">
        <p15:threadingInfo timeZoneBias="0"/>
      </p:ext>
      <p:ext uri="http://customooxmlschemas.google.com/">
        <go:slidesCustomData xmlns:go="http://customooxmlschemas.google.com/" commentPostId="AAABDgaUYTM"/>
      </p:ext>
    </p:extLst>
  </p:cm>
</p:cmLst>
</file>

<file path=ppt/comments/comment3.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5" dt="2024-01-02T03:07:46.273">
    <p:pos x="6000" y="0"/>
    <p:text>important to note that there is one primary attachment but there can be multiple attachments and those vary because they are relationship based</p:text>
    <p:extLst>
      <p:ext uri="{C676402C-5697-4E1C-873F-D02D1690AC5C}">
        <p15:threadingInfo timeZoneBias="0"/>
      </p:ext>
      <p:ext uri="http://customooxmlschemas.google.com/">
        <go:slidesCustomData xmlns:go="http://customooxmlschemas.google.com/" commentPostId="AAABDgaUYTU"/>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1" name="Google Shape;151;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8" name="Google Shape;158;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5" name="Google Shape;165;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2" name="Google Shape;172;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9" name="Google Shape;179;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6" name="Google Shape;186;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3" name="Google Shape;193;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0" name="Google Shape;200;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1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7" name="Google Shape;207;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1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3" name="Google Shape;213;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3" name="Google Shape;93;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p2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0" name="Google Shape;220;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2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7" name="Google Shape;227;p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4" name="Google Shape;234;p2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sz="1000"/>
              <a:t>There have been a </a:t>
            </a:r>
            <a:r>
              <a:rPr b="1" lang="en-US" sz="1000"/>
              <a:t>number of studies to date examining attachment as a risk factor during the perinatal period</a:t>
            </a:r>
            <a:r>
              <a:rPr lang="en-US" sz="1000"/>
              <a:t>. Most have focused on postpartum depression. A recent meta-analysis of 20 studies confirmed that insecure adult attachment style is risk factor for PPD</a:t>
            </a:r>
            <a:endParaRPr/>
          </a:p>
          <a:p>
            <a:pPr indent="0" lvl="0" marL="0" rtl="0" algn="l">
              <a:spcBef>
                <a:spcPts val="0"/>
              </a:spcBef>
              <a:spcAft>
                <a:spcPts val="0"/>
              </a:spcAft>
              <a:buNone/>
            </a:pPr>
            <a:r>
              <a:t/>
            </a:r>
            <a:endParaRPr sz="1000"/>
          </a:p>
          <a:p>
            <a:pPr indent="0" lvl="0" marL="0" rtl="0" algn="l">
              <a:spcBef>
                <a:spcPts val="0"/>
              </a:spcBef>
              <a:spcAft>
                <a:spcPts val="0"/>
              </a:spcAft>
              <a:buNone/>
            </a:pPr>
            <a:r>
              <a:rPr lang="en-US" sz="1000"/>
              <a:t>A 2015 study by Meuti screened 435 women during pregnancy using the EPDS &amp; ECR and identified 89 with depression during pregnancy. The ECR is a 36 item self report measure of attachment for adults. As you can see in this table, they </a:t>
            </a:r>
            <a:r>
              <a:rPr b="1" lang="en-US" sz="1000"/>
              <a:t>found insecure attachment was more prevalent in the depressed group </a:t>
            </a:r>
            <a:r>
              <a:rPr b="0" lang="en-US" sz="1000"/>
              <a:t>as measured by the EPDS compared to the control group </a:t>
            </a:r>
            <a:r>
              <a:rPr b="1" lang="en-US" sz="1000"/>
              <a:t>and that depression sx increased with severity of attachment issues.</a:t>
            </a:r>
            <a:endParaRPr/>
          </a:p>
          <a:p>
            <a:pPr indent="0" lvl="0" marL="0" rtl="0" algn="l">
              <a:spcBef>
                <a:spcPts val="0"/>
              </a:spcBef>
              <a:spcAft>
                <a:spcPts val="0"/>
              </a:spcAft>
              <a:buNone/>
            </a:pPr>
            <a:r>
              <a:t/>
            </a:r>
            <a:endParaRPr sz="1000"/>
          </a:p>
          <a:p>
            <a:pPr indent="0" lvl="0" marL="0" rtl="0" algn="l">
              <a:spcBef>
                <a:spcPts val="0"/>
              </a:spcBef>
              <a:spcAft>
                <a:spcPts val="0"/>
              </a:spcAft>
              <a:buNone/>
            </a:pPr>
            <a:r>
              <a:rPr b="1" lang="en-US" sz="1000"/>
              <a:t>Based on these findings the authors conclude</a:t>
            </a:r>
            <a:r>
              <a:rPr lang="en-US" sz="1000"/>
              <a:t>, just as in many studies of this phenomenon before this, that the severity of depression seem to increase proportionally to attachment disorganization and therefore attachment should be considered as both an important risk factor as well as a focus for early psychotherapeutic intervention for perinatal women.</a:t>
            </a:r>
            <a:endParaRPr/>
          </a:p>
          <a:p>
            <a:pPr indent="0" lvl="0" marL="0" rtl="0" algn="l">
              <a:spcBef>
                <a:spcPts val="0"/>
              </a:spcBef>
              <a:spcAft>
                <a:spcPts val="0"/>
              </a:spcAft>
              <a:buNone/>
            </a:pPr>
            <a:r>
              <a:t/>
            </a:r>
            <a:endParaRPr sz="1000"/>
          </a:p>
          <a:p>
            <a:pPr indent="0" lvl="0" marL="0" rtl="0" algn="l">
              <a:spcBef>
                <a:spcPts val="0"/>
              </a:spcBef>
              <a:spcAft>
                <a:spcPts val="0"/>
              </a:spcAft>
              <a:buNone/>
            </a:pPr>
            <a:r>
              <a:rPr lang="en-US" sz="1000"/>
              <a:t>Finally, there </a:t>
            </a:r>
            <a:r>
              <a:rPr b="1" lang="en-US" sz="1000"/>
              <a:t>is less research looking at attachment as a risk factor for perinatal anxiety</a:t>
            </a:r>
            <a:r>
              <a:rPr lang="en-US" sz="1000"/>
              <a:t>, but there are a few studies now that also confirm that link. </a:t>
            </a:r>
            <a:endParaRPr/>
          </a:p>
          <a:p>
            <a:pPr indent="0" lvl="0" marL="0" rtl="0" algn="l">
              <a:spcBef>
                <a:spcPts val="0"/>
              </a:spcBef>
              <a:spcAft>
                <a:spcPts val="0"/>
              </a:spcAft>
              <a:buNone/>
            </a:pPr>
            <a:r>
              <a:t/>
            </a:r>
            <a:endParaRPr sz="1000"/>
          </a:p>
          <a:p>
            <a:pPr indent="0" lvl="0" marL="0" rtl="0" algn="l">
              <a:spcBef>
                <a:spcPts val="0"/>
              </a:spcBef>
              <a:spcAft>
                <a:spcPts val="0"/>
              </a:spcAft>
              <a:buNone/>
            </a:pPr>
            <a:r>
              <a:rPr lang="en-US" sz="800"/>
              <a:t>{Conde et al 2011 found risk factor for both anxiety and PPD using attachment style interview during 2</a:t>
            </a:r>
            <a:r>
              <a:rPr baseline="30000" lang="en-US" sz="800"/>
              <a:t>nd</a:t>
            </a:r>
            <a:r>
              <a:rPr lang="en-US" sz="800"/>
              <a:t> trimester for couples and the EPDS and state-anxiety postpartum}</a:t>
            </a:r>
            <a:endParaRPr/>
          </a:p>
          <a:p>
            <a:pPr indent="0" lvl="0" marL="0" rtl="0" algn="l">
              <a:spcBef>
                <a:spcPts val="0"/>
              </a:spcBef>
              <a:spcAft>
                <a:spcPts val="0"/>
              </a:spcAft>
              <a:buNone/>
            </a:pPr>
            <a:r>
              <a:rPr lang="en-US" sz="800"/>
              <a:t>{The Adult Attachment Interview was used to classify 97 mothers as earned secure, continuous secure, and insecure. Home observations of parenting and maternal self-reports of daily hassles (our stress measure) were obtained when children were 27 months old. Planned comparisons revealed that the diathesis-stress/incoherent present state of mind model most accurately predicted parenting. Thus, under high stress, the earned secures parented equivalently to the continuous secures and more positively than the insecures; under low stress no group differences were obtained. These findings indicate that in a normative sample earned secures break the intergenerational cycle and exhibit resilient parenting even under high stress conditions.}</a:t>
            </a:r>
            <a:endParaRPr/>
          </a:p>
          <a:p>
            <a:pPr indent="0" lvl="0" marL="0" rtl="0" algn="l">
              <a:spcBef>
                <a:spcPts val="0"/>
              </a:spcBef>
              <a:spcAft>
                <a:spcPts val="0"/>
              </a:spcAft>
              <a:buNone/>
            </a:pPr>
            <a:r>
              <a:t/>
            </a:r>
            <a:endParaRPr sz="800"/>
          </a:p>
          <a:p>
            <a:pPr indent="0" lvl="0" marL="0" rtl="0" algn="l">
              <a:spcBef>
                <a:spcPts val="0"/>
              </a:spcBef>
              <a:spcAft>
                <a:spcPts val="0"/>
              </a:spcAft>
              <a:buNone/>
            </a:pPr>
            <a:r>
              <a:rPr lang="en-US" sz="800"/>
              <a:t>Correlation between the attachment assessed by ECR and the degree of depressive perinatal pathology evaluated via EPDS ,by means of Pearson’s correlation analysis. The dimensions of attachment, both “Avoidance” and “Anxiety,” appear to correlate in a statistically significant manner with the severity of the perinatal depressive disorder in the group PND (“Avoidance-EPDS”: P Pearson = 0.338, 𝑝 = 0.001; “Anxiety-EPDS”:PPearson=0.337, 𝑝 = 0.001). The romantic attachment styles relate in a statistically significant way to the score obtained from the EPDS in the PND group: there was an increase in the average score of the EPDS correlating with the increase of the level of disorganization in the romantic attachment style, as shown in Table4. In particular, the average for patients with the “Secure” attachment style was a 15.16 on the EPDS (SD = 3.08);for a“Dismissing”attachment style it was15.79(SD= 4.28); patients with the “Preoccupied” attachment style had an average of 18.50 (SD = 4.14) and those with the “FearfulAvoidant” attachment style a 19.19 (SD = 4.77) (ANOVA: 𝐹 = 6.276, 𝑝 = 0.001).</a:t>
            </a:r>
            <a:endParaRPr/>
          </a:p>
          <a:p>
            <a:pPr indent="0" lvl="0" marL="0" rtl="0" algn="l">
              <a:spcBef>
                <a:spcPts val="0"/>
              </a:spcBef>
              <a:spcAft>
                <a:spcPts val="0"/>
              </a:spcAft>
              <a:buNone/>
            </a:pPr>
            <a:r>
              <a:t/>
            </a:r>
            <a:endParaRPr/>
          </a:p>
        </p:txBody>
      </p:sp>
      <p:sp>
        <p:nvSpPr>
          <p:cNvPr id="235" name="Google Shape;235;p2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p2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2" name="Google Shape;242;p2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p2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8" name="Google Shape;248;p2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p2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5" name="Google Shape;255;p2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sz="1000"/>
              <a:t>Bartholomew’s four category model of adult attachment (Bartholomew &amp; Horowitz, 1991)</a:t>
            </a:r>
            <a:endParaRPr/>
          </a:p>
          <a:p>
            <a:pPr indent="0" lvl="0" marL="0" rtl="0" algn="l">
              <a:spcBef>
                <a:spcPts val="0"/>
              </a:spcBef>
              <a:spcAft>
                <a:spcPts val="0"/>
              </a:spcAft>
              <a:buNone/>
            </a:pPr>
            <a:r>
              <a:rPr lang="en-US" sz="1000"/>
              <a:t>Working model of self (x-axis) and others (y-axis)</a:t>
            </a:r>
            <a:endParaRPr/>
          </a:p>
          <a:p>
            <a:pPr indent="0" lvl="0" marL="0" rtl="0" algn="l">
              <a:spcBef>
                <a:spcPts val="0"/>
              </a:spcBef>
              <a:spcAft>
                <a:spcPts val="0"/>
              </a:spcAft>
              <a:buNone/>
            </a:pPr>
            <a:r>
              <a:t/>
            </a:r>
            <a:endParaRPr sz="1000"/>
          </a:p>
          <a:p>
            <a:pPr indent="0" lvl="0" marL="0" rtl="0" algn="l">
              <a:spcBef>
                <a:spcPts val="0"/>
              </a:spcBef>
              <a:spcAft>
                <a:spcPts val="0"/>
              </a:spcAft>
              <a:buNone/>
            </a:pPr>
            <a:r>
              <a:rPr lang="en-US" sz="1000"/>
              <a:t>So basically the idea </a:t>
            </a:r>
            <a:r>
              <a:rPr b="1" lang="en-US" sz="1000"/>
              <a:t>is if something stressful happens, am I going to be able to manage it and are people going to be there for me if I need help? </a:t>
            </a:r>
            <a:endParaRPr/>
          </a:p>
          <a:p>
            <a:pPr indent="0" lvl="0" marL="0" rtl="0" algn="l">
              <a:spcBef>
                <a:spcPts val="0"/>
              </a:spcBef>
              <a:spcAft>
                <a:spcPts val="0"/>
              </a:spcAft>
              <a:buNone/>
            </a:pPr>
            <a:r>
              <a:rPr b="1" lang="en-US" sz="1000"/>
              <a:t>If been abused, will understandably expect the same treatment in new relationships, if rejected/abandoned will expect more rejection</a:t>
            </a:r>
            <a:endParaRPr/>
          </a:p>
          <a:p>
            <a:pPr indent="0" lvl="0" marL="0" rtl="0" algn="l">
              <a:spcBef>
                <a:spcPts val="0"/>
              </a:spcBef>
              <a:spcAft>
                <a:spcPts val="0"/>
              </a:spcAft>
              <a:buNone/>
            </a:pPr>
            <a:r>
              <a:rPr lang="en-US" sz="1000"/>
              <a:t>These assumptions may not be accurate however, these working models are imposed inappropriately on current and new relationships</a:t>
            </a:r>
            <a:endParaRPr/>
          </a:p>
          <a:p>
            <a:pPr indent="0" lvl="0" marL="0" rtl="0" algn="l">
              <a:spcBef>
                <a:spcPts val="0"/>
              </a:spcBef>
              <a:spcAft>
                <a:spcPts val="0"/>
              </a:spcAft>
              <a:buNone/>
            </a:pPr>
            <a:r>
              <a:rPr lang="en-US" sz="1000"/>
              <a:t>So then we </a:t>
            </a:r>
            <a:r>
              <a:rPr b="1" lang="en-US" sz="1000"/>
              <a:t>either end up confirming the working model</a:t>
            </a:r>
            <a:r>
              <a:rPr lang="en-US" sz="1000"/>
              <a:t>, recreating old relationship patterns and </a:t>
            </a:r>
            <a:r>
              <a:rPr b="1" lang="en-US" sz="1000"/>
              <a:t>potentially become depressed/anxious </a:t>
            </a:r>
            <a:r>
              <a:rPr lang="en-US" sz="1000"/>
              <a:t>or a </a:t>
            </a:r>
            <a:r>
              <a:rPr b="1" lang="en-US" sz="1000"/>
              <a:t>crisis can be an opportunity to confront and question aspects of our old working models and have different/better relationship experiences. </a:t>
            </a:r>
            <a:endParaRPr/>
          </a:p>
          <a:p>
            <a:pPr indent="0" lvl="0" marL="0" rtl="0" algn="l">
              <a:spcBef>
                <a:spcPts val="0"/>
              </a:spcBef>
              <a:spcAft>
                <a:spcPts val="0"/>
              </a:spcAft>
              <a:buNone/>
            </a:pPr>
            <a:r>
              <a:t/>
            </a:r>
            <a:endParaRPr b="1" sz="1000"/>
          </a:p>
          <a:p>
            <a:pPr indent="0" lvl="0" marL="0" rtl="0" algn="l">
              <a:spcBef>
                <a:spcPts val="0"/>
              </a:spcBef>
              <a:spcAft>
                <a:spcPts val="0"/>
              </a:spcAft>
              <a:buNone/>
            </a:pPr>
            <a:r>
              <a:rPr b="1" lang="en-US" sz="1000"/>
              <a:t>Secure</a:t>
            </a:r>
            <a:r>
              <a:rPr lang="en-US" sz="1000"/>
              <a:t> –Have a sense of self-competence, believe they can manage crises. Generally trust others, believe needs will be met. </a:t>
            </a:r>
            <a:endParaRPr/>
          </a:p>
          <a:p>
            <a:pPr indent="0" lvl="0" marL="0" rtl="0" algn="l">
              <a:spcBef>
                <a:spcPts val="0"/>
              </a:spcBef>
              <a:spcAft>
                <a:spcPts val="0"/>
              </a:spcAft>
              <a:buNone/>
            </a:pPr>
            <a:r>
              <a:rPr lang="en-US" sz="1000"/>
              <a:t>I’m OK, You’re OK </a:t>
            </a:r>
            <a:endParaRPr/>
          </a:p>
          <a:p>
            <a:pPr indent="0" lvl="0" marL="0" rtl="0" algn="l">
              <a:spcBef>
                <a:spcPts val="0"/>
              </a:spcBef>
              <a:spcAft>
                <a:spcPts val="0"/>
              </a:spcAft>
              <a:buNone/>
            </a:pPr>
            <a:r>
              <a:rPr lang="en-US" sz="1000"/>
              <a:t>Positive self image and view of others</a:t>
            </a:r>
            <a:endParaRPr/>
          </a:p>
          <a:p>
            <a:pPr indent="0" lvl="0" marL="0" rtl="0" algn="l">
              <a:spcBef>
                <a:spcPts val="0"/>
              </a:spcBef>
              <a:spcAft>
                <a:spcPts val="0"/>
              </a:spcAft>
              <a:buNone/>
            </a:pPr>
            <a:r>
              <a:rPr lang="en-US" sz="1000"/>
              <a:t>I am competent – have communication, social, coping skills</a:t>
            </a:r>
            <a:endParaRPr/>
          </a:p>
          <a:p>
            <a:pPr indent="0" lvl="0" marL="0" rtl="0" algn="l">
              <a:spcBef>
                <a:spcPts val="0"/>
              </a:spcBef>
              <a:spcAft>
                <a:spcPts val="0"/>
              </a:spcAft>
              <a:buNone/>
            </a:pPr>
            <a:r>
              <a:rPr lang="en-US" sz="1000"/>
              <a:t>I can trust others – ask for help and people will respond</a:t>
            </a:r>
            <a:endParaRPr/>
          </a:p>
          <a:p>
            <a:pPr indent="0" lvl="0" marL="0" rtl="0" algn="l">
              <a:spcBef>
                <a:spcPts val="0"/>
              </a:spcBef>
              <a:spcAft>
                <a:spcPts val="0"/>
              </a:spcAft>
              <a:buNone/>
            </a:pPr>
            <a:r>
              <a:t/>
            </a:r>
            <a:endParaRPr sz="1000"/>
          </a:p>
          <a:p>
            <a:pPr indent="0" lvl="0" marL="0" rtl="0" algn="l">
              <a:spcBef>
                <a:spcPts val="0"/>
              </a:spcBef>
              <a:spcAft>
                <a:spcPts val="0"/>
              </a:spcAft>
              <a:buNone/>
            </a:pPr>
            <a:r>
              <a:rPr lang="en-US" sz="1000"/>
              <a:t>What we know is that </a:t>
            </a:r>
            <a:r>
              <a:rPr b="1" lang="en-US" sz="1000"/>
              <a:t>only a little over half of us are actually securely attached</a:t>
            </a:r>
            <a:r>
              <a:rPr lang="en-US" sz="1000"/>
              <a:t>, the rest of us line up better with one or more of the other categories. </a:t>
            </a:r>
            <a:endParaRPr/>
          </a:p>
        </p:txBody>
      </p:sp>
      <p:sp>
        <p:nvSpPr>
          <p:cNvPr id="256" name="Google Shape;256;p2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p2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67" name="Google Shape;267;p2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sz="1000"/>
              <a:t>Bartholomew’s four category model of adult attachment (Bartholomew &amp; Horowitz, 1991)</a:t>
            </a:r>
            <a:endParaRPr/>
          </a:p>
          <a:p>
            <a:pPr indent="0" lvl="0" marL="0" rtl="0" algn="l">
              <a:spcBef>
                <a:spcPts val="0"/>
              </a:spcBef>
              <a:spcAft>
                <a:spcPts val="0"/>
              </a:spcAft>
              <a:buNone/>
            </a:pPr>
            <a:r>
              <a:rPr lang="en-US" sz="1000"/>
              <a:t>Working model of self (x-axis) and others (y-axis)</a:t>
            </a:r>
            <a:endParaRPr/>
          </a:p>
          <a:p>
            <a:pPr indent="0" lvl="0" marL="0" rtl="0" algn="l">
              <a:spcBef>
                <a:spcPts val="0"/>
              </a:spcBef>
              <a:spcAft>
                <a:spcPts val="0"/>
              </a:spcAft>
              <a:buNone/>
            </a:pPr>
            <a:r>
              <a:t/>
            </a:r>
            <a:endParaRPr sz="1000"/>
          </a:p>
          <a:p>
            <a:pPr indent="0" lvl="0" marL="0" rtl="0" algn="l">
              <a:spcBef>
                <a:spcPts val="0"/>
              </a:spcBef>
              <a:spcAft>
                <a:spcPts val="0"/>
              </a:spcAft>
              <a:buNone/>
            </a:pPr>
            <a:r>
              <a:rPr lang="en-US" sz="1000"/>
              <a:t>So basically the idea </a:t>
            </a:r>
            <a:r>
              <a:rPr b="1" lang="en-US" sz="1000"/>
              <a:t>is if something stressful happens, am I going to be able to manage it and are people going to be there for me if I need help? </a:t>
            </a:r>
            <a:endParaRPr/>
          </a:p>
          <a:p>
            <a:pPr indent="0" lvl="0" marL="0" rtl="0" algn="l">
              <a:spcBef>
                <a:spcPts val="0"/>
              </a:spcBef>
              <a:spcAft>
                <a:spcPts val="0"/>
              </a:spcAft>
              <a:buNone/>
            </a:pPr>
            <a:r>
              <a:rPr b="1" lang="en-US" sz="1000"/>
              <a:t>If been abused, will understandably expect the same treatment in new relationships, if rejected/abandoned will expect more rejection</a:t>
            </a:r>
            <a:endParaRPr/>
          </a:p>
          <a:p>
            <a:pPr indent="0" lvl="0" marL="0" rtl="0" algn="l">
              <a:spcBef>
                <a:spcPts val="0"/>
              </a:spcBef>
              <a:spcAft>
                <a:spcPts val="0"/>
              </a:spcAft>
              <a:buNone/>
            </a:pPr>
            <a:r>
              <a:rPr lang="en-US" sz="1000"/>
              <a:t>These assumptions may not be accurate however, these working models are imposed inappropriately on current and new relationships</a:t>
            </a:r>
            <a:endParaRPr/>
          </a:p>
          <a:p>
            <a:pPr indent="0" lvl="0" marL="0" rtl="0" algn="l">
              <a:spcBef>
                <a:spcPts val="0"/>
              </a:spcBef>
              <a:spcAft>
                <a:spcPts val="0"/>
              </a:spcAft>
              <a:buNone/>
            </a:pPr>
            <a:r>
              <a:rPr lang="en-US" sz="1000"/>
              <a:t>So then we </a:t>
            </a:r>
            <a:r>
              <a:rPr b="1" lang="en-US" sz="1000"/>
              <a:t>either end up confirming the working model</a:t>
            </a:r>
            <a:r>
              <a:rPr lang="en-US" sz="1000"/>
              <a:t>, recreating old relationship patterns and </a:t>
            </a:r>
            <a:r>
              <a:rPr b="1" lang="en-US" sz="1000"/>
              <a:t>potentially become depressed/anxious </a:t>
            </a:r>
            <a:r>
              <a:rPr lang="en-US" sz="1000"/>
              <a:t>or a </a:t>
            </a:r>
            <a:r>
              <a:rPr b="1" lang="en-US" sz="1000"/>
              <a:t>crisis can be an opportunity to confront and question aspects of our old working models and have different/better relationship experiences. </a:t>
            </a:r>
            <a:endParaRPr/>
          </a:p>
          <a:p>
            <a:pPr indent="0" lvl="0" marL="0" rtl="0" algn="l">
              <a:spcBef>
                <a:spcPts val="0"/>
              </a:spcBef>
              <a:spcAft>
                <a:spcPts val="0"/>
              </a:spcAft>
              <a:buNone/>
            </a:pPr>
            <a:r>
              <a:t/>
            </a:r>
            <a:endParaRPr b="1" sz="1000"/>
          </a:p>
          <a:p>
            <a:pPr indent="0" lvl="0" marL="0" rtl="0" algn="l">
              <a:spcBef>
                <a:spcPts val="0"/>
              </a:spcBef>
              <a:spcAft>
                <a:spcPts val="0"/>
              </a:spcAft>
              <a:buNone/>
            </a:pPr>
            <a:r>
              <a:rPr b="1" lang="en-US" sz="1000"/>
              <a:t>Secure</a:t>
            </a:r>
            <a:r>
              <a:rPr lang="en-US" sz="1000"/>
              <a:t> –Have a sense of self-competence, believe they can manage crises. Generally trust others, believe needs will be met. </a:t>
            </a:r>
            <a:endParaRPr/>
          </a:p>
          <a:p>
            <a:pPr indent="0" lvl="0" marL="0" rtl="0" algn="l">
              <a:spcBef>
                <a:spcPts val="0"/>
              </a:spcBef>
              <a:spcAft>
                <a:spcPts val="0"/>
              </a:spcAft>
              <a:buNone/>
            </a:pPr>
            <a:r>
              <a:rPr lang="en-US" sz="1000"/>
              <a:t>I’m OK, You’re OK </a:t>
            </a:r>
            <a:endParaRPr/>
          </a:p>
          <a:p>
            <a:pPr indent="0" lvl="0" marL="0" rtl="0" algn="l">
              <a:spcBef>
                <a:spcPts val="0"/>
              </a:spcBef>
              <a:spcAft>
                <a:spcPts val="0"/>
              </a:spcAft>
              <a:buNone/>
            </a:pPr>
            <a:r>
              <a:rPr lang="en-US" sz="1000"/>
              <a:t>Positive self image and view of others</a:t>
            </a:r>
            <a:endParaRPr/>
          </a:p>
          <a:p>
            <a:pPr indent="0" lvl="0" marL="0" rtl="0" algn="l">
              <a:spcBef>
                <a:spcPts val="0"/>
              </a:spcBef>
              <a:spcAft>
                <a:spcPts val="0"/>
              </a:spcAft>
              <a:buNone/>
            </a:pPr>
            <a:r>
              <a:rPr lang="en-US" sz="1000"/>
              <a:t>I am competent – have communication, social, coping skills</a:t>
            </a:r>
            <a:endParaRPr/>
          </a:p>
          <a:p>
            <a:pPr indent="0" lvl="0" marL="0" rtl="0" algn="l">
              <a:spcBef>
                <a:spcPts val="0"/>
              </a:spcBef>
              <a:spcAft>
                <a:spcPts val="0"/>
              </a:spcAft>
              <a:buNone/>
            </a:pPr>
            <a:r>
              <a:rPr lang="en-US" sz="1000"/>
              <a:t>I can trust others – ask for help and people will respond</a:t>
            </a:r>
            <a:endParaRPr/>
          </a:p>
          <a:p>
            <a:pPr indent="0" lvl="0" marL="0" rtl="0" algn="l">
              <a:spcBef>
                <a:spcPts val="0"/>
              </a:spcBef>
              <a:spcAft>
                <a:spcPts val="0"/>
              </a:spcAft>
              <a:buNone/>
            </a:pPr>
            <a:r>
              <a:t/>
            </a:r>
            <a:endParaRPr sz="1000"/>
          </a:p>
          <a:p>
            <a:pPr indent="0" lvl="0" marL="0" rtl="0" algn="l">
              <a:spcBef>
                <a:spcPts val="0"/>
              </a:spcBef>
              <a:spcAft>
                <a:spcPts val="0"/>
              </a:spcAft>
              <a:buNone/>
            </a:pPr>
            <a:r>
              <a:rPr lang="en-US" sz="1000"/>
              <a:t>What we know is that </a:t>
            </a:r>
            <a:r>
              <a:rPr b="1" lang="en-US" sz="1000"/>
              <a:t>only a little over half of us are actually securely attached</a:t>
            </a:r>
            <a:r>
              <a:rPr lang="en-US" sz="1000"/>
              <a:t>, the rest of us line up better with one or more of the other categories. </a:t>
            </a:r>
            <a:endParaRPr/>
          </a:p>
        </p:txBody>
      </p:sp>
      <p:sp>
        <p:nvSpPr>
          <p:cNvPr id="268" name="Google Shape;268;p2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p2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2" name="Google Shape;282;p2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p2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8" name="Google Shape;288;p2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p2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5" name="Google Shape;295;p2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0" name="Google Shape;100;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101" name="Google Shape;101;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0" name="Shape 300"/>
        <p:cNvGrpSpPr/>
        <p:nvPr/>
      </p:nvGrpSpPr>
      <p:grpSpPr>
        <a:xfrm>
          <a:off x="0" y="0"/>
          <a:ext cx="0" cy="0"/>
          <a:chOff x="0" y="0"/>
          <a:chExt cx="0" cy="0"/>
        </a:xfrm>
      </p:grpSpPr>
      <p:sp>
        <p:nvSpPr>
          <p:cNvPr id="301" name="Google Shape;301;p3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2" name="Google Shape;302;p3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7" name="Shape 307"/>
        <p:cNvGrpSpPr/>
        <p:nvPr/>
      </p:nvGrpSpPr>
      <p:grpSpPr>
        <a:xfrm>
          <a:off x="0" y="0"/>
          <a:ext cx="0" cy="0"/>
          <a:chOff x="0" y="0"/>
          <a:chExt cx="0" cy="0"/>
        </a:xfrm>
      </p:grpSpPr>
      <p:sp>
        <p:nvSpPr>
          <p:cNvPr id="308" name="Google Shape;308;p3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9" name="Google Shape;309;p3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4" name="Shape 314"/>
        <p:cNvGrpSpPr/>
        <p:nvPr/>
      </p:nvGrpSpPr>
      <p:grpSpPr>
        <a:xfrm>
          <a:off x="0" y="0"/>
          <a:ext cx="0" cy="0"/>
          <a:chOff x="0" y="0"/>
          <a:chExt cx="0" cy="0"/>
        </a:xfrm>
      </p:grpSpPr>
      <p:sp>
        <p:nvSpPr>
          <p:cNvPr id="315" name="Google Shape;315;p3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6" name="Google Shape;316;p3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1" name="Shape 321"/>
        <p:cNvGrpSpPr/>
        <p:nvPr/>
      </p:nvGrpSpPr>
      <p:grpSpPr>
        <a:xfrm>
          <a:off x="0" y="0"/>
          <a:ext cx="0" cy="0"/>
          <a:chOff x="0" y="0"/>
          <a:chExt cx="0" cy="0"/>
        </a:xfrm>
      </p:grpSpPr>
      <p:sp>
        <p:nvSpPr>
          <p:cNvPr id="322" name="Google Shape;322;p3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3" name="Google Shape;323;p3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8" name="Shape 328"/>
        <p:cNvGrpSpPr/>
        <p:nvPr/>
      </p:nvGrpSpPr>
      <p:grpSpPr>
        <a:xfrm>
          <a:off x="0" y="0"/>
          <a:ext cx="0" cy="0"/>
          <a:chOff x="0" y="0"/>
          <a:chExt cx="0" cy="0"/>
        </a:xfrm>
      </p:grpSpPr>
      <p:sp>
        <p:nvSpPr>
          <p:cNvPr id="329" name="Google Shape;329;p3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0" name="Google Shape;330;p3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5" name="Shape 335"/>
        <p:cNvGrpSpPr/>
        <p:nvPr/>
      </p:nvGrpSpPr>
      <p:grpSpPr>
        <a:xfrm>
          <a:off x="0" y="0"/>
          <a:ext cx="0" cy="0"/>
          <a:chOff x="0" y="0"/>
          <a:chExt cx="0" cy="0"/>
        </a:xfrm>
      </p:grpSpPr>
      <p:sp>
        <p:nvSpPr>
          <p:cNvPr id="336" name="Google Shape;336;p3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7" name="Google Shape;337;p3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2" name="Shape 342"/>
        <p:cNvGrpSpPr/>
        <p:nvPr/>
      </p:nvGrpSpPr>
      <p:grpSpPr>
        <a:xfrm>
          <a:off x="0" y="0"/>
          <a:ext cx="0" cy="0"/>
          <a:chOff x="0" y="0"/>
          <a:chExt cx="0" cy="0"/>
        </a:xfrm>
      </p:grpSpPr>
      <p:sp>
        <p:nvSpPr>
          <p:cNvPr id="343" name="Google Shape;343;p3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4" name="Google Shape;344;p3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8" name="Google Shape;108;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4" name="Google Shape;114;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1" name="Google Shape;121;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9" name="Google Shape;129;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8" name="Google Shape;138;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4" name="Google Shape;144;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38"/>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38"/>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3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3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3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4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47"/>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4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4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4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48"/>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48"/>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4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4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4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3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3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3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3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7" name="Shape 27"/>
        <p:cNvGrpSpPr/>
        <p:nvPr/>
      </p:nvGrpSpPr>
      <p:grpSpPr>
        <a:xfrm>
          <a:off x="0" y="0"/>
          <a:ext cx="0" cy="0"/>
          <a:chOff x="0" y="0"/>
          <a:chExt cx="0" cy="0"/>
        </a:xfrm>
      </p:grpSpPr>
      <p:sp>
        <p:nvSpPr>
          <p:cNvPr id="28" name="Google Shape;28;p4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4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4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1" name="Shape 31"/>
        <p:cNvGrpSpPr/>
        <p:nvPr/>
      </p:nvGrpSpPr>
      <p:grpSpPr>
        <a:xfrm>
          <a:off x="0" y="0"/>
          <a:ext cx="0" cy="0"/>
          <a:chOff x="0" y="0"/>
          <a:chExt cx="0" cy="0"/>
        </a:xfrm>
      </p:grpSpPr>
      <p:sp>
        <p:nvSpPr>
          <p:cNvPr id="32" name="Google Shape;32;p41"/>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41"/>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4" name="Google Shape;34;p4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4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4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7" name="Shape 37"/>
        <p:cNvGrpSpPr/>
        <p:nvPr/>
      </p:nvGrpSpPr>
      <p:grpSpPr>
        <a:xfrm>
          <a:off x="0" y="0"/>
          <a:ext cx="0" cy="0"/>
          <a:chOff x="0" y="0"/>
          <a:chExt cx="0" cy="0"/>
        </a:xfrm>
      </p:grpSpPr>
      <p:sp>
        <p:nvSpPr>
          <p:cNvPr id="38" name="Google Shape;38;p4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42"/>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42"/>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1" name="Google Shape;41;p4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4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4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4" name="Shape 44"/>
        <p:cNvGrpSpPr/>
        <p:nvPr/>
      </p:nvGrpSpPr>
      <p:grpSpPr>
        <a:xfrm>
          <a:off x="0" y="0"/>
          <a:ext cx="0" cy="0"/>
          <a:chOff x="0" y="0"/>
          <a:chExt cx="0" cy="0"/>
        </a:xfrm>
      </p:grpSpPr>
      <p:sp>
        <p:nvSpPr>
          <p:cNvPr id="45" name="Google Shape;45;p43"/>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6" name="Google Shape;46;p43"/>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7" name="Google Shape;47;p43"/>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8" name="Google Shape;48;p43"/>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9" name="Google Shape;49;p43"/>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0" name="Google Shape;50;p4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4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4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3" name="Shape 53"/>
        <p:cNvGrpSpPr/>
        <p:nvPr/>
      </p:nvGrpSpPr>
      <p:grpSpPr>
        <a:xfrm>
          <a:off x="0" y="0"/>
          <a:ext cx="0" cy="0"/>
          <a:chOff x="0" y="0"/>
          <a:chExt cx="0" cy="0"/>
        </a:xfrm>
      </p:grpSpPr>
      <p:sp>
        <p:nvSpPr>
          <p:cNvPr id="54" name="Google Shape;54;p4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5" name="Google Shape;55;p4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4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4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45"/>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45"/>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45"/>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4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4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4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46"/>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46"/>
          <p:cNvSpPr/>
          <p:nvPr>
            <p:ph idx="2" type="pic"/>
          </p:nvPr>
        </p:nvSpPr>
        <p:spPr>
          <a:xfrm>
            <a:off x="5183188" y="987425"/>
            <a:ext cx="6172200" cy="4873625"/>
          </a:xfrm>
          <a:prstGeom prst="rect">
            <a:avLst/>
          </a:prstGeom>
          <a:noFill/>
          <a:ln>
            <a:noFill/>
          </a:ln>
        </p:spPr>
      </p:sp>
      <p:sp>
        <p:nvSpPr>
          <p:cNvPr id="68" name="Google Shape;68;p46"/>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4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4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4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3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3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3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3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3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1.jpg"/><Relationship Id="rId4" Type="http://schemas.openxmlformats.org/officeDocument/2006/relationships/image" Target="../media/image4.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1.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1.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1.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1.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1.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comments" Target="../comments/comment1.xml"/><Relationship Id="rId4" Type="http://schemas.openxmlformats.org/officeDocument/2006/relationships/image" Target="../media/image1.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comments" Target="../comments/comment2.xml"/><Relationship Id="rId4" Type="http://schemas.openxmlformats.org/officeDocument/2006/relationships/image" Target="../media/image1.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comments" Target="../comments/comment3.xml"/><Relationship Id="rId4" Type="http://schemas.openxmlformats.org/officeDocument/2006/relationships/image" Target="../media/image1.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image" Target="../media/image1.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1.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 Id="rId3" Type="http://schemas.openxmlformats.org/officeDocument/2006/relationships/image" Target="../media/image1.jp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 Id="rId3" Type="http://schemas.openxmlformats.org/officeDocument/2006/relationships/image" Target="../media/image1.jp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 Id="rId3" Type="http://schemas.openxmlformats.org/officeDocument/2006/relationships/image" Target="../media/image1.jp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image" Target="../media/image1.jp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jp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 Id="rId3" Type="http://schemas.openxmlformats.org/officeDocument/2006/relationships/image" Target="../media/image1.jp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 Id="rId3" Type="http://schemas.openxmlformats.org/officeDocument/2006/relationships/image" Target="../media/image6.png"/><Relationship Id="rId4" Type="http://schemas.openxmlformats.org/officeDocument/2006/relationships/image" Target="../media/image1.jp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 Id="rId3" Type="http://schemas.openxmlformats.org/officeDocument/2006/relationships/image" Target="../media/image1.jp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 Id="rId3" Type="http://schemas.openxmlformats.org/officeDocument/2006/relationships/image" Target="../media/image1.jp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 Id="rId3" Type="http://schemas.openxmlformats.org/officeDocument/2006/relationships/image" Target="../media/image1.jp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 Id="rId3" Type="http://schemas.openxmlformats.org/officeDocument/2006/relationships/image" Target="../media/image1.jp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 Id="rId3"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3.jpg"/><Relationship Id="rId4" Type="http://schemas.openxmlformats.org/officeDocument/2006/relationships/image" Target="../media/image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jp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rPr lang="en-US"/>
              <a:t>Attachment Self Study</a:t>
            </a:r>
            <a:endParaRPr/>
          </a:p>
        </p:txBody>
      </p:sp>
      <p:sp>
        <p:nvSpPr>
          <p:cNvPr id="89" name="Google Shape;89;p1"/>
          <p:cNvSpPr txBox="1"/>
          <p:nvPr>
            <p:ph idx="1" type="subTitle"/>
          </p:nvPr>
        </p:nvSpPr>
        <p:spPr>
          <a:xfrm>
            <a:off x="1524000" y="4034118"/>
            <a:ext cx="9144000" cy="122368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800"/>
              <a:buNone/>
            </a:pPr>
            <a:r>
              <a:rPr lang="en-US" sz="2800"/>
              <a:t>Infant Mental Health and the Parent-Infant Relationship</a:t>
            </a:r>
            <a:endParaRPr/>
          </a:p>
        </p:txBody>
      </p:sp>
      <p:pic>
        <p:nvPicPr>
          <p:cNvPr id="90" name="Google Shape;90;p1"/>
          <p:cNvPicPr preferRelativeResize="0"/>
          <p:nvPr/>
        </p:nvPicPr>
        <p:blipFill rotWithShape="1">
          <a:blip r:embed="rId3">
            <a:alphaModFix/>
          </a:blip>
          <a:srcRect b="0" l="0" r="0" t="0"/>
          <a:stretch/>
        </p:blipFill>
        <p:spPr>
          <a:xfrm>
            <a:off x="0" y="5481263"/>
            <a:ext cx="1720715" cy="1376737"/>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What is Attachment?</a:t>
            </a:r>
            <a:endParaRPr/>
          </a:p>
        </p:txBody>
      </p:sp>
      <p:sp>
        <p:nvSpPr>
          <p:cNvPr id="154" name="Google Shape;154;p10"/>
          <p:cNvSpPr txBox="1"/>
          <p:nvPr>
            <p:ph idx="1" type="body"/>
          </p:nvPr>
        </p:nvSpPr>
        <p:spPr>
          <a:xfrm>
            <a:off x="1652450" y="1825625"/>
            <a:ext cx="9701349" cy="4351338"/>
          </a:xfrm>
          <a:prstGeom prst="rect">
            <a:avLst/>
          </a:prstGeom>
          <a:noFill/>
          <a:ln>
            <a:noFill/>
          </a:ln>
        </p:spPr>
        <p:txBody>
          <a:bodyPr anchorCtr="0" anchor="t" bIns="45700" lIns="91425" spcFirstLastPara="1" rIns="91425" wrap="square" tIns="45700">
            <a:normAutofit lnSpcReduction="20000"/>
          </a:bodyPr>
          <a:lstStyle/>
          <a:p>
            <a:pPr indent="-228600" lvl="0" marL="228600" rtl="0" algn="l">
              <a:lnSpc>
                <a:spcPct val="90000"/>
              </a:lnSpc>
              <a:spcBef>
                <a:spcPts val="0"/>
              </a:spcBef>
              <a:spcAft>
                <a:spcPts val="0"/>
              </a:spcAft>
              <a:buClr>
                <a:srgbClr val="212529"/>
              </a:buClr>
              <a:buSzPts val="2800"/>
              <a:buFont typeface="Calibri"/>
              <a:buChar char="•"/>
            </a:pPr>
            <a:r>
              <a:rPr lang="en-US">
                <a:solidFill>
                  <a:srgbClr val="212529"/>
                </a:solidFill>
              </a:rPr>
              <a:t>The internal working model of a person’s sense of themselves and others is developed based on early life experiences with attachment figures.</a:t>
            </a:r>
            <a:endParaRPr/>
          </a:p>
          <a:p>
            <a:pPr indent="-228600" lvl="0" marL="228600" rtl="0" algn="l">
              <a:lnSpc>
                <a:spcPct val="90000"/>
              </a:lnSpc>
              <a:spcBef>
                <a:spcPts val="1000"/>
              </a:spcBef>
              <a:spcAft>
                <a:spcPts val="0"/>
              </a:spcAft>
              <a:buClr>
                <a:schemeClr val="dk1"/>
              </a:buClr>
              <a:buSzPts val="2800"/>
              <a:buFont typeface="Calibri"/>
              <a:buChar char="•"/>
            </a:pPr>
            <a:r>
              <a:rPr lang="en-US"/>
              <a:t>The quality of someone’s attachment can determine whether a person feels they are worthy of love and feels competent as well as whether they can depend on others when needed. </a:t>
            </a:r>
            <a:endParaRPr i="0">
              <a:solidFill>
                <a:srgbClr val="212529"/>
              </a:solidFill>
            </a:endParaRPr>
          </a:p>
          <a:p>
            <a:pPr indent="-228600" lvl="0" marL="228600" rtl="0" algn="l">
              <a:lnSpc>
                <a:spcPct val="90000"/>
              </a:lnSpc>
              <a:spcBef>
                <a:spcPts val="1000"/>
              </a:spcBef>
              <a:spcAft>
                <a:spcPts val="0"/>
              </a:spcAft>
              <a:buClr>
                <a:schemeClr val="dk1"/>
              </a:buClr>
              <a:buSzPts val="2800"/>
              <a:buFont typeface="Calibri"/>
              <a:buChar char="•"/>
            </a:pPr>
            <a:r>
              <a:rPr lang="en-US"/>
              <a:t>Infant attachment may impact a range of developmental outcomes in early childhood including cognition and behavior (Branjerdporn et al 2017; Fearon et al 2010; Ding et al 2014; Boldt et al 2017) as well as risk for mood disorders later in life (Dozier et al, 2008).</a:t>
            </a:r>
            <a:endParaRPr sz="2800"/>
          </a:p>
          <a:p>
            <a:pPr indent="-50800" lvl="0" marL="228600" rtl="0" algn="l">
              <a:lnSpc>
                <a:spcPct val="90000"/>
              </a:lnSpc>
              <a:spcBef>
                <a:spcPts val="1000"/>
              </a:spcBef>
              <a:spcAft>
                <a:spcPts val="0"/>
              </a:spcAft>
              <a:buClr>
                <a:schemeClr val="dk1"/>
              </a:buClr>
              <a:buSzPts val="2800"/>
              <a:buNone/>
            </a:pPr>
            <a:r>
              <a:t/>
            </a:r>
            <a:endParaRPr/>
          </a:p>
        </p:txBody>
      </p:sp>
      <p:pic>
        <p:nvPicPr>
          <p:cNvPr id="155" name="Google Shape;155;p10"/>
          <p:cNvPicPr preferRelativeResize="0"/>
          <p:nvPr/>
        </p:nvPicPr>
        <p:blipFill rotWithShape="1">
          <a:blip r:embed="rId3">
            <a:alphaModFix/>
          </a:blip>
          <a:srcRect b="0" l="0" r="0" t="0"/>
          <a:stretch/>
        </p:blipFill>
        <p:spPr>
          <a:xfrm>
            <a:off x="-22158" y="5481263"/>
            <a:ext cx="1720715" cy="1376737"/>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Development of Infant Attachment</a:t>
            </a:r>
            <a:endParaRPr/>
          </a:p>
        </p:txBody>
      </p:sp>
      <p:sp>
        <p:nvSpPr>
          <p:cNvPr id="161" name="Google Shape;161;p11"/>
          <p:cNvSpPr txBox="1"/>
          <p:nvPr>
            <p:ph idx="1" type="body"/>
          </p:nvPr>
        </p:nvSpPr>
        <p:spPr>
          <a:xfrm>
            <a:off x="1456507" y="1818293"/>
            <a:ext cx="9679579" cy="4351338"/>
          </a:xfrm>
          <a:prstGeom prst="rect">
            <a:avLst/>
          </a:prstGeom>
          <a:noFill/>
          <a:ln>
            <a:noFill/>
          </a:ln>
        </p:spPr>
        <p:txBody>
          <a:bodyPr anchorCtr="0" anchor="t" bIns="45700" lIns="91425" spcFirstLastPara="1" rIns="91425" wrap="square" tIns="45700">
            <a:normAutofit fontScale="92500" lnSpcReduction="10000"/>
          </a:bodyPr>
          <a:lstStyle/>
          <a:p>
            <a:pPr indent="-228600" lvl="0" marL="228600" rtl="0" algn="l">
              <a:lnSpc>
                <a:spcPct val="90000"/>
              </a:lnSpc>
              <a:spcBef>
                <a:spcPts val="0"/>
              </a:spcBef>
              <a:spcAft>
                <a:spcPts val="0"/>
              </a:spcAft>
              <a:buClr>
                <a:schemeClr val="dk1"/>
              </a:buClr>
              <a:buSzPct val="100000"/>
              <a:buChar char="•"/>
            </a:pPr>
            <a:r>
              <a:rPr lang="en-US"/>
              <a:t>Attachment is not immediate; it develops and changes over time through repeated interactions with caregivers</a:t>
            </a:r>
            <a:endParaRPr/>
          </a:p>
          <a:p>
            <a:pPr indent="-228600" lvl="0" marL="228600" rtl="0" algn="l">
              <a:lnSpc>
                <a:spcPct val="90000"/>
              </a:lnSpc>
              <a:spcBef>
                <a:spcPts val="1000"/>
              </a:spcBef>
              <a:spcAft>
                <a:spcPts val="0"/>
              </a:spcAft>
              <a:buClr>
                <a:schemeClr val="dk1"/>
              </a:buClr>
              <a:buSzPct val="100000"/>
              <a:buChar char="•"/>
            </a:pPr>
            <a:r>
              <a:rPr lang="en-US"/>
              <a:t>Secure attachment is developed by meeting the infant’s needs with reasonable reliability and warmth </a:t>
            </a:r>
            <a:endParaRPr/>
          </a:p>
          <a:p>
            <a:pPr indent="-228600" lvl="0" marL="228600" rtl="0" algn="l">
              <a:lnSpc>
                <a:spcPct val="90000"/>
              </a:lnSpc>
              <a:spcBef>
                <a:spcPts val="1000"/>
              </a:spcBef>
              <a:spcAft>
                <a:spcPts val="0"/>
              </a:spcAft>
              <a:buClr>
                <a:schemeClr val="dk1"/>
              </a:buClr>
              <a:buSzPct val="100000"/>
              <a:buChar char="•"/>
            </a:pPr>
            <a:r>
              <a:rPr lang="en-US"/>
              <a:t>Infant self-regulation &amp; ability to self-soothe is promoted by consistently responsive caregiving and coregulation of emotions with their caregiver (Givrad et. al., 2022)</a:t>
            </a:r>
            <a:endParaRPr/>
          </a:p>
          <a:p>
            <a:pPr indent="-228600" lvl="0" marL="228600" rtl="0" algn="l">
              <a:lnSpc>
                <a:spcPct val="90000"/>
              </a:lnSpc>
              <a:spcBef>
                <a:spcPts val="1000"/>
              </a:spcBef>
              <a:spcAft>
                <a:spcPts val="0"/>
              </a:spcAft>
              <a:buClr>
                <a:schemeClr val="dk1"/>
              </a:buClr>
              <a:buSzPct val="100000"/>
              <a:buChar char="•"/>
            </a:pPr>
            <a:r>
              <a:rPr lang="en-US"/>
              <a:t>Infant temperament: individual differences in emotional and motor reactivity that are mostly stable over time and situation (Rothbart and Derryberry 1981)</a:t>
            </a:r>
            <a:endParaRPr/>
          </a:p>
          <a:p>
            <a:pPr indent="-228600" lvl="1" marL="685800" rtl="0" algn="l">
              <a:lnSpc>
                <a:spcPct val="90000"/>
              </a:lnSpc>
              <a:spcBef>
                <a:spcPts val="500"/>
              </a:spcBef>
              <a:spcAft>
                <a:spcPts val="0"/>
              </a:spcAft>
              <a:buClr>
                <a:schemeClr val="dk1"/>
              </a:buClr>
              <a:buSzPct val="100000"/>
              <a:buChar char="•"/>
            </a:pPr>
            <a:r>
              <a:rPr lang="en-US"/>
              <a:t>Goodness of fit between parent and child temperament also plays a role in the development of secure attachment (Chess and Thomas 1991)</a:t>
            </a:r>
            <a:endParaRPr/>
          </a:p>
        </p:txBody>
      </p:sp>
      <p:pic>
        <p:nvPicPr>
          <p:cNvPr id="162" name="Google Shape;162;p11"/>
          <p:cNvPicPr preferRelativeResize="0"/>
          <p:nvPr/>
        </p:nvPicPr>
        <p:blipFill rotWithShape="1">
          <a:blip r:embed="rId3">
            <a:alphaModFix/>
          </a:blip>
          <a:srcRect b="0" l="0" r="0" t="0"/>
          <a:stretch/>
        </p:blipFill>
        <p:spPr>
          <a:xfrm>
            <a:off x="0" y="5481263"/>
            <a:ext cx="1720715" cy="1376737"/>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12"/>
          <p:cNvSpPr txBox="1"/>
          <p:nvPr/>
        </p:nvSpPr>
        <p:spPr>
          <a:xfrm>
            <a:off x="3074250" y="1350963"/>
            <a:ext cx="9144000" cy="2387600"/>
          </a:xfrm>
          <a:prstGeom prst="rect">
            <a:avLst/>
          </a:prstGeom>
          <a:noFill/>
          <a:ln>
            <a:noFill/>
          </a:ln>
        </p:spPr>
        <p:txBody>
          <a:bodyPr anchorCtr="0" anchor="t" bIns="45700" lIns="91425" spcFirstLastPara="1" rIns="91425" wrap="square" tIns="45700">
            <a:normAutofit/>
          </a:bodyPr>
          <a:lstStyle/>
          <a:p>
            <a:pPr indent="0" lvl="0" marL="0" marR="0" rtl="0" algn="l">
              <a:lnSpc>
                <a:spcPct val="90000"/>
              </a:lnSpc>
              <a:spcBef>
                <a:spcPts val="0"/>
              </a:spcBef>
              <a:spcAft>
                <a:spcPts val="0"/>
              </a:spcAft>
              <a:buClr>
                <a:schemeClr val="dk1"/>
              </a:buClr>
              <a:buSzPts val="4400"/>
              <a:buFont typeface="Calibri"/>
              <a:buNone/>
            </a:pPr>
            <a:r>
              <a:rPr lang="en-US" sz="4400">
                <a:solidFill>
                  <a:schemeClr val="dk1"/>
                </a:solidFill>
                <a:latin typeface="Calibri"/>
                <a:ea typeface="Calibri"/>
                <a:cs typeface="Calibri"/>
                <a:sym typeface="Calibri"/>
              </a:rPr>
              <a:t>Infant Attachment Styles</a:t>
            </a:r>
            <a:endParaRPr/>
          </a:p>
        </p:txBody>
      </p:sp>
      <p:pic>
        <p:nvPicPr>
          <p:cNvPr id="168" name="Google Shape;168;p12"/>
          <p:cNvPicPr preferRelativeResize="0"/>
          <p:nvPr/>
        </p:nvPicPr>
        <p:blipFill rotWithShape="1">
          <a:blip r:embed="rId3">
            <a:alphaModFix/>
          </a:blip>
          <a:srcRect b="0" l="0" r="0" t="0"/>
          <a:stretch/>
        </p:blipFill>
        <p:spPr>
          <a:xfrm>
            <a:off x="0" y="5481263"/>
            <a:ext cx="1720715" cy="1376737"/>
          </a:xfrm>
          <a:prstGeom prst="rect">
            <a:avLst/>
          </a:prstGeom>
          <a:noFill/>
          <a:ln>
            <a:noFill/>
          </a:ln>
        </p:spPr>
      </p:pic>
      <p:pic>
        <p:nvPicPr>
          <p:cNvPr id="169" name="Google Shape;169;p12"/>
          <p:cNvPicPr preferRelativeResize="0"/>
          <p:nvPr/>
        </p:nvPicPr>
        <p:blipFill rotWithShape="1">
          <a:blip r:embed="rId4">
            <a:alphaModFix/>
          </a:blip>
          <a:srcRect b="0" l="0" r="0" t="0"/>
          <a:stretch/>
        </p:blipFill>
        <p:spPr>
          <a:xfrm>
            <a:off x="3474720" y="2747285"/>
            <a:ext cx="4618902" cy="2300394"/>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13"/>
          <p:cNvSpPr txBox="1"/>
          <p:nvPr/>
        </p:nvSpPr>
        <p:spPr>
          <a:xfrm>
            <a:off x="860357" y="572239"/>
            <a:ext cx="9220200" cy="935037"/>
          </a:xfrm>
          <a:prstGeom prst="rect">
            <a:avLst/>
          </a:prstGeom>
          <a:noFill/>
          <a:ln>
            <a:noFill/>
          </a:ln>
        </p:spPr>
        <p:txBody>
          <a:bodyPr anchorCtr="0" anchor="t" bIns="45700" lIns="91425" spcFirstLastPara="1" rIns="91425" wrap="square" tIns="45700">
            <a:normAutofit/>
          </a:bodyPr>
          <a:lstStyle/>
          <a:p>
            <a:pPr indent="0" lvl="0" marL="0" marR="0" rtl="0" algn="l">
              <a:lnSpc>
                <a:spcPct val="90000"/>
              </a:lnSpc>
              <a:spcBef>
                <a:spcPts val="0"/>
              </a:spcBef>
              <a:spcAft>
                <a:spcPts val="0"/>
              </a:spcAft>
              <a:buClr>
                <a:schemeClr val="dk1"/>
              </a:buClr>
              <a:buSzPts val="4400"/>
              <a:buFont typeface="Calibri"/>
              <a:buNone/>
            </a:pPr>
            <a:r>
              <a:rPr lang="en-US" sz="4400">
                <a:solidFill>
                  <a:schemeClr val="dk1"/>
                </a:solidFill>
                <a:latin typeface="Calibri"/>
                <a:ea typeface="Calibri"/>
                <a:cs typeface="Calibri"/>
                <a:sym typeface="Calibri"/>
              </a:rPr>
              <a:t>How is Infant Attachment Assessed?</a:t>
            </a:r>
            <a:endParaRPr/>
          </a:p>
        </p:txBody>
      </p:sp>
      <p:sp>
        <p:nvSpPr>
          <p:cNvPr id="175" name="Google Shape;175;p13"/>
          <p:cNvSpPr txBox="1"/>
          <p:nvPr/>
        </p:nvSpPr>
        <p:spPr>
          <a:xfrm>
            <a:off x="545431" y="1507276"/>
            <a:ext cx="11133222" cy="4401205"/>
          </a:xfrm>
          <a:prstGeom prst="rect">
            <a:avLst/>
          </a:prstGeom>
          <a:noFill/>
          <a:ln>
            <a:noFill/>
          </a:ln>
        </p:spPr>
        <p:txBody>
          <a:bodyPr anchorCtr="0" anchor="t" bIns="45700" lIns="91425" spcFirstLastPara="1" rIns="91425" wrap="square" tIns="45700">
            <a:spAutoFit/>
          </a:bodyPr>
          <a:lstStyle/>
          <a:p>
            <a:pPr indent="-571500" lvl="0" marL="571500" marR="0" rtl="0" algn="l">
              <a:spcBef>
                <a:spcPts val="0"/>
              </a:spcBef>
              <a:spcAft>
                <a:spcPts val="0"/>
              </a:spcAft>
              <a:buClr>
                <a:schemeClr val="dk1"/>
              </a:buClr>
              <a:buSzPts val="2800"/>
              <a:buFont typeface="Arial"/>
              <a:buChar char="•"/>
            </a:pPr>
            <a:r>
              <a:rPr lang="en-US" sz="2800">
                <a:solidFill>
                  <a:schemeClr val="dk1"/>
                </a:solidFill>
                <a:latin typeface="Calibri"/>
                <a:ea typeface="Calibri"/>
                <a:cs typeface="Calibri"/>
                <a:sym typeface="Calibri"/>
              </a:rPr>
              <a:t>In research, one way that an infant’s attachment style is measured is through the Strange Situation Procedure (Ainsworth and Bell, 1970) </a:t>
            </a:r>
            <a:endParaRPr/>
          </a:p>
          <a:p>
            <a:pPr indent="-571500" lvl="0" marL="571500" marR="0" rtl="0" algn="l">
              <a:spcBef>
                <a:spcPts val="0"/>
              </a:spcBef>
              <a:spcAft>
                <a:spcPts val="0"/>
              </a:spcAft>
              <a:buClr>
                <a:schemeClr val="dk1"/>
              </a:buClr>
              <a:buSzPts val="2800"/>
              <a:buFont typeface="Arial"/>
              <a:buChar char="•"/>
            </a:pPr>
            <a:r>
              <a:rPr lang="en-US" sz="2800">
                <a:solidFill>
                  <a:schemeClr val="dk1"/>
                </a:solidFill>
                <a:latin typeface="Calibri"/>
                <a:ea typeface="Calibri"/>
                <a:cs typeface="Calibri"/>
                <a:sym typeface="Calibri"/>
              </a:rPr>
              <a:t>This protocol involves observing an infant while he or she experiences a standardized series of separations and reunions with their attachment figure and a stranger </a:t>
            </a:r>
            <a:endParaRPr/>
          </a:p>
          <a:p>
            <a:pPr indent="-571500" lvl="0" marL="571500" marR="0" rtl="0" algn="l">
              <a:spcBef>
                <a:spcPts val="0"/>
              </a:spcBef>
              <a:spcAft>
                <a:spcPts val="0"/>
              </a:spcAft>
              <a:buClr>
                <a:schemeClr val="dk1"/>
              </a:buClr>
              <a:buSzPts val="2800"/>
              <a:buFont typeface="Arial"/>
              <a:buChar char="•"/>
            </a:pPr>
            <a:r>
              <a:rPr lang="en-US" sz="2800">
                <a:solidFill>
                  <a:schemeClr val="dk1"/>
                </a:solidFill>
                <a:latin typeface="Calibri"/>
                <a:ea typeface="Calibri"/>
                <a:cs typeface="Calibri"/>
                <a:sym typeface="Calibri"/>
              </a:rPr>
              <a:t>The four main attachment styles and associated behaviors are described in the next few slides</a:t>
            </a:r>
            <a:endParaRPr/>
          </a:p>
          <a:p>
            <a:pPr indent="-571500" lvl="0" marL="571500" marR="0" rtl="0" algn="l">
              <a:spcBef>
                <a:spcPts val="0"/>
              </a:spcBef>
              <a:spcAft>
                <a:spcPts val="0"/>
              </a:spcAft>
              <a:buClr>
                <a:schemeClr val="dk1"/>
              </a:buClr>
              <a:buSzPts val="2800"/>
              <a:buFont typeface="Arial"/>
              <a:buChar char="•"/>
            </a:pPr>
            <a:r>
              <a:rPr lang="en-US" sz="2800">
                <a:solidFill>
                  <a:schemeClr val="dk1"/>
                </a:solidFill>
                <a:latin typeface="Calibri"/>
                <a:ea typeface="Calibri"/>
                <a:cs typeface="Calibri"/>
                <a:sym typeface="Calibri"/>
              </a:rPr>
              <a:t>This video shows an example of the Strange Situation Procedure</a:t>
            </a:r>
            <a:endParaRPr/>
          </a:p>
          <a:p>
            <a:pPr indent="-571500" lvl="1" marL="1028700" marR="0" rtl="0" algn="l">
              <a:spcBef>
                <a:spcPts val="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https://www.youtube.com/watch?v=QTsewNrHUHU</a:t>
            </a:r>
            <a:endParaRPr b="0" i="0" sz="28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t/>
            </a:r>
            <a:endParaRPr sz="2800">
              <a:solidFill>
                <a:schemeClr val="dk1"/>
              </a:solidFill>
              <a:latin typeface="Calibri"/>
              <a:ea typeface="Calibri"/>
              <a:cs typeface="Calibri"/>
              <a:sym typeface="Calibri"/>
            </a:endParaRPr>
          </a:p>
        </p:txBody>
      </p:sp>
      <p:pic>
        <p:nvPicPr>
          <p:cNvPr id="176" name="Google Shape;176;p13"/>
          <p:cNvPicPr preferRelativeResize="0"/>
          <p:nvPr/>
        </p:nvPicPr>
        <p:blipFill rotWithShape="1">
          <a:blip r:embed="rId3">
            <a:alphaModFix/>
          </a:blip>
          <a:srcRect b="0" l="0" r="0" t="0"/>
          <a:stretch/>
        </p:blipFill>
        <p:spPr>
          <a:xfrm>
            <a:off x="0" y="5494711"/>
            <a:ext cx="1720715" cy="1376737"/>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Attachment Categories &amp; Associated Behavior </a:t>
            </a:r>
            <a:endParaRPr/>
          </a:p>
        </p:txBody>
      </p:sp>
      <p:sp>
        <p:nvSpPr>
          <p:cNvPr id="182" name="Google Shape;182;p14"/>
          <p:cNvSpPr txBox="1"/>
          <p:nvPr>
            <p:ph idx="1" type="body"/>
          </p:nvPr>
        </p:nvSpPr>
        <p:spPr>
          <a:xfrm>
            <a:off x="1237129" y="1825626"/>
            <a:ext cx="10116670" cy="4185210"/>
          </a:xfrm>
          <a:prstGeom prst="rect">
            <a:avLst/>
          </a:prstGeom>
          <a:noFill/>
          <a:ln>
            <a:noFill/>
          </a:ln>
        </p:spPr>
        <p:txBody>
          <a:bodyPr anchorCtr="0" anchor="t" bIns="45700" lIns="91425" spcFirstLastPara="1" rIns="91425" wrap="square" tIns="45700">
            <a:normAutofit lnSpcReduction="10000"/>
          </a:bodyPr>
          <a:lstStyle/>
          <a:p>
            <a:pPr indent="-228600" lvl="0" marL="228600" rtl="0" algn="l">
              <a:lnSpc>
                <a:spcPct val="90000"/>
              </a:lnSpc>
              <a:spcBef>
                <a:spcPts val="0"/>
              </a:spcBef>
              <a:spcAft>
                <a:spcPts val="0"/>
              </a:spcAft>
              <a:buClr>
                <a:schemeClr val="dk1"/>
              </a:buClr>
              <a:buSzPts val="2800"/>
              <a:buChar char="•"/>
            </a:pPr>
            <a:r>
              <a:rPr lang="en-US"/>
              <a:t>Secure Attachment Style</a:t>
            </a:r>
            <a:endParaRPr/>
          </a:p>
          <a:p>
            <a:pPr indent="-228600" lvl="1" marL="685800" rtl="0" algn="l">
              <a:lnSpc>
                <a:spcPct val="90000"/>
              </a:lnSpc>
              <a:spcBef>
                <a:spcPts val="500"/>
              </a:spcBef>
              <a:spcAft>
                <a:spcPts val="0"/>
              </a:spcAft>
              <a:buClr>
                <a:schemeClr val="dk1"/>
              </a:buClr>
              <a:buSzPts val="2400"/>
              <a:buChar char="•"/>
            </a:pPr>
            <a:r>
              <a:rPr lang="en-US"/>
              <a:t>Happily interacts with caregiver</a:t>
            </a:r>
            <a:endParaRPr/>
          </a:p>
          <a:p>
            <a:pPr indent="-228600" lvl="1" marL="685800" rtl="0" algn="l">
              <a:lnSpc>
                <a:spcPct val="90000"/>
              </a:lnSpc>
              <a:spcBef>
                <a:spcPts val="500"/>
              </a:spcBef>
              <a:spcAft>
                <a:spcPts val="0"/>
              </a:spcAft>
              <a:buClr>
                <a:schemeClr val="dk1"/>
              </a:buClr>
              <a:buSzPts val="2400"/>
              <a:buChar char="•"/>
            </a:pPr>
            <a:r>
              <a:rPr lang="en-US"/>
              <a:t>Explores environment freely while occasionally checking in with caregiver</a:t>
            </a:r>
            <a:endParaRPr/>
          </a:p>
          <a:p>
            <a:pPr indent="-228600" lvl="1" marL="685800" rtl="0" algn="l">
              <a:lnSpc>
                <a:spcPct val="90000"/>
              </a:lnSpc>
              <a:spcBef>
                <a:spcPts val="500"/>
              </a:spcBef>
              <a:spcAft>
                <a:spcPts val="0"/>
              </a:spcAft>
              <a:buClr>
                <a:schemeClr val="dk1"/>
              </a:buClr>
              <a:buSzPts val="2400"/>
              <a:buChar char="•"/>
            </a:pPr>
            <a:r>
              <a:rPr lang="en-US"/>
              <a:t>Friendly toward stranger when caregiver is present</a:t>
            </a:r>
            <a:endParaRPr/>
          </a:p>
          <a:p>
            <a:pPr indent="-228600" lvl="1" marL="685800" rtl="0" algn="l">
              <a:lnSpc>
                <a:spcPct val="90000"/>
              </a:lnSpc>
              <a:spcBef>
                <a:spcPts val="500"/>
              </a:spcBef>
              <a:spcAft>
                <a:spcPts val="0"/>
              </a:spcAft>
              <a:buClr>
                <a:schemeClr val="dk1"/>
              </a:buClr>
              <a:buSzPts val="2400"/>
              <a:buChar char="•"/>
            </a:pPr>
            <a:r>
              <a:rPr lang="en-US"/>
              <a:t>Exhibits distress upon separation from caregiver</a:t>
            </a:r>
            <a:endParaRPr/>
          </a:p>
          <a:p>
            <a:pPr indent="-228600" lvl="1" marL="685800" rtl="0" algn="l">
              <a:lnSpc>
                <a:spcPct val="90000"/>
              </a:lnSpc>
              <a:spcBef>
                <a:spcPts val="500"/>
              </a:spcBef>
              <a:spcAft>
                <a:spcPts val="0"/>
              </a:spcAft>
              <a:buClr>
                <a:schemeClr val="dk1"/>
              </a:buClr>
              <a:buSzPts val="2400"/>
              <a:buChar char="•"/>
            </a:pPr>
            <a:r>
              <a:rPr lang="en-US"/>
              <a:t>Avoids stranger and limits exploration while separated from caregiver</a:t>
            </a:r>
            <a:endParaRPr/>
          </a:p>
          <a:p>
            <a:pPr indent="-228600" lvl="1" marL="685800" rtl="0" algn="l">
              <a:lnSpc>
                <a:spcPct val="90000"/>
              </a:lnSpc>
              <a:spcBef>
                <a:spcPts val="500"/>
              </a:spcBef>
              <a:spcAft>
                <a:spcPts val="0"/>
              </a:spcAft>
              <a:buClr>
                <a:schemeClr val="dk1"/>
              </a:buClr>
              <a:buSzPts val="2400"/>
              <a:buChar char="•"/>
            </a:pPr>
            <a:r>
              <a:rPr lang="en-US"/>
              <a:t>Enthusiastically greets caregiver upon return</a:t>
            </a:r>
            <a:endParaRPr/>
          </a:p>
          <a:p>
            <a:pPr indent="-228600" lvl="1" marL="685800" rtl="0" algn="l">
              <a:lnSpc>
                <a:spcPct val="90000"/>
              </a:lnSpc>
              <a:spcBef>
                <a:spcPts val="500"/>
              </a:spcBef>
              <a:spcAft>
                <a:spcPts val="0"/>
              </a:spcAft>
              <a:buClr>
                <a:schemeClr val="dk1"/>
              </a:buClr>
              <a:buSzPts val="2400"/>
              <a:buChar char="•"/>
            </a:pPr>
            <a:r>
              <a:rPr lang="en-US"/>
              <a:t>Seeks caregiver when distressed and is easily soothes by caregiver</a:t>
            </a:r>
            <a:endParaRPr/>
          </a:p>
          <a:p>
            <a:pPr indent="-228600" lvl="1" marL="685800" rtl="0" algn="l">
              <a:lnSpc>
                <a:spcPct val="90000"/>
              </a:lnSpc>
              <a:spcBef>
                <a:spcPts val="500"/>
              </a:spcBef>
              <a:spcAft>
                <a:spcPts val="0"/>
              </a:spcAft>
              <a:buClr>
                <a:schemeClr val="dk1"/>
              </a:buClr>
              <a:buSzPts val="2400"/>
              <a:buChar char="•"/>
            </a:pPr>
            <a:r>
              <a:rPr lang="en-US"/>
              <a:t>Trusts that caregiver will be available to meet needs</a:t>
            </a:r>
            <a:endParaRPr/>
          </a:p>
          <a:p>
            <a:pPr indent="-76200" lvl="1" marL="685800" rtl="0" algn="l">
              <a:lnSpc>
                <a:spcPct val="90000"/>
              </a:lnSpc>
              <a:spcBef>
                <a:spcPts val="500"/>
              </a:spcBef>
              <a:spcAft>
                <a:spcPts val="0"/>
              </a:spcAft>
              <a:buClr>
                <a:schemeClr val="dk1"/>
              </a:buClr>
              <a:buSzPts val="2400"/>
              <a:buNone/>
            </a:pPr>
            <a:r>
              <a:t/>
            </a:r>
            <a:endParaRPr/>
          </a:p>
          <a:p>
            <a:pPr indent="0" lvl="1" marL="457200" rtl="0" algn="l">
              <a:lnSpc>
                <a:spcPct val="90000"/>
              </a:lnSpc>
              <a:spcBef>
                <a:spcPts val="500"/>
              </a:spcBef>
              <a:spcAft>
                <a:spcPts val="0"/>
              </a:spcAft>
              <a:buClr>
                <a:schemeClr val="dk1"/>
              </a:buClr>
              <a:buSzPts val="2000"/>
              <a:buNone/>
            </a:pPr>
            <a:r>
              <a:rPr lang="en-US" sz="2000"/>
              <a:t>(Givrad et. al., 2022, adapted from Ainsworth et al 1978; Main and Solomon 1980)</a:t>
            </a:r>
            <a:endParaRPr/>
          </a:p>
          <a:p>
            <a:pPr indent="0" lvl="1" marL="457200" rtl="0" algn="l">
              <a:lnSpc>
                <a:spcPct val="90000"/>
              </a:lnSpc>
              <a:spcBef>
                <a:spcPts val="500"/>
              </a:spcBef>
              <a:spcAft>
                <a:spcPts val="0"/>
              </a:spcAft>
              <a:buClr>
                <a:schemeClr val="dk1"/>
              </a:buClr>
              <a:buSzPts val="2400"/>
              <a:buNone/>
            </a:pPr>
            <a:r>
              <a:t/>
            </a:r>
            <a:endParaRPr/>
          </a:p>
        </p:txBody>
      </p:sp>
      <p:pic>
        <p:nvPicPr>
          <p:cNvPr id="183" name="Google Shape;183;p14"/>
          <p:cNvPicPr preferRelativeResize="0"/>
          <p:nvPr/>
        </p:nvPicPr>
        <p:blipFill rotWithShape="1">
          <a:blip r:embed="rId3">
            <a:alphaModFix/>
          </a:blip>
          <a:srcRect b="0" l="0" r="0" t="0"/>
          <a:stretch/>
        </p:blipFill>
        <p:spPr>
          <a:xfrm>
            <a:off x="0" y="5481263"/>
            <a:ext cx="1720715" cy="1376737"/>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Attachment Categories &amp; Associated Behavior </a:t>
            </a:r>
            <a:endParaRPr/>
          </a:p>
        </p:txBody>
      </p:sp>
      <p:sp>
        <p:nvSpPr>
          <p:cNvPr id="189" name="Google Shape;189;p15"/>
          <p:cNvSpPr txBox="1"/>
          <p:nvPr>
            <p:ph idx="1" type="body"/>
          </p:nvPr>
        </p:nvSpPr>
        <p:spPr>
          <a:xfrm>
            <a:off x="1196788" y="1825625"/>
            <a:ext cx="10157012" cy="4151593"/>
          </a:xfrm>
          <a:prstGeom prst="rect">
            <a:avLst/>
          </a:prstGeom>
          <a:noFill/>
          <a:ln>
            <a:noFill/>
          </a:ln>
        </p:spPr>
        <p:txBody>
          <a:bodyPr anchorCtr="0" anchor="t" bIns="45700" lIns="91425" spcFirstLastPara="1" rIns="91425" wrap="square" tIns="45700">
            <a:normAutofit lnSpcReduction="10000"/>
          </a:bodyPr>
          <a:lstStyle/>
          <a:p>
            <a:pPr indent="-228600" lvl="0" marL="228600" rtl="0" algn="l">
              <a:lnSpc>
                <a:spcPct val="90000"/>
              </a:lnSpc>
              <a:spcBef>
                <a:spcPts val="0"/>
              </a:spcBef>
              <a:spcAft>
                <a:spcPts val="0"/>
              </a:spcAft>
              <a:buClr>
                <a:schemeClr val="dk1"/>
              </a:buClr>
              <a:buSzPts val="2800"/>
              <a:buChar char="•"/>
            </a:pPr>
            <a:r>
              <a:rPr lang="en-US"/>
              <a:t>Avoidant Attachment Style</a:t>
            </a:r>
            <a:endParaRPr/>
          </a:p>
          <a:p>
            <a:pPr indent="-228600" lvl="1" marL="685800" rtl="0" algn="l">
              <a:lnSpc>
                <a:spcPct val="90000"/>
              </a:lnSpc>
              <a:spcBef>
                <a:spcPts val="500"/>
              </a:spcBef>
              <a:spcAft>
                <a:spcPts val="0"/>
              </a:spcAft>
              <a:buClr>
                <a:schemeClr val="dk1"/>
              </a:buClr>
              <a:buSzPts val="2400"/>
              <a:buChar char="•"/>
            </a:pPr>
            <a:r>
              <a:rPr lang="en-US"/>
              <a:t>Develops in response to a more rejecting, angry caregiver with restricted affect</a:t>
            </a:r>
            <a:endParaRPr/>
          </a:p>
          <a:p>
            <a:pPr indent="-228600" lvl="1" marL="685800" rtl="0" algn="l">
              <a:lnSpc>
                <a:spcPct val="90000"/>
              </a:lnSpc>
              <a:spcBef>
                <a:spcPts val="500"/>
              </a:spcBef>
              <a:spcAft>
                <a:spcPts val="0"/>
              </a:spcAft>
              <a:buClr>
                <a:schemeClr val="dk1"/>
              </a:buClr>
              <a:buSzPts val="2400"/>
              <a:buChar char="•"/>
            </a:pPr>
            <a:r>
              <a:rPr lang="en-US"/>
              <a:t>Associated infant/child behaviors:</a:t>
            </a:r>
            <a:endParaRPr/>
          </a:p>
          <a:p>
            <a:pPr indent="-228600" lvl="2" marL="1143000" rtl="0" algn="l">
              <a:lnSpc>
                <a:spcPct val="90000"/>
              </a:lnSpc>
              <a:spcBef>
                <a:spcPts val="500"/>
              </a:spcBef>
              <a:spcAft>
                <a:spcPts val="0"/>
              </a:spcAft>
              <a:buClr>
                <a:schemeClr val="dk1"/>
              </a:buClr>
              <a:buSzPts val="2000"/>
              <a:buChar char="•"/>
            </a:pPr>
            <a:r>
              <a:rPr lang="en-US"/>
              <a:t>Explores environment without acknowledging caregiver</a:t>
            </a:r>
            <a:endParaRPr/>
          </a:p>
          <a:p>
            <a:pPr indent="-228600" lvl="2" marL="1143000" rtl="0" algn="l">
              <a:lnSpc>
                <a:spcPct val="90000"/>
              </a:lnSpc>
              <a:spcBef>
                <a:spcPts val="500"/>
              </a:spcBef>
              <a:spcAft>
                <a:spcPts val="0"/>
              </a:spcAft>
              <a:buClr>
                <a:schemeClr val="dk1"/>
              </a:buClr>
              <a:buSzPts val="2000"/>
              <a:buChar char="•"/>
            </a:pPr>
            <a:r>
              <a:rPr lang="en-US"/>
              <a:t>Limits emotional expression across range of emotions despite physiological arousal</a:t>
            </a:r>
            <a:endParaRPr/>
          </a:p>
          <a:p>
            <a:pPr indent="-228600" lvl="2" marL="1143000" rtl="0" algn="l">
              <a:lnSpc>
                <a:spcPct val="90000"/>
              </a:lnSpc>
              <a:spcBef>
                <a:spcPts val="500"/>
              </a:spcBef>
              <a:spcAft>
                <a:spcPts val="0"/>
              </a:spcAft>
              <a:buClr>
                <a:schemeClr val="dk1"/>
              </a:buClr>
              <a:buSzPts val="2000"/>
              <a:buChar char="•"/>
            </a:pPr>
            <a:r>
              <a:rPr lang="en-US"/>
              <a:t>No outward indication of distress upon separation from caregiver</a:t>
            </a:r>
            <a:endParaRPr/>
          </a:p>
          <a:p>
            <a:pPr indent="-228600" lvl="2" marL="1143000" rtl="0" algn="l">
              <a:lnSpc>
                <a:spcPct val="90000"/>
              </a:lnSpc>
              <a:spcBef>
                <a:spcPts val="500"/>
              </a:spcBef>
              <a:spcAft>
                <a:spcPts val="0"/>
              </a:spcAft>
              <a:buClr>
                <a:schemeClr val="dk1"/>
              </a:buClr>
              <a:buSzPts val="2000"/>
              <a:buChar char="•"/>
            </a:pPr>
            <a:r>
              <a:rPr lang="en-US"/>
              <a:t>Plays as usual when stranger is present and caregiver is absent</a:t>
            </a:r>
            <a:endParaRPr/>
          </a:p>
          <a:p>
            <a:pPr indent="-228600" lvl="2" marL="1143000" rtl="0" algn="l">
              <a:lnSpc>
                <a:spcPct val="90000"/>
              </a:lnSpc>
              <a:spcBef>
                <a:spcPts val="500"/>
              </a:spcBef>
              <a:spcAft>
                <a:spcPts val="0"/>
              </a:spcAft>
              <a:buClr>
                <a:schemeClr val="dk1"/>
              </a:buClr>
              <a:buSzPts val="2000"/>
              <a:buChar char="•"/>
            </a:pPr>
            <a:r>
              <a:rPr lang="en-US"/>
              <a:t>Shows little interest in interaction with caregiver upon return by not moving toward caregiver or seeking contact</a:t>
            </a:r>
            <a:endParaRPr/>
          </a:p>
          <a:p>
            <a:pPr indent="0" lvl="1" marL="457200" rtl="0" algn="l">
              <a:lnSpc>
                <a:spcPct val="90000"/>
              </a:lnSpc>
              <a:spcBef>
                <a:spcPts val="500"/>
              </a:spcBef>
              <a:spcAft>
                <a:spcPts val="0"/>
              </a:spcAft>
              <a:buClr>
                <a:schemeClr val="dk1"/>
              </a:buClr>
              <a:buSzPts val="2000"/>
              <a:buNone/>
            </a:pPr>
            <a:r>
              <a:t/>
            </a:r>
            <a:endParaRPr sz="2000"/>
          </a:p>
          <a:p>
            <a:pPr indent="0" lvl="1" marL="457200" rtl="0" algn="l">
              <a:lnSpc>
                <a:spcPct val="90000"/>
              </a:lnSpc>
              <a:spcBef>
                <a:spcPts val="500"/>
              </a:spcBef>
              <a:spcAft>
                <a:spcPts val="0"/>
              </a:spcAft>
              <a:buClr>
                <a:schemeClr val="dk1"/>
              </a:buClr>
              <a:buSzPts val="2000"/>
              <a:buNone/>
            </a:pPr>
            <a:r>
              <a:rPr lang="en-US" sz="2000"/>
              <a:t>(Givrad et. al., 2022, adapted from Ainsworth et al 1978; Main and Solomon 1980)</a:t>
            </a:r>
            <a:endParaRPr/>
          </a:p>
          <a:p>
            <a:pPr indent="0" lvl="1" marL="457200" rtl="0" algn="l">
              <a:lnSpc>
                <a:spcPct val="90000"/>
              </a:lnSpc>
              <a:spcBef>
                <a:spcPts val="500"/>
              </a:spcBef>
              <a:spcAft>
                <a:spcPts val="0"/>
              </a:spcAft>
              <a:buClr>
                <a:schemeClr val="dk1"/>
              </a:buClr>
              <a:buSzPts val="2400"/>
              <a:buNone/>
            </a:pPr>
            <a:r>
              <a:t/>
            </a:r>
            <a:endParaRPr/>
          </a:p>
        </p:txBody>
      </p:sp>
      <p:pic>
        <p:nvPicPr>
          <p:cNvPr id="190" name="Google Shape;190;p15"/>
          <p:cNvPicPr preferRelativeResize="0"/>
          <p:nvPr/>
        </p:nvPicPr>
        <p:blipFill rotWithShape="1">
          <a:blip r:embed="rId3">
            <a:alphaModFix/>
          </a:blip>
          <a:srcRect b="0" l="0" r="0" t="0"/>
          <a:stretch/>
        </p:blipFill>
        <p:spPr>
          <a:xfrm>
            <a:off x="0" y="5481263"/>
            <a:ext cx="1720715" cy="1376737"/>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Attachment Categories &amp; Associated Behavior </a:t>
            </a:r>
            <a:endParaRPr/>
          </a:p>
        </p:txBody>
      </p:sp>
      <p:sp>
        <p:nvSpPr>
          <p:cNvPr id="196" name="Google Shape;196;p16"/>
          <p:cNvSpPr txBox="1"/>
          <p:nvPr>
            <p:ph idx="1" type="body"/>
          </p:nvPr>
        </p:nvSpPr>
        <p:spPr>
          <a:xfrm>
            <a:off x="1297640" y="1825625"/>
            <a:ext cx="10056159" cy="4117975"/>
          </a:xfrm>
          <a:prstGeom prst="rect">
            <a:avLst/>
          </a:prstGeom>
          <a:noFill/>
          <a:ln>
            <a:noFill/>
          </a:ln>
        </p:spPr>
        <p:txBody>
          <a:bodyPr anchorCtr="0" anchor="t" bIns="45700" lIns="91425" spcFirstLastPara="1" rIns="91425" wrap="square" tIns="45700">
            <a:normAutofit fontScale="92500"/>
          </a:bodyPr>
          <a:lstStyle/>
          <a:p>
            <a:pPr indent="-228600" lvl="0" marL="228600" rtl="0" algn="l">
              <a:lnSpc>
                <a:spcPct val="90000"/>
              </a:lnSpc>
              <a:spcBef>
                <a:spcPts val="0"/>
              </a:spcBef>
              <a:spcAft>
                <a:spcPts val="0"/>
              </a:spcAft>
              <a:buClr>
                <a:schemeClr val="dk1"/>
              </a:buClr>
              <a:buSzPct val="100000"/>
              <a:buChar char="•"/>
            </a:pPr>
            <a:r>
              <a:rPr lang="en-US"/>
              <a:t>Ambivalent/Resistant Attachment Style	</a:t>
            </a:r>
            <a:endParaRPr/>
          </a:p>
          <a:p>
            <a:pPr indent="-228600" lvl="1" marL="685800" rtl="0" algn="l">
              <a:lnSpc>
                <a:spcPct val="90000"/>
              </a:lnSpc>
              <a:spcBef>
                <a:spcPts val="500"/>
              </a:spcBef>
              <a:spcAft>
                <a:spcPts val="0"/>
              </a:spcAft>
              <a:buClr>
                <a:schemeClr val="dk1"/>
              </a:buClr>
              <a:buSzPct val="100000"/>
              <a:buChar char="•"/>
            </a:pPr>
            <a:r>
              <a:rPr lang="en-US"/>
              <a:t>Develops in response to an inconsistent caregiver who may act nurturing one minute and insensitive the next</a:t>
            </a:r>
            <a:endParaRPr/>
          </a:p>
          <a:p>
            <a:pPr indent="-228600" lvl="1" marL="685800" rtl="0" algn="l">
              <a:lnSpc>
                <a:spcPct val="90000"/>
              </a:lnSpc>
              <a:spcBef>
                <a:spcPts val="500"/>
              </a:spcBef>
              <a:spcAft>
                <a:spcPts val="0"/>
              </a:spcAft>
              <a:buClr>
                <a:schemeClr val="dk1"/>
              </a:buClr>
              <a:buSzPct val="100000"/>
              <a:buChar char="•"/>
            </a:pPr>
            <a:r>
              <a:rPr lang="en-US"/>
              <a:t>Associated infant/child behaviors:</a:t>
            </a:r>
            <a:endParaRPr/>
          </a:p>
          <a:p>
            <a:pPr indent="-228600" lvl="2" marL="1143000" rtl="0" algn="l">
              <a:lnSpc>
                <a:spcPct val="90000"/>
              </a:lnSpc>
              <a:spcBef>
                <a:spcPts val="500"/>
              </a:spcBef>
              <a:spcAft>
                <a:spcPts val="0"/>
              </a:spcAft>
              <a:buClr>
                <a:schemeClr val="dk1"/>
              </a:buClr>
              <a:buSzPct val="100000"/>
              <a:buChar char="•"/>
            </a:pPr>
            <a:r>
              <a:rPr lang="en-US"/>
              <a:t>Shows unwillingness to explore environment and exhibits fear of stranger</a:t>
            </a:r>
            <a:endParaRPr/>
          </a:p>
          <a:p>
            <a:pPr indent="-228600" lvl="2" marL="1143000" rtl="0" algn="l">
              <a:lnSpc>
                <a:spcPct val="90000"/>
              </a:lnSpc>
              <a:spcBef>
                <a:spcPts val="500"/>
              </a:spcBef>
              <a:spcAft>
                <a:spcPts val="0"/>
              </a:spcAft>
              <a:buClr>
                <a:schemeClr val="dk1"/>
              </a:buClr>
              <a:buSzPct val="100000"/>
              <a:buChar char="•"/>
            </a:pPr>
            <a:r>
              <a:rPr lang="en-US"/>
              <a:t>Displays clingy behavior and exhibits intense distress upon separation from caregiver</a:t>
            </a:r>
            <a:endParaRPr/>
          </a:p>
          <a:p>
            <a:pPr indent="-228600" lvl="2" marL="1143000" rtl="0" algn="l">
              <a:lnSpc>
                <a:spcPct val="90000"/>
              </a:lnSpc>
              <a:spcBef>
                <a:spcPts val="500"/>
              </a:spcBef>
              <a:spcAft>
                <a:spcPts val="0"/>
              </a:spcAft>
              <a:buClr>
                <a:schemeClr val="dk1"/>
              </a:buClr>
              <a:buSzPct val="100000"/>
              <a:buChar char="•"/>
            </a:pPr>
            <a:r>
              <a:rPr lang="en-US"/>
              <a:t>Demonstrates ambivalence toward caregiver upon return and may expresses anger or anxiety when caregiver attempts to soothe</a:t>
            </a:r>
            <a:endParaRPr/>
          </a:p>
          <a:p>
            <a:pPr indent="-228600" lvl="2" marL="1143000" rtl="0" algn="l">
              <a:lnSpc>
                <a:spcPct val="90000"/>
              </a:lnSpc>
              <a:spcBef>
                <a:spcPts val="500"/>
              </a:spcBef>
              <a:spcAft>
                <a:spcPts val="0"/>
              </a:spcAft>
              <a:buClr>
                <a:schemeClr val="dk1"/>
              </a:buClr>
              <a:buSzPct val="100000"/>
              <a:buChar char="•"/>
            </a:pPr>
            <a:r>
              <a:rPr lang="en-US"/>
              <a:t>Struggles to regulate intense emotions and may exaggerate emotional response in effort to elicit attention from caregiver</a:t>
            </a:r>
            <a:endParaRPr/>
          </a:p>
          <a:p>
            <a:pPr indent="0" lvl="1" marL="457200" rtl="0" algn="l">
              <a:lnSpc>
                <a:spcPct val="90000"/>
              </a:lnSpc>
              <a:spcBef>
                <a:spcPts val="500"/>
              </a:spcBef>
              <a:spcAft>
                <a:spcPts val="0"/>
              </a:spcAft>
              <a:buClr>
                <a:schemeClr val="dk1"/>
              </a:buClr>
              <a:buSzPct val="100000"/>
              <a:buNone/>
            </a:pPr>
            <a:r>
              <a:t/>
            </a:r>
            <a:endParaRPr/>
          </a:p>
          <a:p>
            <a:pPr indent="0" lvl="1" marL="457200" rtl="0" algn="l">
              <a:lnSpc>
                <a:spcPct val="90000"/>
              </a:lnSpc>
              <a:spcBef>
                <a:spcPts val="500"/>
              </a:spcBef>
              <a:spcAft>
                <a:spcPts val="0"/>
              </a:spcAft>
              <a:buClr>
                <a:schemeClr val="dk1"/>
              </a:buClr>
              <a:buSzPct val="100000"/>
              <a:buNone/>
            </a:pPr>
            <a:r>
              <a:rPr lang="en-US"/>
              <a:t>(</a:t>
            </a:r>
            <a:r>
              <a:rPr lang="en-US" sz="2400"/>
              <a:t>Givrad et. al., 2022, adapted from Ainsworth et al 1978; Main and Solomon 1980)</a:t>
            </a:r>
            <a:endParaRPr/>
          </a:p>
          <a:p>
            <a:pPr indent="0" lvl="1" marL="457200" rtl="0" algn="l">
              <a:lnSpc>
                <a:spcPct val="90000"/>
              </a:lnSpc>
              <a:spcBef>
                <a:spcPts val="500"/>
              </a:spcBef>
              <a:spcAft>
                <a:spcPts val="0"/>
              </a:spcAft>
              <a:buClr>
                <a:schemeClr val="dk1"/>
              </a:buClr>
              <a:buSzPct val="100000"/>
              <a:buNone/>
            </a:pPr>
            <a:r>
              <a:t/>
            </a:r>
            <a:endParaRPr/>
          </a:p>
        </p:txBody>
      </p:sp>
      <p:pic>
        <p:nvPicPr>
          <p:cNvPr id="197" name="Google Shape;197;p16"/>
          <p:cNvPicPr preferRelativeResize="0"/>
          <p:nvPr/>
        </p:nvPicPr>
        <p:blipFill rotWithShape="1">
          <a:blip r:embed="rId3">
            <a:alphaModFix/>
          </a:blip>
          <a:srcRect b="0" l="0" r="0" t="0"/>
          <a:stretch/>
        </p:blipFill>
        <p:spPr>
          <a:xfrm>
            <a:off x="0" y="5481263"/>
            <a:ext cx="1720715" cy="1376737"/>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Attachment Categories &amp; Associated Behavior </a:t>
            </a:r>
            <a:endParaRPr/>
          </a:p>
        </p:txBody>
      </p:sp>
      <p:sp>
        <p:nvSpPr>
          <p:cNvPr id="203" name="Google Shape;203;p17"/>
          <p:cNvSpPr txBox="1"/>
          <p:nvPr>
            <p:ph idx="1" type="body"/>
          </p:nvPr>
        </p:nvSpPr>
        <p:spPr>
          <a:xfrm>
            <a:off x="1088304" y="1825625"/>
            <a:ext cx="10265496"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Disorganized/Disoriented Attachment Style</a:t>
            </a:r>
            <a:endParaRPr/>
          </a:p>
          <a:p>
            <a:pPr indent="-228600" lvl="1" marL="685800" rtl="0" algn="l">
              <a:lnSpc>
                <a:spcPct val="90000"/>
              </a:lnSpc>
              <a:spcBef>
                <a:spcPts val="500"/>
              </a:spcBef>
              <a:spcAft>
                <a:spcPts val="0"/>
              </a:spcAft>
              <a:buClr>
                <a:schemeClr val="dk1"/>
              </a:buClr>
              <a:buSzPts val="2400"/>
              <a:buChar char="•"/>
            </a:pPr>
            <a:r>
              <a:rPr lang="en-US"/>
              <a:t>Develops in response to an abusive caregiver who behaves aggressively or bizarrely</a:t>
            </a:r>
            <a:endParaRPr/>
          </a:p>
          <a:p>
            <a:pPr indent="-228600" lvl="1" marL="685800" rtl="0" algn="l">
              <a:lnSpc>
                <a:spcPct val="90000"/>
              </a:lnSpc>
              <a:spcBef>
                <a:spcPts val="500"/>
              </a:spcBef>
              <a:spcAft>
                <a:spcPts val="0"/>
              </a:spcAft>
              <a:buClr>
                <a:schemeClr val="dk1"/>
              </a:buClr>
              <a:buSzPts val="2400"/>
              <a:buChar char="•"/>
            </a:pPr>
            <a:r>
              <a:rPr lang="en-US"/>
              <a:t>Associated infant/child behaviors:</a:t>
            </a:r>
            <a:endParaRPr/>
          </a:p>
          <a:p>
            <a:pPr indent="-228600" lvl="2" marL="1143000" rtl="0" algn="l">
              <a:lnSpc>
                <a:spcPct val="90000"/>
              </a:lnSpc>
              <a:spcBef>
                <a:spcPts val="500"/>
              </a:spcBef>
              <a:spcAft>
                <a:spcPts val="0"/>
              </a:spcAft>
              <a:buClr>
                <a:schemeClr val="dk1"/>
              </a:buClr>
              <a:buSzPts val="2000"/>
              <a:buChar char="•"/>
            </a:pPr>
            <a:r>
              <a:rPr lang="en-US"/>
              <a:t>Displays inconsistent, unpredictable, and directionless behavior</a:t>
            </a:r>
            <a:endParaRPr/>
          </a:p>
          <a:p>
            <a:pPr indent="-228600" lvl="2" marL="1143000" rtl="0" algn="l">
              <a:lnSpc>
                <a:spcPct val="90000"/>
              </a:lnSpc>
              <a:spcBef>
                <a:spcPts val="500"/>
              </a:spcBef>
              <a:spcAft>
                <a:spcPts val="0"/>
              </a:spcAft>
              <a:buClr>
                <a:schemeClr val="dk1"/>
              </a:buClr>
              <a:buSzPts val="2000"/>
              <a:buChar char="•"/>
            </a:pPr>
            <a:r>
              <a:rPr lang="en-US"/>
              <a:t>Expressed fear and confusion when interacting with caregiver</a:t>
            </a:r>
            <a:endParaRPr/>
          </a:p>
          <a:p>
            <a:pPr indent="-228600" lvl="2" marL="1143000" rtl="0" algn="l">
              <a:lnSpc>
                <a:spcPct val="90000"/>
              </a:lnSpc>
              <a:spcBef>
                <a:spcPts val="500"/>
              </a:spcBef>
              <a:spcAft>
                <a:spcPts val="0"/>
              </a:spcAft>
              <a:buClr>
                <a:schemeClr val="dk1"/>
              </a:buClr>
              <a:buSzPts val="2000"/>
              <a:buChar char="•"/>
            </a:pPr>
            <a:r>
              <a:rPr lang="en-US"/>
              <a:t>Demonstrates unusual and sometimes contradictory behavior in response to caregiver, such as freezing, posturing, or engaging in self-stimulatory behavior (e.g., head-banging)</a:t>
            </a:r>
            <a:endParaRPr/>
          </a:p>
          <a:p>
            <a:pPr indent="-228600" lvl="2" marL="1143000" rtl="0" algn="l">
              <a:lnSpc>
                <a:spcPct val="90000"/>
              </a:lnSpc>
              <a:spcBef>
                <a:spcPts val="500"/>
              </a:spcBef>
              <a:spcAft>
                <a:spcPts val="0"/>
              </a:spcAft>
              <a:buClr>
                <a:schemeClr val="dk1"/>
              </a:buClr>
              <a:buSzPts val="2000"/>
              <a:buChar char="•"/>
            </a:pPr>
            <a:r>
              <a:rPr lang="en-US"/>
              <a:t>Struggles to cope or be comforted when distressed</a:t>
            </a:r>
            <a:endParaRPr/>
          </a:p>
          <a:p>
            <a:pPr indent="-76200" lvl="1" marL="685800" rtl="0" algn="l">
              <a:lnSpc>
                <a:spcPct val="90000"/>
              </a:lnSpc>
              <a:spcBef>
                <a:spcPts val="500"/>
              </a:spcBef>
              <a:spcAft>
                <a:spcPts val="0"/>
              </a:spcAft>
              <a:buClr>
                <a:schemeClr val="dk1"/>
              </a:buClr>
              <a:buSzPts val="2400"/>
              <a:buNone/>
            </a:pPr>
            <a:r>
              <a:t/>
            </a:r>
            <a:endParaRPr/>
          </a:p>
          <a:p>
            <a:pPr indent="0" lvl="1" marL="457200" rtl="0" algn="l">
              <a:lnSpc>
                <a:spcPct val="90000"/>
              </a:lnSpc>
              <a:spcBef>
                <a:spcPts val="500"/>
              </a:spcBef>
              <a:spcAft>
                <a:spcPts val="0"/>
              </a:spcAft>
              <a:buClr>
                <a:schemeClr val="dk1"/>
              </a:buClr>
              <a:buSzPts val="2000"/>
              <a:buNone/>
            </a:pPr>
            <a:r>
              <a:rPr lang="en-US" sz="2000"/>
              <a:t>(Givrad et. al., 2022, adapted from Ainsworth et al 1978; Main and Solomon 1980)</a:t>
            </a:r>
            <a:endParaRPr/>
          </a:p>
          <a:p>
            <a:pPr indent="0" lvl="1" marL="457200" rtl="0" algn="l">
              <a:lnSpc>
                <a:spcPct val="90000"/>
              </a:lnSpc>
              <a:spcBef>
                <a:spcPts val="500"/>
              </a:spcBef>
              <a:spcAft>
                <a:spcPts val="0"/>
              </a:spcAft>
              <a:buClr>
                <a:schemeClr val="dk1"/>
              </a:buClr>
              <a:buSzPts val="2400"/>
              <a:buNone/>
            </a:pPr>
            <a:r>
              <a:t/>
            </a:r>
            <a:endParaRPr/>
          </a:p>
        </p:txBody>
      </p:sp>
      <p:pic>
        <p:nvPicPr>
          <p:cNvPr id="204" name="Google Shape;204;p17"/>
          <p:cNvPicPr preferRelativeResize="0"/>
          <p:nvPr/>
        </p:nvPicPr>
        <p:blipFill rotWithShape="1">
          <a:blip r:embed="rId3">
            <a:alphaModFix/>
          </a:blip>
          <a:srcRect b="0" l="0" r="0" t="0"/>
          <a:stretch/>
        </p:blipFill>
        <p:spPr>
          <a:xfrm>
            <a:off x="0" y="5481263"/>
            <a:ext cx="1720715" cy="1376737"/>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18"/>
          <p:cNvSpPr txBox="1"/>
          <p:nvPr/>
        </p:nvSpPr>
        <p:spPr>
          <a:xfrm>
            <a:off x="2235200" y="3093663"/>
            <a:ext cx="9144000" cy="2387600"/>
          </a:xfrm>
          <a:prstGeom prst="rect">
            <a:avLst/>
          </a:prstGeom>
          <a:noFill/>
          <a:ln>
            <a:noFill/>
          </a:ln>
        </p:spPr>
        <p:txBody>
          <a:bodyPr anchorCtr="0" anchor="t" bIns="45700" lIns="91425" spcFirstLastPara="1" rIns="91425" wrap="square" tIns="45700">
            <a:normAutofit/>
          </a:bodyPr>
          <a:lstStyle/>
          <a:p>
            <a:pPr indent="0" lvl="0" marL="0" marR="0" rtl="0" algn="l">
              <a:lnSpc>
                <a:spcPct val="90000"/>
              </a:lnSpc>
              <a:spcBef>
                <a:spcPts val="0"/>
              </a:spcBef>
              <a:spcAft>
                <a:spcPts val="0"/>
              </a:spcAft>
              <a:buClr>
                <a:schemeClr val="dk1"/>
              </a:buClr>
              <a:buSzPts val="4400"/>
              <a:buFont typeface="Calibri"/>
              <a:buNone/>
            </a:pPr>
            <a:r>
              <a:rPr lang="en-US" sz="4400">
                <a:solidFill>
                  <a:schemeClr val="dk1"/>
                </a:solidFill>
                <a:latin typeface="Calibri"/>
                <a:ea typeface="Calibri"/>
                <a:cs typeface="Calibri"/>
                <a:sym typeface="Calibri"/>
              </a:rPr>
              <a:t>The Parent-Infant Relationship</a:t>
            </a:r>
            <a:endParaRPr/>
          </a:p>
        </p:txBody>
      </p:sp>
      <p:pic>
        <p:nvPicPr>
          <p:cNvPr id="210" name="Google Shape;210;p18"/>
          <p:cNvPicPr preferRelativeResize="0"/>
          <p:nvPr/>
        </p:nvPicPr>
        <p:blipFill rotWithShape="1">
          <a:blip r:embed="rId3">
            <a:alphaModFix/>
          </a:blip>
          <a:srcRect b="0" l="0" r="0" t="0"/>
          <a:stretch/>
        </p:blipFill>
        <p:spPr>
          <a:xfrm>
            <a:off x="0" y="5481263"/>
            <a:ext cx="1720715" cy="1376737"/>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pic>
        <p:nvPicPr>
          <p:cNvPr id="215" name="Google Shape;215;p19"/>
          <p:cNvPicPr preferRelativeResize="0"/>
          <p:nvPr/>
        </p:nvPicPr>
        <p:blipFill rotWithShape="1">
          <a:blip r:embed="rId3">
            <a:alphaModFix/>
          </a:blip>
          <a:srcRect b="0" l="0" r="0" t="0"/>
          <a:stretch/>
        </p:blipFill>
        <p:spPr>
          <a:xfrm>
            <a:off x="-22158" y="5481263"/>
            <a:ext cx="1720715" cy="1376737"/>
          </a:xfrm>
          <a:prstGeom prst="rect">
            <a:avLst/>
          </a:prstGeom>
          <a:noFill/>
          <a:ln>
            <a:noFill/>
          </a:ln>
        </p:spPr>
      </p:pic>
      <p:sp>
        <p:nvSpPr>
          <p:cNvPr id="216" name="Google Shape;216;p1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Development of the Parent-Infant Dyad</a:t>
            </a:r>
            <a:endParaRPr/>
          </a:p>
        </p:txBody>
      </p:sp>
      <p:sp>
        <p:nvSpPr>
          <p:cNvPr id="217" name="Google Shape;217;p19"/>
          <p:cNvSpPr txBox="1"/>
          <p:nvPr>
            <p:ph idx="1" type="body"/>
          </p:nvPr>
        </p:nvSpPr>
        <p:spPr>
          <a:xfrm>
            <a:off x="1606730" y="1825625"/>
            <a:ext cx="9875521" cy="4751524"/>
          </a:xfrm>
          <a:prstGeom prst="rect">
            <a:avLst/>
          </a:prstGeom>
          <a:noFill/>
          <a:ln>
            <a:noFill/>
          </a:ln>
        </p:spPr>
        <p:txBody>
          <a:bodyPr anchorCtr="0" anchor="t" bIns="45700" lIns="91425" spcFirstLastPara="1" rIns="91425" wrap="square" tIns="45700">
            <a:normAutofit lnSpcReduction="10000"/>
          </a:bodyPr>
          <a:lstStyle/>
          <a:p>
            <a:pPr indent="-228600" lvl="0" marL="228600" rtl="0" algn="l">
              <a:lnSpc>
                <a:spcPct val="90000"/>
              </a:lnSpc>
              <a:spcBef>
                <a:spcPts val="0"/>
              </a:spcBef>
              <a:spcAft>
                <a:spcPts val="0"/>
              </a:spcAft>
              <a:buClr>
                <a:schemeClr val="dk1"/>
              </a:buClr>
              <a:buSzPts val="2800"/>
              <a:buChar char="•"/>
            </a:pPr>
            <a:r>
              <a:rPr i="1" lang="en-US"/>
              <a:t>Observable</a:t>
            </a:r>
            <a:r>
              <a:rPr lang="en-US"/>
              <a:t> interactions with each other</a:t>
            </a:r>
            <a:endParaRPr/>
          </a:p>
          <a:p>
            <a:pPr indent="-228600" lvl="1" marL="685800" rtl="0" algn="l">
              <a:lnSpc>
                <a:spcPct val="90000"/>
              </a:lnSpc>
              <a:spcBef>
                <a:spcPts val="500"/>
              </a:spcBef>
              <a:spcAft>
                <a:spcPts val="0"/>
              </a:spcAft>
              <a:buClr>
                <a:schemeClr val="dk1"/>
              </a:buClr>
              <a:buSzPts val="2400"/>
              <a:buChar char="•"/>
            </a:pPr>
            <a:r>
              <a:rPr lang="en-US"/>
              <a:t>Touch, Gaze, Vocalizations</a:t>
            </a:r>
            <a:endParaRPr/>
          </a:p>
          <a:p>
            <a:pPr indent="-228600" lvl="1" marL="685800" rtl="0" algn="l">
              <a:lnSpc>
                <a:spcPct val="90000"/>
              </a:lnSpc>
              <a:spcBef>
                <a:spcPts val="500"/>
              </a:spcBef>
              <a:spcAft>
                <a:spcPts val="0"/>
              </a:spcAft>
              <a:buClr>
                <a:schemeClr val="dk1"/>
              </a:buClr>
              <a:buSzPts val="2400"/>
              <a:buChar char="•"/>
            </a:pPr>
            <a:r>
              <a:rPr lang="en-US"/>
              <a:t>Coregulation (help infant identify and process emotions) &amp; Reciprocity (give and take interactions)</a:t>
            </a:r>
            <a:endParaRPr/>
          </a:p>
          <a:p>
            <a:pPr indent="-228600" lvl="1" marL="685800" rtl="0" algn="l">
              <a:lnSpc>
                <a:spcPct val="90000"/>
              </a:lnSpc>
              <a:spcBef>
                <a:spcPts val="500"/>
              </a:spcBef>
              <a:spcAft>
                <a:spcPts val="0"/>
              </a:spcAft>
              <a:buClr>
                <a:schemeClr val="dk1"/>
              </a:buClr>
              <a:buSzPts val="2400"/>
              <a:buChar char="•"/>
            </a:pPr>
            <a:r>
              <a:rPr lang="en-US"/>
              <a:t>Parental Responsiveness</a:t>
            </a:r>
            <a:endParaRPr/>
          </a:p>
          <a:p>
            <a:pPr indent="-228600" lvl="1" marL="685800" rtl="0" algn="l">
              <a:lnSpc>
                <a:spcPct val="90000"/>
              </a:lnSpc>
              <a:spcBef>
                <a:spcPts val="500"/>
              </a:spcBef>
              <a:spcAft>
                <a:spcPts val="0"/>
              </a:spcAft>
              <a:buClr>
                <a:schemeClr val="dk1"/>
              </a:buClr>
              <a:buSzPts val="2400"/>
              <a:buChar char="•"/>
            </a:pPr>
            <a:r>
              <a:rPr lang="en-US"/>
              <a:t>Handling of Disruption &amp; Repair</a:t>
            </a:r>
            <a:endParaRPr/>
          </a:p>
          <a:p>
            <a:pPr indent="-228600" lvl="1" marL="685800" rtl="0" algn="l">
              <a:lnSpc>
                <a:spcPct val="90000"/>
              </a:lnSpc>
              <a:spcBef>
                <a:spcPts val="500"/>
              </a:spcBef>
              <a:spcAft>
                <a:spcPts val="0"/>
              </a:spcAft>
              <a:buClr>
                <a:schemeClr val="dk1"/>
              </a:buClr>
              <a:buSzPts val="2400"/>
              <a:buChar char="•"/>
            </a:pPr>
            <a:r>
              <a:rPr lang="en-US"/>
              <a:t>Experienced Pleasure</a:t>
            </a:r>
            <a:endParaRPr/>
          </a:p>
          <a:p>
            <a:pPr indent="-228600" lvl="0" marL="228600" rtl="0" algn="l">
              <a:lnSpc>
                <a:spcPct val="90000"/>
              </a:lnSpc>
              <a:spcBef>
                <a:spcPts val="1000"/>
              </a:spcBef>
              <a:spcAft>
                <a:spcPts val="0"/>
              </a:spcAft>
              <a:buClr>
                <a:schemeClr val="dk1"/>
              </a:buClr>
              <a:buSzPts val="2800"/>
              <a:buChar char="•"/>
            </a:pPr>
            <a:r>
              <a:rPr i="1" lang="en-US"/>
              <a:t>Unobservable</a:t>
            </a:r>
            <a:r>
              <a:rPr lang="en-US"/>
              <a:t> interactions (mental, emotional, &amp; representational)</a:t>
            </a:r>
            <a:endParaRPr/>
          </a:p>
          <a:p>
            <a:pPr indent="-228600" lvl="1" marL="685800" rtl="0" algn="l">
              <a:lnSpc>
                <a:spcPct val="90000"/>
              </a:lnSpc>
              <a:spcBef>
                <a:spcPts val="500"/>
              </a:spcBef>
              <a:spcAft>
                <a:spcPts val="0"/>
              </a:spcAft>
              <a:buClr>
                <a:schemeClr val="dk1"/>
              </a:buClr>
              <a:buSzPts val="2400"/>
              <a:buChar char="•"/>
            </a:pPr>
            <a:r>
              <a:rPr lang="en-US"/>
              <a:t>Parental Mental Representations (thoughts and expectations about the infant) &amp; Attributions (explanations for the infant’s behavior)</a:t>
            </a:r>
            <a:endParaRPr/>
          </a:p>
          <a:p>
            <a:pPr indent="-228600" lvl="1" marL="685800" rtl="0" algn="l">
              <a:lnSpc>
                <a:spcPct val="90000"/>
              </a:lnSpc>
              <a:spcBef>
                <a:spcPts val="500"/>
              </a:spcBef>
              <a:spcAft>
                <a:spcPts val="0"/>
              </a:spcAft>
              <a:buClr>
                <a:schemeClr val="dk1"/>
              </a:buClr>
              <a:buSzPts val="2400"/>
              <a:buChar char="•"/>
            </a:pPr>
            <a:r>
              <a:rPr lang="en-US"/>
              <a:t>Parental Reflective Functioning: Capacity to understand mental states</a:t>
            </a:r>
            <a:endParaRPr/>
          </a:p>
          <a:p>
            <a:pPr indent="-228600" lvl="1" marL="685800" rtl="0" algn="l">
              <a:lnSpc>
                <a:spcPct val="90000"/>
              </a:lnSpc>
              <a:spcBef>
                <a:spcPts val="500"/>
              </a:spcBef>
              <a:spcAft>
                <a:spcPts val="0"/>
              </a:spcAft>
              <a:buClr>
                <a:schemeClr val="dk1"/>
              </a:buClr>
              <a:buSzPts val="2400"/>
              <a:buChar char="•"/>
            </a:pPr>
            <a:r>
              <a:rPr lang="en-US"/>
              <a:t>Infant Internalized Mental Representations/Internal Working Models</a:t>
            </a:r>
            <a:endParaRPr/>
          </a:p>
          <a:p>
            <a:pPr indent="-76200" lvl="1" marL="685800" rtl="0" algn="l">
              <a:lnSpc>
                <a:spcPct val="90000"/>
              </a:lnSpc>
              <a:spcBef>
                <a:spcPts val="500"/>
              </a:spcBef>
              <a:spcAft>
                <a:spcPts val="0"/>
              </a:spcAft>
              <a:buClr>
                <a:schemeClr val="dk1"/>
              </a:buClr>
              <a:buSzPts val="2400"/>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Learning Objectives</a:t>
            </a:r>
            <a:endParaRPr/>
          </a:p>
        </p:txBody>
      </p:sp>
      <p:sp>
        <p:nvSpPr>
          <p:cNvPr id="96" name="Google Shape;96;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en-US"/>
              <a:t>1. Define infant mental health and attachment</a:t>
            </a:r>
            <a:endParaRPr/>
          </a:p>
          <a:p>
            <a:pPr indent="0" lvl="0" marL="0" rtl="0" algn="l">
              <a:lnSpc>
                <a:spcPct val="90000"/>
              </a:lnSpc>
              <a:spcBef>
                <a:spcPts val="1000"/>
              </a:spcBef>
              <a:spcAft>
                <a:spcPts val="0"/>
              </a:spcAft>
              <a:buClr>
                <a:schemeClr val="dk1"/>
              </a:buClr>
              <a:buSzPts val="2800"/>
              <a:buNone/>
            </a:pPr>
            <a:r>
              <a:rPr lang="en-US"/>
              <a:t>2. Describe infant and adult attachment styles</a:t>
            </a:r>
            <a:endParaRPr/>
          </a:p>
          <a:p>
            <a:pPr indent="0" lvl="0" marL="0" rtl="0" algn="l">
              <a:lnSpc>
                <a:spcPct val="90000"/>
              </a:lnSpc>
              <a:spcBef>
                <a:spcPts val="1000"/>
              </a:spcBef>
              <a:spcAft>
                <a:spcPts val="0"/>
              </a:spcAft>
              <a:buClr>
                <a:schemeClr val="dk1"/>
              </a:buClr>
              <a:buSzPts val="2800"/>
              <a:buNone/>
            </a:pPr>
            <a:r>
              <a:rPr lang="en-US"/>
              <a:t>3. Recognize the relationships between infant attachment and adult attachment</a:t>
            </a:r>
            <a:endParaRPr/>
          </a:p>
          <a:p>
            <a:pPr indent="0" lvl="0" marL="0" rtl="0" algn="l">
              <a:lnSpc>
                <a:spcPct val="90000"/>
              </a:lnSpc>
              <a:spcBef>
                <a:spcPts val="1000"/>
              </a:spcBef>
              <a:spcAft>
                <a:spcPts val="0"/>
              </a:spcAft>
              <a:buClr>
                <a:schemeClr val="dk1"/>
              </a:buClr>
              <a:buSzPts val="2800"/>
              <a:buNone/>
            </a:pPr>
            <a:r>
              <a:rPr lang="en-US"/>
              <a:t>4. Understand the evaluation and treatment of issues related to parent-infant relationships</a:t>
            </a:r>
            <a:endParaRPr/>
          </a:p>
          <a:p>
            <a:pPr indent="0" lvl="0" marL="0" rtl="0" algn="l">
              <a:lnSpc>
                <a:spcPct val="90000"/>
              </a:lnSpc>
              <a:spcBef>
                <a:spcPts val="1000"/>
              </a:spcBef>
              <a:spcAft>
                <a:spcPts val="0"/>
              </a:spcAft>
              <a:buClr>
                <a:schemeClr val="dk1"/>
              </a:buClr>
              <a:buSzPts val="2800"/>
              <a:buNone/>
            </a:pPr>
            <a:r>
              <a:t/>
            </a:r>
            <a:endParaRPr/>
          </a:p>
        </p:txBody>
      </p:sp>
      <p:pic>
        <p:nvPicPr>
          <p:cNvPr id="97" name="Google Shape;97;p2"/>
          <p:cNvPicPr preferRelativeResize="0"/>
          <p:nvPr/>
        </p:nvPicPr>
        <p:blipFill rotWithShape="1">
          <a:blip r:embed="rId3">
            <a:alphaModFix/>
          </a:blip>
          <a:srcRect b="0" l="0" r="0" t="0"/>
          <a:stretch/>
        </p:blipFill>
        <p:spPr>
          <a:xfrm>
            <a:off x="0" y="5481263"/>
            <a:ext cx="1720715" cy="1376737"/>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Assessment of the Parent-Infant Dyad</a:t>
            </a:r>
            <a:endParaRPr/>
          </a:p>
        </p:txBody>
      </p:sp>
      <p:sp>
        <p:nvSpPr>
          <p:cNvPr id="223" name="Google Shape;223;p20"/>
          <p:cNvSpPr txBox="1"/>
          <p:nvPr>
            <p:ph idx="1" type="body"/>
          </p:nvPr>
        </p:nvSpPr>
        <p:spPr>
          <a:xfrm>
            <a:off x="1250988" y="1825625"/>
            <a:ext cx="10102811" cy="4351338"/>
          </a:xfrm>
          <a:prstGeom prst="rect">
            <a:avLst/>
          </a:prstGeom>
          <a:noFill/>
          <a:ln>
            <a:noFill/>
          </a:ln>
        </p:spPr>
        <p:txBody>
          <a:bodyPr anchorCtr="0" anchor="t" bIns="45700" lIns="91425" spcFirstLastPara="1" rIns="91425" wrap="square" tIns="45700">
            <a:normAutofit lnSpcReduction="10000"/>
          </a:bodyPr>
          <a:lstStyle/>
          <a:p>
            <a:pPr indent="-228600" lvl="0" marL="228600" rtl="0" algn="l">
              <a:lnSpc>
                <a:spcPct val="90000"/>
              </a:lnSpc>
              <a:spcBef>
                <a:spcPts val="0"/>
              </a:spcBef>
              <a:spcAft>
                <a:spcPts val="0"/>
              </a:spcAft>
              <a:buClr>
                <a:schemeClr val="dk1"/>
              </a:buClr>
              <a:buSzPts val="2800"/>
              <a:buChar char="•"/>
            </a:pPr>
            <a:r>
              <a:rPr lang="en-US"/>
              <a:t>Prenatal: Explore how the parents talk about the</a:t>
            </a:r>
            <a:r>
              <a:rPr lang="en-US">
                <a:extLst>
                  <a:ext uri="http://customooxmlschemas.google.com/">
                    <go:slidesCustomData xmlns:go="http://customooxmlschemas.google.com/" textRoundtripDataId="0"/>
                  </a:ext>
                </a:extLst>
              </a:rPr>
              <a:t> infant</a:t>
            </a:r>
            <a:r>
              <a:rPr lang="en-US"/>
              <a:t> and themselves as parents, their mental representations and worries, the impact on the parental relationship.</a:t>
            </a:r>
            <a:endParaRPr/>
          </a:p>
          <a:p>
            <a:pPr indent="-228600" lvl="0" marL="228600" rtl="0" algn="l">
              <a:lnSpc>
                <a:spcPct val="90000"/>
              </a:lnSpc>
              <a:spcBef>
                <a:spcPts val="1000"/>
              </a:spcBef>
              <a:spcAft>
                <a:spcPts val="0"/>
              </a:spcAft>
              <a:buClr>
                <a:schemeClr val="dk1"/>
              </a:buClr>
              <a:buSzPts val="2800"/>
              <a:buChar char="•"/>
            </a:pPr>
            <a:r>
              <a:rPr lang="en-US"/>
              <a:t>Postnatal: Explore the experience of having this infant, transition to parenthood, expectations vs reality, </a:t>
            </a:r>
            <a:r>
              <a:rPr lang="en-US">
                <a:extLst>
                  <a:ext uri="http://customooxmlschemas.google.com/">
                    <go:slidesCustomData xmlns:go="http://customooxmlschemas.google.com/" textRoundtripDataId="1"/>
                  </a:ext>
                </a:extLst>
              </a:rPr>
              <a:t>attributions</a:t>
            </a:r>
            <a:r>
              <a:rPr lang="en-US"/>
              <a:t> to the infant based on parent’s relational history, traumas, and cultural beliefs.</a:t>
            </a:r>
            <a:endParaRPr/>
          </a:p>
          <a:p>
            <a:pPr indent="-228600" lvl="0" marL="228600" rtl="0" algn="l">
              <a:lnSpc>
                <a:spcPct val="90000"/>
              </a:lnSpc>
              <a:spcBef>
                <a:spcPts val="1000"/>
              </a:spcBef>
              <a:spcAft>
                <a:spcPts val="0"/>
              </a:spcAft>
              <a:buClr>
                <a:schemeClr val="dk1"/>
              </a:buClr>
              <a:buSzPts val="2800"/>
              <a:buChar char="•"/>
            </a:pPr>
            <a:r>
              <a:rPr lang="en-US"/>
              <a:t>Analyze observable interactions between the parent and infant</a:t>
            </a:r>
            <a:endParaRPr/>
          </a:p>
          <a:p>
            <a:pPr indent="-228600" lvl="1" marL="685800" rtl="0" algn="l">
              <a:lnSpc>
                <a:spcPct val="90000"/>
              </a:lnSpc>
              <a:spcBef>
                <a:spcPts val="500"/>
              </a:spcBef>
              <a:spcAft>
                <a:spcPts val="0"/>
              </a:spcAft>
              <a:buClr>
                <a:schemeClr val="dk1"/>
              </a:buClr>
              <a:buSzPts val="2400"/>
              <a:buChar char="•"/>
            </a:pPr>
            <a:r>
              <a:rPr lang="en-US"/>
              <a:t>Sensitivity &amp; Responsiveness</a:t>
            </a:r>
            <a:endParaRPr/>
          </a:p>
          <a:p>
            <a:pPr indent="-228600" lvl="1" marL="685800" rtl="0" algn="l">
              <a:lnSpc>
                <a:spcPct val="90000"/>
              </a:lnSpc>
              <a:spcBef>
                <a:spcPts val="500"/>
              </a:spcBef>
              <a:spcAft>
                <a:spcPts val="0"/>
              </a:spcAft>
              <a:buClr>
                <a:schemeClr val="dk1"/>
              </a:buClr>
              <a:buSzPts val="2400"/>
              <a:buChar char="•"/>
            </a:pPr>
            <a:r>
              <a:rPr lang="en-US"/>
              <a:t>Handling of disruptions &amp; repair</a:t>
            </a:r>
            <a:endParaRPr/>
          </a:p>
          <a:p>
            <a:pPr indent="-228600" lvl="1" marL="685800" rtl="0" algn="l">
              <a:lnSpc>
                <a:spcPct val="90000"/>
              </a:lnSpc>
              <a:spcBef>
                <a:spcPts val="500"/>
              </a:spcBef>
              <a:spcAft>
                <a:spcPts val="0"/>
              </a:spcAft>
              <a:buClr>
                <a:schemeClr val="dk1"/>
              </a:buClr>
              <a:buSzPts val="2400"/>
              <a:buChar char="•"/>
            </a:pPr>
            <a:r>
              <a:rPr lang="en-US"/>
              <a:t>Experience of mutual pleasure</a:t>
            </a:r>
            <a:endParaRPr/>
          </a:p>
          <a:p>
            <a:pPr indent="-228600" lvl="1" marL="685800" rtl="0" algn="l">
              <a:lnSpc>
                <a:spcPct val="90000"/>
              </a:lnSpc>
              <a:spcBef>
                <a:spcPts val="500"/>
              </a:spcBef>
              <a:spcAft>
                <a:spcPts val="0"/>
              </a:spcAft>
              <a:buClr>
                <a:schemeClr val="dk1"/>
              </a:buClr>
              <a:buSzPts val="2400"/>
              <a:buChar char="•"/>
            </a:pPr>
            <a:r>
              <a:rPr lang="en-US"/>
              <a:t>Touch, Gaze, Vocalizations</a:t>
            </a:r>
            <a:endParaRPr/>
          </a:p>
          <a:p>
            <a:pPr indent="0" lvl="0" marL="0" rtl="0" algn="l">
              <a:lnSpc>
                <a:spcPct val="90000"/>
              </a:lnSpc>
              <a:spcBef>
                <a:spcPts val="1000"/>
              </a:spcBef>
              <a:spcAft>
                <a:spcPts val="0"/>
              </a:spcAft>
              <a:buClr>
                <a:schemeClr val="dk1"/>
              </a:buClr>
              <a:buSzPts val="2800"/>
              <a:buNone/>
            </a:pPr>
            <a:r>
              <a:t/>
            </a:r>
            <a:endParaRPr/>
          </a:p>
        </p:txBody>
      </p:sp>
      <p:pic>
        <p:nvPicPr>
          <p:cNvPr id="224" name="Google Shape;224;p20"/>
          <p:cNvPicPr preferRelativeResize="0"/>
          <p:nvPr/>
        </p:nvPicPr>
        <p:blipFill rotWithShape="1">
          <a:blip r:embed="rId4">
            <a:alphaModFix/>
          </a:blip>
          <a:srcRect b="0" l="0" r="0" t="0"/>
          <a:stretch/>
        </p:blipFill>
        <p:spPr>
          <a:xfrm>
            <a:off x="-22158" y="5481263"/>
            <a:ext cx="1720715" cy="1376737"/>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2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Intergenerational Transmission of Attachment</a:t>
            </a:r>
            <a:endParaRPr/>
          </a:p>
        </p:txBody>
      </p:sp>
      <p:sp>
        <p:nvSpPr>
          <p:cNvPr id="230" name="Google Shape;230;p21"/>
          <p:cNvSpPr txBox="1"/>
          <p:nvPr>
            <p:ph idx="1" type="body"/>
          </p:nvPr>
        </p:nvSpPr>
        <p:spPr>
          <a:xfrm>
            <a:off x="1129936" y="1825625"/>
            <a:ext cx="10223863"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Parent attachment style during pregnancy can predict infant attachment style with up to 80% probability (Fonagy, 1991).</a:t>
            </a:r>
            <a:endParaRPr sz="2800"/>
          </a:p>
          <a:p>
            <a:pPr indent="-228600" lvl="0" marL="228600" rtl="0" algn="l">
              <a:lnSpc>
                <a:spcPct val="90000"/>
              </a:lnSpc>
              <a:spcBef>
                <a:spcPts val="1000"/>
              </a:spcBef>
              <a:spcAft>
                <a:spcPts val="0"/>
              </a:spcAft>
              <a:buClr>
                <a:schemeClr val="dk1"/>
              </a:buClr>
              <a:buSzPts val="2800"/>
              <a:buChar char="•"/>
            </a:pPr>
            <a:r>
              <a:rPr lang="en-US" sz="2800"/>
              <a:t>Pare</a:t>
            </a:r>
            <a:r>
              <a:rPr lang="en-US" sz="2800">
                <a:extLst>
                  <a:ext uri="http://customooxmlschemas.google.com/">
                    <go:slidesCustomData xmlns:go="http://customooxmlschemas.google.com/" textRoundtripDataId="2"/>
                  </a:ext>
                </a:extLst>
              </a:rPr>
              <a:t>nts whose own early experiences with caregivers result in an insecure attachment style are then faced with the responsibility of providing care of a type that they themselves did not experience.</a:t>
            </a:r>
            <a:endParaRPr/>
          </a:p>
          <a:p>
            <a:pPr indent="-228600" lvl="0" marL="228600" rtl="0" algn="l">
              <a:lnSpc>
                <a:spcPct val="90000"/>
              </a:lnSpc>
              <a:spcBef>
                <a:spcPts val="1000"/>
              </a:spcBef>
              <a:spcAft>
                <a:spcPts val="0"/>
              </a:spcAft>
              <a:buClr>
                <a:schemeClr val="dk1"/>
              </a:buClr>
              <a:buSzPts val="2800"/>
              <a:buChar char="•"/>
            </a:pPr>
            <a:r>
              <a:rPr lang="en-US"/>
              <a:t>Insecure attachmen</a:t>
            </a:r>
            <a:r>
              <a:rPr lang="en-US">
                <a:extLst>
                  <a:ext uri="http://customooxmlschemas.google.com/">
                    <go:slidesCustomData xmlns:go="http://customooxmlschemas.google.com/" textRoundtripDataId="3"/>
                  </a:ext>
                </a:extLst>
              </a:rPr>
              <a:t>t style is also a risk factor for perinatal anxiety and depression (Conde et al., 2011) which impacts maternal responsiveness and the development of a healthy attachment relationship and good infant mental health.</a:t>
            </a:r>
            <a:endParaRPr/>
          </a:p>
          <a:p>
            <a:pPr indent="0" lvl="0" marL="0" rtl="0" algn="l">
              <a:lnSpc>
                <a:spcPct val="90000"/>
              </a:lnSpc>
              <a:spcBef>
                <a:spcPts val="1000"/>
              </a:spcBef>
              <a:spcAft>
                <a:spcPts val="0"/>
              </a:spcAft>
              <a:buClr>
                <a:schemeClr val="dk1"/>
              </a:buClr>
              <a:buSzPts val="2800"/>
              <a:buNone/>
            </a:pPr>
            <a:r>
              <a:t/>
            </a:r>
            <a:endParaRPr/>
          </a:p>
        </p:txBody>
      </p:sp>
      <p:pic>
        <p:nvPicPr>
          <p:cNvPr id="231" name="Google Shape;231;p21"/>
          <p:cNvPicPr preferRelativeResize="0"/>
          <p:nvPr/>
        </p:nvPicPr>
        <p:blipFill rotWithShape="1">
          <a:blip r:embed="rId4">
            <a:alphaModFix/>
          </a:blip>
          <a:srcRect b="0" l="0" r="0" t="0"/>
          <a:stretch/>
        </p:blipFill>
        <p:spPr>
          <a:xfrm>
            <a:off x="0" y="5532425"/>
            <a:ext cx="1656794" cy="1325575"/>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22"/>
          <p:cNvSpPr txBox="1"/>
          <p:nvPr>
            <p:ph type="title"/>
          </p:nvPr>
        </p:nvSpPr>
        <p:spPr>
          <a:xfrm>
            <a:off x="1006733" y="648060"/>
            <a:ext cx="9331038" cy="128089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Attachment &amp; the Perinatal Period</a:t>
            </a:r>
            <a:endParaRPr/>
          </a:p>
        </p:txBody>
      </p:sp>
      <p:sp>
        <p:nvSpPr>
          <p:cNvPr id="238" name="Google Shape;238;p22"/>
          <p:cNvSpPr txBox="1"/>
          <p:nvPr>
            <p:ph idx="1" type="body"/>
          </p:nvPr>
        </p:nvSpPr>
        <p:spPr>
          <a:xfrm>
            <a:off x="1006733" y="2039594"/>
            <a:ext cx="10385685" cy="4170346"/>
          </a:xfrm>
          <a:prstGeom prst="rect">
            <a:avLst/>
          </a:prstGeom>
          <a:noFill/>
          <a:ln>
            <a:noFill/>
          </a:ln>
        </p:spPr>
        <p:txBody>
          <a:bodyPr anchorCtr="0" anchor="t" bIns="45700" lIns="91425" spcFirstLastPara="1" rIns="91425" wrap="square" tIns="45700">
            <a:normAutofit/>
          </a:bodyPr>
          <a:lstStyle/>
          <a:p>
            <a:pPr indent="-260350" lvl="0" marL="228600" rtl="0" algn="l">
              <a:lnSpc>
                <a:spcPct val="90000"/>
              </a:lnSpc>
              <a:spcBef>
                <a:spcPts val="0"/>
              </a:spcBef>
              <a:spcAft>
                <a:spcPts val="0"/>
              </a:spcAft>
              <a:buClr>
                <a:schemeClr val="dk1"/>
              </a:buClr>
              <a:buSzPts val="2900"/>
              <a:buChar char="•"/>
            </a:pPr>
            <a:r>
              <a:rPr lang="en-US" sz="2900"/>
              <a:t>Meta-analysis of 20 studies confirms link between adult attachment and postpartum depression (Warfa et al., 2014)</a:t>
            </a:r>
            <a:endParaRPr sz="3300"/>
          </a:p>
          <a:p>
            <a:pPr indent="-260350" lvl="0" marL="228600" rtl="0" algn="l">
              <a:lnSpc>
                <a:spcPct val="90000"/>
              </a:lnSpc>
              <a:spcBef>
                <a:spcPts val="1000"/>
              </a:spcBef>
              <a:spcAft>
                <a:spcPts val="0"/>
              </a:spcAft>
              <a:buClr>
                <a:schemeClr val="dk1"/>
              </a:buClr>
              <a:buSzPts val="2900"/>
              <a:buChar char="•"/>
            </a:pPr>
            <a:r>
              <a:rPr lang="en-US" sz="2900"/>
              <a:t>Depression symptoms during pregnancy increase with severity of adult attachment issues (Meuti et al., 2015)</a:t>
            </a:r>
            <a:endParaRPr sz="3300"/>
          </a:p>
          <a:p>
            <a:pPr indent="0" lvl="0" marL="0" rtl="0" algn="l">
              <a:lnSpc>
                <a:spcPct val="90000"/>
              </a:lnSpc>
              <a:spcBef>
                <a:spcPts val="1000"/>
              </a:spcBef>
              <a:spcAft>
                <a:spcPts val="0"/>
              </a:spcAft>
              <a:buClr>
                <a:schemeClr val="dk1"/>
              </a:buClr>
              <a:buSzPts val="2000"/>
              <a:buNone/>
            </a:pPr>
            <a:r>
              <a:t/>
            </a:r>
            <a:endParaRPr sz="2000"/>
          </a:p>
          <a:p>
            <a:pPr indent="-50800" lvl="0" marL="228600" rtl="0" algn="l">
              <a:lnSpc>
                <a:spcPct val="90000"/>
              </a:lnSpc>
              <a:spcBef>
                <a:spcPts val="1000"/>
              </a:spcBef>
              <a:spcAft>
                <a:spcPts val="0"/>
              </a:spcAft>
              <a:buClr>
                <a:schemeClr val="dk1"/>
              </a:buClr>
              <a:buSzPts val="2800"/>
              <a:buNone/>
            </a:pPr>
            <a:r>
              <a:t/>
            </a:r>
            <a:endParaRPr/>
          </a:p>
        </p:txBody>
      </p:sp>
      <p:pic>
        <p:nvPicPr>
          <p:cNvPr id="239" name="Google Shape;239;p22"/>
          <p:cNvPicPr preferRelativeResize="0"/>
          <p:nvPr/>
        </p:nvPicPr>
        <p:blipFill rotWithShape="1">
          <a:blip r:embed="rId4">
            <a:alphaModFix/>
          </a:blip>
          <a:srcRect b="0" l="0" r="0" t="0"/>
          <a:stretch/>
        </p:blipFill>
        <p:spPr>
          <a:xfrm>
            <a:off x="-22158" y="5481263"/>
            <a:ext cx="1720715" cy="1376737"/>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sp>
        <p:nvSpPr>
          <p:cNvPr id="244" name="Google Shape;244;p23"/>
          <p:cNvSpPr txBox="1"/>
          <p:nvPr/>
        </p:nvSpPr>
        <p:spPr>
          <a:xfrm>
            <a:off x="1368357" y="3093663"/>
            <a:ext cx="10451110" cy="2387600"/>
          </a:xfrm>
          <a:prstGeom prst="rect">
            <a:avLst/>
          </a:prstGeom>
          <a:noFill/>
          <a:ln>
            <a:noFill/>
          </a:ln>
        </p:spPr>
        <p:txBody>
          <a:bodyPr anchorCtr="0" anchor="t" bIns="45700" lIns="91425" spcFirstLastPara="1" rIns="91425" wrap="square" tIns="45700">
            <a:normAutofit/>
          </a:bodyPr>
          <a:lstStyle/>
          <a:p>
            <a:pPr indent="0" lvl="0" marL="0" marR="0" rtl="0" algn="l">
              <a:lnSpc>
                <a:spcPct val="90000"/>
              </a:lnSpc>
              <a:spcBef>
                <a:spcPts val="0"/>
              </a:spcBef>
              <a:spcAft>
                <a:spcPts val="0"/>
              </a:spcAft>
              <a:buClr>
                <a:schemeClr val="dk1"/>
              </a:buClr>
              <a:buSzPts val="4400"/>
              <a:buFont typeface="Calibri"/>
              <a:buNone/>
            </a:pPr>
            <a:r>
              <a:rPr lang="en-US" sz="4400">
                <a:solidFill>
                  <a:schemeClr val="dk1"/>
                </a:solidFill>
                <a:latin typeface="Calibri"/>
                <a:ea typeface="Calibri"/>
                <a:cs typeface="Calibri"/>
                <a:sym typeface="Calibri"/>
              </a:rPr>
              <a:t>Adult Attachment Styles and Assessment</a:t>
            </a:r>
            <a:endParaRPr/>
          </a:p>
        </p:txBody>
      </p:sp>
      <p:pic>
        <p:nvPicPr>
          <p:cNvPr id="245" name="Google Shape;245;p23"/>
          <p:cNvPicPr preferRelativeResize="0"/>
          <p:nvPr/>
        </p:nvPicPr>
        <p:blipFill rotWithShape="1">
          <a:blip r:embed="rId3">
            <a:alphaModFix/>
          </a:blip>
          <a:srcRect b="0" l="0" r="0" t="0"/>
          <a:stretch/>
        </p:blipFill>
        <p:spPr>
          <a:xfrm>
            <a:off x="0" y="5481263"/>
            <a:ext cx="1720715" cy="1376737"/>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p2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How is Adult Attachment Assessed?</a:t>
            </a:r>
            <a:endParaRPr/>
          </a:p>
        </p:txBody>
      </p:sp>
      <p:sp>
        <p:nvSpPr>
          <p:cNvPr id="251" name="Google Shape;251;p24"/>
          <p:cNvSpPr txBox="1"/>
          <p:nvPr>
            <p:ph idx="1" type="body"/>
          </p:nvPr>
        </p:nvSpPr>
        <p:spPr>
          <a:xfrm>
            <a:off x="838200" y="1825625"/>
            <a:ext cx="10515600" cy="4667250"/>
          </a:xfrm>
          <a:prstGeom prst="rect">
            <a:avLst/>
          </a:prstGeom>
          <a:noFill/>
          <a:ln>
            <a:noFill/>
          </a:ln>
        </p:spPr>
        <p:txBody>
          <a:bodyPr anchorCtr="0" anchor="t" bIns="45700" lIns="91425" spcFirstLastPara="1" rIns="91425" wrap="square" tIns="45700">
            <a:normAutofit lnSpcReduction="10000"/>
          </a:bodyPr>
          <a:lstStyle/>
          <a:p>
            <a:pPr indent="-228600" lvl="0" marL="228600" rtl="0" algn="l">
              <a:lnSpc>
                <a:spcPct val="90000"/>
              </a:lnSpc>
              <a:spcBef>
                <a:spcPts val="0"/>
              </a:spcBef>
              <a:spcAft>
                <a:spcPts val="0"/>
              </a:spcAft>
              <a:buClr>
                <a:schemeClr val="dk1"/>
              </a:buClr>
              <a:buSzPts val="2800"/>
              <a:buChar char="•"/>
            </a:pPr>
            <a:r>
              <a:rPr lang="en-US"/>
              <a:t>Attachment Styles have been found to be stable over time</a:t>
            </a:r>
            <a:endParaRPr/>
          </a:p>
          <a:p>
            <a:pPr indent="-228600" lvl="0" marL="228600" rtl="0" algn="l">
              <a:lnSpc>
                <a:spcPct val="90000"/>
              </a:lnSpc>
              <a:spcBef>
                <a:spcPts val="1000"/>
              </a:spcBef>
              <a:spcAft>
                <a:spcPts val="0"/>
              </a:spcAft>
              <a:buClr>
                <a:schemeClr val="dk1"/>
              </a:buClr>
              <a:buSzPts val="2800"/>
              <a:buChar char="•"/>
            </a:pPr>
            <a:r>
              <a:rPr lang="en-US"/>
              <a:t>George, Kaplan, &amp; Main’s Adult Attachment Interview (1982)</a:t>
            </a:r>
            <a:endParaRPr/>
          </a:p>
          <a:p>
            <a:pPr indent="-228600" lvl="1" marL="685800" rtl="0" algn="l">
              <a:lnSpc>
                <a:spcPct val="90000"/>
              </a:lnSpc>
              <a:spcBef>
                <a:spcPts val="500"/>
              </a:spcBef>
              <a:spcAft>
                <a:spcPts val="0"/>
              </a:spcAft>
              <a:buClr>
                <a:schemeClr val="dk1"/>
              </a:buClr>
              <a:buSzPts val="2400"/>
              <a:buChar char="•"/>
            </a:pPr>
            <a:r>
              <a:rPr lang="en-US"/>
              <a:t>Involves extensive training and time to implement and score</a:t>
            </a:r>
            <a:endParaRPr/>
          </a:p>
          <a:p>
            <a:pPr indent="-228600" lvl="0" marL="228600" rtl="0" algn="l">
              <a:lnSpc>
                <a:spcPct val="90000"/>
              </a:lnSpc>
              <a:spcBef>
                <a:spcPts val="1000"/>
              </a:spcBef>
              <a:spcAft>
                <a:spcPts val="0"/>
              </a:spcAft>
              <a:buClr>
                <a:schemeClr val="dk1"/>
              </a:buClr>
              <a:buSzPts val="2800"/>
              <a:buChar char="•"/>
            </a:pPr>
            <a:r>
              <a:rPr lang="en-US"/>
              <a:t>Self-report measures</a:t>
            </a:r>
            <a:endParaRPr/>
          </a:p>
          <a:p>
            <a:pPr indent="-228600" lvl="1" marL="685800" rtl="0" algn="l">
              <a:lnSpc>
                <a:spcPct val="90000"/>
              </a:lnSpc>
              <a:spcBef>
                <a:spcPts val="500"/>
              </a:spcBef>
              <a:spcAft>
                <a:spcPts val="0"/>
              </a:spcAft>
              <a:buClr>
                <a:schemeClr val="dk1"/>
              </a:buClr>
              <a:buSzPts val="2400"/>
              <a:buChar char="•"/>
            </a:pPr>
            <a:r>
              <a:rPr lang="en-US"/>
              <a:t>Relationships Questionnaire (RQ; Bartholomew &amp; Horowitz, 1991)</a:t>
            </a:r>
            <a:endParaRPr/>
          </a:p>
          <a:p>
            <a:pPr indent="-228600" lvl="1" marL="685800" rtl="0" algn="l">
              <a:lnSpc>
                <a:spcPct val="90000"/>
              </a:lnSpc>
              <a:spcBef>
                <a:spcPts val="500"/>
              </a:spcBef>
              <a:spcAft>
                <a:spcPts val="0"/>
              </a:spcAft>
              <a:buClr>
                <a:schemeClr val="dk1"/>
              </a:buClr>
              <a:buSzPts val="2400"/>
              <a:buChar char="•"/>
            </a:pPr>
            <a:r>
              <a:rPr lang="en-US"/>
              <a:t>Relationship Scales Questionnaire (RSQ; Griffin &amp; Bartholomew, 1994)</a:t>
            </a:r>
            <a:endParaRPr/>
          </a:p>
          <a:p>
            <a:pPr indent="-228600" lvl="1" marL="685800" rtl="0" algn="l">
              <a:lnSpc>
                <a:spcPct val="90000"/>
              </a:lnSpc>
              <a:spcBef>
                <a:spcPts val="500"/>
              </a:spcBef>
              <a:spcAft>
                <a:spcPts val="0"/>
              </a:spcAft>
              <a:buClr>
                <a:schemeClr val="dk1"/>
              </a:buClr>
              <a:buSzPts val="2400"/>
              <a:buChar char="•"/>
            </a:pPr>
            <a:r>
              <a:rPr lang="en-US"/>
              <a:t>Experiences in Close Relationships (ECR-Revised, Fraley</a:t>
            </a:r>
            <a:endParaRPr/>
          </a:p>
          <a:p>
            <a:pPr indent="-228600" lvl="0" marL="228600" rtl="0" algn="l">
              <a:lnSpc>
                <a:spcPct val="90000"/>
              </a:lnSpc>
              <a:spcBef>
                <a:spcPts val="1000"/>
              </a:spcBef>
              <a:spcAft>
                <a:spcPts val="0"/>
              </a:spcAft>
              <a:buClr>
                <a:schemeClr val="dk1"/>
              </a:buClr>
              <a:buSzPts val="2800"/>
              <a:buChar char="•"/>
            </a:pPr>
            <a:r>
              <a:rPr lang="en-US"/>
              <a:t>Bartholomew &amp; Horowitz’s Model of Adult Attachment (1991)</a:t>
            </a:r>
            <a:endParaRPr/>
          </a:p>
          <a:p>
            <a:pPr indent="-228600" lvl="1" marL="685800" rtl="0" algn="l">
              <a:lnSpc>
                <a:spcPct val="90000"/>
              </a:lnSpc>
              <a:spcBef>
                <a:spcPts val="500"/>
              </a:spcBef>
              <a:spcAft>
                <a:spcPts val="0"/>
              </a:spcAft>
              <a:buClr>
                <a:schemeClr val="dk1"/>
              </a:buClr>
              <a:buSzPts val="2400"/>
              <a:buChar char="•"/>
            </a:pPr>
            <a:r>
              <a:rPr lang="en-US"/>
              <a:t>Tested model with two underlying dimensions based on Bowlby’s original theory</a:t>
            </a:r>
            <a:endParaRPr/>
          </a:p>
          <a:p>
            <a:pPr indent="-228600" lvl="2" marL="1143000" rtl="0" algn="l">
              <a:lnSpc>
                <a:spcPct val="90000"/>
              </a:lnSpc>
              <a:spcBef>
                <a:spcPts val="500"/>
              </a:spcBef>
              <a:spcAft>
                <a:spcPts val="0"/>
              </a:spcAft>
              <a:buClr>
                <a:schemeClr val="dk1"/>
              </a:buClr>
              <a:buSzPts val="2000"/>
              <a:buChar char="•"/>
            </a:pPr>
            <a:r>
              <a:rPr lang="en-US"/>
              <a:t>Internal model of SELF (positive or negative)</a:t>
            </a:r>
            <a:endParaRPr/>
          </a:p>
          <a:p>
            <a:pPr indent="-228600" lvl="2" marL="1143000" rtl="0" algn="l">
              <a:lnSpc>
                <a:spcPct val="90000"/>
              </a:lnSpc>
              <a:spcBef>
                <a:spcPts val="500"/>
              </a:spcBef>
              <a:spcAft>
                <a:spcPts val="0"/>
              </a:spcAft>
              <a:buClr>
                <a:schemeClr val="dk1"/>
              </a:buClr>
              <a:buSzPts val="2000"/>
              <a:buChar char="•"/>
            </a:pPr>
            <a:r>
              <a:rPr lang="en-US"/>
              <a:t>Internal model of OTHERS (positive or negative)</a:t>
            </a:r>
            <a:endParaRPr/>
          </a:p>
          <a:p>
            <a:pPr indent="-101600" lvl="0" marL="228600" rtl="0" algn="l">
              <a:lnSpc>
                <a:spcPct val="90000"/>
              </a:lnSpc>
              <a:spcBef>
                <a:spcPts val="1000"/>
              </a:spcBef>
              <a:spcAft>
                <a:spcPts val="0"/>
              </a:spcAft>
              <a:buClr>
                <a:schemeClr val="dk1"/>
              </a:buClr>
              <a:buSzPts val="2000"/>
              <a:buNone/>
            </a:pPr>
            <a:r>
              <a:t/>
            </a:r>
            <a:endParaRPr sz="2000"/>
          </a:p>
          <a:p>
            <a:pPr indent="-50800" lvl="0" marL="228600" rtl="0" algn="l">
              <a:lnSpc>
                <a:spcPct val="90000"/>
              </a:lnSpc>
              <a:spcBef>
                <a:spcPts val="1000"/>
              </a:spcBef>
              <a:spcAft>
                <a:spcPts val="0"/>
              </a:spcAft>
              <a:buClr>
                <a:schemeClr val="dk1"/>
              </a:buClr>
              <a:buSzPts val="2800"/>
              <a:buNone/>
            </a:pPr>
            <a:r>
              <a:t/>
            </a:r>
            <a:endParaRPr/>
          </a:p>
        </p:txBody>
      </p:sp>
      <p:pic>
        <p:nvPicPr>
          <p:cNvPr id="252" name="Google Shape;252;p24"/>
          <p:cNvPicPr preferRelativeResize="0"/>
          <p:nvPr/>
        </p:nvPicPr>
        <p:blipFill rotWithShape="1">
          <a:blip r:embed="rId3">
            <a:alphaModFix/>
          </a:blip>
          <a:srcRect b="0" l="0" r="0" t="0"/>
          <a:stretch/>
        </p:blipFill>
        <p:spPr>
          <a:xfrm>
            <a:off x="-22158" y="5481263"/>
            <a:ext cx="1720715" cy="1376737"/>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sp>
        <p:nvSpPr>
          <p:cNvPr id="258" name="Google Shape;258;p25"/>
          <p:cNvSpPr txBox="1"/>
          <p:nvPr/>
        </p:nvSpPr>
        <p:spPr>
          <a:xfrm>
            <a:off x="3163330" y="902447"/>
            <a:ext cx="5340591" cy="1015663"/>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400">
                <a:solidFill>
                  <a:schemeClr val="dk1"/>
                </a:solidFill>
                <a:latin typeface="Calibri"/>
                <a:ea typeface="Calibri"/>
                <a:cs typeface="Calibri"/>
                <a:sym typeface="Calibri"/>
              </a:rPr>
              <a:t> MODEL OF SELF</a:t>
            </a:r>
            <a:endParaRPr/>
          </a:p>
          <a:p>
            <a:pPr indent="0" lvl="0" marL="0" marR="0" rtl="0" algn="ctr">
              <a:spcBef>
                <a:spcPts val="0"/>
              </a:spcBef>
              <a:spcAft>
                <a:spcPts val="0"/>
              </a:spcAft>
              <a:buNone/>
            </a:pPr>
            <a:r>
              <a:t/>
            </a:r>
            <a:endParaRPr b="1" sz="1800">
              <a:solidFill>
                <a:schemeClr val="dk1"/>
              </a:solidFill>
              <a:latin typeface="Calibri"/>
              <a:ea typeface="Calibri"/>
              <a:cs typeface="Calibri"/>
              <a:sym typeface="Calibri"/>
            </a:endParaRPr>
          </a:p>
          <a:p>
            <a:pPr indent="0" lvl="0" marL="0" marR="0" rtl="0" algn="l">
              <a:spcBef>
                <a:spcPts val="0"/>
              </a:spcBef>
              <a:spcAft>
                <a:spcPts val="0"/>
              </a:spcAft>
              <a:buNone/>
            </a:pPr>
            <a:r>
              <a:rPr lang="en-US" sz="1800">
                <a:solidFill>
                  <a:schemeClr val="dk1"/>
                </a:solidFill>
                <a:latin typeface="Calibri"/>
                <a:ea typeface="Calibri"/>
                <a:cs typeface="Calibri"/>
                <a:sym typeface="Calibri"/>
              </a:rPr>
              <a:t>      Positive/Competent           Negative/Not Competent</a:t>
            </a:r>
            <a:endParaRPr/>
          </a:p>
        </p:txBody>
      </p:sp>
      <p:sp>
        <p:nvSpPr>
          <p:cNvPr id="259" name="Google Shape;259;p25"/>
          <p:cNvSpPr txBox="1"/>
          <p:nvPr/>
        </p:nvSpPr>
        <p:spPr>
          <a:xfrm>
            <a:off x="505027" y="2583314"/>
            <a:ext cx="3002982" cy="295465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      </a:t>
            </a:r>
            <a:endParaRPr/>
          </a:p>
          <a:p>
            <a:pPr indent="0" lvl="0" marL="0" marR="0" rtl="0" algn="l">
              <a:spcBef>
                <a:spcPts val="0"/>
              </a:spcBef>
              <a:spcAft>
                <a:spcPts val="0"/>
              </a:spcAft>
              <a:buNone/>
            </a:pPr>
            <a:r>
              <a:rPr lang="en-US" sz="1800">
                <a:solidFill>
                  <a:schemeClr val="dk1"/>
                </a:solidFill>
                <a:latin typeface="Calibri"/>
                <a:ea typeface="Calibri"/>
                <a:cs typeface="Calibri"/>
                <a:sym typeface="Calibri"/>
              </a:rPr>
              <a:t>      Positive/Dependable</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b="1" lang="en-US" sz="2400">
                <a:solidFill>
                  <a:schemeClr val="dk1"/>
                </a:solidFill>
                <a:latin typeface="Calibri"/>
                <a:ea typeface="Calibri"/>
                <a:cs typeface="Calibri"/>
                <a:sym typeface="Calibri"/>
              </a:rPr>
              <a:t>MODEL OF OTHERS</a:t>
            </a:r>
            <a:endParaRPr/>
          </a:p>
          <a:p>
            <a:pPr indent="0" lvl="0" marL="0" marR="0" rtl="0" algn="l">
              <a:spcBef>
                <a:spcPts val="0"/>
              </a:spcBef>
              <a:spcAft>
                <a:spcPts val="0"/>
              </a:spcAft>
              <a:buNone/>
            </a:pPr>
            <a:r>
              <a:t/>
            </a:r>
            <a:endParaRPr b="1"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b="1" sz="1800">
              <a:solidFill>
                <a:schemeClr val="dk1"/>
              </a:solidFill>
              <a:latin typeface="Calibri"/>
              <a:ea typeface="Calibri"/>
              <a:cs typeface="Calibri"/>
              <a:sym typeface="Calibri"/>
            </a:endParaRPr>
          </a:p>
          <a:p>
            <a:pPr indent="0" lvl="0" marL="0" marR="0" rtl="0" algn="l">
              <a:spcBef>
                <a:spcPts val="0"/>
              </a:spcBef>
              <a:spcAft>
                <a:spcPts val="0"/>
              </a:spcAft>
              <a:buNone/>
            </a:pPr>
            <a:r>
              <a:rPr lang="en-US" sz="1800">
                <a:solidFill>
                  <a:schemeClr val="dk1"/>
                </a:solidFill>
                <a:latin typeface="Calibri"/>
                <a:ea typeface="Calibri"/>
                <a:cs typeface="Calibri"/>
                <a:sym typeface="Calibri"/>
              </a:rPr>
              <a:t>  Negative/Not Dependable</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0" name="Google Shape;260;p25"/>
          <p:cNvSpPr txBox="1"/>
          <p:nvPr/>
        </p:nvSpPr>
        <p:spPr>
          <a:xfrm>
            <a:off x="7777544" y="6160958"/>
            <a:ext cx="436963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(Bartholomew &amp; Horowitz, 1991)</a:t>
            </a:r>
            <a:endParaRPr/>
          </a:p>
        </p:txBody>
      </p:sp>
      <p:pic>
        <p:nvPicPr>
          <p:cNvPr id="261" name="Google Shape;261;p25"/>
          <p:cNvPicPr preferRelativeResize="0"/>
          <p:nvPr/>
        </p:nvPicPr>
        <p:blipFill rotWithShape="1">
          <a:blip r:embed="rId3">
            <a:alphaModFix/>
          </a:blip>
          <a:srcRect b="0" l="0" r="0" t="0"/>
          <a:stretch/>
        </p:blipFill>
        <p:spPr>
          <a:xfrm>
            <a:off x="-22158" y="5481263"/>
            <a:ext cx="1720715" cy="1376737"/>
          </a:xfrm>
          <a:prstGeom prst="rect">
            <a:avLst/>
          </a:prstGeom>
          <a:noFill/>
          <a:ln>
            <a:noFill/>
          </a:ln>
        </p:spPr>
      </p:pic>
      <p:sp>
        <p:nvSpPr>
          <p:cNvPr id="262" name="Google Shape;262;p25"/>
          <p:cNvSpPr txBox="1"/>
          <p:nvPr/>
        </p:nvSpPr>
        <p:spPr>
          <a:xfrm>
            <a:off x="661183" y="282706"/>
            <a:ext cx="10775851" cy="52322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800">
                <a:solidFill>
                  <a:schemeClr val="dk1"/>
                </a:solidFill>
                <a:latin typeface="Calibri"/>
                <a:ea typeface="Calibri"/>
                <a:cs typeface="Calibri"/>
                <a:sym typeface="Calibri"/>
              </a:rPr>
              <a:t>Bartholomew &amp; Horowitz’s Model of Adult Attachment</a:t>
            </a:r>
            <a:endParaRPr/>
          </a:p>
        </p:txBody>
      </p:sp>
      <p:sp>
        <p:nvSpPr>
          <p:cNvPr id="263" name="Google Shape;263;p25"/>
          <p:cNvSpPr txBox="1"/>
          <p:nvPr/>
        </p:nvSpPr>
        <p:spPr>
          <a:xfrm>
            <a:off x="9004404" y="1896877"/>
            <a:ext cx="2586442" cy="4247317"/>
          </a:xfrm>
          <a:prstGeom prst="rect">
            <a:avLst/>
          </a:prstGeom>
          <a:noFill/>
          <a:ln cap="flat" cmpd="sng" w="28575">
            <a:solidFill>
              <a:schemeClr val="accent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Based on our relational experiences over time we develop working models of </a:t>
            </a:r>
            <a:r>
              <a:rPr b="1" lang="en-US" sz="1800">
                <a:solidFill>
                  <a:schemeClr val="dk1"/>
                </a:solidFill>
                <a:latin typeface="Calibri"/>
                <a:ea typeface="Calibri"/>
                <a:cs typeface="Calibri"/>
                <a:sym typeface="Calibri"/>
              </a:rPr>
              <a:t>SELF</a:t>
            </a:r>
            <a:r>
              <a:rPr lang="en-US" sz="1800">
                <a:solidFill>
                  <a:schemeClr val="dk1"/>
                </a:solidFill>
                <a:latin typeface="Calibri"/>
                <a:ea typeface="Calibri"/>
                <a:cs typeface="Calibri"/>
                <a:sym typeface="Calibri"/>
              </a:rPr>
              <a:t> and </a:t>
            </a:r>
            <a:r>
              <a:rPr b="1" lang="en-US" sz="1800">
                <a:solidFill>
                  <a:schemeClr val="dk1"/>
                </a:solidFill>
                <a:latin typeface="Calibri"/>
                <a:ea typeface="Calibri"/>
                <a:cs typeface="Calibri"/>
                <a:sym typeface="Calibri"/>
              </a:rPr>
              <a:t>OTHERS</a:t>
            </a:r>
            <a:r>
              <a:rPr lang="en-US" sz="1800">
                <a:solidFill>
                  <a:schemeClr val="dk1"/>
                </a:solidFill>
                <a:latin typeface="Calibri"/>
                <a:ea typeface="Calibri"/>
                <a:cs typeface="Calibri"/>
                <a:sym typeface="Calibri"/>
              </a:rPr>
              <a:t>:</a:t>
            </a:r>
            <a:endParaRPr/>
          </a:p>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ctr">
              <a:spcBef>
                <a:spcPts val="0"/>
              </a:spcBef>
              <a:spcAft>
                <a:spcPts val="0"/>
              </a:spcAft>
              <a:buNone/>
            </a:pPr>
            <a:r>
              <a:rPr lang="en-US" sz="1800">
                <a:solidFill>
                  <a:schemeClr val="dk1"/>
                </a:solidFill>
                <a:latin typeface="Calibri"/>
                <a:ea typeface="Calibri"/>
                <a:cs typeface="Calibri"/>
                <a:sym typeface="Calibri"/>
              </a:rPr>
              <a:t>Do we generally view ourselves as lovable/competent </a:t>
            </a:r>
            <a:endParaRPr/>
          </a:p>
          <a:p>
            <a:pPr indent="0" lvl="0" marL="0" marR="0" rtl="0" algn="ctr">
              <a:spcBef>
                <a:spcPts val="0"/>
              </a:spcBef>
              <a:spcAft>
                <a:spcPts val="0"/>
              </a:spcAft>
              <a:buNone/>
            </a:pPr>
            <a:r>
              <a:rPr lang="en-US" sz="1800">
                <a:solidFill>
                  <a:schemeClr val="dk1"/>
                </a:solidFill>
                <a:latin typeface="Calibri"/>
                <a:ea typeface="Calibri"/>
                <a:cs typeface="Calibri"/>
                <a:sym typeface="Calibri"/>
              </a:rPr>
              <a:t>and others as loving/dependable?</a:t>
            </a:r>
            <a:endParaRPr/>
          </a:p>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ctr">
              <a:spcBef>
                <a:spcPts val="0"/>
              </a:spcBef>
              <a:spcAft>
                <a:spcPts val="0"/>
              </a:spcAft>
              <a:buNone/>
            </a:pPr>
            <a:r>
              <a:rPr lang="en-US" sz="1800">
                <a:solidFill>
                  <a:schemeClr val="dk1"/>
                </a:solidFill>
                <a:latin typeface="Calibri"/>
                <a:ea typeface="Calibri"/>
                <a:cs typeface="Calibri"/>
                <a:sym typeface="Calibri"/>
              </a:rPr>
              <a:t>IF SO, we are likely to have a </a:t>
            </a:r>
            <a:r>
              <a:rPr b="1" lang="en-US" sz="1800">
                <a:solidFill>
                  <a:schemeClr val="dk1"/>
                </a:solidFill>
                <a:latin typeface="Calibri"/>
                <a:ea typeface="Calibri"/>
                <a:cs typeface="Calibri"/>
                <a:sym typeface="Calibri"/>
              </a:rPr>
              <a:t>SECURE</a:t>
            </a:r>
            <a:r>
              <a:rPr lang="en-US" sz="1800">
                <a:solidFill>
                  <a:schemeClr val="dk1"/>
                </a:solidFill>
                <a:latin typeface="Calibri"/>
                <a:ea typeface="Calibri"/>
                <a:cs typeface="Calibri"/>
                <a:sym typeface="Calibri"/>
              </a:rPr>
              <a:t> Attachment Style</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aphicFrame>
        <p:nvGraphicFramePr>
          <p:cNvPr id="264" name="Google Shape;264;p25"/>
          <p:cNvGraphicFramePr/>
          <p:nvPr/>
        </p:nvGraphicFramePr>
        <p:xfrm>
          <a:off x="3259909" y="2096589"/>
          <a:ext cx="3000000" cy="3000000"/>
        </p:xfrm>
        <a:graphic>
          <a:graphicData uri="http://schemas.openxmlformats.org/drawingml/2006/table">
            <a:tbl>
              <a:tblPr>
                <a:noFill/>
                <a:tableStyleId>{02604E87-8B66-4E06-8CF6-34B674ABE82E}</a:tableStyleId>
              </a:tblPr>
              <a:tblGrid>
                <a:gridCol w="2622000"/>
                <a:gridCol w="2622000"/>
              </a:tblGrid>
              <a:tr h="1812475">
                <a:tc>
                  <a:txBody>
                    <a:bodyPr/>
                    <a:lstStyle/>
                    <a:p>
                      <a:pPr indent="0" lvl="0" marL="0" marR="0" rtl="0" algn="ctr">
                        <a:spcBef>
                          <a:spcPts val="0"/>
                        </a:spcBef>
                        <a:spcAft>
                          <a:spcPts val="0"/>
                        </a:spcAft>
                        <a:buNone/>
                      </a:pPr>
                      <a:r>
                        <a:rPr b="1" lang="en-US" sz="1800" u="none" cap="none" strike="noStrike"/>
                        <a:t>SECURE</a:t>
                      </a:r>
                      <a:endParaRPr/>
                    </a:p>
                  </a:txBody>
                  <a:tcPr marT="45725" marB="45725" marR="91450" marL="914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E9EFF7">
                        <a:alpha val="77647"/>
                      </a:srgbClr>
                    </a:solidFill>
                  </a:tcPr>
                </a:tc>
                <a:tc>
                  <a:txBody>
                    <a:bodyPr/>
                    <a:lstStyle/>
                    <a:p>
                      <a:pPr indent="0" lvl="0" marL="0" marR="0" rtl="0" algn="ctr">
                        <a:spcBef>
                          <a:spcPts val="0"/>
                        </a:spcBef>
                        <a:spcAft>
                          <a:spcPts val="0"/>
                        </a:spcAft>
                        <a:buNone/>
                      </a:pPr>
                      <a:r>
                        <a:rPr b="1" lang="en-US" sz="1800" u="none" cap="none" strike="noStrike"/>
                        <a:t>PREOCCUPIED</a:t>
                      </a:r>
                      <a:endParaRPr/>
                    </a:p>
                  </a:txBody>
                  <a:tcPr marT="45725" marB="45725" marR="91450" marL="914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1812475">
                <a:tc>
                  <a:txBody>
                    <a:bodyPr/>
                    <a:lstStyle/>
                    <a:p>
                      <a:pPr indent="0" lvl="0" marL="0" marR="0" rtl="0" algn="ctr">
                        <a:spcBef>
                          <a:spcPts val="0"/>
                        </a:spcBef>
                        <a:spcAft>
                          <a:spcPts val="0"/>
                        </a:spcAft>
                        <a:buNone/>
                      </a:pPr>
                      <a:r>
                        <a:rPr b="1" lang="en-US" sz="1800" u="none" cap="none" strike="noStrike"/>
                        <a:t>DISMISSING</a:t>
                      </a:r>
                      <a:endParaRPr/>
                    </a:p>
                  </a:txBody>
                  <a:tcPr marT="45725" marB="45725" marR="91450" marL="914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b="1" lang="en-US" sz="1800" u="none" cap="none" strike="noStrike"/>
                        <a:t>FEARFUL</a:t>
                      </a:r>
                      <a:endParaRPr/>
                    </a:p>
                  </a:txBody>
                  <a:tcPr marT="45725" marB="45725" marR="91450" marL="914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9" name="Shape 269"/>
        <p:cNvGrpSpPr/>
        <p:nvPr/>
      </p:nvGrpSpPr>
      <p:grpSpPr>
        <a:xfrm>
          <a:off x="0" y="0"/>
          <a:ext cx="0" cy="0"/>
          <a:chOff x="0" y="0"/>
          <a:chExt cx="0" cy="0"/>
        </a:xfrm>
      </p:grpSpPr>
      <p:cxnSp>
        <p:nvCxnSpPr>
          <p:cNvPr id="270" name="Google Shape;270;p26"/>
          <p:cNvCxnSpPr/>
          <p:nvPr/>
        </p:nvCxnSpPr>
        <p:spPr>
          <a:xfrm>
            <a:off x="6096000" y="1496812"/>
            <a:ext cx="0" cy="4384623"/>
          </a:xfrm>
          <a:prstGeom prst="straightConnector1">
            <a:avLst/>
          </a:prstGeom>
          <a:noFill/>
          <a:ln cap="flat" cmpd="sng" w="28575">
            <a:solidFill>
              <a:schemeClr val="accent1"/>
            </a:solidFill>
            <a:prstDash val="solid"/>
            <a:miter lim="800000"/>
            <a:headEnd len="sm" w="sm" type="none"/>
            <a:tailEnd len="sm" w="sm" type="none"/>
          </a:ln>
        </p:spPr>
      </p:cxnSp>
      <p:cxnSp>
        <p:nvCxnSpPr>
          <p:cNvPr id="271" name="Google Shape;271;p26"/>
          <p:cNvCxnSpPr/>
          <p:nvPr/>
        </p:nvCxnSpPr>
        <p:spPr>
          <a:xfrm>
            <a:off x="3814339" y="3655845"/>
            <a:ext cx="4562720" cy="0"/>
          </a:xfrm>
          <a:prstGeom prst="straightConnector1">
            <a:avLst/>
          </a:prstGeom>
          <a:noFill/>
          <a:ln cap="flat" cmpd="sng" w="28575">
            <a:solidFill>
              <a:schemeClr val="accent1"/>
            </a:solidFill>
            <a:prstDash val="solid"/>
            <a:miter lim="800000"/>
            <a:headEnd len="sm" w="sm" type="none"/>
            <a:tailEnd len="sm" w="sm" type="none"/>
          </a:ln>
        </p:spPr>
      </p:cxnSp>
      <p:sp>
        <p:nvSpPr>
          <p:cNvPr id="272" name="Google Shape;272;p26"/>
          <p:cNvSpPr txBox="1"/>
          <p:nvPr/>
        </p:nvSpPr>
        <p:spPr>
          <a:xfrm>
            <a:off x="1955995" y="243108"/>
            <a:ext cx="8279408" cy="1077218"/>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800">
                <a:solidFill>
                  <a:schemeClr val="dk1"/>
                </a:solidFill>
                <a:latin typeface="Calibri"/>
                <a:ea typeface="Calibri"/>
                <a:cs typeface="Calibri"/>
                <a:sym typeface="Calibri"/>
              </a:rPr>
              <a:t>Descriptions of Each Attachment Style</a:t>
            </a:r>
            <a:endParaRPr/>
          </a:p>
          <a:p>
            <a:pPr indent="0" lvl="0" marL="0" marR="0" rtl="0" algn="ctr">
              <a:spcBef>
                <a:spcPts val="0"/>
              </a:spcBef>
              <a:spcAft>
                <a:spcPts val="0"/>
              </a:spcAft>
              <a:buNone/>
            </a:pPr>
            <a:r>
              <a:t/>
            </a:r>
            <a:endParaRPr b="1" sz="1200">
              <a:solidFill>
                <a:schemeClr val="dk1"/>
              </a:solidFill>
              <a:latin typeface="Calibri"/>
              <a:ea typeface="Calibri"/>
              <a:cs typeface="Calibri"/>
              <a:sym typeface="Calibri"/>
            </a:endParaRPr>
          </a:p>
          <a:p>
            <a:pPr indent="0" lvl="0" marL="0" marR="0" rtl="0" algn="ctr">
              <a:spcBef>
                <a:spcPts val="0"/>
              </a:spcBef>
              <a:spcAft>
                <a:spcPts val="0"/>
              </a:spcAft>
              <a:buNone/>
            </a:pPr>
            <a:r>
              <a:rPr b="1" lang="en-US" sz="2400">
                <a:solidFill>
                  <a:schemeClr val="dk1"/>
                </a:solidFill>
                <a:latin typeface="Calibri"/>
                <a:ea typeface="Calibri"/>
                <a:cs typeface="Calibri"/>
                <a:sym typeface="Calibri"/>
              </a:rPr>
              <a:t>MODEL OF SELF</a:t>
            </a:r>
            <a:endParaRPr/>
          </a:p>
        </p:txBody>
      </p:sp>
      <p:sp>
        <p:nvSpPr>
          <p:cNvPr id="273" name="Google Shape;273;p26"/>
          <p:cNvSpPr txBox="1"/>
          <p:nvPr/>
        </p:nvSpPr>
        <p:spPr>
          <a:xfrm>
            <a:off x="138546" y="3184560"/>
            <a:ext cx="2789469" cy="1015663"/>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 </a:t>
            </a:r>
            <a:endParaRPr/>
          </a:p>
          <a:p>
            <a:pPr indent="0" lvl="0" marL="0" marR="0" rtl="0" algn="ctr">
              <a:spcBef>
                <a:spcPts val="0"/>
              </a:spcBef>
              <a:spcAft>
                <a:spcPts val="0"/>
              </a:spcAft>
              <a:buNone/>
            </a:pPr>
            <a:r>
              <a:rPr b="1" lang="en-US" sz="2400">
                <a:solidFill>
                  <a:schemeClr val="dk1"/>
                </a:solidFill>
                <a:latin typeface="Calibri"/>
                <a:ea typeface="Calibri"/>
                <a:cs typeface="Calibri"/>
                <a:sym typeface="Calibri"/>
              </a:rPr>
              <a:t>MODEL OF OTHERS</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74" name="Google Shape;274;p26"/>
          <p:cNvSpPr txBox="1"/>
          <p:nvPr/>
        </p:nvSpPr>
        <p:spPr>
          <a:xfrm>
            <a:off x="6306004" y="3816713"/>
            <a:ext cx="4562720" cy="2308324"/>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800">
                <a:solidFill>
                  <a:schemeClr val="dk1"/>
                </a:solidFill>
                <a:latin typeface="Calibri"/>
                <a:ea typeface="Calibri"/>
                <a:cs typeface="Calibri"/>
                <a:sym typeface="Calibri"/>
              </a:rPr>
              <a:t>FEARFUL</a:t>
            </a:r>
            <a:endParaRPr b="0" i="0" sz="1800">
              <a:solidFill>
                <a:srgbClr val="212529"/>
              </a:solidFill>
              <a:latin typeface="Arial"/>
              <a:ea typeface="Arial"/>
              <a:cs typeface="Arial"/>
              <a:sym typeface="Arial"/>
            </a:endParaRPr>
          </a:p>
          <a:p>
            <a:pPr indent="0" lvl="0" marL="0" marR="0" rtl="0" algn="ctr">
              <a:spcBef>
                <a:spcPts val="0"/>
              </a:spcBef>
              <a:spcAft>
                <a:spcPts val="0"/>
              </a:spcAft>
              <a:buNone/>
            </a:pPr>
            <a:r>
              <a:rPr b="0" i="0" lang="en-US" sz="1800">
                <a:solidFill>
                  <a:srgbClr val="212529"/>
                </a:solidFill>
                <a:latin typeface="Arial"/>
                <a:ea typeface="Arial"/>
                <a:cs typeface="Arial"/>
                <a:sym typeface="Arial"/>
              </a:rPr>
              <a:t>“Like dismissing avoidant, they often cope with distancing themselves from relationship partners, but unlike dismissing individuals they continue to experience anxiety and neediness concerning their partner’s love, reliability and trustworthiness.” </a:t>
            </a:r>
            <a:endParaRPr/>
          </a:p>
          <a:p>
            <a:pPr indent="0" lvl="0" marL="0" marR="0" rtl="0" algn="ctr">
              <a:spcBef>
                <a:spcPts val="0"/>
              </a:spcBef>
              <a:spcAft>
                <a:spcPts val="0"/>
              </a:spcAft>
              <a:buNone/>
            </a:pPr>
            <a:r>
              <a:rPr b="0" i="0" lang="en-US" sz="1600">
                <a:solidFill>
                  <a:srgbClr val="212529"/>
                </a:solidFill>
                <a:latin typeface="Arial"/>
                <a:ea typeface="Arial"/>
                <a:cs typeface="Arial"/>
                <a:sym typeface="Arial"/>
              </a:rPr>
              <a:t>(Schachner, Shaver &amp; Mikulincer, 2003)</a:t>
            </a:r>
            <a:endParaRPr b="1" sz="1600">
              <a:solidFill>
                <a:schemeClr val="dk1"/>
              </a:solidFill>
              <a:latin typeface="Calibri"/>
              <a:ea typeface="Calibri"/>
              <a:cs typeface="Calibri"/>
              <a:sym typeface="Calibri"/>
            </a:endParaRPr>
          </a:p>
        </p:txBody>
      </p:sp>
      <p:sp>
        <p:nvSpPr>
          <p:cNvPr id="275" name="Google Shape;275;p26"/>
          <p:cNvSpPr txBox="1"/>
          <p:nvPr/>
        </p:nvSpPr>
        <p:spPr>
          <a:xfrm>
            <a:off x="2463787" y="3850110"/>
            <a:ext cx="3298514" cy="203132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800">
                <a:solidFill>
                  <a:schemeClr val="dk1"/>
                </a:solidFill>
                <a:latin typeface="Calibri"/>
                <a:ea typeface="Calibri"/>
                <a:cs typeface="Calibri"/>
                <a:sym typeface="Calibri"/>
              </a:rPr>
              <a:t>DISMISSING</a:t>
            </a:r>
            <a:endParaRPr/>
          </a:p>
          <a:p>
            <a:pPr indent="0" lvl="0" marL="0" marR="0" rtl="0" algn="ctr">
              <a:spcBef>
                <a:spcPts val="0"/>
              </a:spcBef>
              <a:spcAft>
                <a:spcPts val="0"/>
              </a:spcAft>
              <a:buNone/>
            </a:pPr>
            <a:r>
              <a:rPr b="0" i="0" lang="en-US" sz="1800">
                <a:solidFill>
                  <a:srgbClr val="212529"/>
                </a:solidFill>
                <a:latin typeface="Arial"/>
                <a:ea typeface="Arial"/>
                <a:cs typeface="Arial"/>
                <a:sym typeface="Arial"/>
              </a:rPr>
              <a:t> ”Prone to hyperactivation during times of stress, emotions can become amplified, and overdependence on others is increased.” </a:t>
            </a:r>
            <a:endParaRPr/>
          </a:p>
          <a:p>
            <a:pPr indent="0" lvl="0" marL="0" marR="0" rtl="0" algn="ctr">
              <a:spcBef>
                <a:spcPts val="0"/>
              </a:spcBef>
              <a:spcAft>
                <a:spcPts val="0"/>
              </a:spcAft>
              <a:buNone/>
            </a:pPr>
            <a:r>
              <a:rPr b="0" i="0" lang="en-US" sz="1600">
                <a:solidFill>
                  <a:srgbClr val="212529"/>
                </a:solidFill>
                <a:latin typeface="Arial"/>
                <a:ea typeface="Arial"/>
                <a:cs typeface="Arial"/>
                <a:sym typeface="Arial"/>
              </a:rPr>
              <a:t>(Mikulincer &amp; Shaver, 2003)</a:t>
            </a:r>
            <a:endParaRPr b="1" sz="1600">
              <a:solidFill>
                <a:schemeClr val="dk1"/>
              </a:solidFill>
              <a:latin typeface="Calibri"/>
              <a:ea typeface="Calibri"/>
              <a:cs typeface="Calibri"/>
              <a:sym typeface="Calibri"/>
            </a:endParaRPr>
          </a:p>
        </p:txBody>
      </p:sp>
      <p:sp>
        <p:nvSpPr>
          <p:cNvPr id="276" name="Google Shape;276;p26"/>
          <p:cNvSpPr txBox="1"/>
          <p:nvPr/>
        </p:nvSpPr>
        <p:spPr>
          <a:xfrm>
            <a:off x="2443752" y="1297427"/>
            <a:ext cx="3398300" cy="2308324"/>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800">
                <a:solidFill>
                  <a:schemeClr val="dk1"/>
                </a:solidFill>
                <a:latin typeface="Calibri"/>
                <a:ea typeface="Calibri"/>
                <a:cs typeface="Calibri"/>
                <a:sym typeface="Calibri"/>
              </a:rPr>
              <a:t>SECURE</a:t>
            </a:r>
            <a:endParaRPr/>
          </a:p>
          <a:p>
            <a:pPr indent="0" lvl="0" marL="0" marR="0" rtl="0" algn="ctr">
              <a:spcBef>
                <a:spcPts val="0"/>
              </a:spcBef>
              <a:spcAft>
                <a:spcPts val="0"/>
              </a:spcAft>
              <a:buNone/>
            </a:pPr>
            <a:r>
              <a:rPr lang="en-US" sz="1800">
                <a:solidFill>
                  <a:srgbClr val="212529"/>
                </a:solidFill>
                <a:latin typeface="Arial"/>
                <a:ea typeface="Arial"/>
                <a:cs typeface="Arial"/>
                <a:sym typeface="Arial"/>
              </a:rPr>
              <a:t>“D</a:t>
            </a:r>
            <a:r>
              <a:rPr b="0" i="0" lang="en-US" sz="1800">
                <a:solidFill>
                  <a:srgbClr val="212529"/>
                </a:solidFill>
                <a:latin typeface="Arial"/>
                <a:ea typeface="Arial"/>
                <a:cs typeface="Arial"/>
                <a:sym typeface="Arial"/>
              </a:rPr>
              <a:t>isplay openness regarding expressing emotions and thoughts with others and are comfortable with depending on others for help, while also being comfortable with others depending on them.” </a:t>
            </a:r>
            <a:r>
              <a:rPr b="0" i="0" lang="en-US" sz="1600">
                <a:solidFill>
                  <a:srgbClr val="212529"/>
                </a:solidFill>
                <a:latin typeface="Arial"/>
                <a:ea typeface="Arial"/>
                <a:cs typeface="Arial"/>
                <a:sym typeface="Arial"/>
              </a:rPr>
              <a:t>(Cassidy, 1994)</a:t>
            </a:r>
            <a:endParaRPr b="1" sz="1600">
              <a:solidFill>
                <a:schemeClr val="dk1"/>
              </a:solidFill>
              <a:latin typeface="Calibri"/>
              <a:ea typeface="Calibri"/>
              <a:cs typeface="Calibri"/>
              <a:sym typeface="Calibri"/>
            </a:endParaRPr>
          </a:p>
        </p:txBody>
      </p:sp>
      <p:sp>
        <p:nvSpPr>
          <p:cNvPr id="277" name="Google Shape;277;p26"/>
          <p:cNvSpPr txBox="1"/>
          <p:nvPr/>
        </p:nvSpPr>
        <p:spPr>
          <a:xfrm>
            <a:off x="6553925" y="1459134"/>
            <a:ext cx="4066877" cy="172354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800">
                <a:solidFill>
                  <a:schemeClr val="dk1"/>
                </a:solidFill>
                <a:latin typeface="Calibri"/>
                <a:ea typeface="Calibri"/>
                <a:cs typeface="Calibri"/>
                <a:sym typeface="Calibri"/>
              </a:rPr>
              <a:t>PREOCCUPIED </a:t>
            </a:r>
            <a:endParaRPr/>
          </a:p>
          <a:p>
            <a:pPr indent="0" lvl="0" marL="0" marR="0" rtl="0" algn="ctr">
              <a:spcBef>
                <a:spcPts val="0"/>
              </a:spcBef>
              <a:spcAft>
                <a:spcPts val="0"/>
              </a:spcAft>
              <a:buNone/>
            </a:pPr>
            <a:r>
              <a:rPr b="0" i="0" lang="en-US" sz="1800">
                <a:solidFill>
                  <a:srgbClr val="212529"/>
                </a:solidFill>
                <a:latin typeface="Arial"/>
                <a:ea typeface="Arial"/>
                <a:cs typeface="Arial"/>
                <a:sym typeface="Arial"/>
              </a:rPr>
              <a:t> ”Prone to hyperactivation during times of stress, emotions can become amplified, and overdependence on others is increased.” </a:t>
            </a:r>
            <a:endParaRPr/>
          </a:p>
          <a:p>
            <a:pPr indent="0" lvl="0" marL="0" marR="0" rtl="0" algn="ctr">
              <a:spcBef>
                <a:spcPts val="0"/>
              </a:spcBef>
              <a:spcAft>
                <a:spcPts val="0"/>
              </a:spcAft>
              <a:buNone/>
            </a:pPr>
            <a:r>
              <a:rPr b="0" i="0" lang="en-US" sz="1600">
                <a:solidFill>
                  <a:srgbClr val="212529"/>
                </a:solidFill>
                <a:latin typeface="Arial"/>
                <a:ea typeface="Arial"/>
                <a:cs typeface="Arial"/>
                <a:sym typeface="Arial"/>
              </a:rPr>
              <a:t>(Mikulincer &amp; Shaver, 2003)</a:t>
            </a:r>
            <a:endParaRPr b="1" sz="1600">
              <a:solidFill>
                <a:schemeClr val="dk1"/>
              </a:solidFill>
              <a:latin typeface="Calibri"/>
              <a:ea typeface="Calibri"/>
              <a:cs typeface="Calibri"/>
              <a:sym typeface="Calibri"/>
            </a:endParaRPr>
          </a:p>
        </p:txBody>
      </p:sp>
      <p:sp>
        <p:nvSpPr>
          <p:cNvPr id="278" name="Google Shape;278;p26"/>
          <p:cNvSpPr txBox="1"/>
          <p:nvPr/>
        </p:nvSpPr>
        <p:spPr>
          <a:xfrm>
            <a:off x="8172450" y="6285904"/>
            <a:ext cx="3533776"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(Bartholomew &amp; Horowitz, 1991)</a:t>
            </a:r>
            <a:endParaRPr/>
          </a:p>
        </p:txBody>
      </p:sp>
      <p:pic>
        <p:nvPicPr>
          <p:cNvPr id="279" name="Google Shape;279;p26"/>
          <p:cNvPicPr preferRelativeResize="0"/>
          <p:nvPr/>
        </p:nvPicPr>
        <p:blipFill rotWithShape="1">
          <a:blip r:embed="rId3">
            <a:alphaModFix/>
          </a:blip>
          <a:srcRect b="0" l="0" r="0" t="0"/>
          <a:stretch/>
        </p:blipFill>
        <p:spPr>
          <a:xfrm>
            <a:off x="-22158" y="5481263"/>
            <a:ext cx="1720715" cy="1376737"/>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27"/>
          <p:cNvSpPr txBox="1"/>
          <p:nvPr/>
        </p:nvSpPr>
        <p:spPr>
          <a:xfrm>
            <a:off x="1283928" y="3093663"/>
            <a:ext cx="10715523" cy="2387600"/>
          </a:xfrm>
          <a:prstGeom prst="rect">
            <a:avLst/>
          </a:prstGeom>
          <a:noFill/>
          <a:ln>
            <a:noFill/>
          </a:ln>
        </p:spPr>
        <p:txBody>
          <a:bodyPr anchorCtr="0" anchor="t" bIns="45700" lIns="91425" spcFirstLastPara="1" rIns="91425" wrap="square" tIns="45700">
            <a:normAutofit/>
          </a:bodyPr>
          <a:lstStyle/>
          <a:p>
            <a:pPr indent="0" lvl="0" marL="0" marR="0" rtl="0" algn="l">
              <a:lnSpc>
                <a:spcPct val="90000"/>
              </a:lnSpc>
              <a:spcBef>
                <a:spcPts val="0"/>
              </a:spcBef>
              <a:spcAft>
                <a:spcPts val="0"/>
              </a:spcAft>
              <a:buClr>
                <a:schemeClr val="dk1"/>
              </a:buClr>
              <a:buSzPts val="4400"/>
              <a:buFont typeface="Calibri"/>
              <a:buNone/>
            </a:pPr>
            <a:r>
              <a:rPr lang="en-US" sz="4400">
                <a:solidFill>
                  <a:schemeClr val="dk1"/>
                </a:solidFill>
                <a:latin typeface="Calibri"/>
                <a:ea typeface="Calibri"/>
                <a:cs typeface="Calibri"/>
                <a:sym typeface="Calibri"/>
              </a:rPr>
              <a:t>Treatment for the Parent-Infant Relationship</a:t>
            </a:r>
            <a:endParaRPr/>
          </a:p>
        </p:txBody>
      </p:sp>
      <p:pic>
        <p:nvPicPr>
          <p:cNvPr id="285" name="Google Shape;285;p27"/>
          <p:cNvPicPr preferRelativeResize="0"/>
          <p:nvPr/>
        </p:nvPicPr>
        <p:blipFill rotWithShape="1">
          <a:blip r:embed="rId3">
            <a:alphaModFix/>
          </a:blip>
          <a:srcRect b="0" l="0" r="0" t="0"/>
          <a:stretch/>
        </p:blipFill>
        <p:spPr>
          <a:xfrm>
            <a:off x="0" y="5481263"/>
            <a:ext cx="1720715" cy="1376737"/>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sp>
        <p:nvSpPr>
          <p:cNvPr id="290" name="Google Shape;290;p2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Intergenerational Transmission of Attachment</a:t>
            </a:r>
            <a:endParaRPr/>
          </a:p>
        </p:txBody>
      </p:sp>
      <p:sp>
        <p:nvSpPr>
          <p:cNvPr id="291" name="Google Shape;291;p28"/>
          <p:cNvSpPr txBox="1"/>
          <p:nvPr>
            <p:ph idx="1" type="body"/>
          </p:nvPr>
        </p:nvSpPr>
        <p:spPr>
          <a:xfrm>
            <a:off x="1521823" y="1825625"/>
            <a:ext cx="9831976"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sz="2800"/>
              <a:t>The good news is attachment is not fixed</a:t>
            </a:r>
            <a:endParaRPr/>
          </a:p>
          <a:p>
            <a:pPr indent="-228600" lvl="1" marL="685800" rtl="0" algn="l">
              <a:lnSpc>
                <a:spcPct val="90000"/>
              </a:lnSpc>
              <a:spcBef>
                <a:spcPts val="500"/>
              </a:spcBef>
              <a:spcAft>
                <a:spcPts val="0"/>
              </a:spcAft>
              <a:buClr>
                <a:schemeClr val="dk1"/>
              </a:buClr>
              <a:buSzPts val="2400"/>
              <a:buChar char="•"/>
            </a:pPr>
            <a:r>
              <a:rPr lang="en-US"/>
              <a:t>Earned Secure Adult Attachment involves reconciling childhood experiences and developing secure relationship patterns as an adult by having more positive relationship experiences over time.</a:t>
            </a:r>
            <a:endParaRPr/>
          </a:p>
          <a:p>
            <a:pPr indent="-228600" lvl="0" marL="228600" rtl="0" algn="l">
              <a:lnSpc>
                <a:spcPct val="90000"/>
              </a:lnSpc>
              <a:spcBef>
                <a:spcPts val="1000"/>
              </a:spcBef>
              <a:spcAft>
                <a:spcPts val="0"/>
              </a:spcAft>
              <a:buClr>
                <a:schemeClr val="dk1"/>
              </a:buClr>
              <a:buSzPts val="2800"/>
              <a:buChar char="•"/>
            </a:pPr>
            <a:r>
              <a:rPr lang="en-US" sz="2800"/>
              <a:t>Parents with Earned </a:t>
            </a:r>
            <a:r>
              <a:rPr lang="en-US"/>
              <a:t>S</a:t>
            </a:r>
            <a:r>
              <a:rPr lang="en-US" sz="2800"/>
              <a:t>ecure </a:t>
            </a:r>
            <a:r>
              <a:rPr lang="en-US"/>
              <a:t>A</a:t>
            </a:r>
            <a:r>
              <a:rPr lang="en-US" sz="2800"/>
              <a:t>ttachment can break the intergenerational cycle of attachment issues and exhibit resilient parenting even under high stress environmental conditions.</a:t>
            </a:r>
            <a:endParaRPr/>
          </a:p>
          <a:p>
            <a:pPr indent="-228600" lvl="0" marL="228600" rtl="0" algn="l">
              <a:lnSpc>
                <a:spcPct val="90000"/>
              </a:lnSpc>
              <a:spcBef>
                <a:spcPts val="1000"/>
              </a:spcBef>
              <a:spcAft>
                <a:spcPts val="0"/>
              </a:spcAft>
              <a:buClr>
                <a:schemeClr val="dk1"/>
              </a:buClr>
              <a:buSzPts val="2800"/>
              <a:buChar char="•"/>
            </a:pPr>
            <a:r>
              <a:rPr lang="en-US"/>
              <a:t>Understanding Adult Attachment can inform risks to infant mental health and attachment as well as be an important point of intervention during pregnancy and infancy.</a:t>
            </a:r>
            <a:endParaRPr sz="2800"/>
          </a:p>
          <a:p>
            <a:pPr indent="-50800" lvl="0" marL="228600" rtl="0" algn="l">
              <a:lnSpc>
                <a:spcPct val="90000"/>
              </a:lnSpc>
              <a:spcBef>
                <a:spcPts val="1000"/>
              </a:spcBef>
              <a:spcAft>
                <a:spcPts val="0"/>
              </a:spcAft>
              <a:buClr>
                <a:schemeClr val="dk1"/>
              </a:buClr>
              <a:buSzPts val="2800"/>
              <a:buNone/>
            </a:pPr>
            <a:r>
              <a:t/>
            </a:r>
            <a:endParaRPr sz="2800"/>
          </a:p>
          <a:p>
            <a:pPr indent="-50800" lvl="0" marL="228600" rtl="0" algn="l">
              <a:lnSpc>
                <a:spcPct val="90000"/>
              </a:lnSpc>
              <a:spcBef>
                <a:spcPts val="1000"/>
              </a:spcBef>
              <a:spcAft>
                <a:spcPts val="0"/>
              </a:spcAft>
              <a:buClr>
                <a:schemeClr val="dk1"/>
              </a:buClr>
              <a:buSzPts val="2800"/>
              <a:buNone/>
            </a:pPr>
            <a:r>
              <a:t/>
            </a:r>
            <a:endParaRPr/>
          </a:p>
        </p:txBody>
      </p:sp>
      <p:pic>
        <p:nvPicPr>
          <p:cNvPr id="292" name="Google Shape;292;p28"/>
          <p:cNvPicPr preferRelativeResize="0"/>
          <p:nvPr/>
        </p:nvPicPr>
        <p:blipFill rotWithShape="1">
          <a:blip r:embed="rId3">
            <a:alphaModFix/>
          </a:blip>
          <a:srcRect b="0" l="0" r="0" t="0"/>
          <a:stretch/>
        </p:blipFill>
        <p:spPr>
          <a:xfrm>
            <a:off x="0" y="5481263"/>
            <a:ext cx="1720715" cy="1376737"/>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6" name="Shape 296"/>
        <p:cNvGrpSpPr/>
        <p:nvPr/>
      </p:nvGrpSpPr>
      <p:grpSpPr>
        <a:xfrm>
          <a:off x="0" y="0"/>
          <a:ext cx="0" cy="0"/>
          <a:chOff x="0" y="0"/>
          <a:chExt cx="0" cy="0"/>
        </a:xfrm>
      </p:grpSpPr>
      <p:pic>
        <p:nvPicPr>
          <p:cNvPr id="297" name="Google Shape;297;p29"/>
          <p:cNvPicPr preferRelativeResize="0"/>
          <p:nvPr/>
        </p:nvPicPr>
        <p:blipFill rotWithShape="1">
          <a:blip r:embed="rId3">
            <a:alphaModFix/>
          </a:blip>
          <a:srcRect b="0" l="0" r="0" t="0"/>
          <a:stretch/>
        </p:blipFill>
        <p:spPr>
          <a:xfrm>
            <a:off x="0" y="5481263"/>
            <a:ext cx="1720715" cy="1376737"/>
          </a:xfrm>
          <a:prstGeom prst="rect">
            <a:avLst/>
          </a:prstGeom>
          <a:noFill/>
          <a:ln>
            <a:noFill/>
          </a:ln>
        </p:spPr>
      </p:pic>
      <p:sp>
        <p:nvSpPr>
          <p:cNvPr id="298" name="Google Shape;298;p2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Interventions for Parent-Child Relationship Difficulties</a:t>
            </a:r>
            <a:endParaRPr/>
          </a:p>
        </p:txBody>
      </p:sp>
      <p:sp>
        <p:nvSpPr>
          <p:cNvPr id="299" name="Google Shape;299;p2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Pharmacotherapy and/or psychotherapy for parental mental health</a:t>
            </a:r>
            <a:endParaRPr/>
          </a:p>
          <a:p>
            <a:pPr indent="-228600" lvl="0" marL="228600" rtl="0" algn="l">
              <a:lnSpc>
                <a:spcPct val="90000"/>
              </a:lnSpc>
              <a:spcBef>
                <a:spcPts val="1000"/>
              </a:spcBef>
              <a:spcAft>
                <a:spcPts val="0"/>
              </a:spcAft>
              <a:buClr>
                <a:schemeClr val="dk1"/>
              </a:buClr>
              <a:buSzPts val="2800"/>
              <a:buChar char="•"/>
            </a:pPr>
            <a:r>
              <a:rPr lang="en-US"/>
              <a:t>Education for parents about normal development to form realistic expectations for their infant</a:t>
            </a:r>
            <a:endParaRPr/>
          </a:p>
          <a:p>
            <a:pPr indent="-228600" lvl="0" marL="228600" rtl="0" algn="l">
              <a:lnSpc>
                <a:spcPct val="90000"/>
              </a:lnSpc>
              <a:spcBef>
                <a:spcPts val="1000"/>
              </a:spcBef>
              <a:spcAft>
                <a:spcPts val="0"/>
              </a:spcAft>
              <a:buClr>
                <a:schemeClr val="dk1"/>
              </a:buClr>
              <a:buSzPts val="2800"/>
              <a:buChar char="•"/>
            </a:pPr>
            <a:r>
              <a:rPr lang="en-US"/>
              <a:t>Parent-infant psychotherapy</a:t>
            </a:r>
            <a:endParaRPr/>
          </a:p>
          <a:p>
            <a:pPr indent="-228600" lvl="1" marL="685800" rtl="0" algn="l">
              <a:lnSpc>
                <a:spcPct val="90000"/>
              </a:lnSpc>
              <a:spcBef>
                <a:spcPts val="500"/>
              </a:spcBef>
              <a:spcAft>
                <a:spcPts val="0"/>
              </a:spcAft>
              <a:buClr>
                <a:schemeClr val="dk1"/>
              </a:buClr>
              <a:buSzPts val="2400"/>
              <a:buChar char="•"/>
            </a:pPr>
            <a:r>
              <a:rPr lang="en-US"/>
              <a:t>Relationship as target of intervention</a:t>
            </a:r>
            <a:endParaRPr/>
          </a:p>
          <a:p>
            <a:pPr indent="-228600" lvl="1" marL="685800" rtl="0" algn="l">
              <a:lnSpc>
                <a:spcPct val="90000"/>
              </a:lnSpc>
              <a:spcBef>
                <a:spcPts val="500"/>
              </a:spcBef>
              <a:spcAft>
                <a:spcPts val="0"/>
              </a:spcAft>
              <a:buClr>
                <a:schemeClr val="dk1"/>
              </a:buClr>
              <a:buSzPts val="2400"/>
              <a:buChar char="•"/>
            </a:pPr>
            <a:r>
              <a:rPr lang="en-US"/>
              <a:t>Treatments include a range of practical &amp; behavioral interventions as well as focusing on the emotional dynamics between parent and infant</a:t>
            </a:r>
            <a:endParaRPr/>
          </a:p>
          <a:p>
            <a:pPr indent="-228600" lvl="1" marL="685800" rtl="0" algn="l">
              <a:lnSpc>
                <a:spcPct val="90000"/>
              </a:lnSpc>
              <a:spcBef>
                <a:spcPts val="500"/>
              </a:spcBef>
              <a:spcAft>
                <a:spcPts val="0"/>
              </a:spcAft>
              <a:buClr>
                <a:schemeClr val="dk1"/>
              </a:buClr>
              <a:buSzPts val="2400"/>
              <a:buChar char="•"/>
            </a:pPr>
            <a:r>
              <a:rPr lang="en-US"/>
              <a:t>Strength-based &amp; culturally informed</a:t>
            </a:r>
            <a:endParaRPr/>
          </a:p>
          <a:p>
            <a:pPr indent="-228600" lvl="1" marL="685800" rtl="0" algn="l">
              <a:lnSpc>
                <a:spcPct val="90000"/>
              </a:lnSpc>
              <a:spcBef>
                <a:spcPts val="500"/>
              </a:spcBef>
              <a:spcAft>
                <a:spcPts val="0"/>
              </a:spcAft>
              <a:buClr>
                <a:schemeClr val="dk1"/>
              </a:buClr>
              <a:buSzPts val="2400"/>
              <a:buChar char="•"/>
            </a:pPr>
            <a:r>
              <a:rPr lang="en-US"/>
              <a:t>Treatments with a focus on the mother-infant dyad that also address maternal mental health (e.g., Mother-Infant Therapy Group &amp; Mom Power)</a:t>
            </a:r>
            <a:endParaRPr/>
          </a:p>
          <a:p>
            <a:pPr indent="-76200" lvl="1" marL="685800" rtl="0" algn="l">
              <a:lnSpc>
                <a:spcPct val="90000"/>
              </a:lnSpc>
              <a:spcBef>
                <a:spcPts val="500"/>
              </a:spcBef>
              <a:spcAft>
                <a:spcPts val="0"/>
              </a:spcAft>
              <a:buClr>
                <a:schemeClr val="dk1"/>
              </a:buClr>
              <a:buSzPts val="240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pic>
        <p:nvPicPr>
          <p:cNvPr id="103" name="Google Shape;103;p3"/>
          <p:cNvPicPr preferRelativeResize="0"/>
          <p:nvPr/>
        </p:nvPicPr>
        <p:blipFill rotWithShape="1">
          <a:blip r:embed="rId3">
            <a:alphaModFix/>
          </a:blip>
          <a:srcRect b="0" l="0" r="0" t="0"/>
          <a:stretch/>
        </p:blipFill>
        <p:spPr>
          <a:xfrm>
            <a:off x="0" y="5481263"/>
            <a:ext cx="1720715" cy="1376737"/>
          </a:xfrm>
          <a:prstGeom prst="rect">
            <a:avLst/>
          </a:prstGeom>
          <a:noFill/>
          <a:ln>
            <a:noFill/>
          </a:ln>
        </p:spPr>
      </p:pic>
      <p:sp>
        <p:nvSpPr>
          <p:cNvPr id="104" name="Google Shape;104;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Outline	</a:t>
            </a:r>
            <a:endParaRPr/>
          </a:p>
        </p:txBody>
      </p:sp>
      <p:sp>
        <p:nvSpPr>
          <p:cNvPr id="105" name="Google Shape;105;p3"/>
          <p:cNvSpPr txBox="1"/>
          <p:nvPr>
            <p:ph idx="1" type="body"/>
          </p:nvPr>
        </p:nvSpPr>
        <p:spPr>
          <a:xfrm>
            <a:off x="1223682" y="1825625"/>
            <a:ext cx="10130118" cy="416504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Infant Mental Health</a:t>
            </a:r>
            <a:endParaRPr/>
          </a:p>
          <a:p>
            <a:pPr indent="-228600" lvl="0" marL="228600" rtl="0" algn="l">
              <a:lnSpc>
                <a:spcPct val="90000"/>
              </a:lnSpc>
              <a:spcBef>
                <a:spcPts val="1000"/>
              </a:spcBef>
              <a:spcAft>
                <a:spcPts val="0"/>
              </a:spcAft>
              <a:buClr>
                <a:schemeClr val="dk1"/>
              </a:buClr>
              <a:buSzPts val="2800"/>
              <a:buChar char="•"/>
            </a:pPr>
            <a:r>
              <a:rPr lang="en-US"/>
              <a:t>What is Attachment &amp; Why is it Important?</a:t>
            </a:r>
            <a:endParaRPr/>
          </a:p>
          <a:p>
            <a:pPr indent="-228600" lvl="0" marL="228600" rtl="0" algn="l">
              <a:lnSpc>
                <a:spcPct val="90000"/>
              </a:lnSpc>
              <a:spcBef>
                <a:spcPts val="1000"/>
              </a:spcBef>
              <a:spcAft>
                <a:spcPts val="0"/>
              </a:spcAft>
              <a:buClr>
                <a:schemeClr val="dk1"/>
              </a:buClr>
              <a:buSzPts val="2800"/>
              <a:buChar char="•"/>
            </a:pPr>
            <a:r>
              <a:rPr lang="en-US"/>
              <a:t>Infant Attachment Styles and Assessment</a:t>
            </a:r>
            <a:endParaRPr/>
          </a:p>
          <a:p>
            <a:pPr indent="-228600" lvl="0" marL="228600" rtl="0" algn="l">
              <a:lnSpc>
                <a:spcPct val="90000"/>
              </a:lnSpc>
              <a:spcBef>
                <a:spcPts val="1000"/>
              </a:spcBef>
              <a:spcAft>
                <a:spcPts val="0"/>
              </a:spcAft>
              <a:buClr>
                <a:schemeClr val="dk1"/>
              </a:buClr>
              <a:buSzPts val="2800"/>
              <a:buChar char="•"/>
            </a:pPr>
            <a:r>
              <a:rPr lang="en-US"/>
              <a:t>The Parent-Infant Relationship</a:t>
            </a:r>
            <a:endParaRPr/>
          </a:p>
          <a:p>
            <a:pPr indent="-228600" lvl="1" marL="685800" rtl="0" algn="l">
              <a:lnSpc>
                <a:spcPct val="90000"/>
              </a:lnSpc>
              <a:spcBef>
                <a:spcPts val="500"/>
              </a:spcBef>
              <a:spcAft>
                <a:spcPts val="0"/>
              </a:spcAft>
              <a:buClr>
                <a:schemeClr val="dk1"/>
              </a:buClr>
              <a:buSzPts val="2400"/>
              <a:buChar char="•"/>
            </a:pPr>
            <a:r>
              <a:rPr lang="en-US"/>
              <a:t>Intergenerational Transmission of Attachment</a:t>
            </a:r>
            <a:endParaRPr/>
          </a:p>
          <a:p>
            <a:pPr indent="-228600" lvl="1" marL="685800" rtl="0" algn="l">
              <a:lnSpc>
                <a:spcPct val="90000"/>
              </a:lnSpc>
              <a:spcBef>
                <a:spcPts val="500"/>
              </a:spcBef>
              <a:spcAft>
                <a:spcPts val="0"/>
              </a:spcAft>
              <a:buClr>
                <a:schemeClr val="dk1"/>
              </a:buClr>
              <a:buSzPts val="2400"/>
              <a:buChar char="•"/>
            </a:pPr>
            <a:r>
              <a:rPr lang="en-US"/>
              <a:t>Attachment &amp; the Perinatal Period</a:t>
            </a:r>
            <a:endParaRPr/>
          </a:p>
          <a:p>
            <a:pPr indent="-228600" lvl="0" marL="228600" rtl="0" algn="l">
              <a:lnSpc>
                <a:spcPct val="90000"/>
              </a:lnSpc>
              <a:spcBef>
                <a:spcPts val="1000"/>
              </a:spcBef>
              <a:spcAft>
                <a:spcPts val="0"/>
              </a:spcAft>
              <a:buClr>
                <a:schemeClr val="dk1"/>
              </a:buClr>
              <a:buSzPts val="2800"/>
              <a:buChar char="•"/>
            </a:pPr>
            <a:r>
              <a:rPr lang="en-US"/>
              <a:t>Adult Attachment Styles &amp; Assessment</a:t>
            </a:r>
            <a:endParaRPr/>
          </a:p>
          <a:p>
            <a:pPr indent="-228600" lvl="0" marL="228600" rtl="0" algn="l">
              <a:lnSpc>
                <a:spcPct val="90000"/>
              </a:lnSpc>
              <a:spcBef>
                <a:spcPts val="1000"/>
              </a:spcBef>
              <a:spcAft>
                <a:spcPts val="0"/>
              </a:spcAft>
              <a:buClr>
                <a:schemeClr val="dk1"/>
              </a:buClr>
              <a:buSzPts val="2800"/>
              <a:buChar char="•"/>
            </a:pPr>
            <a:r>
              <a:rPr lang="en-US"/>
              <a:t>Examples of Treatment for the Parent-Infant Relationship</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3" name="Shape 303"/>
        <p:cNvGrpSpPr/>
        <p:nvPr/>
      </p:nvGrpSpPr>
      <p:grpSpPr>
        <a:xfrm>
          <a:off x="0" y="0"/>
          <a:ext cx="0" cy="0"/>
          <a:chOff x="0" y="0"/>
          <a:chExt cx="0" cy="0"/>
        </a:xfrm>
      </p:grpSpPr>
      <p:sp>
        <p:nvSpPr>
          <p:cNvPr id="304" name="Google Shape;304;p3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Examples of Evidence-based Parent-Infant Interventions</a:t>
            </a:r>
            <a:endParaRPr/>
          </a:p>
        </p:txBody>
      </p:sp>
      <p:sp>
        <p:nvSpPr>
          <p:cNvPr id="305" name="Google Shape;305;p30"/>
          <p:cNvSpPr txBox="1"/>
          <p:nvPr>
            <p:ph idx="1" type="body"/>
          </p:nvPr>
        </p:nvSpPr>
        <p:spPr>
          <a:xfrm>
            <a:off x="1926771" y="1990217"/>
            <a:ext cx="9427029" cy="4332205"/>
          </a:xfrm>
          <a:prstGeom prst="rect">
            <a:avLst/>
          </a:prstGeom>
          <a:noFill/>
          <a:ln>
            <a:noFill/>
          </a:ln>
        </p:spPr>
        <p:txBody>
          <a:bodyPr anchorCtr="0" anchor="t" bIns="45700" lIns="91425" spcFirstLastPara="1" rIns="91425" wrap="square" tIns="45700">
            <a:normAutofit lnSpcReduction="10000"/>
          </a:bodyPr>
          <a:lstStyle/>
          <a:p>
            <a:pPr indent="-228600" lvl="0" marL="228600" rtl="0" algn="l">
              <a:lnSpc>
                <a:spcPct val="90000"/>
              </a:lnSpc>
              <a:spcBef>
                <a:spcPts val="0"/>
              </a:spcBef>
              <a:spcAft>
                <a:spcPts val="0"/>
              </a:spcAft>
              <a:buClr>
                <a:schemeClr val="dk1"/>
              </a:buClr>
              <a:buSzPts val="2800"/>
              <a:buChar char="•"/>
            </a:pPr>
            <a:r>
              <a:rPr lang="en-US"/>
              <a:t>Attachment and Biobehavioral Catch-up</a:t>
            </a:r>
            <a:endParaRPr/>
          </a:p>
          <a:p>
            <a:pPr indent="-228600" lvl="0" marL="228600" rtl="0" algn="l">
              <a:lnSpc>
                <a:spcPct val="90000"/>
              </a:lnSpc>
              <a:spcBef>
                <a:spcPts val="1000"/>
              </a:spcBef>
              <a:spcAft>
                <a:spcPts val="0"/>
              </a:spcAft>
              <a:buClr>
                <a:schemeClr val="dk1"/>
              </a:buClr>
              <a:buSzPts val="2800"/>
              <a:buChar char="•"/>
            </a:pPr>
            <a:r>
              <a:rPr lang="en-US"/>
              <a:t>Child-Parent Psychotherapy</a:t>
            </a:r>
            <a:endParaRPr/>
          </a:p>
          <a:p>
            <a:pPr indent="-228600" lvl="0" marL="228600" rtl="0" algn="l">
              <a:lnSpc>
                <a:spcPct val="90000"/>
              </a:lnSpc>
              <a:spcBef>
                <a:spcPts val="1000"/>
              </a:spcBef>
              <a:spcAft>
                <a:spcPts val="0"/>
              </a:spcAft>
              <a:buClr>
                <a:schemeClr val="dk1"/>
              </a:buClr>
              <a:buSzPts val="2800"/>
              <a:buChar char="•"/>
            </a:pPr>
            <a:r>
              <a:rPr lang="en-US"/>
              <a:t>Circle of Security</a:t>
            </a:r>
            <a:endParaRPr/>
          </a:p>
          <a:p>
            <a:pPr indent="-228600" lvl="0" marL="228600" rtl="0" algn="l">
              <a:lnSpc>
                <a:spcPct val="90000"/>
              </a:lnSpc>
              <a:spcBef>
                <a:spcPts val="1000"/>
              </a:spcBef>
              <a:spcAft>
                <a:spcPts val="0"/>
              </a:spcAft>
              <a:buClr>
                <a:schemeClr val="dk1"/>
              </a:buClr>
              <a:buSzPts val="2800"/>
              <a:buChar char="•"/>
            </a:pPr>
            <a:r>
              <a:rPr lang="en-US"/>
              <a:t>Incredible Years</a:t>
            </a:r>
            <a:endParaRPr/>
          </a:p>
          <a:p>
            <a:pPr indent="-228600" lvl="0" marL="228600" rtl="0" algn="l">
              <a:lnSpc>
                <a:spcPct val="90000"/>
              </a:lnSpc>
              <a:spcBef>
                <a:spcPts val="1000"/>
              </a:spcBef>
              <a:spcAft>
                <a:spcPts val="0"/>
              </a:spcAft>
              <a:buClr>
                <a:schemeClr val="dk1"/>
              </a:buClr>
              <a:buSzPts val="2800"/>
              <a:buChar char="•"/>
            </a:pPr>
            <a:r>
              <a:rPr lang="en-US"/>
              <a:t>Parent-Child Interaction Therapy</a:t>
            </a:r>
            <a:endParaRPr/>
          </a:p>
          <a:p>
            <a:pPr indent="-228600" lvl="0" marL="228600" rtl="0" algn="l">
              <a:lnSpc>
                <a:spcPct val="90000"/>
              </a:lnSpc>
              <a:spcBef>
                <a:spcPts val="1000"/>
              </a:spcBef>
              <a:spcAft>
                <a:spcPts val="0"/>
              </a:spcAft>
              <a:buClr>
                <a:schemeClr val="dk1"/>
              </a:buClr>
              <a:buSzPts val="2800"/>
              <a:buChar char="•"/>
            </a:pPr>
            <a:r>
              <a:rPr lang="en-US"/>
              <a:t>Promotion First Relationships</a:t>
            </a:r>
            <a:endParaRPr/>
          </a:p>
          <a:p>
            <a:pPr indent="-228600" lvl="0" marL="228600" rtl="0" algn="l">
              <a:lnSpc>
                <a:spcPct val="90000"/>
              </a:lnSpc>
              <a:spcBef>
                <a:spcPts val="1000"/>
              </a:spcBef>
              <a:spcAft>
                <a:spcPts val="0"/>
              </a:spcAft>
              <a:buClr>
                <a:schemeClr val="dk1"/>
              </a:buClr>
              <a:buSzPts val="2800"/>
              <a:buChar char="•"/>
            </a:pPr>
            <a:r>
              <a:rPr lang="en-US"/>
              <a:t>Theraplay</a:t>
            </a:r>
            <a:endParaRPr/>
          </a:p>
          <a:p>
            <a:pPr indent="-228600" lvl="0" marL="228600" rtl="0" algn="l">
              <a:lnSpc>
                <a:spcPct val="90000"/>
              </a:lnSpc>
              <a:spcBef>
                <a:spcPts val="1000"/>
              </a:spcBef>
              <a:spcAft>
                <a:spcPts val="0"/>
              </a:spcAft>
              <a:buClr>
                <a:schemeClr val="dk1"/>
              </a:buClr>
              <a:buSzPts val="2800"/>
              <a:buChar char="•"/>
            </a:pPr>
            <a:r>
              <a:rPr lang="en-US"/>
              <a:t>Trauma-focused cognitive behavioral therapy</a:t>
            </a:r>
            <a:endParaRPr/>
          </a:p>
          <a:p>
            <a:pPr indent="-228600" lvl="0" marL="228600" rtl="0" algn="l">
              <a:lnSpc>
                <a:spcPct val="90000"/>
              </a:lnSpc>
              <a:spcBef>
                <a:spcPts val="1000"/>
              </a:spcBef>
              <a:spcAft>
                <a:spcPts val="0"/>
              </a:spcAft>
              <a:buClr>
                <a:schemeClr val="dk1"/>
              </a:buClr>
              <a:buSzPts val="2800"/>
              <a:buChar char="•"/>
            </a:pPr>
            <a:r>
              <a:rPr lang="en-US"/>
              <a:t>Watch, Wait, and Wonder</a:t>
            </a:r>
            <a:endParaRPr/>
          </a:p>
        </p:txBody>
      </p:sp>
      <p:pic>
        <p:nvPicPr>
          <p:cNvPr id="306" name="Google Shape;306;p30"/>
          <p:cNvPicPr preferRelativeResize="0"/>
          <p:nvPr/>
        </p:nvPicPr>
        <p:blipFill rotWithShape="1">
          <a:blip r:embed="rId3">
            <a:alphaModFix/>
          </a:blip>
          <a:srcRect b="0" l="0" r="0" t="0"/>
          <a:stretch/>
        </p:blipFill>
        <p:spPr>
          <a:xfrm>
            <a:off x="0" y="5481263"/>
            <a:ext cx="1720715" cy="1376737"/>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0" name="Shape 310"/>
        <p:cNvGrpSpPr/>
        <p:nvPr/>
      </p:nvGrpSpPr>
      <p:grpSpPr>
        <a:xfrm>
          <a:off x="0" y="0"/>
          <a:ext cx="0" cy="0"/>
          <a:chOff x="0" y="0"/>
          <a:chExt cx="0" cy="0"/>
        </a:xfrm>
      </p:grpSpPr>
      <p:pic>
        <p:nvPicPr>
          <p:cNvPr descr="What is the Circle of Security – Circle of Security International" id="311" name="Google Shape;311;p31"/>
          <p:cNvPicPr preferRelativeResize="0"/>
          <p:nvPr>
            <p:ph idx="4294967295" type="body"/>
          </p:nvPr>
        </p:nvPicPr>
        <p:blipFill rotWithShape="1">
          <a:blip r:embed="rId3">
            <a:alphaModFix/>
          </a:blip>
          <a:srcRect b="0" l="0" r="0" t="0"/>
          <a:stretch/>
        </p:blipFill>
        <p:spPr>
          <a:xfrm>
            <a:off x="3090000" y="72650"/>
            <a:ext cx="9102000" cy="6858000"/>
          </a:xfrm>
          <a:prstGeom prst="rect">
            <a:avLst/>
          </a:prstGeom>
          <a:noFill/>
          <a:ln>
            <a:noFill/>
          </a:ln>
        </p:spPr>
      </p:pic>
      <p:pic>
        <p:nvPicPr>
          <p:cNvPr id="312" name="Google Shape;312;p31"/>
          <p:cNvPicPr preferRelativeResize="0"/>
          <p:nvPr/>
        </p:nvPicPr>
        <p:blipFill rotWithShape="1">
          <a:blip r:embed="rId4">
            <a:alphaModFix/>
          </a:blip>
          <a:srcRect b="0" l="0" r="0" t="0"/>
          <a:stretch/>
        </p:blipFill>
        <p:spPr>
          <a:xfrm>
            <a:off x="-13448" y="5481263"/>
            <a:ext cx="1720715" cy="1376737"/>
          </a:xfrm>
          <a:prstGeom prst="rect">
            <a:avLst/>
          </a:prstGeom>
          <a:noFill/>
          <a:ln>
            <a:noFill/>
          </a:ln>
        </p:spPr>
      </p:pic>
      <p:sp>
        <p:nvSpPr>
          <p:cNvPr id="313" name="Google Shape;313;p31"/>
          <p:cNvSpPr txBox="1"/>
          <p:nvPr/>
        </p:nvSpPr>
        <p:spPr>
          <a:xfrm>
            <a:off x="199030" y="1220305"/>
            <a:ext cx="2756700" cy="1477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Example handout from the Circle of Security intervention: “A Visual Map of Caregiver-Child Attachment”</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7" name="Shape 317"/>
        <p:cNvGrpSpPr/>
        <p:nvPr/>
      </p:nvGrpSpPr>
      <p:grpSpPr>
        <a:xfrm>
          <a:off x="0" y="0"/>
          <a:ext cx="0" cy="0"/>
          <a:chOff x="0" y="0"/>
          <a:chExt cx="0" cy="0"/>
        </a:xfrm>
      </p:grpSpPr>
      <p:sp>
        <p:nvSpPr>
          <p:cNvPr id="318" name="Google Shape;318;p3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Further Reading</a:t>
            </a:r>
            <a:endParaRPr/>
          </a:p>
        </p:txBody>
      </p:sp>
      <p:sp>
        <p:nvSpPr>
          <p:cNvPr id="319" name="Google Shape;319;p3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1800"/>
              <a:buChar char="•"/>
            </a:pPr>
            <a:r>
              <a:rPr lang="en-US" sz="1800"/>
              <a:t>Givrad, S., Paul, J.J., Wittmann, C., Nadal-Vicens, M., &amp; St. John-Larken, C. (2022). Infant Mental Health and the Parent-Infant Relationship: Essentials, Assessment, and Treatment. Textbook of Women’s Reproductive Mental Health, American Psychiatric Association. </a:t>
            </a:r>
            <a:endParaRPr/>
          </a:p>
          <a:p>
            <a:pPr indent="-228600" lvl="0" marL="228600" rtl="0" algn="l">
              <a:lnSpc>
                <a:spcPct val="90000"/>
              </a:lnSpc>
              <a:spcBef>
                <a:spcPts val="1000"/>
              </a:spcBef>
              <a:spcAft>
                <a:spcPts val="0"/>
              </a:spcAft>
              <a:buClr>
                <a:srgbClr val="000000"/>
              </a:buClr>
              <a:buSzPts val="1800"/>
              <a:buChar char="•"/>
            </a:pPr>
            <a:r>
              <a:rPr b="0" i="0" lang="en-US" sz="1800">
                <a:solidFill>
                  <a:srgbClr val="000000"/>
                </a:solidFill>
              </a:rPr>
              <a:t>Psychotherapy with Infants and Young Children: Repairing the Effects of Stress and Trauma on Early Attachment by Alicia Lieberman</a:t>
            </a:r>
            <a:endParaRPr/>
          </a:p>
          <a:p>
            <a:pPr indent="-228600" lvl="0" marL="228600" rtl="0" algn="l">
              <a:lnSpc>
                <a:spcPct val="90000"/>
              </a:lnSpc>
              <a:spcBef>
                <a:spcPts val="1000"/>
              </a:spcBef>
              <a:spcAft>
                <a:spcPts val="0"/>
              </a:spcAft>
              <a:buClr>
                <a:srgbClr val="000000"/>
              </a:buClr>
              <a:buSzPts val="1800"/>
              <a:buChar char="•"/>
            </a:pPr>
            <a:r>
              <a:rPr lang="en-US" sz="1800">
                <a:solidFill>
                  <a:srgbClr val="000000"/>
                </a:solidFill>
              </a:rPr>
              <a:t>Adult Attachment: A Concise Introduction to Theory and Research (2016) by Gillath, Karantzas, &amp; Fraley</a:t>
            </a:r>
            <a:endParaRPr/>
          </a:p>
          <a:p>
            <a:pPr indent="-228600" lvl="0" marL="228600" rtl="0" algn="l">
              <a:lnSpc>
                <a:spcPct val="90000"/>
              </a:lnSpc>
              <a:spcBef>
                <a:spcPts val="1000"/>
              </a:spcBef>
              <a:spcAft>
                <a:spcPts val="0"/>
              </a:spcAft>
              <a:buClr>
                <a:srgbClr val="000000"/>
              </a:buClr>
              <a:buSzPts val="1800"/>
              <a:buChar char="•"/>
            </a:pPr>
            <a:r>
              <a:rPr lang="en-US" sz="1800">
                <a:solidFill>
                  <a:srgbClr val="000000"/>
                </a:solidFill>
              </a:rPr>
              <a:t>Improving Patient Treatment with Attachment Theory: A Guide for Primary Care Practitioners and Specialists Edited by Jon Hunter &amp; Robert Maunder (2015)</a:t>
            </a:r>
            <a:endParaRPr/>
          </a:p>
          <a:p>
            <a:pPr indent="-228600" lvl="0" marL="228600" rtl="0" algn="l">
              <a:lnSpc>
                <a:spcPct val="90000"/>
              </a:lnSpc>
              <a:spcBef>
                <a:spcPts val="1000"/>
              </a:spcBef>
              <a:spcAft>
                <a:spcPts val="0"/>
              </a:spcAft>
              <a:buClr>
                <a:schemeClr val="dk1"/>
              </a:buClr>
              <a:buSzPts val="1800"/>
              <a:buChar char="•"/>
            </a:pPr>
            <a:r>
              <a:rPr lang="en-US" sz="1800"/>
              <a:t>Bartholomew, K., &amp; Horowitz, L.M. (1991). Attachment styles among young adults: A test of a four-category model. Journal of Personality and Social Psychology, 61(2), 226</a:t>
            </a:r>
            <a:endParaRPr/>
          </a:p>
          <a:p>
            <a:pPr indent="-228600" lvl="0" marL="228600" rtl="0" algn="l">
              <a:lnSpc>
                <a:spcPct val="90000"/>
              </a:lnSpc>
              <a:spcBef>
                <a:spcPts val="1000"/>
              </a:spcBef>
              <a:spcAft>
                <a:spcPts val="0"/>
              </a:spcAft>
              <a:buClr>
                <a:schemeClr val="dk1"/>
              </a:buClr>
              <a:buSzPts val="1800"/>
              <a:buChar char="•"/>
            </a:pPr>
            <a:r>
              <a:rPr lang="en-US" sz="1800"/>
              <a:t>The Circle of Security Intervention: Enhancing Attachment in Early Parent-Child Relationships (2016) by Powell, Cooper, Hoffman, &amp; Marvin</a:t>
            </a:r>
            <a:endParaRPr sz="1800"/>
          </a:p>
        </p:txBody>
      </p:sp>
      <p:pic>
        <p:nvPicPr>
          <p:cNvPr id="320" name="Google Shape;320;p32"/>
          <p:cNvPicPr preferRelativeResize="0"/>
          <p:nvPr/>
        </p:nvPicPr>
        <p:blipFill rotWithShape="1">
          <a:blip r:embed="rId3">
            <a:alphaModFix/>
          </a:blip>
          <a:srcRect b="0" l="0" r="0" t="0"/>
          <a:stretch/>
        </p:blipFill>
        <p:spPr>
          <a:xfrm>
            <a:off x="-13448" y="5481263"/>
            <a:ext cx="1720715" cy="1376737"/>
          </a:xfrm>
          <a:prstGeom prst="rect">
            <a:avLst/>
          </a:prstGeom>
          <a:noFill/>
          <a:ln>
            <a:noFill/>
          </a:ln>
        </p:spPr>
      </p:pic>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4" name="Shape 324"/>
        <p:cNvGrpSpPr/>
        <p:nvPr/>
      </p:nvGrpSpPr>
      <p:grpSpPr>
        <a:xfrm>
          <a:off x="0" y="0"/>
          <a:ext cx="0" cy="0"/>
          <a:chOff x="0" y="0"/>
          <a:chExt cx="0" cy="0"/>
        </a:xfrm>
      </p:grpSpPr>
      <p:sp>
        <p:nvSpPr>
          <p:cNvPr id="325" name="Google Shape;325;p33"/>
          <p:cNvSpPr txBox="1"/>
          <p:nvPr/>
        </p:nvSpPr>
        <p:spPr>
          <a:xfrm>
            <a:off x="1646661" y="1423444"/>
            <a:ext cx="9144000" cy="5239800"/>
          </a:xfrm>
          <a:prstGeom prst="rect">
            <a:avLst/>
          </a:prstGeom>
          <a:noFill/>
          <a:ln>
            <a:noFill/>
          </a:ln>
        </p:spPr>
        <p:txBody>
          <a:bodyPr anchorCtr="0" anchor="t" bIns="45700" lIns="91425" spcFirstLastPara="1" rIns="91425" wrap="square" tIns="45700">
            <a:noAutofit/>
          </a:bodyPr>
          <a:lstStyle/>
          <a:p>
            <a:pPr indent="-190500" lvl="0" marL="285750" marR="0" rtl="0" algn="l">
              <a:lnSpc>
                <a:spcPct val="90000"/>
              </a:lnSpc>
              <a:spcBef>
                <a:spcPts val="0"/>
              </a:spcBef>
              <a:spcAft>
                <a:spcPts val="0"/>
              </a:spcAft>
              <a:buClr>
                <a:schemeClr val="dk1"/>
              </a:buClr>
              <a:buSzPts val="1500"/>
              <a:buFont typeface="Arial"/>
              <a:buNone/>
            </a:pPr>
            <a:r>
              <a:t/>
            </a:r>
            <a:endParaRPr sz="1500">
              <a:solidFill>
                <a:schemeClr val="dk1"/>
              </a:solidFill>
              <a:latin typeface="Calibri"/>
              <a:ea typeface="Calibri"/>
              <a:cs typeface="Calibri"/>
              <a:sym typeface="Calibri"/>
            </a:endParaRPr>
          </a:p>
          <a:p>
            <a:pPr indent="-285750" lvl="0" marL="285750" marR="0" rtl="0" algn="l">
              <a:lnSpc>
                <a:spcPct val="90000"/>
              </a:lnSpc>
              <a:spcBef>
                <a:spcPts val="0"/>
              </a:spcBef>
              <a:spcAft>
                <a:spcPts val="0"/>
              </a:spcAft>
              <a:buClr>
                <a:schemeClr val="dk1"/>
              </a:buClr>
              <a:buSzPts val="1500"/>
              <a:buFont typeface="Arial"/>
              <a:buChar char="•"/>
            </a:pPr>
            <a:r>
              <a:rPr lang="en-US" sz="1500">
                <a:solidFill>
                  <a:schemeClr val="dk1"/>
                </a:solidFill>
                <a:latin typeface="Calibri"/>
                <a:ea typeface="Calibri"/>
                <a:cs typeface="Calibri"/>
                <a:sym typeface="Calibri"/>
              </a:rPr>
              <a:t>Ainsworth MDS, Blehar MC, Waters E, et al: Patterns of Attachment: A Study of the Strange Situation. Hillsdale, NJ, Erlbaum, 1978</a:t>
            </a:r>
            <a:endParaRPr/>
          </a:p>
          <a:p>
            <a:pPr indent="-190500" lvl="0" marL="285750" marR="0" rtl="0" algn="l">
              <a:lnSpc>
                <a:spcPct val="90000"/>
              </a:lnSpc>
              <a:spcBef>
                <a:spcPts val="0"/>
              </a:spcBef>
              <a:spcAft>
                <a:spcPts val="0"/>
              </a:spcAft>
              <a:buClr>
                <a:schemeClr val="dk1"/>
              </a:buClr>
              <a:buSzPts val="1500"/>
              <a:buFont typeface="Arial"/>
              <a:buNone/>
            </a:pPr>
            <a:r>
              <a:t/>
            </a:r>
            <a:endParaRPr sz="1500">
              <a:solidFill>
                <a:schemeClr val="dk1"/>
              </a:solidFill>
              <a:latin typeface="Calibri"/>
              <a:ea typeface="Calibri"/>
              <a:cs typeface="Calibri"/>
              <a:sym typeface="Calibri"/>
            </a:endParaRPr>
          </a:p>
          <a:p>
            <a:pPr indent="-285750" lvl="0" marL="285750" marR="0" rtl="0" algn="l">
              <a:lnSpc>
                <a:spcPct val="90000"/>
              </a:lnSpc>
              <a:spcBef>
                <a:spcPts val="0"/>
              </a:spcBef>
              <a:spcAft>
                <a:spcPts val="0"/>
              </a:spcAft>
              <a:buClr>
                <a:schemeClr val="dk1"/>
              </a:buClr>
              <a:buSzPts val="1500"/>
              <a:buFont typeface="Arial"/>
              <a:buChar char="•"/>
            </a:pPr>
            <a:r>
              <a:rPr lang="en-US" sz="1500">
                <a:solidFill>
                  <a:schemeClr val="dk1"/>
                </a:solidFill>
                <a:latin typeface="Calibri"/>
                <a:ea typeface="Calibri"/>
                <a:cs typeface="Calibri"/>
                <a:sym typeface="Calibri"/>
              </a:rPr>
              <a:t>Ainsworth MD, Bell SM: Attachment, exploration, and separation: illustrated by the behavior of one-year-olds in a strange situation. Child Dev 41(1):49–67, 1970 5490680</a:t>
            </a:r>
            <a:endParaRPr/>
          </a:p>
          <a:p>
            <a:pPr indent="-190500" lvl="0" marL="285750" marR="0" rtl="0" algn="l">
              <a:lnSpc>
                <a:spcPct val="90000"/>
              </a:lnSpc>
              <a:spcBef>
                <a:spcPts val="0"/>
              </a:spcBef>
              <a:spcAft>
                <a:spcPts val="0"/>
              </a:spcAft>
              <a:buClr>
                <a:schemeClr val="dk1"/>
              </a:buClr>
              <a:buSzPts val="1500"/>
              <a:buFont typeface="Arial"/>
              <a:buNone/>
            </a:pPr>
            <a:r>
              <a:t/>
            </a:r>
            <a:endParaRPr sz="1500">
              <a:solidFill>
                <a:schemeClr val="dk1"/>
              </a:solidFill>
              <a:latin typeface="Calibri"/>
              <a:ea typeface="Calibri"/>
              <a:cs typeface="Calibri"/>
              <a:sym typeface="Calibri"/>
            </a:endParaRPr>
          </a:p>
          <a:p>
            <a:pPr indent="-285750" lvl="0" marL="285750" marR="0" rtl="0" algn="l">
              <a:lnSpc>
                <a:spcPct val="90000"/>
              </a:lnSpc>
              <a:spcBef>
                <a:spcPts val="0"/>
              </a:spcBef>
              <a:spcAft>
                <a:spcPts val="0"/>
              </a:spcAft>
              <a:buClr>
                <a:schemeClr val="dk1"/>
              </a:buClr>
              <a:buSzPts val="1500"/>
              <a:buFont typeface="Arial"/>
              <a:buChar char="•"/>
            </a:pPr>
            <a:r>
              <a:rPr lang="en-US" sz="1500">
                <a:solidFill>
                  <a:schemeClr val="dk1"/>
                </a:solidFill>
                <a:latin typeface="Calibri"/>
                <a:ea typeface="Calibri"/>
                <a:cs typeface="Calibri"/>
                <a:sym typeface="Calibri"/>
              </a:rPr>
              <a:t>Bartholomew, K., &amp; Horowitz, L. M. (1991). Attachment styles among young adults: a test of a four-category model. Journal of personality and social psychology, 61(2), 226.</a:t>
            </a:r>
            <a:endParaRPr/>
          </a:p>
          <a:p>
            <a:pPr indent="-190500" lvl="0" marL="285750" marR="0" rtl="0" algn="l">
              <a:lnSpc>
                <a:spcPct val="90000"/>
              </a:lnSpc>
              <a:spcBef>
                <a:spcPts val="0"/>
              </a:spcBef>
              <a:spcAft>
                <a:spcPts val="0"/>
              </a:spcAft>
              <a:buClr>
                <a:schemeClr val="dk1"/>
              </a:buClr>
              <a:buSzPts val="1500"/>
              <a:buFont typeface="Arial"/>
              <a:buNone/>
            </a:pPr>
            <a:r>
              <a:t/>
            </a:r>
            <a:endParaRPr sz="1500">
              <a:solidFill>
                <a:schemeClr val="dk1"/>
              </a:solidFill>
              <a:latin typeface="Calibri"/>
              <a:ea typeface="Calibri"/>
              <a:cs typeface="Calibri"/>
              <a:sym typeface="Calibri"/>
            </a:endParaRPr>
          </a:p>
          <a:p>
            <a:pPr indent="-285750" lvl="0" marL="285750" marR="0" rtl="0" algn="l">
              <a:lnSpc>
                <a:spcPct val="90000"/>
              </a:lnSpc>
              <a:spcBef>
                <a:spcPts val="0"/>
              </a:spcBef>
              <a:spcAft>
                <a:spcPts val="0"/>
              </a:spcAft>
              <a:buClr>
                <a:schemeClr val="dk1"/>
              </a:buClr>
              <a:buSzPts val="1500"/>
              <a:buFont typeface="Arial"/>
              <a:buChar char="•"/>
            </a:pPr>
            <a:r>
              <a:rPr lang="en-US" sz="1500">
                <a:solidFill>
                  <a:schemeClr val="dk1"/>
                </a:solidFill>
                <a:latin typeface="Calibri"/>
                <a:ea typeface="Calibri"/>
                <a:cs typeface="Calibri"/>
                <a:sym typeface="Calibri"/>
              </a:rPr>
              <a:t>Boldt LJ, Kochanska G, Jonas K: Infant attachment moderates paths from early negativity to preadolescent outcomes for children and parents. Child Dev 88(2):584–596, 2017 27569427</a:t>
            </a:r>
            <a:endParaRPr/>
          </a:p>
          <a:p>
            <a:pPr indent="-190500" lvl="0" marL="285750" marR="0" rtl="0" algn="l">
              <a:lnSpc>
                <a:spcPct val="90000"/>
              </a:lnSpc>
              <a:spcBef>
                <a:spcPts val="0"/>
              </a:spcBef>
              <a:spcAft>
                <a:spcPts val="0"/>
              </a:spcAft>
              <a:buClr>
                <a:schemeClr val="dk1"/>
              </a:buClr>
              <a:buSzPts val="1500"/>
              <a:buFont typeface="Arial"/>
              <a:buNone/>
            </a:pPr>
            <a:r>
              <a:t/>
            </a:r>
            <a:endParaRPr sz="1500">
              <a:solidFill>
                <a:schemeClr val="dk1"/>
              </a:solidFill>
              <a:latin typeface="Calibri"/>
              <a:ea typeface="Calibri"/>
              <a:cs typeface="Calibri"/>
              <a:sym typeface="Calibri"/>
            </a:endParaRPr>
          </a:p>
          <a:p>
            <a:pPr indent="-285750" lvl="0" marL="285750" marR="0" rtl="0" algn="l">
              <a:lnSpc>
                <a:spcPct val="90000"/>
              </a:lnSpc>
              <a:spcBef>
                <a:spcPts val="0"/>
              </a:spcBef>
              <a:spcAft>
                <a:spcPts val="0"/>
              </a:spcAft>
              <a:buClr>
                <a:schemeClr val="dk1"/>
              </a:buClr>
              <a:buSzPts val="1500"/>
              <a:buFont typeface="Arial"/>
              <a:buChar char="•"/>
            </a:pPr>
            <a:r>
              <a:rPr lang="en-US" sz="1500">
                <a:solidFill>
                  <a:schemeClr val="dk1"/>
                </a:solidFill>
                <a:latin typeface="Calibri"/>
                <a:ea typeface="Calibri"/>
                <a:cs typeface="Calibri"/>
                <a:sym typeface="Calibri"/>
              </a:rPr>
              <a:t>Branjerdporn G, Meredith P, Strong J, Garcia J. Associations Between Maternal-Foetal Attachment and Infant Developmental Outcomes: A Systematic Review. Matern Child Health J. 2017 Mar;21(3):540-553. doi: 10.1007/s10995-016-2138-2. PMID: 27456309.</a:t>
            </a:r>
            <a:endParaRPr/>
          </a:p>
          <a:p>
            <a:pPr indent="-190500" lvl="0" marL="285750" marR="0" rtl="0" algn="l">
              <a:lnSpc>
                <a:spcPct val="90000"/>
              </a:lnSpc>
              <a:spcBef>
                <a:spcPts val="0"/>
              </a:spcBef>
              <a:spcAft>
                <a:spcPts val="0"/>
              </a:spcAft>
              <a:buClr>
                <a:schemeClr val="dk1"/>
              </a:buClr>
              <a:buSzPts val="1500"/>
              <a:buFont typeface="Arial"/>
              <a:buNone/>
            </a:pPr>
            <a:r>
              <a:t/>
            </a:r>
            <a:endParaRPr sz="1500">
              <a:solidFill>
                <a:schemeClr val="dk1"/>
              </a:solidFill>
              <a:latin typeface="Calibri"/>
              <a:ea typeface="Calibri"/>
              <a:cs typeface="Calibri"/>
              <a:sym typeface="Calibri"/>
            </a:endParaRPr>
          </a:p>
          <a:p>
            <a:pPr indent="-285750" lvl="0" marL="285750" marR="0" rtl="0" algn="l">
              <a:lnSpc>
                <a:spcPct val="90000"/>
              </a:lnSpc>
              <a:spcBef>
                <a:spcPts val="0"/>
              </a:spcBef>
              <a:spcAft>
                <a:spcPts val="0"/>
              </a:spcAft>
              <a:buClr>
                <a:schemeClr val="dk1"/>
              </a:buClr>
              <a:buSzPts val="1500"/>
              <a:buFont typeface="Arial"/>
              <a:buChar char="•"/>
            </a:pPr>
            <a:r>
              <a:rPr lang="en-US" sz="1500">
                <a:solidFill>
                  <a:schemeClr val="dk1"/>
                </a:solidFill>
                <a:latin typeface="Calibri"/>
                <a:ea typeface="Calibri"/>
                <a:cs typeface="Calibri"/>
                <a:sym typeface="Calibri"/>
              </a:rPr>
              <a:t>Cassidy, J. (1994). Emotion regulation: Influences on attachment relationships. Monographs of the Society for Research in Child Development, 59, 228-249.</a:t>
            </a:r>
            <a:endParaRPr/>
          </a:p>
          <a:p>
            <a:pPr indent="-476250" lvl="0" marL="571500" marR="0" rtl="0" algn="l">
              <a:lnSpc>
                <a:spcPct val="90000"/>
              </a:lnSpc>
              <a:spcBef>
                <a:spcPts val="0"/>
              </a:spcBef>
              <a:spcAft>
                <a:spcPts val="0"/>
              </a:spcAft>
              <a:buClr>
                <a:schemeClr val="dk1"/>
              </a:buClr>
              <a:buSzPts val="1500"/>
              <a:buFont typeface="Arial"/>
              <a:buNone/>
            </a:pPr>
            <a:r>
              <a:t/>
            </a:r>
            <a:endParaRPr sz="1500">
              <a:solidFill>
                <a:schemeClr val="dk1"/>
              </a:solidFill>
              <a:latin typeface="Calibri"/>
              <a:ea typeface="Calibri"/>
              <a:cs typeface="Calibri"/>
              <a:sym typeface="Calibri"/>
            </a:endParaRPr>
          </a:p>
          <a:p>
            <a:pPr indent="-476250" lvl="0" marL="571500" marR="0" rtl="0" algn="l">
              <a:lnSpc>
                <a:spcPct val="90000"/>
              </a:lnSpc>
              <a:spcBef>
                <a:spcPts val="0"/>
              </a:spcBef>
              <a:spcAft>
                <a:spcPts val="0"/>
              </a:spcAft>
              <a:buClr>
                <a:schemeClr val="dk1"/>
              </a:buClr>
              <a:buSzPts val="1500"/>
              <a:buFont typeface="Arial"/>
              <a:buNone/>
            </a:pPr>
            <a:r>
              <a:t/>
            </a:r>
            <a:endParaRPr sz="1500">
              <a:solidFill>
                <a:schemeClr val="dk1"/>
              </a:solidFill>
              <a:latin typeface="Calibri"/>
              <a:ea typeface="Calibri"/>
              <a:cs typeface="Calibri"/>
              <a:sym typeface="Calibri"/>
            </a:endParaRPr>
          </a:p>
          <a:p>
            <a:pPr indent="0" lvl="0" marL="0" marR="0" rtl="0" algn="l">
              <a:lnSpc>
                <a:spcPct val="90000"/>
              </a:lnSpc>
              <a:spcBef>
                <a:spcPts val="0"/>
              </a:spcBef>
              <a:spcAft>
                <a:spcPts val="0"/>
              </a:spcAft>
              <a:buClr>
                <a:schemeClr val="dk1"/>
              </a:buClr>
              <a:buSzPts val="1500"/>
              <a:buFont typeface="Calibri"/>
              <a:buNone/>
            </a:pPr>
            <a:r>
              <a:t/>
            </a:r>
            <a:endParaRPr sz="1500">
              <a:solidFill>
                <a:schemeClr val="dk1"/>
              </a:solidFill>
              <a:latin typeface="Calibri"/>
              <a:ea typeface="Calibri"/>
              <a:cs typeface="Calibri"/>
              <a:sym typeface="Calibri"/>
            </a:endParaRPr>
          </a:p>
          <a:p>
            <a:pPr indent="-476250" lvl="0" marL="571500" marR="0" rtl="0" algn="l">
              <a:lnSpc>
                <a:spcPct val="90000"/>
              </a:lnSpc>
              <a:spcBef>
                <a:spcPts val="0"/>
              </a:spcBef>
              <a:spcAft>
                <a:spcPts val="0"/>
              </a:spcAft>
              <a:buClr>
                <a:schemeClr val="dk1"/>
              </a:buClr>
              <a:buSzPts val="1500"/>
              <a:buFont typeface="Arial"/>
              <a:buNone/>
            </a:pPr>
            <a:r>
              <a:t/>
            </a:r>
            <a:endParaRPr sz="1500">
              <a:solidFill>
                <a:schemeClr val="dk1"/>
              </a:solidFill>
              <a:latin typeface="Calibri"/>
              <a:ea typeface="Calibri"/>
              <a:cs typeface="Calibri"/>
              <a:sym typeface="Calibri"/>
            </a:endParaRPr>
          </a:p>
          <a:p>
            <a:pPr indent="-476250" lvl="0" marL="571500" marR="0" rtl="0" algn="l">
              <a:lnSpc>
                <a:spcPct val="90000"/>
              </a:lnSpc>
              <a:spcBef>
                <a:spcPts val="0"/>
              </a:spcBef>
              <a:spcAft>
                <a:spcPts val="0"/>
              </a:spcAft>
              <a:buClr>
                <a:schemeClr val="dk1"/>
              </a:buClr>
              <a:buSzPts val="1500"/>
              <a:buFont typeface="Arial"/>
              <a:buNone/>
            </a:pPr>
            <a:r>
              <a:t/>
            </a:r>
            <a:endParaRPr sz="1500">
              <a:solidFill>
                <a:schemeClr val="dk1"/>
              </a:solidFill>
              <a:latin typeface="Calibri"/>
              <a:ea typeface="Calibri"/>
              <a:cs typeface="Calibri"/>
              <a:sym typeface="Calibri"/>
            </a:endParaRPr>
          </a:p>
          <a:p>
            <a:pPr indent="-476250" lvl="0" marL="571500" marR="0" rtl="0" algn="l">
              <a:lnSpc>
                <a:spcPct val="90000"/>
              </a:lnSpc>
              <a:spcBef>
                <a:spcPts val="0"/>
              </a:spcBef>
              <a:spcAft>
                <a:spcPts val="0"/>
              </a:spcAft>
              <a:buClr>
                <a:schemeClr val="dk1"/>
              </a:buClr>
              <a:buSzPts val="1500"/>
              <a:buFont typeface="Arial"/>
              <a:buNone/>
            </a:pPr>
            <a:r>
              <a:t/>
            </a:r>
            <a:endParaRPr sz="1500">
              <a:solidFill>
                <a:schemeClr val="dk1"/>
              </a:solidFill>
              <a:latin typeface="Calibri"/>
              <a:ea typeface="Calibri"/>
              <a:cs typeface="Calibri"/>
              <a:sym typeface="Calibri"/>
            </a:endParaRPr>
          </a:p>
        </p:txBody>
      </p:sp>
      <p:pic>
        <p:nvPicPr>
          <p:cNvPr id="326" name="Google Shape;326;p33"/>
          <p:cNvPicPr preferRelativeResize="0"/>
          <p:nvPr/>
        </p:nvPicPr>
        <p:blipFill rotWithShape="1">
          <a:blip r:embed="rId3">
            <a:alphaModFix/>
          </a:blip>
          <a:srcRect b="0" l="0" r="0" t="0"/>
          <a:stretch/>
        </p:blipFill>
        <p:spPr>
          <a:xfrm>
            <a:off x="0" y="5481263"/>
            <a:ext cx="1720715" cy="1376737"/>
          </a:xfrm>
          <a:prstGeom prst="rect">
            <a:avLst/>
          </a:prstGeom>
          <a:noFill/>
          <a:ln>
            <a:noFill/>
          </a:ln>
        </p:spPr>
      </p:pic>
      <p:sp>
        <p:nvSpPr>
          <p:cNvPr id="327" name="Google Shape;327;p33"/>
          <p:cNvSpPr txBox="1"/>
          <p:nvPr/>
        </p:nvSpPr>
        <p:spPr>
          <a:xfrm>
            <a:off x="838200" y="800023"/>
            <a:ext cx="10515600" cy="1325563"/>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4400"/>
              <a:buFont typeface="Calibri"/>
              <a:buNone/>
            </a:pPr>
            <a:r>
              <a:rPr lang="en-US" sz="4400">
                <a:solidFill>
                  <a:schemeClr val="dk1"/>
                </a:solidFill>
                <a:latin typeface="Calibri"/>
                <a:ea typeface="Calibri"/>
                <a:cs typeface="Calibri"/>
                <a:sym typeface="Calibri"/>
              </a:rPr>
              <a:t>References	</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1" name="Shape 331"/>
        <p:cNvGrpSpPr/>
        <p:nvPr/>
      </p:nvGrpSpPr>
      <p:grpSpPr>
        <a:xfrm>
          <a:off x="0" y="0"/>
          <a:ext cx="0" cy="0"/>
          <a:chOff x="0" y="0"/>
          <a:chExt cx="0" cy="0"/>
        </a:xfrm>
      </p:grpSpPr>
      <p:sp>
        <p:nvSpPr>
          <p:cNvPr id="332" name="Google Shape;332;p34"/>
          <p:cNvSpPr txBox="1"/>
          <p:nvPr/>
        </p:nvSpPr>
        <p:spPr>
          <a:xfrm>
            <a:off x="1524000" y="1847192"/>
            <a:ext cx="9144000" cy="5239800"/>
          </a:xfrm>
          <a:prstGeom prst="rect">
            <a:avLst/>
          </a:prstGeom>
          <a:noFill/>
          <a:ln>
            <a:noFill/>
          </a:ln>
        </p:spPr>
        <p:txBody>
          <a:bodyPr anchorCtr="0" anchor="t" bIns="45700" lIns="91425" spcFirstLastPara="1" rIns="91425" wrap="square" tIns="45700">
            <a:noAutofit/>
          </a:bodyPr>
          <a:lstStyle/>
          <a:p>
            <a:pPr indent="-285750" lvl="0" marL="285750" marR="0" rtl="0" algn="l">
              <a:lnSpc>
                <a:spcPct val="90000"/>
              </a:lnSpc>
              <a:spcBef>
                <a:spcPts val="0"/>
              </a:spcBef>
              <a:spcAft>
                <a:spcPts val="0"/>
              </a:spcAft>
              <a:buClr>
                <a:schemeClr val="dk1"/>
              </a:buClr>
              <a:buSzPts val="1500"/>
              <a:buFont typeface="Arial"/>
              <a:buChar char="•"/>
            </a:pPr>
            <a:r>
              <a:rPr lang="en-US" sz="1500">
                <a:solidFill>
                  <a:schemeClr val="dk1"/>
                </a:solidFill>
                <a:latin typeface="Calibri"/>
                <a:ea typeface="Calibri"/>
                <a:cs typeface="Calibri"/>
                <a:sym typeface="Calibri"/>
              </a:rPr>
              <a:t>Chess, S., &amp; Thomas, A. (1991). Temperament and the concept of goodness of fit. In J. Strelau &amp; A. Angleitner (Eds.), Explorations in temperament: International perspectives on theory and measurement (pp. 15–28). Plenum Press.</a:t>
            </a:r>
            <a:endParaRPr/>
          </a:p>
          <a:p>
            <a:pPr indent="-190500" lvl="0" marL="285750" marR="0" rtl="0" algn="l">
              <a:lnSpc>
                <a:spcPct val="90000"/>
              </a:lnSpc>
              <a:spcBef>
                <a:spcPts val="0"/>
              </a:spcBef>
              <a:spcAft>
                <a:spcPts val="0"/>
              </a:spcAft>
              <a:buClr>
                <a:schemeClr val="dk1"/>
              </a:buClr>
              <a:buSzPts val="1500"/>
              <a:buFont typeface="Arial"/>
              <a:buNone/>
            </a:pPr>
            <a:r>
              <a:t/>
            </a:r>
            <a:endParaRPr sz="1500">
              <a:solidFill>
                <a:schemeClr val="dk1"/>
              </a:solidFill>
              <a:latin typeface="Calibri"/>
              <a:ea typeface="Calibri"/>
              <a:cs typeface="Calibri"/>
              <a:sym typeface="Calibri"/>
            </a:endParaRPr>
          </a:p>
          <a:p>
            <a:pPr indent="-285750" lvl="0" marL="285750" marR="0" rtl="0" algn="l">
              <a:lnSpc>
                <a:spcPct val="90000"/>
              </a:lnSpc>
              <a:spcBef>
                <a:spcPts val="0"/>
              </a:spcBef>
              <a:spcAft>
                <a:spcPts val="0"/>
              </a:spcAft>
              <a:buClr>
                <a:schemeClr val="dk1"/>
              </a:buClr>
              <a:buSzPts val="1500"/>
              <a:buFont typeface="Arial"/>
              <a:buChar char="•"/>
            </a:pPr>
            <a:r>
              <a:rPr lang="en-US" sz="1500">
                <a:solidFill>
                  <a:schemeClr val="dk1"/>
                </a:solidFill>
                <a:latin typeface="Calibri"/>
                <a:ea typeface="Calibri"/>
                <a:cs typeface="Calibri"/>
                <a:sym typeface="Calibri"/>
              </a:rPr>
              <a:t>Cicchetti D, Rogosch FA, Toth SL: Fostering secure attachment in infants in maltreating families through preventive interventions. Dev Psychopathol 18(3):623–649, 2006 17152394</a:t>
            </a:r>
            <a:endParaRPr/>
          </a:p>
          <a:p>
            <a:pPr indent="-190500" lvl="0" marL="285750" marR="0" rtl="0" algn="l">
              <a:lnSpc>
                <a:spcPct val="90000"/>
              </a:lnSpc>
              <a:spcBef>
                <a:spcPts val="0"/>
              </a:spcBef>
              <a:spcAft>
                <a:spcPts val="0"/>
              </a:spcAft>
              <a:buClr>
                <a:schemeClr val="dk1"/>
              </a:buClr>
              <a:buSzPts val="1500"/>
              <a:buFont typeface="Arial"/>
              <a:buNone/>
            </a:pPr>
            <a:r>
              <a:t/>
            </a:r>
            <a:endParaRPr sz="1500">
              <a:solidFill>
                <a:schemeClr val="dk1"/>
              </a:solidFill>
              <a:latin typeface="Calibri"/>
              <a:ea typeface="Calibri"/>
              <a:cs typeface="Calibri"/>
              <a:sym typeface="Calibri"/>
            </a:endParaRPr>
          </a:p>
          <a:p>
            <a:pPr indent="-285750" lvl="0" marL="285750" marR="0" rtl="0" algn="l">
              <a:lnSpc>
                <a:spcPct val="90000"/>
              </a:lnSpc>
              <a:spcBef>
                <a:spcPts val="0"/>
              </a:spcBef>
              <a:spcAft>
                <a:spcPts val="0"/>
              </a:spcAft>
              <a:buClr>
                <a:schemeClr val="dk1"/>
              </a:buClr>
              <a:buSzPts val="1500"/>
              <a:buFont typeface="Arial"/>
              <a:buChar char="•"/>
            </a:pPr>
            <a:r>
              <a:rPr lang="en-US" sz="1500">
                <a:solidFill>
                  <a:schemeClr val="dk1"/>
                </a:solidFill>
                <a:latin typeface="Calibri"/>
                <a:ea typeface="Calibri"/>
                <a:cs typeface="Calibri"/>
                <a:sym typeface="Calibri"/>
              </a:rPr>
              <a:t>Clinton J, Feller AF, Williams RC: The importance of infant mental health. Paediatr Child Health 21(5):239–241, 2016 27441014</a:t>
            </a:r>
            <a:endParaRPr/>
          </a:p>
          <a:p>
            <a:pPr indent="-190500" lvl="0" marL="285750" marR="0" rtl="0" algn="l">
              <a:lnSpc>
                <a:spcPct val="90000"/>
              </a:lnSpc>
              <a:spcBef>
                <a:spcPts val="0"/>
              </a:spcBef>
              <a:spcAft>
                <a:spcPts val="0"/>
              </a:spcAft>
              <a:buClr>
                <a:schemeClr val="dk1"/>
              </a:buClr>
              <a:buSzPts val="1500"/>
              <a:buFont typeface="Arial"/>
              <a:buNone/>
            </a:pPr>
            <a:r>
              <a:t/>
            </a:r>
            <a:endParaRPr sz="1500">
              <a:solidFill>
                <a:schemeClr val="dk1"/>
              </a:solidFill>
              <a:latin typeface="Calibri"/>
              <a:ea typeface="Calibri"/>
              <a:cs typeface="Calibri"/>
              <a:sym typeface="Calibri"/>
            </a:endParaRPr>
          </a:p>
          <a:p>
            <a:pPr indent="-285750" lvl="0" marL="285750" marR="0" rtl="0" algn="l">
              <a:lnSpc>
                <a:spcPct val="90000"/>
              </a:lnSpc>
              <a:spcBef>
                <a:spcPts val="0"/>
              </a:spcBef>
              <a:spcAft>
                <a:spcPts val="0"/>
              </a:spcAft>
              <a:buClr>
                <a:schemeClr val="dk1"/>
              </a:buClr>
              <a:buSzPts val="1500"/>
              <a:buFont typeface="Arial"/>
              <a:buChar char="•"/>
            </a:pPr>
            <a:r>
              <a:rPr lang="en-US" sz="1500">
                <a:solidFill>
                  <a:schemeClr val="dk1"/>
                </a:solidFill>
                <a:latin typeface="Calibri"/>
                <a:ea typeface="Calibri"/>
                <a:cs typeface="Calibri"/>
                <a:sym typeface="Calibri"/>
              </a:rPr>
              <a:t>Collins, N. L., Ford, M. B., Guichard, A. C., &amp; Allard, L. M. (2006). Working Models of Attachment and Attribution Processes in Intimate Relationships. Personality and Social Psychology Bulletin, 32(2), 201–219.</a:t>
            </a:r>
            <a:endParaRPr/>
          </a:p>
          <a:p>
            <a:pPr indent="-190500" lvl="0" marL="285750" marR="0" rtl="0" algn="l">
              <a:lnSpc>
                <a:spcPct val="90000"/>
              </a:lnSpc>
              <a:spcBef>
                <a:spcPts val="0"/>
              </a:spcBef>
              <a:spcAft>
                <a:spcPts val="0"/>
              </a:spcAft>
              <a:buClr>
                <a:schemeClr val="dk1"/>
              </a:buClr>
              <a:buSzPts val="1500"/>
              <a:buFont typeface="Arial"/>
              <a:buNone/>
            </a:pPr>
            <a:r>
              <a:t/>
            </a:r>
            <a:endParaRPr sz="1500">
              <a:solidFill>
                <a:schemeClr val="dk1"/>
              </a:solidFill>
              <a:latin typeface="Calibri"/>
              <a:ea typeface="Calibri"/>
              <a:cs typeface="Calibri"/>
              <a:sym typeface="Calibri"/>
            </a:endParaRPr>
          </a:p>
          <a:p>
            <a:pPr indent="-285750" lvl="0" marL="285750" marR="0" rtl="0" algn="l">
              <a:lnSpc>
                <a:spcPct val="90000"/>
              </a:lnSpc>
              <a:spcBef>
                <a:spcPts val="0"/>
              </a:spcBef>
              <a:spcAft>
                <a:spcPts val="0"/>
              </a:spcAft>
              <a:buClr>
                <a:schemeClr val="dk1"/>
              </a:buClr>
              <a:buSzPts val="1500"/>
              <a:buFont typeface="Arial"/>
              <a:buChar char="•"/>
            </a:pPr>
            <a:r>
              <a:rPr lang="en-US" sz="1500">
                <a:solidFill>
                  <a:schemeClr val="dk1"/>
                </a:solidFill>
                <a:latin typeface="Calibri"/>
                <a:ea typeface="Calibri"/>
                <a:cs typeface="Calibri"/>
                <a:sym typeface="Calibri"/>
              </a:rPr>
              <a:t>Conde, Ana &amp; Figueiredo, Barbara &amp; Bifulco, Antonia. (2011). Attachment style and psychological adjustment in Couples. Attachment &amp; human development. 13. 271-91. </a:t>
            </a:r>
            <a:endParaRPr/>
          </a:p>
        </p:txBody>
      </p:sp>
      <p:pic>
        <p:nvPicPr>
          <p:cNvPr id="333" name="Google Shape;333;p34"/>
          <p:cNvPicPr preferRelativeResize="0"/>
          <p:nvPr/>
        </p:nvPicPr>
        <p:blipFill rotWithShape="1">
          <a:blip r:embed="rId3">
            <a:alphaModFix/>
          </a:blip>
          <a:srcRect b="0" l="0" r="0" t="0"/>
          <a:stretch/>
        </p:blipFill>
        <p:spPr>
          <a:xfrm>
            <a:off x="0" y="5481263"/>
            <a:ext cx="1720715" cy="1376737"/>
          </a:xfrm>
          <a:prstGeom prst="rect">
            <a:avLst/>
          </a:prstGeom>
          <a:noFill/>
          <a:ln>
            <a:noFill/>
          </a:ln>
        </p:spPr>
      </p:pic>
      <p:sp>
        <p:nvSpPr>
          <p:cNvPr id="334" name="Google Shape;334;p34"/>
          <p:cNvSpPr txBox="1"/>
          <p:nvPr/>
        </p:nvSpPr>
        <p:spPr>
          <a:xfrm>
            <a:off x="838200" y="733113"/>
            <a:ext cx="10515600" cy="1325563"/>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4400"/>
              <a:buFont typeface="Calibri"/>
              <a:buNone/>
            </a:pPr>
            <a:r>
              <a:rPr lang="en-US" sz="4400">
                <a:solidFill>
                  <a:schemeClr val="dk1"/>
                </a:solidFill>
                <a:latin typeface="Calibri"/>
                <a:ea typeface="Calibri"/>
                <a:cs typeface="Calibri"/>
                <a:sym typeface="Calibri"/>
              </a:rPr>
              <a:t>References	</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8" name="Shape 338"/>
        <p:cNvGrpSpPr/>
        <p:nvPr/>
      </p:nvGrpSpPr>
      <p:grpSpPr>
        <a:xfrm>
          <a:off x="0" y="0"/>
          <a:ext cx="0" cy="0"/>
          <a:chOff x="0" y="0"/>
          <a:chExt cx="0" cy="0"/>
        </a:xfrm>
      </p:grpSpPr>
      <p:sp>
        <p:nvSpPr>
          <p:cNvPr id="339" name="Google Shape;339;p3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References	</a:t>
            </a:r>
            <a:endParaRPr/>
          </a:p>
        </p:txBody>
      </p:sp>
      <p:sp>
        <p:nvSpPr>
          <p:cNvPr id="340" name="Google Shape;340;p35"/>
          <p:cNvSpPr txBox="1"/>
          <p:nvPr>
            <p:ph idx="1" type="body"/>
          </p:nvPr>
        </p:nvSpPr>
        <p:spPr>
          <a:xfrm>
            <a:off x="1406434" y="1410307"/>
            <a:ext cx="10515600" cy="4351338"/>
          </a:xfrm>
          <a:prstGeom prst="rect">
            <a:avLst/>
          </a:prstGeom>
          <a:noFill/>
          <a:ln>
            <a:noFill/>
          </a:ln>
        </p:spPr>
        <p:txBody>
          <a:bodyPr anchorCtr="0" anchor="t" bIns="45700" lIns="91425" spcFirstLastPara="1" rIns="91425" wrap="square" tIns="45700">
            <a:normAutofit fontScale="92500"/>
          </a:bodyPr>
          <a:lstStyle/>
          <a:p>
            <a:pPr indent="-228600" lvl="0" marL="228600" rtl="0" algn="l">
              <a:lnSpc>
                <a:spcPct val="90000"/>
              </a:lnSpc>
              <a:spcBef>
                <a:spcPts val="0"/>
              </a:spcBef>
              <a:spcAft>
                <a:spcPts val="0"/>
              </a:spcAft>
              <a:buClr>
                <a:schemeClr val="dk1"/>
              </a:buClr>
              <a:buSzPct val="100000"/>
              <a:buChar char="•"/>
            </a:pPr>
            <a:r>
              <a:rPr lang="en-US" sz="1600">
                <a:latin typeface="Calibri"/>
                <a:ea typeface="Calibri"/>
                <a:cs typeface="Calibri"/>
                <a:sym typeface="Calibri"/>
              </a:rPr>
              <a:t>Ding YH, Xu X, Wang ZY, et al: The relation of infant attachment to attachment and cognitive and behavioural outcomes in early childhood. Early Hum Dev 90(9):459–464, 2014 25000392</a:t>
            </a:r>
            <a:endParaRPr i="0" sz="1600">
              <a:solidFill>
                <a:srgbClr val="333333"/>
              </a:solidFill>
            </a:endParaRPr>
          </a:p>
          <a:p>
            <a:pPr indent="-228600" lvl="0" marL="228600" rtl="0" algn="l">
              <a:lnSpc>
                <a:spcPct val="90000"/>
              </a:lnSpc>
              <a:spcBef>
                <a:spcPts val="1000"/>
              </a:spcBef>
              <a:spcAft>
                <a:spcPts val="0"/>
              </a:spcAft>
              <a:buClr>
                <a:srgbClr val="333333"/>
              </a:buClr>
              <a:buSzPct val="100000"/>
              <a:buChar char="•"/>
            </a:pPr>
            <a:r>
              <a:rPr i="0" lang="en-US" sz="1600">
                <a:solidFill>
                  <a:srgbClr val="333333"/>
                </a:solidFill>
              </a:rPr>
              <a:t>Dozier, M., &amp; Rutter, M. (2008). Challenges to the development of attachment relationships faced by young children in foster and adoptive care. In J. Cassidy &amp; P. R. Shaver (Eds.), </a:t>
            </a:r>
            <a:r>
              <a:rPr i="1" lang="en-US" sz="1600">
                <a:solidFill>
                  <a:srgbClr val="333333"/>
                </a:solidFill>
              </a:rPr>
              <a:t>Handbook of attachment: Theory, research, and clinical applications</a:t>
            </a:r>
            <a:r>
              <a:rPr i="0" lang="en-US" sz="1600">
                <a:solidFill>
                  <a:srgbClr val="333333"/>
                </a:solidFill>
              </a:rPr>
              <a:t> (pp. 698–717). The Guilford Press.</a:t>
            </a:r>
            <a:endParaRPr/>
          </a:p>
          <a:p>
            <a:pPr indent="-228600" lvl="0" marL="228600" rtl="0" algn="l">
              <a:lnSpc>
                <a:spcPct val="90000"/>
              </a:lnSpc>
              <a:spcBef>
                <a:spcPts val="1000"/>
              </a:spcBef>
              <a:spcAft>
                <a:spcPts val="0"/>
              </a:spcAft>
              <a:buClr>
                <a:schemeClr val="dk1"/>
              </a:buClr>
              <a:buSzPct val="100000"/>
              <a:buChar char="•"/>
            </a:pPr>
            <a:r>
              <a:rPr lang="en-US" sz="1600">
                <a:latin typeface="Calibri"/>
                <a:ea typeface="Calibri"/>
                <a:cs typeface="Calibri"/>
                <a:sym typeface="Calibri"/>
              </a:rPr>
              <a:t>Facompré CR, Bernard K, Waters TEA: Effectiveness of interventions in preventing disorganized attachment: a meta-analysis. Dev Psychopathol 30(1):1–11, 2018 28397637</a:t>
            </a:r>
            <a:endParaRPr i="0" sz="1600">
              <a:solidFill>
                <a:srgbClr val="333333"/>
              </a:solidFill>
            </a:endParaRPr>
          </a:p>
          <a:p>
            <a:pPr indent="-228600" lvl="0" marL="228600" rtl="0" algn="l">
              <a:lnSpc>
                <a:spcPct val="90000"/>
              </a:lnSpc>
              <a:spcBef>
                <a:spcPts val="1000"/>
              </a:spcBef>
              <a:spcAft>
                <a:spcPts val="0"/>
              </a:spcAft>
              <a:buClr>
                <a:srgbClr val="333333"/>
              </a:buClr>
              <a:buSzPct val="100000"/>
              <a:buChar char="•"/>
            </a:pPr>
            <a:r>
              <a:rPr i="0" lang="en-US" sz="1600">
                <a:solidFill>
                  <a:srgbClr val="333333"/>
                </a:solidFill>
              </a:rPr>
              <a:t>Fearon RP, Bakermans-Kranenburg MJ, van Ijzendoorn MH, Lapsley AM, Roisman GI. The significance of insecure attachment and disorganization in the development of children's externalizing behavior: a meta-analytic study. Child Dev. 2010 Mar-Apr;81(2):435-56. doi: 10.1111/j.1467-8624.2009.01405.x. PMID: 20438450.</a:t>
            </a:r>
            <a:endParaRPr/>
          </a:p>
          <a:p>
            <a:pPr indent="-228600" lvl="0" marL="228600" rtl="0" algn="l">
              <a:lnSpc>
                <a:spcPct val="90000"/>
              </a:lnSpc>
              <a:spcBef>
                <a:spcPts val="1000"/>
              </a:spcBef>
              <a:spcAft>
                <a:spcPts val="0"/>
              </a:spcAft>
              <a:buClr>
                <a:schemeClr val="dk1"/>
              </a:buClr>
              <a:buSzPct val="100000"/>
              <a:buChar char="•"/>
            </a:pPr>
            <a:r>
              <a:rPr lang="en-US" sz="1600">
                <a:latin typeface="Calibri"/>
                <a:ea typeface="Calibri"/>
                <a:cs typeface="Calibri"/>
                <a:sym typeface="Calibri"/>
              </a:rPr>
              <a:t>Felitti VJ, Anda RF, Nordenberg D, et al: Relationship of childhood abuse and household dysfunction to many of the leading causes of death in adults: the Adverse Childhood Experiences (ACE) study. Am J Prev Med 14(4):245–258, 1998 9635069</a:t>
            </a:r>
            <a:endParaRPr i="0" sz="1600">
              <a:solidFill>
                <a:srgbClr val="333333"/>
              </a:solidFill>
            </a:endParaRPr>
          </a:p>
          <a:p>
            <a:pPr indent="-228600" lvl="0" marL="228600" rtl="0" algn="l">
              <a:lnSpc>
                <a:spcPct val="90000"/>
              </a:lnSpc>
              <a:spcBef>
                <a:spcPts val="1000"/>
              </a:spcBef>
              <a:spcAft>
                <a:spcPts val="0"/>
              </a:spcAft>
              <a:buClr>
                <a:srgbClr val="222222"/>
              </a:buClr>
              <a:buSzPct val="100000"/>
              <a:buChar char="•"/>
            </a:pPr>
            <a:r>
              <a:rPr i="0" lang="en-US" sz="1600">
                <a:solidFill>
                  <a:srgbClr val="222222"/>
                </a:solidFill>
              </a:rPr>
              <a:t>Fraley, R. C., Heffernan, M. E., Vicary, A. M., &amp; Brumbaugh, C. C. (2011). The experiences in close relationships—Relationship Structures Questionnaire: A method for assessing attachment orientations across relationships. </a:t>
            </a:r>
            <a:r>
              <a:rPr i="1" lang="en-US" sz="1600">
                <a:solidFill>
                  <a:srgbClr val="222222"/>
                </a:solidFill>
              </a:rPr>
              <a:t>Psychological assessment</a:t>
            </a:r>
            <a:r>
              <a:rPr i="0" lang="en-US" sz="1600">
                <a:solidFill>
                  <a:srgbClr val="222222"/>
                </a:solidFill>
              </a:rPr>
              <a:t>, </a:t>
            </a:r>
            <a:r>
              <a:rPr i="1" lang="en-US" sz="1600">
                <a:solidFill>
                  <a:srgbClr val="222222"/>
                </a:solidFill>
              </a:rPr>
              <a:t>23</a:t>
            </a:r>
            <a:r>
              <a:rPr i="0" lang="en-US" sz="1600">
                <a:solidFill>
                  <a:srgbClr val="222222"/>
                </a:solidFill>
              </a:rPr>
              <a:t>(3), 615. </a:t>
            </a:r>
            <a:endParaRPr/>
          </a:p>
          <a:p>
            <a:pPr indent="-228600" lvl="0" marL="228600" rtl="0" algn="l">
              <a:lnSpc>
                <a:spcPct val="90000"/>
              </a:lnSpc>
              <a:spcBef>
                <a:spcPts val="1000"/>
              </a:spcBef>
              <a:spcAft>
                <a:spcPts val="0"/>
              </a:spcAft>
              <a:buClr>
                <a:srgbClr val="111111"/>
              </a:buClr>
              <a:buSzPct val="100000"/>
              <a:buChar char="•"/>
            </a:pPr>
            <a:r>
              <a:rPr i="0" lang="en-US" sz="1600">
                <a:solidFill>
                  <a:srgbClr val="111111"/>
                </a:solidFill>
              </a:rPr>
              <a:t>Fonagy, P., Steele, M., Steele, H., Moran, G. S., &amp; Higgitt, A. C. (1991). The capacity for understanding mental states: The reflective self in parent and child and its significance for security of attachment. Infant Mental Health Journal, 12 (3), 201–218. </a:t>
            </a:r>
            <a:endParaRPr/>
          </a:p>
        </p:txBody>
      </p:sp>
      <p:pic>
        <p:nvPicPr>
          <p:cNvPr id="341" name="Google Shape;341;p35"/>
          <p:cNvPicPr preferRelativeResize="0"/>
          <p:nvPr/>
        </p:nvPicPr>
        <p:blipFill rotWithShape="1">
          <a:blip r:embed="rId3">
            <a:alphaModFix/>
          </a:blip>
          <a:srcRect b="0" l="0" r="0" t="0"/>
          <a:stretch/>
        </p:blipFill>
        <p:spPr>
          <a:xfrm>
            <a:off x="0" y="5481263"/>
            <a:ext cx="1720715" cy="1376737"/>
          </a:xfrm>
          <a:prstGeom prst="rect">
            <a:avLst/>
          </a:prstGeom>
          <a:noFill/>
          <a:ln>
            <a:noFill/>
          </a:ln>
        </p:spPr>
      </p:pic>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5" name="Shape 345"/>
        <p:cNvGrpSpPr/>
        <p:nvPr/>
      </p:nvGrpSpPr>
      <p:grpSpPr>
        <a:xfrm>
          <a:off x="0" y="0"/>
          <a:ext cx="0" cy="0"/>
          <a:chOff x="0" y="0"/>
          <a:chExt cx="0" cy="0"/>
        </a:xfrm>
      </p:grpSpPr>
      <p:sp>
        <p:nvSpPr>
          <p:cNvPr id="346" name="Google Shape;346;p3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References</a:t>
            </a:r>
            <a:endParaRPr/>
          </a:p>
        </p:txBody>
      </p:sp>
      <p:sp>
        <p:nvSpPr>
          <p:cNvPr id="347" name="Google Shape;347;p36"/>
          <p:cNvSpPr txBox="1"/>
          <p:nvPr>
            <p:ph idx="1" type="body"/>
          </p:nvPr>
        </p:nvSpPr>
        <p:spPr>
          <a:xfrm>
            <a:off x="1436914" y="1468787"/>
            <a:ext cx="9916886" cy="4351338"/>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rgbClr val="232323"/>
              </a:buClr>
              <a:buSzPts val="1500"/>
              <a:buChar char="•"/>
            </a:pPr>
            <a:r>
              <a:rPr i="0" lang="en-US" sz="1500">
                <a:solidFill>
                  <a:srgbClr val="232323"/>
                </a:solidFill>
              </a:rPr>
              <a:t>George, C., Kaplan, N., &amp; Main, M. (1985). Adult Attachment Interview. Unpublished manuscript, Berkeley, CA: University of California.</a:t>
            </a:r>
            <a:endParaRPr i="0" sz="1500">
              <a:solidFill>
                <a:srgbClr val="222222"/>
              </a:solidFill>
            </a:endParaRPr>
          </a:p>
          <a:p>
            <a:pPr indent="-228600" lvl="0" marL="228600" rtl="0" algn="l">
              <a:lnSpc>
                <a:spcPct val="90000"/>
              </a:lnSpc>
              <a:spcBef>
                <a:spcPts val="1000"/>
              </a:spcBef>
              <a:spcAft>
                <a:spcPts val="0"/>
              </a:spcAft>
              <a:buClr>
                <a:srgbClr val="333333"/>
              </a:buClr>
              <a:buSzPts val="1500"/>
              <a:buChar char="•"/>
            </a:pPr>
            <a:r>
              <a:rPr b="0" i="0" lang="en-US" sz="1500">
                <a:solidFill>
                  <a:srgbClr val="333333"/>
                </a:solidFill>
              </a:rPr>
              <a:t>Griffin, D. W., &amp; Bartholomew, K. (1994). Models of the self and other: Fundamental dimensions underlying measures of adult attachment. </a:t>
            </a:r>
            <a:r>
              <a:rPr b="0" i="1" lang="en-US" sz="1500">
                <a:solidFill>
                  <a:srgbClr val="333333"/>
                </a:solidFill>
              </a:rPr>
              <a:t>Journal of Personality and Social Psychology, 67</a:t>
            </a:r>
            <a:r>
              <a:rPr b="0" i="0" lang="en-US" sz="1500">
                <a:solidFill>
                  <a:srgbClr val="333333"/>
                </a:solidFill>
              </a:rPr>
              <a:t>(3), 430–445.</a:t>
            </a:r>
            <a:endParaRPr/>
          </a:p>
          <a:p>
            <a:pPr indent="-228600" lvl="0" marL="228600" rtl="0" algn="l">
              <a:lnSpc>
                <a:spcPct val="90000"/>
              </a:lnSpc>
              <a:spcBef>
                <a:spcPts val="1000"/>
              </a:spcBef>
              <a:spcAft>
                <a:spcPts val="0"/>
              </a:spcAft>
              <a:buClr>
                <a:schemeClr val="dk1"/>
              </a:buClr>
              <a:buSzPts val="1500"/>
              <a:buChar char="•"/>
            </a:pPr>
            <a:r>
              <a:rPr lang="en-US" sz="1500">
                <a:latin typeface="Calibri"/>
                <a:ea typeface="Calibri"/>
                <a:cs typeface="Calibri"/>
                <a:sym typeface="Calibri"/>
              </a:rPr>
              <a:t>Main M, Solomon J: Procedures for identifying infants as disorganized/disoriented during the Ainsworth strange situation, in Attachment in the Preschool Years: Theory, Research, and Intervention. Edited by Greenberg MT, Cicchetti D, Cummings EM. Chicago, IL, University of Chicago Press, 1990, pp 121–160</a:t>
            </a:r>
            <a:endParaRPr b="0" i="0" sz="1500">
              <a:solidFill>
                <a:srgbClr val="333333"/>
              </a:solidFill>
            </a:endParaRPr>
          </a:p>
          <a:p>
            <a:pPr indent="-228600" lvl="0" marL="228600" rtl="0" algn="l">
              <a:lnSpc>
                <a:spcPct val="90000"/>
              </a:lnSpc>
              <a:spcBef>
                <a:spcPts val="1000"/>
              </a:spcBef>
              <a:spcAft>
                <a:spcPts val="0"/>
              </a:spcAft>
              <a:buClr>
                <a:srgbClr val="212121"/>
              </a:buClr>
              <a:buSzPts val="1500"/>
              <a:buChar char="•"/>
            </a:pPr>
            <a:r>
              <a:rPr i="0" lang="en-US" sz="1500">
                <a:solidFill>
                  <a:srgbClr val="212121"/>
                </a:solidFill>
              </a:rPr>
              <a:t>Meuti V, Aceti F, Giacchetti N, Carluccio GM, Zaccagni M, Marini I, Giancola O, Ciolli P, &amp; Biondi M. (2015). Perinatal Depression and Patterns of Attachment: A Critical Risk Factor? Depression Research &amp; Treatment, </a:t>
            </a:r>
            <a:r>
              <a:rPr i="0" lang="en-US" sz="1500">
                <a:solidFill>
                  <a:srgbClr val="111111"/>
                </a:solidFill>
              </a:rPr>
              <a:t>27(2), 77–102</a:t>
            </a:r>
            <a:r>
              <a:rPr i="0" lang="en-US" sz="1500">
                <a:solidFill>
                  <a:srgbClr val="212121"/>
                </a:solidFill>
              </a:rPr>
              <a:t>. </a:t>
            </a:r>
            <a:endParaRPr i="0" sz="1500">
              <a:solidFill>
                <a:srgbClr val="111111"/>
              </a:solidFill>
            </a:endParaRPr>
          </a:p>
          <a:p>
            <a:pPr indent="-228600" lvl="0" marL="228600" rtl="0" algn="l">
              <a:lnSpc>
                <a:spcPct val="90000"/>
              </a:lnSpc>
              <a:spcBef>
                <a:spcPts val="1000"/>
              </a:spcBef>
              <a:spcAft>
                <a:spcPts val="0"/>
              </a:spcAft>
              <a:buClr>
                <a:schemeClr val="dk1"/>
              </a:buClr>
              <a:buSzPts val="1500"/>
              <a:buChar char="•"/>
            </a:pPr>
            <a:r>
              <a:rPr i="0" lang="en-US" sz="1500"/>
              <a:t>Mikulincer, M., &amp; Shaver, P. R. (2003). The attachment behavioral system in adulthood: Activation, psychodynamics, and interpersonal processes. Journal of Personality and Social Psychology, 81, 97-115. </a:t>
            </a:r>
            <a:endParaRPr/>
          </a:p>
          <a:p>
            <a:pPr indent="-228600" lvl="0" marL="228600" rtl="0" algn="l">
              <a:lnSpc>
                <a:spcPct val="90000"/>
              </a:lnSpc>
              <a:spcBef>
                <a:spcPts val="1000"/>
              </a:spcBef>
              <a:spcAft>
                <a:spcPts val="0"/>
              </a:spcAft>
              <a:buClr>
                <a:srgbClr val="232323"/>
              </a:buClr>
              <a:buSzPts val="1500"/>
              <a:buChar char="•"/>
            </a:pPr>
            <a:r>
              <a:rPr i="0" lang="en-US" sz="1500">
                <a:solidFill>
                  <a:srgbClr val="232323"/>
                </a:solidFill>
              </a:rPr>
              <a:t>Rothbart, M. K., &amp; Derryberry, D. (1981). Development of Individual Difference in Temperament. In M. E. Lamb, &amp; A. L. Brown (Eds.), Advances in Developmental Psychology (pp. 37-86). Hillsdale, NJ: Lawrence Erlbaum Associates.</a:t>
            </a:r>
            <a:endParaRPr/>
          </a:p>
          <a:p>
            <a:pPr indent="-228600" lvl="0" marL="228600" rtl="0" algn="l">
              <a:lnSpc>
                <a:spcPct val="90000"/>
              </a:lnSpc>
              <a:spcBef>
                <a:spcPts val="1000"/>
              </a:spcBef>
              <a:spcAft>
                <a:spcPts val="0"/>
              </a:spcAft>
              <a:buClr>
                <a:schemeClr val="dk1"/>
              </a:buClr>
              <a:buSzPts val="1500"/>
              <a:buChar char="•"/>
            </a:pPr>
            <a:r>
              <a:rPr i="0" lang="en-US" sz="1500"/>
              <a:t>Schachner, D. A., Shaver, P. R., &amp; Mikulincer, M. (2003). Adult Attachment Theory, Psychodynamics, and Couple Relationships: An Overview.</a:t>
            </a:r>
            <a:endParaRPr/>
          </a:p>
          <a:p>
            <a:pPr indent="-228600" lvl="0" marL="228600" rtl="0" algn="l">
              <a:lnSpc>
                <a:spcPct val="90000"/>
              </a:lnSpc>
              <a:spcBef>
                <a:spcPts val="1000"/>
              </a:spcBef>
              <a:spcAft>
                <a:spcPts val="0"/>
              </a:spcAft>
              <a:buClr>
                <a:srgbClr val="000000"/>
              </a:buClr>
              <a:buSzPts val="1500"/>
              <a:buChar char="•"/>
            </a:pPr>
            <a:r>
              <a:rPr b="0" i="0" lang="en-US" sz="1500">
                <a:solidFill>
                  <a:srgbClr val="000000"/>
                </a:solidFill>
                <a:latin typeface="Calibri"/>
                <a:ea typeface="Calibri"/>
                <a:cs typeface="Calibri"/>
                <a:sym typeface="Calibri"/>
              </a:rPr>
              <a:t>Tronick, E., Als, H., Adamson, L., Wise, S., and Brazelton, T. B. (1978). The infant’s response to entrapment between contradictory messages in face-to-face interaction. J. Am. Acad. Child Psychiatry 17, 1–13. doi: 10.1016/S0002-7138(09)62273-1</a:t>
            </a:r>
            <a:endParaRPr sz="1500">
              <a:solidFill>
                <a:srgbClr val="BDC1C6"/>
              </a:solidFill>
            </a:endParaRPr>
          </a:p>
          <a:p>
            <a:pPr indent="-228600" lvl="0" marL="228600" rtl="0" algn="l">
              <a:lnSpc>
                <a:spcPct val="90000"/>
              </a:lnSpc>
              <a:spcBef>
                <a:spcPts val="1000"/>
              </a:spcBef>
              <a:spcAft>
                <a:spcPts val="0"/>
              </a:spcAft>
              <a:buClr>
                <a:srgbClr val="333333"/>
              </a:buClr>
              <a:buSzPts val="1500"/>
              <a:buChar char="•"/>
            </a:pPr>
            <a:r>
              <a:rPr i="0" lang="en-US" sz="1500">
                <a:solidFill>
                  <a:srgbClr val="333333"/>
                </a:solidFill>
              </a:rPr>
              <a:t>Warfa, N., Harper, M., Nicolais, G. </a:t>
            </a:r>
            <a:r>
              <a:rPr i="1" lang="en-US" sz="1500">
                <a:solidFill>
                  <a:srgbClr val="333333"/>
                </a:solidFill>
              </a:rPr>
              <a:t>et al.</a:t>
            </a:r>
            <a:r>
              <a:rPr i="0" lang="en-US" sz="1500">
                <a:solidFill>
                  <a:srgbClr val="333333"/>
                </a:solidFill>
              </a:rPr>
              <a:t> Adult attachment style as a risk factor for maternal postnatal depression: a systematic review. </a:t>
            </a:r>
            <a:r>
              <a:rPr i="1" lang="en-US" sz="1500">
                <a:solidFill>
                  <a:srgbClr val="333333"/>
                </a:solidFill>
              </a:rPr>
              <a:t>BMC Psychol</a:t>
            </a:r>
            <a:r>
              <a:rPr i="0" lang="en-US" sz="1500">
                <a:solidFill>
                  <a:srgbClr val="333333"/>
                </a:solidFill>
              </a:rPr>
              <a:t> 2, 56 (2014).</a:t>
            </a:r>
            <a:endParaRPr/>
          </a:p>
        </p:txBody>
      </p:sp>
      <p:pic>
        <p:nvPicPr>
          <p:cNvPr id="348" name="Google Shape;348;p36"/>
          <p:cNvPicPr preferRelativeResize="0"/>
          <p:nvPr/>
        </p:nvPicPr>
        <p:blipFill rotWithShape="1">
          <a:blip r:embed="rId3">
            <a:alphaModFix/>
          </a:blip>
          <a:srcRect b="0" l="0" r="0" t="0"/>
          <a:stretch/>
        </p:blipFill>
        <p:spPr>
          <a:xfrm>
            <a:off x="0" y="5481263"/>
            <a:ext cx="1720715" cy="1376737"/>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4"/>
          <p:cNvSpPr txBox="1"/>
          <p:nvPr/>
        </p:nvSpPr>
        <p:spPr>
          <a:xfrm>
            <a:off x="3382858" y="3179763"/>
            <a:ext cx="5426283" cy="1053570"/>
          </a:xfrm>
          <a:prstGeom prst="rect">
            <a:avLst/>
          </a:prstGeom>
          <a:noFill/>
          <a:ln>
            <a:noFill/>
          </a:ln>
        </p:spPr>
        <p:txBody>
          <a:bodyPr anchorCtr="0" anchor="t" bIns="45700" lIns="91425" spcFirstLastPara="1" rIns="91425" wrap="square" tIns="45700">
            <a:normAutofit/>
          </a:bodyPr>
          <a:lstStyle/>
          <a:p>
            <a:pPr indent="0" lvl="0" marL="0" marR="0" rtl="0" algn="l">
              <a:lnSpc>
                <a:spcPct val="90000"/>
              </a:lnSpc>
              <a:spcBef>
                <a:spcPts val="0"/>
              </a:spcBef>
              <a:spcAft>
                <a:spcPts val="0"/>
              </a:spcAft>
              <a:buClr>
                <a:schemeClr val="dk1"/>
              </a:buClr>
              <a:buSzPts val="4400"/>
              <a:buFont typeface="Calibri"/>
              <a:buNone/>
            </a:pPr>
            <a:r>
              <a:rPr b="0" i="0" lang="en-US" sz="4400" u="none" cap="none" strike="noStrike">
                <a:solidFill>
                  <a:schemeClr val="dk1"/>
                </a:solidFill>
                <a:latin typeface="Calibri"/>
                <a:ea typeface="Calibri"/>
                <a:cs typeface="Calibri"/>
                <a:sym typeface="Calibri"/>
              </a:rPr>
              <a:t>Infant Mental Health</a:t>
            </a:r>
            <a:endParaRPr/>
          </a:p>
        </p:txBody>
      </p:sp>
      <p:pic>
        <p:nvPicPr>
          <p:cNvPr id="111" name="Google Shape;111;p4"/>
          <p:cNvPicPr preferRelativeResize="0"/>
          <p:nvPr/>
        </p:nvPicPr>
        <p:blipFill rotWithShape="1">
          <a:blip r:embed="rId3">
            <a:alphaModFix/>
          </a:blip>
          <a:srcRect b="0" l="0" r="0" t="0"/>
          <a:stretch/>
        </p:blipFill>
        <p:spPr>
          <a:xfrm>
            <a:off x="0" y="5481263"/>
            <a:ext cx="1720715" cy="1376737"/>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Infant Mental Health</a:t>
            </a:r>
            <a:endParaRPr/>
          </a:p>
        </p:txBody>
      </p:sp>
      <p:sp>
        <p:nvSpPr>
          <p:cNvPr id="117" name="Google Shape;117;p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“…the developing capacity of the child from birth to age three to experience, regulate, and express emotions; form close and secure interpersonal relationships; and explore the environment and learn – all in the context of family, community and cultural expectations for young children” – ZERO to THREE Infant Mental Health Task Force Steering Committee 2001</a:t>
            </a:r>
            <a:endParaRPr/>
          </a:p>
          <a:p>
            <a:pPr indent="-228600" lvl="0" marL="228600" rtl="0" algn="l">
              <a:lnSpc>
                <a:spcPct val="90000"/>
              </a:lnSpc>
              <a:spcBef>
                <a:spcPts val="1000"/>
              </a:spcBef>
              <a:spcAft>
                <a:spcPts val="0"/>
              </a:spcAft>
              <a:buClr>
                <a:schemeClr val="dk1"/>
              </a:buClr>
              <a:buSzPts val="2800"/>
              <a:buChar char="•"/>
            </a:pPr>
            <a:r>
              <a:rPr lang="en-US"/>
              <a:t>Early environmental experiences affects an infant’s neurodevelopment and ultimate health and wellbeing throughout their life (Clinton et al. 2016)</a:t>
            </a:r>
            <a:endParaRPr/>
          </a:p>
        </p:txBody>
      </p:sp>
      <p:pic>
        <p:nvPicPr>
          <p:cNvPr id="118" name="Google Shape;118;p5"/>
          <p:cNvPicPr preferRelativeResize="0"/>
          <p:nvPr/>
        </p:nvPicPr>
        <p:blipFill rotWithShape="1">
          <a:blip r:embed="rId3">
            <a:alphaModFix/>
          </a:blip>
          <a:srcRect b="0" l="0" r="0" t="0"/>
          <a:stretch/>
        </p:blipFill>
        <p:spPr>
          <a:xfrm>
            <a:off x="0" y="5481263"/>
            <a:ext cx="1720715" cy="1376737"/>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The Still Face Paradigm</a:t>
            </a:r>
            <a:endParaRPr/>
          </a:p>
        </p:txBody>
      </p:sp>
      <p:pic>
        <p:nvPicPr>
          <p:cNvPr id="124" name="Google Shape;124;p6" title="Developmental Sciences at UMass Boston"/>
          <p:cNvPicPr preferRelativeResize="0"/>
          <p:nvPr>
            <p:ph idx="1" type="body"/>
          </p:nvPr>
        </p:nvPicPr>
        <p:blipFill rotWithShape="1">
          <a:blip r:embed="rId3">
            <a:alphaModFix/>
          </a:blip>
          <a:srcRect b="0" l="0" r="0" t="0"/>
          <a:stretch/>
        </p:blipFill>
        <p:spPr>
          <a:xfrm>
            <a:off x="5827153" y="1906308"/>
            <a:ext cx="5802312" cy="4351338"/>
          </a:xfrm>
          <a:prstGeom prst="rect">
            <a:avLst/>
          </a:prstGeom>
          <a:noFill/>
          <a:ln>
            <a:noFill/>
          </a:ln>
        </p:spPr>
      </p:pic>
      <p:sp>
        <p:nvSpPr>
          <p:cNvPr id="125" name="Google Shape;125;p6"/>
          <p:cNvSpPr txBox="1"/>
          <p:nvPr/>
        </p:nvSpPr>
        <p:spPr>
          <a:xfrm>
            <a:off x="784000" y="1941833"/>
            <a:ext cx="4727713" cy="3539430"/>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rgbClr val="000000"/>
              </a:buClr>
              <a:buSzPts val="2800"/>
              <a:buFont typeface="Arial"/>
              <a:buChar char="•"/>
            </a:pPr>
            <a:r>
              <a:rPr b="0" i="0" lang="en-US" sz="2800" u="none" cap="none" strike="noStrike">
                <a:solidFill>
                  <a:srgbClr val="000000"/>
                </a:solidFill>
                <a:latin typeface="Calibri"/>
                <a:ea typeface="Calibri"/>
                <a:cs typeface="Calibri"/>
                <a:sym typeface="Calibri"/>
              </a:rPr>
              <a:t>The Still-Face paradigm (Tronick et al., 1978) is one example of how researchers can assess the impact of an early life experience of maternal non-responsiveness and lack of reciprocity on the parent-infant relationship</a:t>
            </a:r>
            <a:endParaRPr b="0" i="0" sz="2800" u="none" cap="none" strike="noStrike">
              <a:solidFill>
                <a:schemeClr val="dk1"/>
              </a:solidFill>
              <a:latin typeface="Calibri"/>
              <a:ea typeface="Calibri"/>
              <a:cs typeface="Calibri"/>
              <a:sym typeface="Calibri"/>
            </a:endParaRPr>
          </a:p>
        </p:txBody>
      </p:sp>
      <p:pic>
        <p:nvPicPr>
          <p:cNvPr id="126" name="Google Shape;126;p6"/>
          <p:cNvPicPr preferRelativeResize="0"/>
          <p:nvPr/>
        </p:nvPicPr>
        <p:blipFill rotWithShape="1">
          <a:blip r:embed="rId4">
            <a:alphaModFix/>
          </a:blip>
          <a:srcRect b="0" l="0" r="0" t="0"/>
          <a:stretch/>
        </p:blipFill>
        <p:spPr>
          <a:xfrm>
            <a:off x="0" y="5481263"/>
            <a:ext cx="1720715" cy="1376737"/>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4"/>
                                        </p:tgtEl>
                                        <p:attrNameLst>
                                          <p:attrName>style.visibility</p:attrName>
                                        </p:attrNameLst>
                                      </p:cBhvr>
                                      <p:to>
                                        <p:strVal val="visible"/>
                                      </p:to>
                                    </p:set>
                                    <p:animEffect filter="fade" transition="in">
                                      <p:cBhvr>
                                        <p:cTn dur="1"/>
                                        <p:tgtEl>
                                          <p:spTgt spid="12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7"/>
          <p:cNvSpPr txBox="1"/>
          <p:nvPr/>
        </p:nvSpPr>
        <p:spPr>
          <a:xfrm>
            <a:off x="860357" y="518616"/>
            <a:ext cx="9220200" cy="873889"/>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4400"/>
              <a:buFont typeface="Calibri"/>
              <a:buNone/>
            </a:pPr>
            <a:r>
              <a:rPr b="0" i="0" lang="en-US" sz="4400" u="none" cap="none" strike="noStrike">
                <a:solidFill>
                  <a:schemeClr val="dk1"/>
                </a:solidFill>
                <a:latin typeface="Calibri"/>
                <a:ea typeface="Calibri"/>
                <a:cs typeface="Calibri"/>
                <a:sym typeface="Calibri"/>
              </a:rPr>
              <a:t>Adverse Childhood Experiences and Infant Mental Health</a:t>
            </a:r>
            <a:endParaRPr/>
          </a:p>
        </p:txBody>
      </p:sp>
      <p:pic>
        <p:nvPicPr>
          <p:cNvPr id="132" name="Google Shape;132;p7"/>
          <p:cNvPicPr preferRelativeResize="0"/>
          <p:nvPr/>
        </p:nvPicPr>
        <p:blipFill rotWithShape="1">
          <a:blip r:embed="rId3">
            <a:alphaModFix/>
          </a:blip>
          <a:srcRect b="0" l="0" r="0" t="0"/>
          <a:stretch/>
        </p:blipFill>
        <p:spPr>
          <a:xfrm>
            <a:off x="0" y="5481263"/>
            <a:ext cx="1720715" cy="1376737"/>
          </a:xfrm>
          <a:prstGeom prst="rect">
            <a:avLst/>
          </a:prstGeom>
          <a:noFill/>
          <a:ln>
            <a:noFill/>
          </a:ln>
        </p:spPr>
      </p:pic>
      <p:pic>
        <p:nvPicPr>
          <p:cNvPr id="133" name="Google Shape;133;p7"/>
          <p:cNvPicPr preferRelativeResize="0"/>
          <p:nvPr/>
        </p:nvPicPr>
        <p:blipFill rotWithShape="1">
          <a:blip r:embed="rId4">
            <a:alphaModFix/>
          </a:blip>
          <a:srcRect b="0" l="0" r="0" t="0"/>
          <a:stretch/>
        </p:blipFill>
        <p:spPr>
          <a:xfrm>
            <a:off x="7245723" y="1525863"/>
            <a:ext cx="4439771" cy="3806273"/>
          </a:xfrm>
          <a:prstGeom prst="rect">
            <a:avLst/>
          </a:prstGeom>
          <a:noFill/>
          <a:ln>
            <a:noFill/>
          </a:ln>
        </p:spPr>
      </p:pic>
      <p:sp>
        <p:nvSpPr>
          <p:cNvPr id="134" name="Google Shape;134;p7"/>
          <p:cNvSpPr txBox="1"/>
          <p:nvPr/>
        </p:nvSpPr>
        <p:spPr>
          <a:xfrm>
            <a:off x="860357" y="1831474"/>
            <a:ext cx="5924265" cy="5016758"/>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chemeClr val="dk1"/>
              </a:buClr>
              <a:buSzPts val="2000"/>
              <a:buFont typeface="Arial"/>
              <a:buChar char="•"/>
            </a:pPr>
            <a:r>
              <a:rPr b="0" i="0" lang="en-US" sz="2000" u="none" cap="none" strike="noStrike">
                <a:solidFill>
                  <a:schemeClr val="dk1"/>
                </a:solidFill>
                <a:latin typeface="Calibri"/>
                <a:ea typeface="Calibri"/>
                <a:cs typeface="Calibri"/>
                <a:sym typeface="Calibri"/>
              </a:rPr>
              <a:t>The importance of infant mental health and early life experiences are clearly demonstrated by research exploring the effect of Adverse Childhood Experiences throughout a person’s life (Felitti et al 1998; Givrad et al 2022). </a:t>
            </a:r>
            <a:endParaRPr/>
          </a:p>
          <a:p>
            <a:pPr indent="-285750" lvl="0" marL="285750" marR="0" rtl="0" algn="l">
              <a:spcBef>
                <a:spcPts val="0"/>
              </a:spcBef>
              <a:spcAft>
                <a:spcPts val="0"/>
              </a:spcAft>
              <a:buClr>
                <a:schemeClr val="dk1"/>
              </a:buClr>
              <a:buSzPts val="2000"/>
              <a:buFont typeface="Arial"/>
              <a:buChar char="•"/>
            </a:pPr>
            <a:r>
              <a:rPr b="0" i="0" lang="en-US" sz="2000" u="none" cap="none" strike="noStrike">
                <a:solidFill>
                  <a:schemeClr val="dk1"/>
                </a:solidFill>
                <a:latin typeface="Calibri"/>
                <a:ea typeface="Calibri"/>
                <a:cs typeface="Calibri"/>
                <a:sym typeface="Calibri"/>
              </a:rPr>
              <a:t>Adverse Childhood Experiences include early negative interactions with caregivers such as emotional or physical neglect, verbal abuse, and physical abuse (Felitti et al, 1998)</a:t>
            </a:r>
            <a:endParaRPr/>
          </a:p>
          <a:p>
            <a:pPr indent="-285750" lvl="0" marL="285750" marR="0" rtl="0" algn="l">
              <a:spcBef>
                <a:spcPts val="0"/>
              </a:spcBef>
              <a:spcAft>
                <a:spcPts val="0"/>
              </a:spcAft>
              <a:buClr>
                <a:schemeClr val="dk1"/>
              </a:buClr>
              <a:buSzPts val="2000"/>
              <a:buFont typeface="Arial"/>
              <a:buChar char="•"/>
            </a:pPr>
            <a:r>
              <a:rPr b="0" i="0" lang="en-US" sz="2000" u="none" cap="none" strike="noStrike">
                <a:solidFill>
                  <a:schemeClr val="dk1"/>
                </a:solidFill>
                <a:latin typeface="Calibri"/>
                <a:ea typeface="Calibri"/>
                <a:cs typeface="Calibri"/>
                <a:sym typeface="Calibri"/>
              </a:rPr>
              <a:t>These have been shown to have a profound impact on a wide range of outcomes in adulthood such as the development of high-risk health behaviors and disease, including depression and an increased number of suicide attempts (Felitti et al, 1998), </a:t>
            </a:r>
            <a:endParaRPr/>
          </a:p>
          <a:p>
            <a:pPr indent="0" lvl="0" marL="0" marR="0" rtl="0" algn="l">
              <a:spcBef>
                <a:spcPts val="0"/>
              </a:spcBef>
              <a:spcAft>
                <a:spcPts val="0"/>
              </a:spcAft>
              <a:buNone/>
            </a:pPr>
            <a:r>
              <a:t/>
            </a:r>
            <a:endParaRPr sz="20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2000">
              <a:solidFill>
                <a:schemeClr val="dk1"/>
              </a:solidFill>
              <a:latin typeface="Calibri"/>
              <a:ea typeface="Calibri"/>
              <a:cs typeface="Calibri"/>
              <a:sym typeface="Calibri"/>
            </a:endParaRPr>
          </a:p>
        </p:txBody>
      </p:sp>
      <p:sp>
        <p:nvSpPr>
          <p:cNvPr id="135" name="Google Shape;135;p7"/>
          <p:cNvSpPr txBox="1"/>
          <p:nvPr/>
        </p:nvSpPr>
        <p:spPr>
          <a:xfrm>
            <a:off x="7394223" y="5813778"/>
            <a:ext cx="4291272"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http://www.aceresponse.org/who_we_are/ACE-Study_43_pg.htm</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8"/>
          <p:cNvSpPr txBox="1"/>
          <p:nvPr/>
        </p:nvSpPr>
        <p:spPr>
          <a:xfrm>
            <a:off x="3048000" y="3093663"/>
            <a:ext cx="9144000" cy="2387600"/>
          </a:xfrm>
          <a:prstGeom prst="rect">
            <a:avLst/>
          </a:prstGeom>
          <a:noFill/>
          <a:ln>
            <a:noFill/>
          </a:ln>
        </p:spPr>
        <p:txBody>
          <a:bodyPr anchorCtr="0" anchor="t" bIns="45700" lIns="91425" spcFirstLastPara="1" rIns="91425" wrap="square" tIns="45700">
            <a:normAutofit/>
          </a:bodyPr>
          <a:lstStyle/>
          <a:p>
            <a:pPr indent="0" lvl="0" marL="0" marR="0" rtl="0" algn="l">
              <a:lnSpc>
                <a:spcPct val="90000"/>
              </a:lnSpc>
              <a:spcBef>
                <a:spcPts val="0"/>
              </a:spcBef>
              <a:spcAft>
                <a:spcPts val="0"/>
              </a:spcAft>
              <a:buClr>
                <a:schemeClr val="dk1"/>
              </a:buClr>
              <a:buSzPts val="4400"/>
              <a:buFont typeface="Calibri"/>
              <a:buNone/>
            </a:pPr>
            <a:r>
              <a:rPr lang="en-US" sz="4400">
                <a:solidFill>
                  <a:schemeClr val="dk1"/>
                </a:solidFill>
                <a:latin typeface="Calibri"/>
                <a:ea typeface="Calibri"/>
                <a:cs typeface="Calibri"/>
                <a:sym typeface="Calibri"/>
              </a:rPr>
              <a:t>What is Attachment?</a:t>
            </a:r>
            <a:endParaRPr/>
          </a:p>
        </p:txBody>
      </p:sp>
      <p:pic>
        <p:nvPicPr>
          <p:cNvPr id="141" name="Google Shape;141;p8"/>
          <p:cNvPicPr preferRelativeResize="0"/>
          <p:nvPr/>
        </p:nvPicPr>
        <p:blipFill rotWithShape="1">
          <a:blip r:embed="rId3">
            <a:alphaModFix/>
          </a:blip>
          <a:srcRect b="0" l="0" r="0" t="0"/>
          <a:stretch/>
        </p:blipFill>
        <p:spPr>
          <a:xfrm>
            <a:off x="0" y="5481263"/>
            <a:ext cx="1720715" cy="1376737"/>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What is Attachment?</a:t>
            </a:r>
            <a:endParaRPr/>
          </a:p>
        </p:txBody>
      </p:sp>
      <p:sp>
        <p:nvSpPr>
          <p:cNvPr id="147" name="Google Shape;147;p9"/>
          <p:cNvSpPr txBox="1"/>
          <p:nvPr>
            <p:ph idx="1" type="body"/>
          </p:nvPr>
        </p:nvSpPr>
        <p:spPr>
          <a:xfrm>
            <a:off x="1371600" y="1825625"/>
            <a:ext cx="9982200" cy="4351338"/>
          </a:xfrm>
          <a:prstGeom prst="rect">
            <a:avLst/>
          </a:prstGeom>
          <a:noFill/>
          <a:ln>
            <a:noFill/>
          </a:ln>
        </p:spPr>
        <p:txBody>
          <a:bodyPr anchorCtr="0" anchor="t" bIns="45700" lIns="91425" spcFirstLastPara="1" rIns="91425" wrap="square" tIns="45700">
            <a:normAutofit lnSpcReduction="20000"/>
          </a:bodyPr>
          <a:lstStyle/>
          <a:p>
            <a:pPr indent="-241934" lvl="0" marL="228600" rtl="0" algn="l">
              <a:lnSpc>
                <a:spcPct val="90000"/>
              </a:lnSpc>
              <a:spcBef>
                <a:spcPts val="0"/>
              </a:spcBef>
              <a:spcAft>
                <a:spcPts val="0"/>
              </a:spcAft>
              <a:buClr>
                <a:schemeClr val="dk1"/>
              </a:buClr>
              <a:buSzPts val="2800"/>
              <a:buChar char="•"/>
            </a:pPr>
            <a:r>
              <a:rPr lang="en-US"/>
              <a:t>Attachment is the bond between an infant and caregiver that provides the infant with a feeling of security and comfort (Bowlby, 1969).</a:t>
            </a:r>
            <a:endParaRPr>
              <a:solidFill>
                <a:srgbClr val="212529"/>
              </a:solidFill>
              <a:latin typeface="Arial"/>
              <a:ea typeface="Arial"/>
              <a:cs typeface="Arial"/>
              <a:sym typeface="Arial"/>
            </a:endParaRPr>
          </a:p>
          <a:p>
            <a:pPr indent="-241934" lvl="0" marL="228600" rtl="0" algn="l">
              <a:lnSpc>
                <a:spcPct val="90000"/>
              </a:lnSpc>
              <a:spcBef>
                <a:spcPts val="1000"/>
              </a:spcBef>
              <a:spcAft>
                <a:spcPts val="0"/>
              </a:spcAft>
              <a:buClr>
                <a:schemeClr val="dk1"/>
              </a:buClr>
              <a:buSzPts val="2800"/>
              <a:buChar char="•"/>
            </a:pPr>
            <a:r>
              <a:rPr lang="en-US" sz="2800"/>
              <a:t>Attachment behaviors are </a:t>
            </a:r>
            <a:r>
              <a:rPr lang="en-US"/>
              <a:t>strategies we develop when in distress </a:t>
            </a:r>
            <a:r>
              <a:rPr lang="en-US" sz="2800"/>
              <a:t>to get our needs met.</a:t>
            </a:r>
            <a:endParaRPr/>
          </a:p>
          <a:p>
            <a:pPr indent="-241934" lvl="0" marL="228600" rtl="0" algn="l">
              <a:lnSpc>
                <a:spcPct val="90000"/>
              </a:lnSpc>
              <a:spcBef>
                <a:spcPts val="1000"/>
              </a:spcBef>
              <a:spcAft>
                <a:spcPts val="0"/>
              </a:spcAft>
              <a:buClr>
                <a:schemeClr val="dk1"/>
              </a:buClr>
              <a:buSzPts val="2800"/>
              <a:buChar char="•"/>
            </a:pPr>
            <a:r>
              <a:rPr lang="en-US"/>
              <a:t>Attachment Style is the working model that develops depending on caregiver responses and determines what we expect from our relationships and ourselves.</a:t>
            </a:r>
            <a:endParaRPr/>
          </a:p>
          <a:p>
            <a:pPr indent="-241934" lvl="0" marL="228600" rtl="0" algn="l">
              <a:lnSpc>
                <a:spcPct val="90000"/>
              </a:lnSpc>
              <a:spcBef>
                <a:spcPts val="1000"/>
              </a:spcBef>
              <a:spcAft>
                <a:spcPts val="0"/>
              </a:spcAft>
              <a:buClr>
                <a:srgbClr val="212529"/>
              </a:buClr>
              <a:buSzPts val="2800"/>
              <a:buFont typeface="Calibri"/>
              <a:buChar char="•"/>
            </a:pPr>
            <a:r>
              <a:rPr i="0" lang="en-US">
                <a:solidFill>
                  <a:srgbClr val="212529"/>
                </a:solidFill>
              </a:rPr>
              <a:t>Having a stable and secure attachment means that a person feels confident that their attachment figure can be a secure base from which they can freely explore the world, as well as a safe haven from which they can seek comfort if they feel distress.</a:t>
            </a:r>
            <a:endParaRPr/>
          </a:p>
        </p:txBody>
      </p:sp>
      <p:pic>
        <p:nvPicPr>
          <p:cNvPr id="148" name="Google Shape;148;p9"/>
          <p:cNvPicPr preferRelativeResize="0"/>
          <p:nvPr/>
        </p:nvPicPr>
        <p:blipFill rotWithShape="1">
          <a:blip r:embed="rId3">
            <a:alphaModFix/>
          </a:blip>
          <a:srcRect b="0" l="0" r="0" t="0"/>
          <a:stretch/>
        </p:blipFill>
        <p:spPr>
          <a:xfrm>
            <a:off x="-22158" y="5481263"/>
            <a:ext cx="1720715" cy="1376737"/>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2019-03-29T16:35:40Z</dcterms:created>
  <dc:creator>Mittal, Leena P., M.D.</dc:creator>
</cp:coreProperties>
</file>