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hCPXlA1luy50+QkaWWCHemiGhf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A511B0-23D6-45D9-8F8C-01316033BCB8}">
  <a:tblStyle styleId="{C4A511B0-23D6-45D9-8F8C-01316033BCB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HelveticaNeue-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HelveticaNeue-italic.fntdata"/><Relationship Id="rId14" Type="http://schemas.openxmlformats.org/officeDocument/2006/relationships/slide" Target="slides/slide9.xml"/><Relationship Id="rId36" Type="http://schemas.openxmlformats.org/officeDocument/2006/relationships/font" Target="fonts/HelveticaNeue-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HelveticaNeue-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90" name="Google Shape;19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02" name="Google Shape;20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12" name="Google Shape;21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220" name="Google Shape;22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228" name="Google Shape;22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p:txBody>
      </p:sp>
      <p:sp>
        <p:nvSpPr>
          <p:cNvPr id="268" name="Google Shape;26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Ackerman JP, Riggins T, Black MM. A review of the effects of prenatal cocaine exposure among school-aged children. </a:t>
            </a:r>
            <a:r>
              <a:rPr i="1" lang="en-US" sz="1200"/>
              <a:t>Pediatrics</a:t>
            </a:r>
            <a:r>
              <a:rPr lang="en-US" sz="1200"/>
              <a:t>. 2010;125(3):554-565. doi:10.1542/peds.2009-0637.; Bandstra ES, Voge AL, Morrow CE, Xue L, Anthony JC. Severity of prenatal cocaine exposure and child language.; Buckingham-Howes S, Berger SS, Scaletti LA, Black MM. Systematic review of prenatal cocaine exposure and adolescent development. </a:t>
            </a:r>
            <a:r>
              <a:rPr i="1" lang="en-US" sz="1200"/>
              <a:t>Pediatrics</a:t>
            </a:r>
            <a:r>
              <a:rPr lang="en-US" sz="1200"/>
              <a:t>. 2013;131(6):e1917-e1936. doi:10.1542/peds.2012-0945.; Cain MA, Bornick P, Whiteman V. The maternal, fetal, and neonatal effects of cocaine exposure in pregnancy. </a:t>
            </a:r>
            <a:r>
              <a:rPr i="1" lang="en-US" sz="1200"/>
              <a:t>Clin Obstet Gynecol</a:t>
            </a:r>
            <a:r>
              <a:rPr lang="en-US" sz="1200"/>
              <a:t>. 2013;56(1):124-132.; Chaplin TM, Freiburger MB, Mayes LC, Sinha R. Prenatal cocaine exposure, gender, and adolescent stress response: a prospective longitudinal study. Neurotoxicol Teratol. 2010; 32:595– 604.; Chasnoff IJ, Burns WJ, Schnoll SH, et al. Cocaine use in pregnancy. N Engl J Med. 1985;313: 666–669.; Winerip, M. (2013, May 20). ;  Frank, D. A., Augustyn, M., Knight, W. G., Pell, T., &amp; Zuckerman, B. (2001). Growth, development, and behavior in early childhood following prenatal cocaine exposure: a systematic review. </a:t>
            </a:r>
            <a:r>
              <a:rPr i="1" lang="en-US" sz="1200"/>
              <a:t>JAMA</a:t>
            </a:r>
            <a:r>
              <a:rPr lang="en-US" sz="1200"/>
              <a:t>, </a:t>
            </a:r>
            <a:r>
              <a:rPr i="1" lang="en-US" sz="1200"/>
              <a:t>285</a:t>
            </a:r>
            <a:r>
              <a:rPr lang="en-US" sz="1200"/>
              <a:t>(12), 1613-25.; Lambert BL, Bauer CR. Developmental and behavioral consequences of prenatal cocaine exposure: a review. </a:t>
            </a:r>
            <a:r>
              <a:rPr i="1" lang="en-US" sz="1200"/>
              <a:t>J Perinatol Off J Calif Perinat Assoc</a:t>
            </a:r>
            <a:r>
              <a:rPr lang="en-US" sz="1200"/>
              <a:t>. 2012;32(11):819-828. doi:10.1038/jp.2012.90.; Winerip, M. (2013, May 20). Revisiting the 'Crack Babies' Epidemic That Was Not. Retrieved from https://www.nytimes.com/2013/05/20/booming/revisiting-the-crack-babies-epidemic-that-was-not.html</a:t>
            </a:r>
            <a:endParaRPr sz="1200"/>
          </a:p>
        </p:txBody>
      </p:sp>
      <p:sp>
        <p:nvSpPr>
          <p:cNvPr id="282" name="Google Shape;28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endParaRPr sz="1200">
              <a:solidFill>
                <a:schemeClr val="dk1"/>
              </a:solidFill>
              <a:latin typeface="Calibri"/>
              <a:ea typeface="Calibri"/>
              <a:cs typeface="Calibri"/>
              <a:sym typeface="Calibri"/>
            </a:endParaRPr>
          </a:p>
        </p:txBody>
      </p:sp>
      <p:sp>
        <p:nvSpPr>
          <p:cNvPr id="291" name="Google Shape;29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7" name="Google Shape;30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21" name="Google Shape;12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2" name="Google Shape;1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9"/>
          <p:cNvSpPr/>
          <p:nvPr>
            <p:ph idx="2" type="pic"/>
          </p:nvPr>
        </p:nvSpPr>
        <p:spPr>
          <a:xfrm>
            <a:off x="5183188" y="987425"/>
            <a:ext cx="6172200" cy="4873625"/>
          </a:xfrm>
          <a:prstGeom prst="rect">
            <a:avLst/>
          </a:prstGeom>
          <a:noFill/>
          <a:ln>
            <a:noFill/>
          </a:ln>
        </p:spPr>
      </p:sp>
      <p:sp>
        <p:nvSpPr>
          <p:cNvPr id="68" name="Google Shape;68;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hyperlink" Target="https://www.pexels.com/photo/black-black-and-white-business-cocaine-322251/" TargetMode="External"/><Relationship Id="rId5"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hyperlink" Target="https://pixabay.com/users/gdakaska-1113303/?utm_source=link-attribution&amp;utm_medium=referral&amp;utm_campaign=image&amp;utm_content=1709705" TargetMode="External"/><Relationship Id="rId5" Type="http://schemas.openxmlformats.org/officeDocument/2006/relationships/hyperlink" Target="https://pixabay.com/?utm_source=link-attribution&amp;utm_medium=referral&amp;utm_campaign=image&amp;utm_content=1709705" TargetMode="External"/><Relationship Id="rId6"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hyperlink" Target="https://www.nytimes.com/interactive/2018/12/28/opinion/crack-babies-racism.html" TargetMode="External"/><Relationship Id="rId5"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hsrc.himmelfarb.gwu.edu/sphhs_centers_jacobs/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hsrc.himmelfarb.gwu.edu/sphhs_centers_jacobs/5"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hyperlink" Target="https://pixabay.com/photos/palisade-fence-boards-fence-slats-1588766/" TargetMode="External"/><Relationship Id="rId5"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hyperlink" Target="https://www.pexels.com/photo/person-using-black-blood-pressure-monitor-905874/" TargetMode="External"/><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hyperlink" Target="http://www.dbhds.virginia.gov/library/mental%20health%20services/screener-4Ps.pdf" TargetMode="External"/><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7460636" y="0"/>
            <a:ext cx="4499429" cy="6858000"/>
          </a:xfrm>
          <a:prstGeom prst="rect">
            <a:avLst/>
          </a:prstGeom>
          <a:noFill/>
          <a:ln>
            <a:noFill/>
          </a:ln>
        </p:spPr>
      </p:pic>
      <p:sp>
        <p:nvSpPr>
          <p:cNvPr id="89" name="Google Shape;89;p1"/>
          <p:cNvSpPr txBox="1"/>
          <p:nvPr>
            <p:ph type="ctrTitle"/>
          </p:nvPr>
        </p:nvSpPr>
        <p:spPr>
          <a:xfrm>
            <a:off x="363152"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latin typeface="Calibri"/>
                <a:ea typeface="Calibri"/>
                <a:cs typeface="Calibri"/>
                <a:sym typeface="Calibri"/>
              </a:rPr>
              <a:t>COCAINE USE IN </a:t>
            </a:r>
            <a:br>
              <a:rPr b="1" lang="en-US">
                <a:latin typeface="Calibri"/>
                <a:ea typeface="Calibri"/>
                <a:cs typeface="Calibri"/>
                <a:sym typeface="Calibri"/>
              </a:rPr>
            </a:br>
            <a:r>
              <a:rPr b="1" lang="en-US">
                <a:latin typeface="Calibri"/>
                <a:ea typeface="Calibri"/>
                <a:cs typeface="Calibri"/>
                <a:sym typeface="Calibri"/>
              </a:rPr>
              <a:t>THE PERINATAL PERIOD</a:t>
            </a:r>
            <a:endParaRPr/>
          </a:p>
        </p:txBody>
      </p:sp>
      <p:sp>
        <p:nvSpPr>
          <p:cNvPr id="90" name="Google Shape;90;p1"/>
          <p:cNvSpPr txBox="1"/>
          <p:nvPr>
            <p:ph idx="1" type="subTitle"/>
          </p:nvPr>
        </p:nvSpPr>
        <p:spPr>
          <a:xfrm>
            <a:off x="566351" y="3509963"/>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LAUREN AUGELLO, MD</a:t>
            </a:r>
            <a:endParaRPr/>
          </a:p>
          <a:p>
            <a:pPr indent="0" lvl="0" marL="0" rtl="0" algn="ctr">
              <a:lnSpc>
                <a:spcPct val="90000"/>
              </a:lnSpc>
              <a:spcBef>
                <a:spcPts val="1000"/>
              </a:spcBef>
              <a:spcAft>
                <a:spcPts val="0"/>
              </a:spcAft>
              <a:buClr>
                <a:schemeClr val="dk1"/>
              </a:buClr>
              <a:buSzPts val="2400"/>
              <a:buNone/>
            </a:pPr>
            <a:r>
              <a:t/>
            </a:r>
            <a:endParaRPr/>
          </a:p>
        </p:txBody>
      </p:sp>
      <p:pic>
        <p:nvPicPr>
          <p:cNvPr id="91" name="Google Shape;91;p1"/>
          <p:cNvPicPr preferRelativeResize="0"/>
          <p:nvPr/>
        </p:nvPicPr>
        <p:blipFill rotWithShape="1">
          <a:blip r:embed="rId4">
            <a:alphaModFix/>
          </a:blip>
          <a:srcRect b="0" l="0" r="0" t="0"/>
          <a:stretch/>
        </p:blipFill>
        <p:spPr>
          <a:xfrm>
            <a:off x="0" y="5481263"/>
            <a:ext cx="1720715" cy="13767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Approach</a:t>
            </a:r>
            <a:endParaRPr/>
          </a:p>
        </p:txBody>
      </p:sp>
      <p:sp>
        <p:nvSpPr>
          <p:cNvPr id="175" name="Google Shape;175;p10"/>
          <p:cNvSpPr txBox="1"/>
          <p:nvPr>
            <p:ph idx="1" type="body"/>
          </p:nvPr>
        </p:nvSpPr>
        <p:spPr>
          <a:xfrm>
            <a:off x="838200" y="1690688"/>
            <a:ext cx="10515600" cy="44862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To ensure that substance use is thoughtfully and effectively addressed consider following up with the SBIRT protocol as appropriate:</a:t>
            </a:r>
            <a:endParaRPr/>
          </a:p>
          <a:p>
            <a:pPr indent="-228600" lvl="1" marL="685800" rtl="0" algn="l">
              <a:lnSpc>
                <a:spcPct val="100000"/>
              </a:lnSpc>
              <a:spcBef>
                <a:spcPts val="500"/>
              </a:spcBef>
              <a:spcAft>
                <a:spcPts val="0"/>
              </a:spcAft>
              <a:buClr>
                <a:schemeClr val="dk1"/>
              </a:buClr>
              <a:buSzPts val="2400"/>
              <a:buChar char="•"/>
            </a:pPr>
            <a:r>
              <a:rPr b="1" lang="en-US"/>
              <a:t>SCREENING </a:t>
            </a:r>
            <a:r>
              <a:rPr lang="en-US"/>
              <a:t>quickly assesses the severity of substance use and identifies the appropriate level of treatment.</a:t>
            </a:r>
            <a:endParaRPr/>
          </a:p>
          <a:p>
            <a:pPr indent="-228600" lvl="1" marL="685800" rtl="0" algn="l">
              <a:lnSpc>
                <a:spcPct val="100000"/>
              </a:lnSpc>
              <a:spcBef>
                <a:spcPts val="500"/>
              </a:spcBef>
              <a:spcAft>
                <a:spcPts val="0"/>
              </a:spcAft>
              <a:buClr>
                <a:schemeClr val="dk1"/>
              </a:buClr>
              <a:buSzPts val="2400"/>
              <a:buChar char="•"/>
            </a:pPr>
            <a:r>
              <a:rPr b="1" lang="en-US"/>
              <a:t>BRIEF INTERVENTION </a:t>
            </a:r>
            <a:r>
              <a:rPr lang="en-US"/>
              <a:t>focuses on increasing insight and awareness regarding substance use and motivation toward behavioral change.</a:t>
            </a:r>
            <a:endParaRPr/>
          </a:p>
          <a:p>
            <a:pPr indent="-228600" lvl="1" marL="685800" rtl="0" algn="l">
              <a:lnSpc>
                <a:spcPct val="100000"/>
              </a:lnSpc>
              <a:spcBef>
                <a:spcPts val="500"/>
              </a:spcBef>
              <a:spcAft>
                <a:spcPts val="0"/>
              </a:spcAft>
              <a:buClr>
                <a:schemeClr val="dk1"/>
              </a:buClr>
              <a:buSzPts val="2400"/>
              <a:buChar char="•"/>
            </a:pPr>
            <a:r>
              <a:rPr b="1" lang="en-US"/>
              <a:t>REFERRAL TO TREATMENT </a:t>
            </a:r>
            <a:r>
              <a:rPr lang="en-US"/>
              <a:t>provides those identified as needing more extensive treatment with access to specialty care.</a:t>
            </a:r>
            <a:endParaRPr/>
          </a:p>
          <a:p>
            <a:pPr indent="-76200" lvl="1" marL="685800" rtl="0" algn="l">
              <a:lnSpc>
                <a:spcPct val="90000"/>
              </a:lnSpc>
              <a:spcBef>
                <a:spcPts val="500"/>
              </a:spcBef>
              <a:spcAft>
                <a:spcPts val="0"/>
              </a:spcAft>
              <a:buClr>
                <a:schemeClr val="dk1"/>
              </a:buClr>
              <a:buSzPts val="2400"/>
              <a:buNone/>
            </a:pPr>
            <a:r>
              <a:t/>
            </a:r>
            <a:endParaRPr/>
          </a:p>
        </p:txBody>
      </p:sp>
      <p:sp>
        <p:nvSpPr>
          <p:cNvPr id="176" name="Google Shape;176;p10"/>
          <p:cNvSpPr/>
          <p:nvPr/>
        </p:nvSpPr>
        <p:spPr>
          <a:xfrm>
            <a:off x="3595954" y="6136139"/>
            <a:ext cx="8809903" cy="7309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Substance Abuse and Mental Health Services Administration. Clinical Guidance for Treating Pregnant and Parenting Women With Opioid Use Disorder and Their Infants. HHS Publication No. (SMA) 18-5054. Rockville, MD: Substance Abuse and Mental Health Services Administration, 2018.; Wright, Tricia E. et al. The Role of Screening, Brief Intervention, and Referral to Treatment in the Perinatal Period. 2016;215(5):539-547</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pic>
        <p:nvPicPr>
          <p:cNvPr id="177" name="Google Shape;177;p10"/>
          <p:cNvPicPr preferRelativeResize="0"/>
          <p:nvPr/>
        </p:nvPicPr>
        <p:blipFill rotWithShape="1">
          <a:blip r:embed="rId3">
            <a:alphaModFix/>
          </a:blip>
          <a:srcRect b="0" l="0" r="0" t="0"/>
          <a:stretch/>
        </p:blipFill>
        <p:spPr>
          <a:xfrm>
            <a:off x="0" y="5490371"/>
            <a:ext cx="1720715" cy="13767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Epidemiology</a:t>
            </a:r>
            <a:endParaRPr/>
          </a:p>
        </p:txBody>
      </p:sp>
      <p:sp>
        <p:nvSpPr>
          <p:cNvPr id="184" name="Google Shape;184;p11"/>
          <p:cNvSpPr txBox="1"/>
          <p:nvPr>
            <p:ph idx="1" type="body"/>
          </p:nvPr>
        </p:nvSpPr>
        <p:spPr>
          <a:xfrm>
            <a:off x="970722" y="15208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According to the 2015 National Survey on Drug Use and Health:</a:t>
            </a:r>
            <a:endParaRPr/>
          </a:p>
          <a:p>
            <a:pPr indent="-228600" lvl="1" marL="685800" rtl="0" algn="l">
              <a:lnSpc>
                <a:spcPct val="90000"/>
              </a:lnSpc>
              <a:spcBef>
                <a:spcPts val="500"/>
              </a:spcBef>
              <a:spcAft>
                <a:spcPts val="0"/>
              </a:spcAft>
              <a:buClr>
                <a:schemeClr val="dk1"/>
              </a:buClr>
              <a:buSzPts val="2400"/>
              <a:buChar char="•"/>
            </a:pPr>
            <a:r>
              <a:rPr lang="en-US"/>
              <a:t>1.38 million reproductive age (15 to 44 y old) women used a stimulant in past month (misuse of stimulant prescriptions 1.0%; </a:t>
            </a:r>
            <a:r>
              <a:rPr b="1" lang="en-US"/>
              <a:t>cocaine 0.7%</a:t>
            </a:r>
            <a:r>
              <a:rPr lang="en-US"/>
              <a:t>; methamphetamine 0.7%; ecstasy 0.3%)</a:t>
            </a:r>
            <a:endParaRPr/>
          </a:p>
          <a:p>
            <a:pPr indent="-228600" lvl="1" marL="685800" rtl="0" algn="l">
              <a:lnSpc>
                <a:spcPct val="90000"/>
              </a:lnSpc>
              <a:spcBef>
                <a:spcPts val="500"/>
              </a:spcBef>
              <a:spcAft>
                <a:spcPts val="0"/>
              </a:spcAft>
              <a:buClr>
                <a:schemeClr val="dk1"/>
              </a:buClr>
              <a:buSzPts val="2400"/>
              <a:buChar char="•"/>
            </a:pPr>
            <a:r>
              <a:rPr lang="en-US"/>
              <a:t>3.4% of pregnant women used cocaine in the past month.</a:t>
            </a:r>
            <a:endParaRPr/>
          </a:p>
          <a:p>
            <a:pPr indent="-228600" lvl="1" marL="685800" rtl="0" algn="l">
              <a:lnSpc>
                <a:spcPct val="90000"/>
              </a:lnSpc>
              <a:spcBef>
                <a:spcPts val="500"/>
              </a:spcBef>
              <a:spcAft>
                <a:spcPts val="0"/>
              </a:spcAft>
              <a:buClr>
                <a:schemeClr val="dk1"/>
              </a:buClr>
              <a:buSzPts val="2400"/>
              <a:buChar char="•"/>
            </a:pPr>
            <a:r>
              <a:rPr lang="en-US"/>
              <a:t>Cocaine was the second most common illicit substance used by pregnant women. The most commonly used illicit substance was marijuana.</a:t>
            </a:r>
            <a:endParaRPr/>
          </a:p>
          <a:p>
            <a:pPr indent="-228600" lvl="0" marL="228600" rtl="0" algn="l">
              <a:lnSpc>
                <a:spcPct val="90000"/>
              </a:lnSpc>
              <a:spcBef>
                <a:spcPts val="1000"/>
              </a:spcBef>
              <a:spcAft>
                <a:spcPts val="0"/>
              </a:spcAft>
              <a:buClr>
                <a:schemeClr val="dk1"/>
              </a:buClr>
              <a:buSzPts val="2800"/>
              <a:buChar char="•"/>
            </a:pPr>
            <a:r>
              <a:rPr lang="en-US"/>
              <a:t>Among women who also use opioids for nonmedical purposes, 9.4% of reproductive age women (18 to 44 y) used cocaine in the past 30 days.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85" name="Google Shape;185;p11"/>
          <p:cNvSpPr/>
          <p:nvPr/>
        </p:nvSpPr>
        <p:spPr>
          <a:xfrm>
            <a:off x="3352094" y="6005334"/>
            <a:ext cx="8839906"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Center for Behavioral Health Statistics and Quality. (2016). 2015 National Survey on Drug Use and Health: Detailed Tables. Substance Abuse and Mental Health Services Administration, Rockville, MD; Jarlenski M, Barry CL, Gollust S, et al. Polysubstance use among US women of reproductive age who use opioids for nonmedical reasons. Am J Public Health. 2017;107:1308–1310.; Smid M, et al. Stimulant Use in Pregnancy: An Under-recognized Epidemic Among Pregnant Women. Clinical Obstetrics &amp; Gynecology. 2019. 62(1):168-184.</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pic>
        <p:nvPicPr>
          <p:cNvPr id="186" name="Google Shape;186;p11"/>
          <p:cNvPicPr preferRelativeResize="0"/>
          <p:nvPr/>
        </p:nvPicPr>
        <p:blipFill rotWithShape="1">
          <a:blip r:embed="rId3">
            <a:alphaModFix/>
          </a:blip>
          <a:srcRect b="0" l="0" r="0" t="0"/>
          <a:stretch/>
        </p:blipFill>
        <p:spPr>
          <a:xfrm>
            <a:off x="0" y="5490371"/>
            <a:ext cx="1720715" cy="13767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12"/>
          <p:cNvPicPr preferRelativeResize="0"/>
          <p:nvPr/>
        </p:nvPicPr>
        <p:blipFill rotWithShape="1">
          <a:blip r:embed="rId3">
            <a:alphaModFix/>
          </a:blip>
          <a:srcRect b="0" l="0" r="0" t="0"/>
          <a:stretch/>
        </p:blipFill>
        <p:spPr>
          <a:xfrm>
            <a:off x="6466154" y="1676402"/>
            <a:ext cx="5460293" cy="3934211"/>
          </a:xfrm>
          <a:prstGeom prst="rect">
            <a:avLst/>
          </a:prstGeom>
          <a:noFill/>
          <a:ln>
            <a:noFill/>
          </a:ln>
        </p:spPr>
      </p:pic>
      <p:sp>
        <p:nvSpPr>
          <p:cNvPr id="193" name="Google Shape;19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Mechanism of Action	</a:t>
            </a:r>
            <a:endParaRPr/>
          </a:p>
        </p:txBody>
      </p:sp>
      <p:sp>
        <p:nvSpPr>
          <p:cNvPr id="194" name="Google Shape;194;p12"/>
          <p:cNvSpPr txBox="1"/>
          <p:nvPr>
            <p:ph idx="1" type="body"/>
          </p:nvPr>
        </p:nvSpPr>
        <p:spPr>
          <a:xfrm>
            <a:off x="838200" y="1337431"/>
            <a:ext cx="5627954" cy="4679467"/>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a:t>Believed to cross the blood brain barrier and placenta by simple diffusion</a:t>
            </a:r>
            <a:endParaRPr/>
          </a:p>
          <a:p>
            <a:pPr indent="-228600" lvl="0" marL="228600" rtl="0" algn="l">
              <a:lnSpc>
                <a:spcPct val="90000"/>
              </a:lnSpc>
              <a:spcBef>
                <a:spcPts val="1000"/>
              </a:spcBef>
              <a:spcAft>
                <a:spcPts val="0"/>
              </a:spcAft>
              <a:buClr>
                <a:schemeClr val="dk1"/>
              </a:buClr>
              <a:buSzPct val="100000"/>
              <a:buChar char="•"/>
            </a:pPr>
            <a:r>
              <a:rPr lang="en-US"/>
              <a:t>Cocaine blocks the reuptake of dopamine by the dopamine transporter</a:t>
            </a:r>
            <a:endParaRPr/>
          </a:p>
          <a:p>
            <a:pPr indent="-228600" lvl="0" marL="228600" rtl="0" algn="l">
              <a:lnSpc>
                <a:spcPct val="90000"/>
              </a:lnSpc>
              <a:spcBef>
                <a:spcPts val="1000"/>
              </a:spcBef>
              <a:spcAft>
                <a:spcPts val="0"/>
              </a:spcAft>
              <a:buClr>
                <a:schemeClr val="dk1"/>
              </a:buClr>
              <a:buSzPct val="100000"/>
              <a:buChar char="•"/>
            </a:pPr>
            <a:r>
              <a:rPr lang="en-US"/>
              <a:t>This floods the synapse with dopamine leading to prolonged stimulation of the brain’s pleasure circuits.</a:t>
            </a:r>
            <a:endParaRPr/>
          </a:p>
          <a:p>
            <a:pPr indent="-228600" lvl="0" marL="228600" rtl="0" algn="l">
              <a:lnSpc>
                <a:spcPct val="90000"/>
              </a:lnSpc>
              <a:spcBef>
                <a:spcPts val="1000"/>
              </a:spcBef>
              <a:spcAft>
                <a:spcPts val="0"/>
              </a:spcAft>
              <a:buClr>
                <a:schemeClr val="dk1"/>
              </a:buClr>
              <a:buSzPct val="100000"/>
              <a:buChar char="•"/>
            </a:pPr>
            <a:r>
              <a:rPr lang="en-US"/>
              <a:t>It also blocks the presynaptic reuptake transporters for serotonin and norepinephrine causing systemic vasoconstriction.</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cxnSp>
        <p:nvCxnSpPr>
          <p:cNvPr id="195" name="Google Shape;195;p12"/>
          <p:cNvCxnSpPr/>
          <p:nvPr/>
        </p:nvCxnSpPr>
        <p:spPr>
          <a:xfrm rot="10800000">
            <a:off x="9342759" y="4820732"/>
            <a:ext cx="390378" cy="435009"/>
          </a:xfrm>
          <a:prstGeom prst="straightConnector1">
            <a:avLst/>
          </a:prstGeom>
          <a:noFill/>
          <a:ln cap="flat" cmpd="sng" w="76200">
            <a:solidFill>
              <a:srgbClr val="FFC000"/>
            </a:solidFill>
            <a:prstDash val="solid"/>
            <a:miter lim="800000"/>
            <a:headEnd len="sm" w="sm" type="none"/>
            <a:tailEnd len="med" w="med" type="triangle"/>
          </a:ln>
        </p:spPr>
      </p:cxnSp>
      <p:sp>
        <p:nvSpPr>
          <p:cNvPr id="196" name="Google Shape;196;p12"/>
          <p:cNvSpPr/>
          <p:nvPr/>
        </p:nvSpPr>
        <p:spPr>
          <a:xfrm>
            <a:off x="10492408" y="5038237"/>
            <a:ext cx="861392" cy="448165"/>
          </a:xfrm>
          <a:prstGeom prst="frame">
            <a:avLst>
              <a:gd fmla="val 12500" name="adj1"/>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2"/>
          <p:cNvSpPr txBox="1"/>
          <p:nvPr/>
        </p:nvSpPr>
        <p:spPr>
          <a:xfrm>
            <a:off x="7926005" y="5567534"/>
            <a:ext cx="48606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http://science.education.nih.gov</a:t>
            </a:r>
            <a:endParaRPr sz="1000">
              <a:solidFill>
                <a:schemeClr val="dk1"/>
              </a:solidFill>
              <a:latin typeface="Calibri"/>
              <a:ea typeface="Calibri"/>
              <a:cs typeface="Calibri"/>
              <a:sym typeface="Calibri"/>
            </a:endParaRPr>
          </a:p>
        </p:txBody>
      </p:sp>
      <p:sp>
        <p:nvSpPr>
          <p:cNvPr id="198" name="Google Shape;198;p12"/>
          <p:cNvSpPr/>
          <p:nvPr/>
        </p:nvSpPr>
        <p:spPr>
          <a:xfrm>
            <a:off x="838200" y="6016898"/>
            <a:ext cx="1000207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Gold MS, Washton AM, Dackis CA. Cocaine abuse: neurochemistry, phenomenology, and treatment. Cocaine use in America: epidemiologic and clinical perspectives. NIDA Res Monogr. 1985;61: 130–150. Gouin K, Murphy K, Shah PS. Effects of cocaine use during pregnancy on low birthweight and preterm birth: systematic review and metaanalyses. Am J Obstet Gynecol. 2011; 204:340.e1–.e12. [PubMed: 21257143; Krishna RB, Levitz M, Dancis J. Transfer of cocaine by the perfused human placenta: the effect of binding to serum proteins. Am J Obstet Gynecol. 1993;169:1418–1423.; Pitts D, Marwah J. Autonomic actions of cocaine. Can J Physiol Pharmacol. 1989;67:1168–1176.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Pharmacology	</a:t>
            </a:r>
            <a:endParaRPr/>
          </a:p>
        </p:txBody>
      </p:sp>
      <p:sp>
        <p:nvSpPr>
          <p:cNvPr id="205" name="Google Shape;205;p13"/>
          <p:cNvSpPr txBox="1"/>
          <p:nvPr>
            <p:ph idx="1" type="body"/>
          </p:nvPr>
        </p:nvSpPr>
        <p:spPr>
          <a:xfrm>
            <a:off x="1228618" y="1494724"/>
            <a:ext cx="5627954" cy="467946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Onset of action: </a:t>
            </a:r>
            <a:endParaRPr/>
          </a:p>
          <a:p>
            <a:pPr indent="-228600" lvl="1" marL="685800" rtl="0" algn="l">
              <a:lnSpc>
                <a:spcPct val="90000"/>
              </a:lnSpc>
              <a:spcBef>
                <a:spcPts val="500"/>
              </a:spcBef>
              <a:spcAft>
                <a:spcPts val="0"/>
              </a:spcAft>
              <a:buClr>
                <a:schemeClr val="dk1"/>
              </a:buClr>
              <a:buSzPct val="100000"/>
              <a:buChar char="•"/>
            </a:pPr>
            <a:r>
              <a:rPr lang="en-US"/>
              <a:t>Intravenous or inhaled: seconds</a:t>
            </a:r>
            <a:endParaRPr/>
          </a:p>
          <a:p>
            <a:pPr indent="-228600" lvl="1" marL="685800" rtl="0" algn="l">
              <a:lnSpc>
                <a:spcPct val="90000"/>
              </a:lnSpc>
              <a:spcBef>
                <a:spcPts val="500"/>
              </a:spcBef>
              <a:spcAft>
                <a:spcPts val="0"/>
              </a:spcAft>
              <a:buClr>
                <a:schemeClr val="dk1"/>
              </a:buClr>
              <a:buSzPct val="100000"/>
              <a:buChar char="•"/>
            </a:pPr>
            <a:r>
              <a:rPr lang="en-US"/>
              <a:t>Intranasal or gastrointestinal: 20-90 minutes</a:t>
            </a:r>
            <a:endParaRPr/>
          </a:p>
          <a:p>
            <a:pPr indent="0" lvl="0" marL="0" rtl="0" algn="l">
              <a:lnSpc>
                <a:spcPct val="90000"/>
              </a:lnSpc>
              <a:spcBef>
                <a:spcPts val="1000"/>
              </a:spcBef>
              <a:spcAft>
                <a:spcPts val="0"/>
              </a:spcAft>
              <a:buClr>
                <a:schemeClr val="dk1"/>
              </a:buClr>
              <a:buSzPct val="100000"/>
              <a:buNone/>
            </a:pPr>
            <a:r>
              <a:rPr lang="en-US"/>
              <a:t>Duration of action:</a:t>
            </a:r>
            <a:endParaRPr/>
          </a:p>
          <a:p>
            <a:pPr indent="-228600" lvl="1" marL="685800" rtl="0" algn="l">
              <a:lnSpc>
                <a:spcPct val="90000"/>
              </a:lnSpc>
              <a:spcBef>
                <a:spcPts val="500"/>
              </a:spcBef>
              <a:spcAft>
                <a:spcPts val="0"/>
              </a:spcAft>
              <a:buClr>
                <a:schemeClr val="dk1"/>
              </a:buClr>
              <a:buSzPct val="100000"/>
              <a:buChar char="•"/>
            </a:pPr>
            <a:r>
              <a:rPr lang="en-US"/>
              <a:t>Intravenous or inhaled: 15-30 minutes</a:t>
            </a:r>
            <a:endParaRPr/>
          </a:p>
          <a:p>
            <a:pPr indent="-228600" lvl="1" marL="685800" rtl="0" algn="l">
              <a:lnSpc>
                <a:spcPct val="90000"/>
              </a:lnSpc>
              <a:spcBef>
                <a:spcPts val="500"/>
              </a:spcBef>
              <a:spcAft>
                <a:spcPts val="0"/>
              </a:spcAft>
              <a:buClr>
                <a:schemeClr val="dk1"/>
              </a:buClr>
              <a:buSzPct val="100000"/>
              <a:buChar char="•"/>
            </a:pPr>
            <a:r>
              <a:rPr lang="en-US"/>
              <a:t>Intranasal or gastrointestinal: 1-3 hours</a:t>
            </a:r>
            <a:endParaRPr/>
          </a:p>
          <a:p>
            <a:pPr indent="0" lvl="0" marL="0" rtl="0" algn="l">
              <a:lnSpc>
                <a:spcPct val="90000"/>
              </a:lnSpc>
              <a:spcBef>
                <a:spcPts val="1000"/>
              </a:spcBef>
              <a:spcAft>
                <a:spcPts val="0"/>
              </a:spcAft>
              <a:buClr>
                <a:schemeClr val="dk1"/>
              </a:buClr>
              <a:buSzPct val="100000"/>
              <a:buNone/>
            </a:pPr>
            <a:r>
              <a:rPr lang="en-US"/>
              <a:t>Half-life: </a:t>
            </a:r>
            <a:endParaRPr/>
          </a:p>
          <a:p>
            <a:pPr indent="-228600" lvl="1" marL="685800" rtl="0" algn="l">
              <a:lnSpc>
                <a:spcPct val="90000"/>
              </a:lnSpc>
              <a:spcBef>
                <a:spcPts val="500"/>
              </a:spcBef>
              <a:spcAft>
                <a:spcPts val="0"/>
              </a:spcAft>
              <a:buClr>
                <a:schemeClr val="dk1"/>
              </a:buClr>
              <a:buSzPct val="100000"/>
              <a:buChar char="•"/>
            </a:pPr>
            <a:r>
              <a:rPr lang="en-US"/>
              <a:t>about 1 hour</a:t>
            </a:r>
            <a:endParaRPr/>
          </a:p>
          <a:p>
            <a:pPr indent="0" lvl="0" marL="0" rtl="0" algn="l">
              <a:lnSpc>
                <a:spcPct val="90000"/>
              </a:lnSpc>
              <a:spcBef>
                <a:spcPts val="1000"/>
              </a:spcBef>
              <a:spcAft>
                <a:spcPts val="0"/>
              </a:spcAft>
              <a:buClr>
                <a:schemeClr val="dk1"/>
              </a:buClr>
              <a:buSzPct val="100000"/>
              <a:buNone/>
            </a:pPr>
            <a:r>
              <a:rPr lang="en-US"/>
              <a:t>Metabolism and Elimination:</a:t>
            </a:r>
            <a:endParaRPr/>
          </a:p>
          <a:p>
            <a:pPr indent="-228600" lvl="1" marL="685800" rtl="0" algn="l">
              <a:lnSpc>
                <a:spcPct val="90000"/>
              </a:lnSpc>
              <a:spcBef>
                <a:spcPts val="500"/>
              </a:spcBef>
              <a:spcAft>
                <a:spcPts val="0"/>
              </a:spcAft>
              <a:buClr>
                <a:schemeClr val="dk1"/>
              </a:buClr>
              <a:buSzPct val="100000"/>
              <a:buChar char="•"/>
            </a:pPr>
            <a:r>
              <a:rPr lang="en-US"/>
              <a:t>Primarily hepatically metabolized </a:t>
            </a:r>
            <a:endParaRPr/>
          </a:p>
          <a:p>
            <a:pPr indent="-228600" lvl="1" marL="685800" rtl="0" algn="l">
              <a:lnSpc>
                <a:spcPct val="90000"/>
              </a:lnSpc>
              <a:spcBef>
                <a:spcPts val="500"/>
              </a:spcBef>
              <a:spcAft>
                <a:spcPts val="0"/>
              </a:spcAft>
              <a:buClr>
                <a:schemeClr val="dk1"/>
              </a:buClr>
              <a:buSzPct val="100000"/>
              <a:buChar char="•"/>
            </a:pPr>
            <a:r>
              <a:rPr lang="en-US"/>
              <a:t>Eliminated in urine</a:t>
            </a:r>
            <a:endParaRPr/>
          </a:p>
          <a:p>
            <a:pPr indent="0" lvl="0" marL="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pic>
        <p:nvPicPr>
          <p:cNvPr id="206" name="Google Shape;206;p13"/>
          <p:cNvPicPr preferRelativeResize="0"/>
          <p:nvPr/>
        </p:nvPicPr>
        <p:blipFill rotWithShape="1">
          <a:blip r:embed="rId3">
            <a:alphaModFix/>
          </a:blip>
          <a:srcRect b="0" l="0" r="0" t="0"/>
          <a:stretch/>
        </p:blipFill>
        <p:spPr>
          <a:xfrm>
            <a:off x="6705600" y="1690688"/>
            <a:ext cx="5103724" cy="3608591"/>
          </a:xfrm>
          <a:prstGeom prst="rect">
            <a:avLst/>
          </a:prstGeom>
          <a:noFill/>
          <a:ln>
            <a:noFill/>
          </a:ln>
        </p:spPr>
      </p:pic>
      <p:sp>
        <p:nvSpPr>
          <p:cNvPr id="207" name="Google Shape;207;p13"/>
          <p:cNvSpPr txBox="1"/>
          <p:nvPr/>
        </p:nvSpPr>
        <p:spPr>
          <a:xfrm>
            <a:off x="6616700" y="5299279"/>
            <a:ext cx="510372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u="sng">
                <a:solidFill>
                  <a:schemeClr val="dk1"/>
                </a:solidFill>
                <a:latin typeface="Calibri"/>
                <a:ea typeface="Calibri"/>
                <a:cs typeface="Calibri"/>
                <a:sym typeface="Calibri"/>
                <a:hlinkClick r:id="rId4">
                  <a:extLst>
                    <a:ext uri="{A12FA001-AC4F-418D-AE19-62706E023703}">
                      <ahyp:hlinkClr val="tx"/>
                    </a:ext>
                  </a:extLst>
                </a:hlinkClick>
              </a:rPr>
              <a:t>https://www.pexels.com/photo/black-black-and-white-business-cocaine-322251/</a:t>
            </a:r>
            <a:endParaRPr sz="1000">
              <a:solidFill>
                <a:schemeClr val="dk1"/>
              </a:solidFill>
              <a:latin typeface="Calibri"/>
              <a:ea typeface="Calibri"/>
              <a:cs typeface="Calibri"/>
              <a:sym typeface="Calibri"/>
            </a:endParaRPr>
          </a:p>
        </p:txBody>
      </p:sp>
      <p:pic>
        <p:nvPicPr>
          <p:cNvPr id="208" name="Google Shape;208;p13"/>
          <p:cNvPicPr preferRelativeResize="0"/>
          <p:nvPr/>
        </p:nvPicPr>
        <p:blipFill rotWithShape="1">
          <a:blip r:embed="rId5">
            <a:alphaModFix/>
          </a:blip>
          <a:srcRect b="0" l="0" r="0" t="0"/>
          <a:stretch/>
        </p:blipFill>
        <p:spPr>
          <a:xfrm>
            <a:off x="0" y="5490371"/>
            <a:ext cx="1720715" cy="13767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type="title"/>
          </p:nvPr>
        </p:nvSpPr>
        <p:spPr>
          <a:xfrm>
            <a:off x="840359" y="135924"/>
            <a:ext cx="1186338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Behavioral Effects of Cocaine Use</a:t>
            </a:r>
            <a:endParaRPr/>
          </a:p>
        </p:txBody>
      </p:sp>
      <p:graphicFrame>
        <p:nvGraphicFramePr>
          <p:cNvPr id="215" name="Google Shape;215;p14"/>
          <p:cNvGraphicFramePr/>
          <p:nvPr/>
        </p:nvGraphicFramePr>
        <p:xfrm>
          <a:off x="1559550" y="1318954"/>
          <a:ext cx="3000000" cy="3000000"/>
        </p:xfrm>
        <a:graphic>
          <a:graphicData uri="http://schemas.openxmlformats.org/drawingml/2006/table">
            <a:tbl>
              <a:tblPr bandRow="1" firstRow="1">
                <a:noFill/>
                <a:tableStyleId>{C4A511B0-23D6-45D9-8F8C-01316033BCB8}</a:tableStyleId>
              </a:tblPr>
              <a:tblGrid>
                <a:gridCol w="2397875"/>
                <a:gridCol w="2722925"/>
                <a:gridCol w="4366650"/>
              </a:tblGrid>
              <a:tr h="1002325">
                <a:tc>
                  <a:txBody>
                    <a:bodyPr/>
                    <a:lstStyle/>
                    <a:p>
                      <a:pPr indent="0" lvl="0" marL="0" marR="0" rtl="0" algn="l">
                        <a:spcBef>
                          <a:spcPts val="0"/>
                        </a:spcBef>
                        <a:spcAft>
                          <a:spcPts val="0"/>
                        </a:spcAft>
                        <a:buNone/>
                      </a:pPr>
                      <a:r>
                        <a:rPr lang="en-US" sz="1800" u="none" cap="none" strike="noStrike"/>
                        <a:t>INITIAL</a:t>
                      </a:r>
                      <a:endParaRPr/>
                    </a:p>
                  </a:txBody>
                  <a:tcPr marT="45725" marB="45725" marR="91450" marL="91450"/>
                </a:tc>
                <a:tc>
                  <a:txBody>
                    <a:bodyPr/>
                    <a:lstStyle/>
                    <a:p>
                      <a:pPr indent="0" lvl="0" marL="0" marR="0" rtl="0" algn="l">
                        <a:spcBef>
                          <a:spcPts val="0"/>
                        </a:spcBef>
                        <a:spcAft>
                          <a:spcPts val="0"/>
                        </a:spcAft>
                        <a:buNone/>
                      </a:pPr>
                      <a:r>
                        <a:rPr lang="en-US" sz="1800"/>
                        <a:t>HIGHER DOSES/LONGER DURATION OF USE</a:t>
                      </a:r>
                      <a:endParaRPr/>
                    </a:p>
                  </a:txBody>
                  <a:tcPr marT="45725" marB="45725" marR="91450" marL="91450"/>
                </a:tc>
                <a:tc>
                  <a:txBody>
                    <a:bodyPr/>
                    <a:lstStyle/>
                    <a:p>
                      <a:pPr indent="0" lvl="0" marL="0" marR="0" rtl="0" algn="l">
                        <a:spcBef>
                          <a:spcPts val="0"/>
                        </a:spcBef>
                        <a:spcAft>
                          <a:spcPts val="0"/>
                        </a:spcAft>
                        <a:buNone/>
                      </a:pPr>
                      <a:r>
                        <a:rPr lang="en-US" sz="1800"/>
                        <a:t>WITHDRAWAL (resolves within 1-2 weeks)</a:t>
                      </a:r>
                      <a:endParaRPr/>
                    </a:p>
                  </a:txBody>
                  <a:tcPr marT="45725" marB="45725" marR="91450" marL="91450"/>
                </a:tc>
              </a:tr>
              <a:tr h="413300">
                <a:tc>
                  <a:txBody>
                    <a:bodyPr/>
                    <a:lstStyle/>
                    <a:p>
                      <a:pPr indent="0" lvl="0" marL="0" marR="0" rtl="0" algn="l">
                        <a:spcBef>
                          <a:spcPts val="0"/>
                        </a:spcBef>
                        <a:spcAft>
                          <a:spcPts val="0"/>
                        </a:spcAft>
                        <a:buNone/>
                      </a:pPr>
                      <a:r>
                        <a:rPr lang="en-US" sz="1800"/>
                        <a:t>Euphoria</a:t>
                      </a:r>
                      <a:endParaRPr/>
                    </a:p>
                  </a:txBody>
                  <a:tcPr marT="45725" marB="45725" marR="91450" marL="91450"/>
                </a:tc>
                <a:tc>
                  <a:txBody>
                    <a:bodyPr/>
                    <a:lstStyle/>
                    <a:p>
                      <a:pPr indent="0" lvl="0" marL="0" marR="0" rtl="0" algn="l">
                        <a:spcBef>
                          <a:spcPts val="0"/>
                        </a:spcBef>
                        <a:spcAft>
                          <a:spcPts val="0"/>
                        </a:spcAft>
                        <a:buNone/>
                      </a:pPr>
                      <a:r>
                        <a:rPr lang="en-US" sz="1800"/>
                        <a:t>Dysphoric mood</a:t>
                      </a:r>
                      <a:endParaRPr/>
                    </a:p>
                  </a:txBody>
                  <a:tcPr marT="45725" marB="45725" marR="91450" marL="91450"/>
                </a:tc>
                <a:tc>
                  <a:txBody>
                    <a:bodyPr/>
                    <a:lstStyle/>
                    <a:p>
                      <a:pPr indent="0" lvl="0" marL="0" marR="0" rtl="0" algn="l">
                        <a:spcBef>
                          <a:spcPts val="0"/>
                        </a:spcBef>
                        <a:spcAft>
                          <a:spcPts val="0"/>
                        </a:spcAft>
                        <a:buNone/>
                      </a:pPr>
                      <a:r>
                        <a:rPr lang="en-US" sz="1800"/>
                        <a:t>Dysphoric mood</a:t>
                      </a:r>
                      <a:endParaRPr/>
                    </a:p>
                  </a:txBody>
                  <a:tcPr marT="45725" marB="45725" marR="91450" marL="91450"/>
                </a:tc>
              </a:tr>
              <a:tr h="413300">
                <a:tc>
                  <a:txBody>
                    <a:bodyPr/>
                    <a:lstStyle/>
                    <a:p>
                      <a:pPr indent="0" lvl="0" marL="0" marR="0" rtl="0" algn="l">
                        <a:spcBef>
                          <a:spcPts val="0"/>
                        </a:spcBef>
                        <a:spcAft>
                          <a:spcPts val="0"/>
                        </a:spcAft>
                        <a:buNone/>
                      </a:pPr>
                      <a:r>
                        <a:rPr lang="en-US" sz="1800"/>
                        <a:t>Alertness</a:t>
                      </a:r>
                      <a:endParaRPr/>
                    </a:p>
                  </a:txBody>
                  <a:tcPr marT="45725" marB="45725" marR="91450" marL="91450"/>
                </a:tc>
                <a:tc>
                  <a:txBody>
                    <a:bodyPr/>
                    <a:lstStyle/>
                    <a:p>
                      <a:pPr indent="0" lvl="0" marL="0" marR="0" rtl="0" algn="l">
                        <a:spcBef>
                          <a:spcPts val="0"/>
                        </a:spcBef>
                        <a:spcAft>
                          <a:spcPts val="0"/>
                        </a:spcAft>
                        <a:buNone/>
                      </a:pPr>
                      <a:r>
                        <a:rPr lang="en-US" sz="1800"/>
                        <a:t>Panic attacks</a:t>
                      </a:r>
                      <a:endParaRPr/>
                    </a:p>
                  </a:txBody>
                  <a:tcPr marT="45725" marB="45725" marR="91450" marL="91450"/>
                </a:tc>
                <a:tc>
                  <a:txBody>
                    <a:bodyPr/>
                    <a:lstStyle/>
                    <a:p>
                      <a:pPr indent="0" lvl="0" marL="0" marR="0" rtl="0" algn="l">
                        <a:spcBef>
                          <a:spcPts val="0"/>
                        </a:spcBef>
                        <a:spcAft>
                          <a:spcPts val="0"/>
                        </a:spcAft>
                        <a:buNone/>
                      </a:pPr>
                      <a:r>
                        <a:rPr lang="en-US" sz="1800"/>
                        <a:t>Fatigue</a:t>
                      </a:r>
                      <a:endParaRPr/>
                    </a:p>
                  </a:txBody>
                  <a:tcPr marT="45725" marB="45725" marR="91450" marL="91450"/>
                </a:tc>
              </a:tr>
              <a:tr h="413300">
                <a:tc>
                  <a:txBody>
                    <a:bodyPr/>
                    <a:lstStyle/>
                    <a:p>
                      <a:pPr indent="0" lvl="0" marL="0" marR="0" rtl="0" algn="l">
                        <a:spcBef>
                          <a:spcPts val="0"/>
                        </a:spcBef>
                        <a:spcAft>
                          <a:spcPts val="0"/>
                        </a:spcAft>
                        <a:buNone/>
                      </a:pPr>
                      <a:r>
                        <a:rPr lang="en-US" sz="1800"/>
                        <a:t>Wakefulness</a:t>
                      </a:r>
                      <a:endParaRPr/>
                    </a:p>
                  </a:txBody>
                  <a:tcPr marT="45725" marB="45725" marR="91450" marL="91450"/>
                </a:tc>
                <a:tc>
                  <a:txBody>
                    <a:bodyPr/>
                    <a:lstStyle/>
                    <a:p>
                      <a:pPr indent="0" lvl="0" marL="0" marR="0" rtl="0" algn="l">
                        <a:spcBef>
                          <a:spcPts val="0"/>
                        </a:spcBef>
                        <a:spcAft>
                          <a:spcPts val="0"/>
                        </a:spcAft>
                        <a:buNone/>
                      </a:pPr>
                      <a:r>
                        <a:rPr lang="en-US" sz="1800"/>
                        <a:t>Paranoia</a:t>
                      </a:r>
                      <a:endParaRPr/>
                    </a:p>
                  </a:txBody>
                  <a:tcPr marT="45725" marB="45725" marR="91450" marL="91450"/>
                </a:tc>
                <a:tc>
                  <a:txBody>
                    <a:bodyPr/>
                    <a:lstStyle/>
                    <a:p>
                      <a:pPr indent="0" lvl="0" marL="0" marR="0" rtl="0" algn="l">
                        <a:spcBef>
                          <a:spcPts val="0"/>
                        </a:spcBef>
                        <a:spcAft>
                          <a:spcPts val="0"/>
                        </a:spcAft>
                        <a:buNone/>
                      </a:pPr>
                      <a:r>
                        <a:rPr lang="en-US" sz="1800"/>
                        <a:t>Vivid unpleasant dreams</a:t>
                      </a:r>
                      <a:endParaRPr/>
                    </a:p>
                  </a:txBody>
                  <a:tcPr marT="45725" marB="45725" marR="91450" marL="91450"/>
                </a:tc>
              </a:tr>
              <a:tr h="701625">
                <a:tc>
                  <a:txBody>
                    <a:bodyPr/>
                    <a:lstStyle/>
                    <a:p>
                      <a:pPr indent="0" lvl="0" marL="0" marR="0" rtl="0" algn="l">
                        <a:spcBef>
                          <a:spcPts val="0"/>
                        </a:spcBef>
                        <a:spcAft>
                          <a:spcPts val="0"/>
                        </a:spcAft>
                        <a:buNone/>
                      </a:pPr>
                      <a:r>
                        <a:rPr lang="en-US" sz="1800"/>
                        <a:t>Increased confidence</a:t>
                      </a:r>
                      <a:endParaRPr/>
                    </a:p>
                  </a:txBody>
                  <a:tcPr marT="45725" marB="45725" marR="91450" marL="91450"/>
                </a:tc>
                <a:tc>
                  <a:txBody>
                    <a:bodyPr/>
                    <a:lstStyle/>
                    <a:p>
                      <a:pPr indent="0" lvl="0" marL="0" marR="0" rtl="0" algn="l">
                        <a:spcBef>
                          <a:spcPts val="0"/>
                        </a:spcBef>
                        <a:spcAft>
                          <a:spcPts val="0"/>
                        </a:spcAft>
                        <a:buNone/>
                      </a:pPr>
                      <a:r>
                        <a:rPr lang="en-US" sz="1800"/>
                        <a:t>Grandiosity</a:t>
                      </a:r>
                      <a:endParaRPr/>
                    </a:p>
                  </a:txBody>
                  <a:tcPr marT="45725" marB="45725" marR="91450" marL="91450"/>
                </a:tc>
                <a:tc>
                  <a:txBody>
                    <a:bodyPr/>
                    <a:lstStyle/>
                    <a:p>
                      <a:pPr indent="0" lvl="0" marL="0" marR="0" rtl="0" algn="l">
                        <a:spcBef>
                          <a:spcPts val="0"/>
                        </a:spcBef>
                        <a:spcAft>
                          <a:spcPts val="0"/>
                        </a:spcAft>
                        <a:buNone/>
                      </a:pPr>
                      <a:r>
                        <a:rPr lang="en-US" sz="1800"/>
                        <a:t>Insomnia/Hypersomnia</a:t>
                      </a:r>
                      <a:endParaRPr/>
                    </a:p>
                  </a:txBody>
                  <a:tcPr marT="45725" marB="45725" marR="91450" marL="91450"/>
                </a:tc>
              </a:tr>
              <a:tr h="413300">
                <a:tc>
                  <a:txBody>
                    <a:bodyPr/>
                    <a:lstStyle/>
                    <a:p>
                      <a:pPr indent="0" lvl="0" marL="0" marR="0" rtl="0" algn="l">
                        <a:spcBef>
                          <a:spcPts val="0"/>
                        </a:spcBef>
                        <a:spcAft>
                          <a:spcPts val="0"/>
                        </a:spcAft>
                        <a:buNone/>
                      </a:pPr>
                      <a:r>
                        <a:rPr lang="en-US" sz="1800"/>
                        <a:t>Hyperactivity</a:t>
                      </a:r>
                      <a:endParaRPr/>
                    </a:p>
                  </a:txBody>
                  <a:tcPr marT="45725" marB="45725" marR="91450" marL="91450"/>
                </a:tc>
                <a:tc>
                  <a:txBody>
                    <a:bodyPr/>
                    <a:lstStyle/>
                    <a:p>
                      <a:pPr indent="0" lvl="0" marL="0" marR="0" rtl="0" algn="l">
                        <a:spcBef>
                          <a:spcPts val="0"/>
                        </a:spcBef>
                        <a:spcAft>
                          <a:spcPts val="0"/>
                        </a:spcAft>
                        <a:buNone/>
                      </a:pPr>
                      <a:r>
                        <a:rPr lang="en-US" sz="1800"/>
                        <a:t>Anxiety</a:t>
                      </a:r>
                      <a:endParaRPr/>
                    </a:p>
                  </a:txBody>
                  <a:tcPr marT="45725" marB="45725" marR="91450" marL="91450"/>
                </a:tc>
                <a:tc>
                  <a:txBody>
                    <a:bodyPr/>
                    <a:lstStyle/>
                    <a:p>
                      <a:pPr indent="0" lvl="0" marL="0" marR="0" rtl="0" algn="l">
                        <a:spcBef>
                          <a:spcPts val="0"/>
                        </a:spcBef>
                        <a:spcAft>
                          <a:spcPts val="0"/>
                        </a:spcAft>
                        <a:buNone/>
                      </a:pPr>
                      <a:r>
                        <a:rPr lang="en-US" sz="1800"/>
                        <a:t>Increased appetite</a:t>
                      </a:r>
                      <a:endParaRPr/>
                    </a:p>
                  </a:txBody>
                  <a:tcPr marT="45725" marB="45725" marR="91450" marL="91450"/>
                </a:tc>
              </a:tr>
              <a:tr h="413300">
                <a:tc>
                  <a:txBody>
                    <a:bodyPr/>
                    <a:lstStyle/>
                    <a:p>
                      <a:pPr indent="0" lvl="0" marL="0" marR="0" rtl="0" algn="l">
                        <a:spcBef>
                          <a:spcPts val="0"/>
                        </a:spcBef>
                        <a:spcAft>
                          <a:spcPts val="0"/>
                        </a:spcAft>
                        <a:buNone/>
                      </a:pPr>
                      <a:r>
                        <a:rPr lang="en-US" sz="1800"/>
                        <a:t>Loss of appetite</a:t>
                      </a:r>
                      <a:endParaRPr/>
                    </a:p>
                  </a:txBody>
                  <a:tcPr marT="45725" marB="45725" marR="91450" marL="91450"/>
                </a:tc>
                <a:tc>
                  <a:txBody>
                    <a:bodyPr/>
                    <a:lstStyle/>
                    <a:p>
                      <a:pPr indent="0" lvl="0" marL="0" marR="0" rtl="0" algn="l">
                        <a:spcBef>
                          <a:spcPts val="0"/>
                        </a:spcBef>
                        <a:spcAft>
                          <a:spcPts val="0"/>
                        </a:spcAft>
                        <a:buNone/>
                      </a:pPr>
                      <a:r>
                        <a:rPr lang="en-US" sz="1800"/>
                        <a:t>Psychosis</a:t>
                      </a:r>
                      <a:endParaRPr/>
                    </a:p>
                  </a:txBody>
                  <a:tcPr marT="45725" marB="45725" marR="91450" marL="91450"/>
                </a:tc>
                <a:tc>
                  <a:txBody>
                    <a:bodyPr/>
                    <a:lstStyle/>
                    <a:p>
                      <a:pPr indent="0" lvl="0" marL="0" marR="0" rtl="0" algn="l">
                        <a:spcBef>
                          <a:spcPts val="0"/>
                        </a:spcBef>
                        <a:spcAft>
                          <a:spcPts val="0"/>
                        </a:spcAft>
                        <a:buNone/>
                      </a:pPr>
                      <a:r>
                        <a:rPr lang="en-US" sz="1800"/>
                        <a:t>Psychomotor agitation/retardation</a:t>
                      </a:r>
                      <a:endParaRPr/>
                    </a:p>
                  </a:txBody>
                  <a:tcPr marT="45725" marB="45725" marR="91450" marL="91450"/>
                </a:tc>
              </a:tr>
              <a:tr h="676075">
                <a:tc>
                  <a:txBody>
                    <a:bodyPr/>
                    <a:lstStyle/>
                    <a:p>
                      <a:pPr indent="0" lvl="0" marL="0" marR="0" rtl="0" algn="l">
                        <a:spcBef>
                          <a:spcPts val="0"/>
                        </a:spcBef>
                        <a:spcAft>
                          <a:spcPts val="0"/>
                        </a:spcAft>
                        <a:buNone/>
                      </a:pPr>
                      <a:r>
                        <a:rPr lang="en-US" sz="1800"/>
                        <a:t>Changes in sociability</a:t>
                      </a:r>
                      <a:endParaRPr/>
                    </a:p>
                  </a:txBody>
                  <a:tcPr marT="45725" marB="45725" marR="91450" marL="91450"/>
                </a:tc>
                <a:tc>
                  <a:txBody>
                    <a:bodyPr/>
                    <a:lstStyle/>
                    <a:p>
                      <a:pPr indent="0" lvl="0" marL="0" marR="0" rtl="0" algn="l">
                        <a:spcBef>
                          <a:spcPts val="0"/>
                        </a:spcBef>
                        <a:spcAft>
                          <a:spcPts val="0"/>
                        </a:spcAft>
                        <a:buNone/>
                      </a:pPr>
                      <a:r>
                        <a:rPr lang="en-US" sz="1800"/>
                        <a:t>Hypervigilance</a:t>
                      </a:r>
                      <a:endParaRPr/>
                    </a:p>
                  </a:txBody>
                  <a:tcPr marT="45725" marB="45725" marR="91450" marL="91450"/>
                </a:tc>
                <a:tc>
                  <a:txBody>
                    <a:bodyPr/>
                    <a:lstStyle/>
                    <a:p>
                      <a:pPr indent="0" lvl="0" marL="0" marR="0" rtl="0" algn="l">
                        <a:spcBef>
                          <a:spcPts val="0"/>
                        </a:spcBef>
                        <a:spcAft>
                          <a:spcPts val="0"/>
                        </a:spcAft>
                        <a:buNone/>
                      </a:pPr>
                      <a:r>
                        <a:rPr lang="en-US" sz="1800"/>
                        <a:t>Suicidal ideation</a:t>
                      </a:r>
                      <a:endParaRPr/>
                    </a:p>
                  </a:txBody>
                  <a:tcPr marT="45725" marB="45725" marR="91450" marL="91450"/>
                </a:tc>
              </a:tr>
              <a:tr h="4133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Stereotyped behaviors</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id="216" name="Google Shape;216;p14"/>
          <p:cNvPicPr preferRelativeResize="0"/>
          <p:nvPr/>
        </p:nvPicPr>
        <p:blipFill rotWithShape="1">
          <a:blip r:embed="rId3">
            <a:alphaModFix/>
          </a:blip>
          <a:srcRect b="0" l="0" r="16408" t="0"/>
          <a:stretch/>
        </p:blipFill>
        <p:spPr>
          <a:xfrm>
            <a:off x="1" y="5490371"/>
            <a:ext cx="1438382" cy="13767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ph type="title"/>
          </p:nvPr>
        </p:nvSpPr>
        <p:spPr>
          <a:xfrm>
            <a:off x="638175" y="0"/>
            <a:ext cx="1186338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Short-term Physiologic Effects of Cocaine Use</a:t>
            </a:r>
            <a:endParaRPr/>
          </a:p>
        </p:txBody>
      </p:sp>
      <p:graphicFrame>
        <p:nvGraphicFramePr>
          <p:cNvPr id="223" name="Google Shape;223;p15"/>
          <p:cNvGraphicFramePr/>
          <p:nvPr/>
        </p:nvGraphicFramePr>
        <p:xfrm>
          <a:off x="3397514" y="1134533"/>
          <a:ext cx="3000000" cy="3000000"/>
        </p:xfrm>
        <a:graphic>
          <a:graphicData uri="http://schemas.openxmlformats.org/drawingml/2006/table">
            <a:tbl>
              <a:tblPr bandRow="1" firstRow="1">
                <a:noFill/>
                <a:tableStyleId>{C4A511B0-23D6-45D9-8F8C-01316033BCB8}</a:tableStyleId>
              </a:tblPr>
              <a:tblGrid>
                <a:gridCol w="4865950"/>
              </a:tblGrid>
              <a:tr h="572275">
                <a:tc>
                  <a:txBody>
                    <a:bodyPr/>
                    <a:lstStyle/>
                    <a:p>
                      <a:pPr indent="0" lvl="0" marL="0" marR="0" rtl="0" algn="l">
                        <a:spcBef>
                          <a:spcPts val="0"/>
                        </a:spcBef>
                        <a:spcAft>
                          <a:spcPts val="0"/>
                        </a:spcAft>
                        <a:buNone/>
                      </a:pPr>
                      <a:r>
                        <a:rPr lang="en-US" sz="1800"/>
                        <a:t>Acute</a:t>
                      </a:r>
                      <a:endParaRPr/>
                    </a:p>
                  </a:txBody>
                  <a:tcPr marT="45725" marB="45725" marR="91450" marL="91450"/>
                </a:tc>
              </a:tr>
              <a:tr h="572275">
                <a:tc>
                  <a:txBody>
                    <a:bodyPr/>
                    <a:lstStyle/>
                    <a:p>
                      <a:pPr indent="0" lvl="0" marL="0" marR="0" rtl="0" algn="l">
                        <a:spcBef>
                          <a:spcPts val="0"/>
                        </a:spcBef>
                        <a:spcAft>
                          <a:spcPts val="0"/>
                        </a:spcAft>
                        <a:buNone/>
                      </a:pPr>
                      <a:r>
                        <a:rPr lang="en-US" sz="1800"/>
                        <a:t>Tachycardia</a:t>
                      </a:r>
                      <a:endParaRPr/>
                    </a:p>
                  </a:txBody>
                  <a:tcPr marT="45725" marB="45725" marR="91450" marL="91450"/>
                </a:tc>
              </a:tr>
              <a:tr h="572275">
                <a:tc>
                  <a:txBody>
                    <a:bodyPr/>
                    <a:lstStyle/>
                    <a:p>
                      <a:pPr indent="0" lvl="0" marL="0" marR="0" rtl="0" algn="l">
                        <a:spcBef>
                          <a:spcPts val="0"/>
                        </a:spcBef>
                        <a:spcAft>
                          <a:spcPts val="0"/>
                        </a:spcAft>
                        <a:buNone/>
                      </a:pPr>
                      <a:r>
                        <a:rPr lang="en-US" sz="1800"/>
                        <a:t>Hypertension</a:t>
                      </a:r>
                      <a:endParaRPr/>
                    </a:p>
                  </a:txBody>
                  <a:tcPr marT="45725" marB="45725" marR="91450" marL="91450"/>
                </a:tc>
              </a:tr>
              <a:tr h="572275">
                <a:tc>
                  <a:txBody>
                    <a:bodyPr/>
                    <a:lstStyle/>
                    <a:p>
                      <a:pPr indent="0" lvl="0" marL="0" marR="0" rtl="0" algn="l">
                        <a:spcBef>
                          <a:spcPts val="0"/>
                        </a:spcBef>
                        <a:spcAft>
                          <a:spcPts val="0"/>
                        </a:spcAft>
                        <a:buNone/>
                      </a:pPr>
                      <a:r>
                        <a:rPr lang="en-US" sz="1800"/>
                        <a:t>Tachypnea</a:t>
                      </a:r>
                      <a:endParaRPr/>
                    </a:p>
                  </a:txBody>
                  <a:tcPr marT="45725" marB="45725" marR="91450" marL="91450"/>
                </a:tc>
              </a:tr>
              <a:tr h="572275">
                <a:tc>
                  <a:txBody>
                    <a:bodyPr/>
                    <a:lstStyle/>
                    <a:p>
                      <a:pPr indent="0" lvl="0" marL="0" marR="0" rtl="0" algn="l">
                        <a:spcBef>
                          <a:spcPts val="0"/>
                        </a:spcBef>
                        <a:spcAft>
                          <a:spcPts val="0"/>
                        </a:spcAft>
                        <a:buNone/>
                      </a:pPr>
                      <a:r>
                        <a:rPr lang="en-US" sz="1800"/>
                        <a:t>Increased body temperature</a:t>
                      </a:r>
                      <a:endParaRPr/>
                    </a:p>
                  </a:txBody>
                  <a:tcPr marT="45725" marB="45725" marR="91450" marL="91450"/>
                </a:tc>
              </a:tr>
              <a:tr h="572275">
                <a:tc>
                  <a:txBody>
                    <a:bodyPr/>
                    <a:lstStyle/>
                    <a:p>
                      <a:pPr indent="0" lvl="0" marL="0" marR="0" rtl="0" algn="l">
                        <a:spcBef>
                          <a:spcPts val="0"/>
                        </a:spcBef>
                        <a:spcAft>
                          <a:spcPts val="0"/>
                        </a:spcAft>
                        <a:buNone/>
                      </a:pPr>
                      <a:r>
                        <a:rPr lang="en-US" sz="1800"/>
                        <a:t>Mydriasis</a:t>
                      </a:r>
                      <a:endParaRPr/>
                    </a:p>
                  </a:txBody>
                  <a:tcPr marT="45725" marB="45725" marR="91450" marL="91450"/>
                </a:tc>
              </a:tr>
              <a:tr h="706375">
                <a:tc>
                  <a:txBody>
                    <a:bodyPr/>
                    <a:lstStyle/>
                    <a:p>
                      <a:pPr indent="0" lvl="0" marL="0" marR="0" rtl="0" algn="l">
                        <a:lnSpc>
                          <a:spcPct val="100000"/>
                        </a:lnSpc>
                        <a:spcBef>
                          <a:spcPts val="0"/>
                        </a:spcBef>
                        <a:spcAft>
                          <a:spcPts val="0"/>
                        </a:spcAft>
                        <a:buClr>
                          <a:schemeClr val="dk1"/>
                        </a:buClr>
                        <a:buSzPts val="1800"/>
                        <a:buFont typeface="Calibri"/>
                        <a:buNone/>
                      </a:pPr>
                      <a:r>
                        <a:rPr lang="en-US" sz="1800"/>
                        <a:t>Diaphoresis/Chills</a:t>
                      </a:r>
                      <a:endParaRPr/>
                    </a:p>
                    <a:p>
                      <a:pPr indent="0" lvl="0" marL="0" marR="0" rtl="0" algn="l">
                        <a:spcBef>
                          <a:spcPts val="0"/>
                        </a:spcBef>
                        <a:spcAft>
                          <a:spcPts val="0"/>
                        </a:spcAft>
                        <a:buNone/>
                      </a:pPr>
                      <a:r>
                        <a:t/>
                      </a:r>
                      <a:endParaRPr sz="1800"/>
                    </a:p>
                  </a:txBody>
                  <a:tcPr marT="45725" marB="45725" marR="91450" marL="91450"/>
                </a:tc>
              </a:tr>
              <a:tr h="706375">
                <a:tc>
                  <a:txBody>
                    <a:bodyPr/>
                    <a:lstStyle/>
                    <a:p>
                      <a:pPr indent="0" lvl="0" marL="0" marR="0" rtl="0" algn="l">
                        <a:lnSpc>
                          <a:spcPct val="100000"/>
                        </a:lnSpc>
                        <a:spcBef>
                          <a:spcPts val="0"/>
                        </a:spcBef>
                        <a:spcAft>
                          <a:spcPts val="0"/>
                        </a:spcAft>
                        <a:buClr>
                          <a:schemeClr val="dk1"/>
                        </a:buClr>
                        <a:buSzPts val="1800"/>
                        <a:buFont typeface="Calibri"/>
                        <a:buNone/>
                      </a:pPr>
                      <a:r>
                        <a:rPr lang="en-US" sz="1800"/>
                        <a:t>Nausea/vomiting</a:t>
                      </a:r>
                      <a:endParaRPr/>
                    </a:p>
                    <a:p>
                      <a:pPr indent="0" lvl="0" marL="0" marR="0" rtl="0" algn="l">
                        <a:spcBef>
                          <a:spcPts val="0"/>
                        </a:spcBef>
                        <a:spcAft>
                          <a:spcPts val="0"/>
                        </a:spcAft>
                        <a:buNone/>
                      </a:pPr>
                      <a:r>
                        <a:t/>
                      </a:r>
                      <a:endParaRPr sz="1800"/>
                    </a:p>
                  </a:txBody>
                  <a:tcPr marT="45725" marB="45725" marR="91450" marL="91450"/>
                </a:tc>
              </a:tr>
              <a:tr h="572275">
                <a:tc>
                  <a:txBody>
                    <a:bodyPr/>
                    <a:lstStyle/>
                    <a:p>
                      <a:pPr indent="0" lvl="0" marL="0" marR="0" rtl="0" algn="l">
                        <a:spcBef>
                          <a:spcPts val="0"/>
                        </a:spcBef>
                        <a:spcAft>
                          <a:spcPts val="0"/>
                        </a:spcAft>
                        <a:buNone/>
                      </a:pPr>
                      <a:r>
                        <a:rPr lang="en-US" sz="1800"/>
                        <a:t>Dystonia/dyskinesias</a:t>
                      </a:r>
                      <a:endParaRPr/>
                    </a:p>
                  </a:txBody>
                  <a:tcPr marT="45725" marB="45725" marR="91450" marL="91450"/>
                </a:tc>
              </a:tr>
            </a:tbl>
          </a:graphicData>
        </a:graphic>
      </p:graphicFrame>
      <p:pic>
        <p:nvPicPr>
          <p:cNvPr id="224" name="Google Shape;224;p15"/>
          <p:cNvPicPr preferRelativeResize="0"/>
          <p:nvPr/>
        </p:nvPicPr>
        <p:blipFill rotWithShape="1">
          <a:blip r:embed="rId3">
            <a:alphaModFix/>
          </a:blip>
          <a:srcRect b="0" l="0" r="0" t="0"/>
          <a:stretch/>
        </p:blipFill>
        <p:spPr>
          <a:xfrm>
            <a:off x="0" y="5490371"/>
            <a:ext cx="1720715" cy="13767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6"/>
          <p:cNvSpPr txBox="1"/>
          <p:nvPr>
            <p:ph type="title"/>
          </p:nvPr>
        </p:nvSpPr>
        <p:spPr>
          <a:xfrm>
            <a:off x="638175" y="0"/>
            <a:ext cx="1186338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Potential Long Term Effects of Cocaine Use</a:t>
            </a:r>
            <a:endParaRPr/>
          </a:p>
        </p:txBody>
      </p:sp>
      <p:graphicFrame>
        <p:nvGraphicFramePr>
          <p:cNvPr id="231" name="Google Shape;231;p16"/>
          <p:cNvGraphicFramePr/>
          <p:nvPr/>
        </p:nvGraphicFramePr>
        <p:xfrm>
          <a:off x="1738049" y="1117600"/>
          <a:ext cx="3000000" cy="3000000"/>
        </p:xfrm>
        <a:graphic>
          <a:graphicData uri="http://schemas.openxmlformats.org/drawingml/2006/table">
            <a:tbl>
              <a:tblPr bandRow="1" firstRow="1">
                <a:noFill/>
                <a:tableStyleId>{C4A511B0-23D6-45D9-8F8C-01316033BCB8}</a:tableStyleId>
              </a:tblPr>
              <a:tblGrid>
                <a:gridCol w="8015550"/>
              </a:tblGrid>
              <a:tr h="546800">
                <a:tc>
                  <a:txBody>
                    <a:bodyPr/>
                    <a:lstStyle/>
                    <a:p>
                      <a:pPr indent="0" lvl="0" marL="0" marR="0" rtl="0" algn="l">
                        <a:spcBef>
                          <a:spcPts val="0"/>
                        </a:spcBef>
                        <a:spcAft>
                          <a:spcPts val="0"/>
                        </a:spcAft>
                        <a:buNone/>
                      </a:pPr>
                      <a:r>
                        <a:rPr lang="en-US" sz="1800"/>
                        <a:t>Chronic Use (including but not limited to)</a:t>
                      </a:r>
                      <a:endParaRPr/>
                    </a:p>
                  </a:txBody>
                  <a:tcPr marT="45725" marB="45725" marR="91450" marL="91450"/>
                </a:tc>
              </a:tr>
              <a:tr h="546800">
                <a:tc>
                  <a:txBody>
                    <a:bodyPr/>
                    <a:lstStyle/>
                    <a:p>
                      <a:pPr indent="0" lvl="0" marL="0" marR="0" rtl="0" algn="l">
                        <a:spcBef>
                          <a:spcPts val="0"/>
                        </a:spcBef>
                        <a:spcAft>
                          <a:spcPts val="0"/>
                        </a:spcAft>
                        <a:buNone/>
                      </a:pPr>
                      <a:r>
                        <a:rPr lang="en-US" sz="1800"/>
                        <a:t>Malnourishment</a:t>
                      </a:r>
                      <a:endParaRPr/>
                    </a:p>
                  </a:txBody>
                  <a:tcPr marT="45725" marB="45725" marR="91450" marL="91450"/>
                </a:tc>
              </a:tr>
              <a:tr h="546800">
                <a:tc>
                  <a:txBody>
                    <a:bodyPr/>
                    <a:lstStyle/>
                    <a:p>
                      <a:pPr indent="0" lvl="0" marL="0" marR="0" rtl="0" algn="l">
                        <a:spcBef>
                          <a:spcPts val="0"/>
                        </a:spcBef>
                        <a:spcAft>
                          <a:spcPts val="0"/>
                        </a:spcAft>
                        <a:buNone/>
                      </a:pPr>
                      <a:r>
                        <a:rPr lang="en-US" sz="1800"/>
                        <a:t>Movement Disorders</a:t>
                      </a:r>
                      <a:endParaRPr/>
                    </a:p>
                  </a:txBody>
                  <a:tcPr marT="45725" marB="45725" marR="91450" marL="91450"/>
                </a:tc>
              </a:tr>
              <a:tr h="546800">
                <a:tc>
                  <a:txBody>
                    <a:bodyPr/>
                    <a:lstStyle/>
                    <a:p>
                      <a:pPr indent="0" lvl="0" marL="0" marR="0" rtl="0" algn="l">
                        <a:spcBef>
                          <a:spcPts val="0"/>
                        </a:spcBef>
                        <a:spcAft>
                          <a:spcPts val="0"/>
                        </a:spcAft>
                        <a:buNone/>
                      </a:pPr>
                      <a:r>
                        <a:rPr lang="en-US" sz="1800"/>
                        <a:t>Persistent psychosis</a:t>
                      </a:r>
                      <a:endParaRPr/>
                    </a:p>
                  </a:txBody>
                  <a:tcPr marT="45725" marB="45725" marR="91450" marL="91450"/>
                </a:tc>
              </a:tr>
              <a:tr h="546800">
                <a:tc>
                  <a:txBody>
                    <a:bodyPr/>
                    <a:lstStyle/>
                    <a:p>
                      <a:pPr indent="0" lvl="0" marL="0" marR="0" rtl="0" algn="l">
                        <a:spcBef>
                          <a:spcPts val="0"/>
                        </a:spcBef>
                        <a:spcAft>
                          <a:spcPts val="0"/>
                        </a:spcAft>
                        <a:buNone/>
                      </a:pPr>
                      <a:r>
                        <a:rPr lang="en-US" sz="1800"/>
                        <a:t>Cognitive impairment</a:t>
                      </a:r>
                      <a:endParaRPr/>
                    </a:p>
                  </a:txBody>
                  <a:tcPr marT="45725" marB="45725" marR="91450" marL="91450"/>
                </a:tc>
              </a:tr>
              <a:tr h="546800">
                <a:tc>
                  <a:txBody>
                    <a:bodyPr/>
                    <a:lstStyle/>
                    <a:p>
                      <a:pPr indent="0" lvl="0" marL="0" marR="0" rtl="0" algn="l">
                        <a:spcBef>
                          <a:spcPts val="0"/>
                        </a:spcBef>
                        <a:spcAft>
                          <a:spcPts val="0"/>
                        </a:spcAft>
                        <a:buNone/>
                      </a:pPr>
                      <a:r>
                        <a:rPr lang="en-US" sz="1800"/>
                        <a:t>Nosebleeds</a:t>
                      </a:r>
                      <a:endParaRPr/>
                    </a:p>
                  </a:txBody>
                  <a:tcPr marT="45725" marB="45725" marR="91450" marL="91450"/>
                </a:tc>
              </a:tr>
              <a:tr h="897750">
                <a:tc>
                  <a:txBody>
                    <a:bodyPr/>
                    <a:lstStyle/>
                    <a:p>
                      <a:pPr indent="0" lvl="0" marL="0" marR="0" rtl="0" algn="l">
                        <a:lnSpc>
                          <a:spcPct val="100000"/>
                        </a:lnSpc>
                        <a:spcBef>
                          <a:spcPts val="0"/>
                        </a:spcBef>
                        <a:spcAft>
                          <a:spcPts val="0"/>
                        </a:spcAft>
                        <a:buClr>
                          <a:schemeClr val="dk1"/>
                        </a:buClr>
                        <a:buSzPts val="1800"/>
                        <a:buFont typeface="Calibri"/>
                        <a:buNone/>
                      </a:pPr>
                      <a:r>
                        <a:rPr lang="en-US" sz="1800"/>
                        <a:t>Cough/SOB/asthma exacerbation/pulmonary infection</a:t>
                      </a:r>
                      <a:endParaRPr/>
                    </a:p>
                    <a:p>
                      <a:pPr indent="0" lvl="0" marL="0" marR="0" rtl="0" algn="l">
                        <a:spcBef>
                          <a:spcPts val="0"/>
                        </a:spcBef>
                        <a:spcAft>
                          <a:spcPts val="0"/>
                        </a:spcAft>
                        <a:buNone/>
                      </a:pPr>
                      <a:r>
                        <a:t/>
                      </a:r>
                      <a:endParaRPr sz="1800"/>
                    </a:p>
                  </a:txBody>
                  <a:tcPr marT="45725" marB="45725" marR="91450" marL="91450"/>
                </a:tc>
              </a:tr>
              <a:tr h="674950">
                <a:tc>
                  <a:txBody>
                    <a:bodyPr/>
                    <a:lstStyle/>
                    <a:p>
                      <a:pPr indent="0" lvl="0" marL="0" marR="0" rtl="0" algn="l">
                        <a:lnSpc>
                          <a:spcPct val="100000"/>
                        </a:lnSpc>
                        <a:spcBef>
                          <a:spcPts val="0"/>
                        </a:spcBef>
                        <a:spcAft>
                          <a:spcPts val="0"/>
                        </a:spcAft>
                        <a:buClr>
                          <a:schemeClr val="dk1"/>
                        </a:buClr>
                        <a:buSzPts val="1800"/>
                        <a:buFont typeface="Calibri"/>
                        <a:buNone/>
                      </a:pPr>
                      <a:r>
                        <a:rPr lang="en-US" sz="1800"/>
                        <a:t>Decreased gastric motility</a:t>
                      </a:r>
                      <a:endParaRPr/>
                    </a:p>
                    <a:p>
                      <a:pPr indent="0" lvl="0" marL="0" marR="0" rtl="0" algn="l">
                        <a:spcBef>
                          <a:spcPts val="0"/>
                        </a:spcBef>
                        <a:spcAft>
                          <a:spcPts val="0"/>
                        </a:spcAft>
                        <a:buNone/>
                      </a:pPr>
                      <a:r>
                        <a:t/>
                      </a:r>
                      <a:endParaRPr sz="1800"/>
                    </a:p>
                  </a:txBody>
                  <a:tcPr marT="45725" marB="45725" marR="91450" marL="91450"/>
                </a:tc>
              </a:tr>
              <a:tr h="628425">
                <a:tc>
                  <a:txBody>
                    <a:bodyPr/>
                    <a:lstStyle/>
                    <a:p>
                      <a:pPr indent="0" lvl="0" marL="0" marR="0" rtl="0" algn="l">
                        <a:spcBef>
                          <a:spcPts val="0"/>
                        </a:spcBef>
                        <a:spcAft>
                          <a:spcPts val="0"/>
                        </a:spcAft>
                        <a:buNone/>
                      </a:pPr>
                      <a:r>
                        <a:rPr lang="en-US" sz="1800"/>
                        <a:t>Injection use associated with HIV/Hepatitis C/Skin and soft tissue infections</a:t>
                      </a:r>
                      <a:endParaRPr/>
                    </a:p>
                  </a:txBody>
                  <a:tcPr marT="45725" marB="45725" marR="91450" marL="91450"/>
                </a:tc>
              </a:tr>
            </a:tbl>
          </a:graphicData>
        </a:graphic>
      </p:graphicFrame>
      <p:pic>
        <p:nvPicPr>
          <p:cNvPr id="232" name="Google Shape;232;p16"/>
          <p:cNvPicPr preferRelativeResize="0"/>
          <p:nvPr/>
        </p:nvPicPr>
        <p:blipFill rotWithShape="1">
          <a:blip r:embed="rId3">
            <a:alphaModFix/>
          </a:blip>
          <a:srcRect b="0" l="0" r="0" t="0"/>
          <a:stretch/>
        </p:blipFill>
        <p:spPr>
          <a:xfrm>
            <a:off x="0" y="5490371"/>
            <a:ext cx="1720715" cy="13767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7"/>
          <p:cNvSpPr txBox="1"/>
          <p:nvPr>
            <p:ph type="title"/>
          </p:nvPr>
        </p:nvSpPr>
        <p:spPr>
          <a:xfrm>
            <a:off x="838200" y="13684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Maternal/Serious Adverse Effects</a:t>
            </a:r>
            <a:endParaRPr/>
          </a:p>
        </p:txBody>
      </p:sp>
      <p:sp>
        <p:nvSpPr>
          <p:cNvPr id="239" name="Google Shape;239;p17"/>
          <p:cNvSpPr txBox="1"/>
          <p:nvPr>
            <p:ph idx="1" type="body"/>
          </p:nvPr>
        </p:nvSpPr>
        <p:spPr>
          <a:xfrm>
            <a:off x="1614178" y="1135964"/>
            <a:ext cx="7211291" cy="4825241"/>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en-US"/>
              <a:t>Hypertension</a:t>
            </a:r>
            <a:endParaRPr/>
          </a:p>
          <a:p>
            <a:pPr indent="-228600" lvl="0" marL="228600" rtl="0" algn="l">
              <a:lnSpc>
                <a:spcPct val="90000"/>
              </a:lnSpc>
              <a:spcBef>
                <a:spcPts val="1000"/>
              </a:spcBef>
              <a:spcAft>
                <a:spcPts val="0"/>
              </a:spcAft>
              <a:buClr>
                <a:schemeClr val="dk1"/>
              </a:buClr>
              <a:buSzPct val="100000"/>
              <a:buChar char="•"/>
            </a:pPr>
            <a:r>
              <a:rPr lang="en-US"/>
              <a:t>Myocardial infarction and ischemia</a:t>
            </a:r>
            <a:endParaRPr/>
          </a:p>
          <a:p>
            <a:pPr indent="-228600" lvl="1" marL="685800" rtl="0" algn="l">
              <a:lnSpc>
                <a:spcPct val="90000"/>
              </a:lnSpc>
              <a:spcBef>
                <a:spcPts val="500"/>
              </a:spcBef>
              <a:spcAft>
                <a:spcPts val="0"/>
              </a:spcAft>
              <a:buClr>
                <a:schemeClr val="dk1"/>
              </a:buClr>
              <a:buSzPct val="100000"/>
              <a:buChar char="•"/>
            </a:pPr>
            <a:r>
              <a:rPr lang="en-US"/>
              <a:t>Cardiovascular complications may be exacerbated by elevated progesterone</a:t>
            </a:r>
            <a:endParaRPr/>
          </a:p>
          <a:p>
            <a:pPr indent="-228600" lvl="0" marL="228600" rtl="0" algn="l">
              <a:lnSpc>
                <a:spcPct val="90000"/>
              </a:lnSpc>
              <a:spcBef>
                <a:spcPts val="1000"/>
              </a:spcBef>
              <a:spcAft>
                <a:spcPts val="0"/>
              </a:spcAft>
              <a:buClr>
                <a:schemeClr val="dk1"/>
              </a:buClr>
              <a:buSzPct val="100000"/>
              <a:buChar char="•"/>
            </a:pPr>
            <a:r>
              <a:rPr lang="en-US"/>
              <a:t>Rhabdomyolysis</a:t>
            </a:r>
            <a:endParaRPr/>
          </a:p>
          <a:p>
            <a:pPr indent="-228600" lvl="0" marL="228600" rtl="0" algn="l">
              <a:lnSpc>
                <a:spcPct val="90000"/>
              </a:lnSpc>
              <a:spcBef>
                <a:spcPts val="1000"/>
              </a:spcBef>
              <a:spcAft>
                <a:spcPts val="0"/>
              </a:spcAft>
              <a:buClr>
                <a:schemeClr val="dk1"/>
              </a:buClr>
              <a:buSzPct val="100000"/>
              <a:buChar char="•"/>
            </a:pPr>
            <a:r>
              <a:rPr lang="en-US"/>
              <a:t>Renal failure</a:t>
            </a:r>
            <a:endParaRPr/>
          </a:p>
          <a:p>
            <a:pPr indent="-228600" lvl="0" marL="228600" rtl="0" algn="l">
              <a:lnSpc>
                <a:spcPct val="90000"/>
              </a:lnSpc>
              <a:spcBef>
                <a:spcPts val="1000"/>
              </a:spcBef>
              <a:spcAft>
                <a:spcPts val="0"/>
              </a:spcAft>
              <a:buClr>
                <a:schemeClr val="dk1"/>
              </a:buClr>
              <a:buSzPct val="100000"/>
              <a:buChar char="•"/>
            </a:pPr>
            <a:r>
              <a:rPr lang="en-US"/>
              <a:t>Hepatic rupture</a:t>
            </a:r>
            <a:endParaRPr/>
          </a:p>
          <a:p>
            <a:pPr indent="-228600" lvl="0" marL="228600" rtl="0" algn="l">
              <a:lnSpc>
                <a:spcPct val="90000"/>
              </a:lnSpc>
              <a:spcBef>
                <a:spcPts val="1000"/>
              </a:spcBef>
              <a:spcAft>
                <a:spcPts val="0"/>
              </a:spcAft>
              <a:buClr>
                <a:schemeClr val="dk1"/>
              </a:buClr>
              <a:buSzPct val="100000"/>
              <a:buChar char="•"/>
            </a:pPr>
            <a:r>
              <a:rPr lang="en-US"/>
              <a:t>Cerebral ischemia and infarction</a:t>
            </a:r>
            <a:endParaRPr/>
          </a:p>
          <a:p>
            <a:pPr indent="-228600" lvl="0" marL="228600" rtl="0" algn="l">
              <a:lnSpc>
                <a:spcPct val="90000"/>
              </a:lnSpc>
              <a:spcBef>
                <a:spcPts val="1000"/>
              </a:spcBef>
              <a:spcAft>
                <a:spcPts val="0"/>
              </a:spcAft>
              <a:buClr>
                <a:schemeClr val="dk1"/>
              </a:buClr>
              <a:buSzPct val="100000"/>
              <a:buChar char="•"/>
            </a:pPr>
            <a:r>
              <a:rPr lang="en-US"/>
              <a:t>Maternal death</a:t>
            </a:r>
            <a:endParaRPr/>
          </a:p>
          <a:p>
            <a:pPr indent="-228600" lvl="0" marL="228600" rtl="0" algn="l">
              <a:lnSpc>
                <a:spcPct val="90000"/>
              </a:lnSpc>
              <a:spcBef>
                <a:spcPts val="1000"/>
              </a:spcBef>
              <a:spcAft>
                <a:spcPts val="0"/>
              </a:spcAft>
              <a:buClr>
                <a:schemeClr val="dk1"/>
              </a:buClr>
              <a:buSzPct val="100000"/>
              <a:buChar char="•"/>
            </a:pPr>
            <a:r>
              <a:rPr lang="en-US"/>
              <a:t>Seizure</a:t>
            </a:r>
            <a:endParaRPr/>
          </a:p>
          <a:p>
            <a:pPr indent="-228600" lvl="0" marL="228600" rtl="0" algn="l">
              <a:lnSpc>
                <a:spcPct val="90000"/>
              </a:lnSpc>
              <a:spcBef>
                <a:spcPts val="1000"/>
              </a:spcBef>
              <a:spcAft>
                <a:spcPts val="0"/>
              </a:spcAft>
              <a:buClr>
                <a:schemeClr val="dk1"/>
              </a:buClr>
              <a:buSzPct val="100000"/>
              <a:buChar char="•"/>
            </a:pPr>
            <a:r>
              <a:rPr lang="en-US"/>
              <a:t>Vasoconstriction of maternal vessels may lead to utero-placental insufficiency, acidosis and fetal hypoxia</a:t>
            </a:r>
            <a:endParaRPr/>
          </a:p>
          <a:p>
            <a:pPr indent="0" lvl="0" marL="0" rtl="0" algn="l">
              <a:lnSpc>
                <a:spcPct val="90000"/>
              </a:lnSpc>
              <a:spcBef>
                <a:spcPts val="1000"/>
              </a:spcBef>
              <a:spcAft>
                <a:spcPts val="0"/>
              </a:spcAft>
              <a:buClr>
                <a:schemeClr val="dk1"/>
              </a:buClr>
              <a:buSzPct val="100000"/>
              <a:buNone/>
            </a:pPr>
            <a:r>
              <a:rPr lang="en-US"/>
              <a:t>*Can mimic pre-eclampsia and eclampsia</a:t>
            </a:r>
            <a:endParaRPr/>
          </a:p>
          <a:p>
            <a:pPr indent="-228600" lvl="1" marL="685800" rtl="0" algn="l">
              <a:lnSpc>
                <a:spcPct val="90000"/>
              </a:lnSpc>
              <a:spcBef>
                <a:spcPts val="500"/>
              </a:spcBef>
              <a:spcAft>
                <a:spcPts val="0"/>
              </a:spcAft>
              <a:buClr>
                <a:schemeClr val="dk1"/>
              </a:buClr>
              <a:buSzPct val="100000"/>
              <a:buChar char="•"/>
            </a:pPr>
            <a:r>
              <a:rPr lang="en-US"/>
              <a:t>Do not wait for urine toxicology results to initiate treatment/prophylaxis for pre-eclampsia/eclampsia.</a:t>
            </a:r>
            <a:endParaRPr/>
          </a:p>
          <a:p>
            <a:pPr indent="-228600" lvl="0" marL="228600" rtl="0" algn="l">
              <a:lnSpc>
                <a:spcPct val="90000"/>
              </a:lnSpc>
              <a:spcBef>
                <a:spcPts val="1000"/>
              </a:spcBef>
              <a:spcAft>
                <a:spcPts val="0"/>
              </a:spcAft>
              <a:buClr>
                <a:schemeClr val="dk1"/>
              </a:buClr>
              <a:buSzPct val="100000"/>
              <a:buChar char="•"/>
            </a:pPr>
            <a:r>
              <a:rPr lang="en-US"/>
              <a:t>Some observed effects could be related to polysubstance use</a:t>
            </a:r>
            <a:endParaRPr/>
          </a:p>
        </p:txBody>
      </p:sp>
      <p:sp>
        <p:nvSpPr>
          <p:cNvPr id="240" name="Google Shape;240;p17"/>
          <p:cNvSpPr/>
          <p:nvPr/>
        </p:nvSpPr>
        <p:spPr>
          <a:xfrm>
            <a:off x="3829580" y="6176963"/>
            <a:ext cx="8362420" cy="7309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Krishna RB, Levitz M, Dancis J. Transfer of cocaine by the perfused human placenta: the effect of binding to serum proteins. Am J Obstet Gynecol. 1993;169:1418–1423.; Pitts D, Marwah J. Autonomic actions of cocaine. Can J Physiol Pharmacol. 1989;67:1168–1176. Smid M, et al. Stimulant Use in Pregnancy: An Under-recognized Epidemic Among Pregnant Women. Clinical Obstetrics &amp; Gynecology. 2019. 62(1):168-184.</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a:t>
            </a:r>
            <a:endParaRPr/>
          </a:p>
        </p:txBody>
      </p:sp>
      <p:pic>
        <p:nvPicPr>
          <p:cNvPr id="241" name="Google Shape;241;p17"/>
          <p:cNvPicPr preferRelativeResize="0"/>
          <p:nvPr/>
        </p:nvPicPr>
        <p:blipFill rotWithShape="1">
          <a:blip r:embed="rId3">
            <a:alphaModFix/>
          </a:blip>
          <a:srcRect b="0" l="0" r="0" t="0"/>
          <a:stretch/>
        </p:blipFill>
        <p:spPr>
          <a:xfrm>
            <a:off x="8718932" y="136845"/>
            <a:ext cx="3419186" cy="6040118"/>
          </a:xfrm>
          <a:prstGeom prst="rect">
            <a:avLst/>
          </a:prstGeom>
          <a:noFill/>
          <a:ln>
            <a:noFill/>
          </a:ln>
        </p:spPr>
      </p:pic>
      <p:pic>
        <p:nvPicPr>
          <p:cNvPr id="242" name="Google Shape;242;p17"/>
          <p:cNvPicPr preferRelativeResize="0"/>
          <p:nvPr/>
        </p:nvPicPr>
        <p:blipFill rotWithShape="1">
          <a:blip r:embed="rId4">
            <a:alphaModFix/>
          </a:blip>
          <a:srcRect b="0" l="0" r="0" t="0"/>
          <a:stretch/>
        </p:blipFill>
        <p:spPr>
          <a:xfrm>
            <a:off x="0" y="5490371"/>
            <a:ext cx="1720715" cy="13767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8"/>
          <p:cNvSpPr txBox="1"/>
          <p:nvPr/>
        </p:nvSpPr>
        <p:spPr>
          <a:xfrm>
            <a:off x="2396836" y="0"/>
            <a:ext cx="9795164"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Perinatal Adverse Effects</a:t>
            </a:r>
            <a:endParaRPr/>
          </a:p>
        </p:txBody>
      </p:sp>
      <p:sp>
        <p:nvSpPr>
          <p:cNvPr id="249" name="Google Shape;249;p18"/>
          <p:cNvSpPr txBox="1"/>
          <p:nvPr/>
        </p:nvSpPr>
        <p:spPr>
          <a:xfrm>
            <a:off x="2396836" y="1174899"/>
            <a:ext cx="8229600" cy="45259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Premature rupture of membranes </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Placental abruption</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Preterm birth </a:t>
            </a:r>
            <a:r>
              <a:rPr lang="en-US" sz="2000">
                <a:solidFill>
                  <a:schemeClr val="dk1"/>
                </a:solidFill>
                <a:latin typeface="Calibri"/>
                <a:ea typeface="Calibri"/>
                <a:cs typeface="Calibri"/>
                <a:sym typeface="Calibri"/>
              </a:rPr>
              <a:t>(OR = 3.38; 95% CI: 2.72–4.21)</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Low birth weight </a:t>
            </a:r>
            <a:r>
              <a:rPr lang="en-US" sz="2000">
                <a:solidFill>
                  <a:schemeClr val="dk1"/>
                </a:solidFill>
                <a:latin typeface="Calibri"/>
                <a:ea typeface="Calibri"/>
                <a:cs typeface="Calibri"/>
                <a:sym typeface="Calibri"/>
              </a:rPr>
              <a:t>(OR = 3.66; 95% CI: 2.90– 4.63)</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Small for gestational age </a:t>
            </a:r>
            <a:r>
              <a:rPr lang="en-US" sz="2000">
                <a:solidFill>
                  <a:schemeClr val="dk1"/>
                </a:solidFill>
                <a:latin typeface="Calibri"/>
                <a:ea typeface="Calibri"/>
                <a:cs typeface="Calibri"/>
                <a:sym typeface="Calibri"/>
              </a:rPr>
              <a:t>(OR = 3.23; 95% CI: 2.43–4.30) </a:t>
            </a:r>
            <a:endParaRPr sz="2000">
              <a:solidFill>
                <a:schemeClr val="dk1"/>
              </a:solidFill>
              <a:latin typeface="Calibri"/>
              <a:ea typeface="Calibri"/>
              <a:cs typeface="Calibri"/>
              <a:sym typeface="Calibri"/>
            </a:endParaRPr>
          </a:p>
          <a:p>
            <a:pPr indent="-101600" lvl="0" marL="228600" marR="0" rtl="0" algn="l">
              <a:lnSpc>
                <a:spcPct val="90000"/>
              </a:lnSpc>
              <a:spcBef>
                <a:spcPts val="1000"/>
              </a:spcBef>
              <a:spcAft>
                <a:spcPts val="0"/>
              </a:spcAft>
              <a:buClr>
                <a:schemeClr val="dk1"/>
              </a:buClr>
              <a:buSzPts val="2000"/>
              <a:buFont typeface="Arial"/>
              <a:buNone/>
            </a:pPr>
            <a:r>
              <a:t/>
            </a:r>
            <a:endParaRPr b="1" sz="20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n.b. Many of these effects cannot be specifically attributed to cocaine exposure due to widespread confounding, especially other maternal tobacco or other substance use</a:t>
            </a:r>
            <a:endParaRPr b="1" sz="2000">
              <a:solidFill>
                <a:schemeClr val="dk1"/>
              </a:solidFill>
              <a:latin typeface="Calibri"/>
              <a:ea typeface="Calibri"/>
              <a:cs typeface="Calibri"/>
              <a:sym typeface="Calibri"/>
            </a:endParaRPr>
          </a:p>
        </p:txBody>
      </p:sp>
      <p:sp>
        <p:nvSpPr>
          <p:cNvPr id="250" name="Google Shape;250;p18"/>
          <p:cNvSpPr txBox="1"/>
          <p:nvPr/>
        </p:nvSpPr>
        <p:spPr>
          <a:xfrm>
            <a:off x="457200" y="6126163"/>
            <a:ext cx="8229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a:t>
            </a:r>
            <a:endParaRPr/>
          </a:p>
        </p:txBody>
      </p:sp>
      <p:pic>
        <p:nvPicPr>
          <p:cNvPr id="251" name="Google Shape;251;p18"/>
          <p:cNvPicPr preferRelativeResize="0"/>
          <p:nvPr/>
        </p:nvPicPr>
        <p:blipFill rotWithShape="1">
          <a:blip r:embed="rId3">
            <a:alphaModFix/>
          </a:blip>
          <a:srcRect b="0" l="0" r="0" t="0"/>
          <a:stretch/>
        </p:blipFill>
        <p:spPr>
          <a:xfrm>
            <a:off x="0" y="0"/>
            <a:ext cx="2189018" cy="6875762"/>
          </a:xfrm>
          <a:prstGeom prst="rect">
            <a:avLst/>
          </a:prstGeom>
          <a:noFill/>
          <a:ln>
            <a:noFill/>
          </a:ln>
        </p:spPr>
      </p:pic>
      <p:sp>
        <p:nvSpPr>
          <p:cNvPr id="252" name="Google Shape;252;p18"/>
          <p:cNvSpPr/>
          <p:nvPr/>
        </p:nvSpPr>
        <p:spPr>
          <a:xfrm>
            <a:off x="2396836" y="5879942"/>
            <a:ext cx="89916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Acker D, Sachs BP, Tracey KJ, et al. Abruptio placentae associated with cocaine use. Am J Obstet Gynecol. 1983;146:220–221; Bhuvaneswar CG, Chang G, Epstein LA, Stern TA. Cocaine and Opioid Use During Pregnancy: Prevalence and Management. Primary Care Companion to The Journal of Clinical Psychiatry. 2008; 10:59–65.; Chasnoff IJ, Burns WJ, Schnoll SH, et al. Cocaine use in pregnancy. N Engl J Med. 1985;313: 666–669. Dombrowski MP, Wolfe HM, Welch RA, et al. Cocaine abuse is associated with abruptio placentae and decreased birth weight, but not shorter labor. Obstet Gynecol. 1991;77:139–141.; Gouin K, Murphy K, Shah PS. Effects of cocaine use during pregnancy on low birthweight and preterm birth: systematic review and metaanalyses. Am J Obstet Gynecol. 2011;204: 340. e1–e12. </a:t>
            </a:r>
            <a:endParaRPr/>
          </a:p>
        </p:txBody>
      </p:sp>
      <p:pic>
        <p:nvPicPr>
          <p:cNvPr id="253" name="Google Shape;253;p18"/>
          <p:cNvPicPr preferRelativeResize="0"/>
          <p:nvPr/>
        </p:nvPicPr>
        <p:blipFill rotWithShape="1">
          <a:blip r:embed="rId4">
            <a:alphaModFix/>
          </a:blip>
          <a:srcRect b="0" l="0" r="0" t="0"/>
          <a:stretch/>
        </p:blipFill>
        <p:spPr>
          <a:xfrm>
            <a:off x="10471285" y="0"/>
            <a:ext cx="1720715" cy="13767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Lactation</a:t>
            </a:r>
            <a:endParaRPr/>
          </a:p>
        </p:txBody>
      </p:sp>
      <p:pic>
        <p:nvPicPr>
          <p:cNvPr id="260" name="Google Shape;260;p19"/>
          <p:cNvPicPr preferRelativeResize="0"/>
          <p:nvPr>
            <p:ph idx="1" type="body"/>
          </p:nvPr>
        </p:nvPicPr>
        <p:blipFill rotWithShape="1">
          <a:blip r:embed="rId3">
            <a:alphaModFix/>
          </a:blip>
          <a:srcRect b="0" l="0" r="0" t="0"/>
          <a:stretch/>
        </p:blipFill>
        <p:spPr>
          <a:xfrm>
            <a:off x="8033953" y="4147930"/>
            <a:ext cx="3829481" cy="3195224"/>
          </a:xfrm>
          <a:prstGeom prst="rect">
            <a:avLst/>
          </a:prstGeom>
          <a:noFill/>
          <a:ln>
            <a:noFill/>
          </a:ln>
        </p:spPr>
      </p:pic>
      <p:sp>
        <p:nvSpPr>
          <p:cNvPr id="261" name="Google Shape;261;p19"/>
          <p:cNvSpPr/>
          <p:nvPr/>
        </p:nvSpPr>
        <p:spPr>
          <a:xfrm>
            <a:off x="10246056" y="6488668"/>
            <a:ext cx="17748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33333"/>
                </a:solidFill>
                <a:latin typeface="Helvetica Neue"/>
                <a:ea typeface="Helvetica Neue"/>
                <a:cs typeface="Helvetica Neue"/>
                <a:sym typeface="Helvetica Neue"/>
              </a:rPr>
              <a:t>Image by </a:t>
            </a:r>
            <a:r>
              <a:rPr lang="en-US" sz="800" u="sng">
                <a:solidFill>
                  <a:srgbClr val="333333"/>
                </a:solidFill>
                <a:latin typeface="Helvetica Neue"/>
                <a:ea typeface="Helvetica Neue"/>
                <a:cs typeface="Helvetica Neue"/>
                <a:sym typeface="Helvetica Neue"/>
                <a:hlinkClick r:id="rId4">
                  <a:extLst>
                    <a:ext uri="{A12FA001-AC4F-418D-AE19-62706E023703}">
                      <ahyp:hlinkClr val="tx"/>
                    </a:ext>
                  </a:extLst>
                </a:hlinkClick>
              </a:rPr>
              <a:t>gdakaska</a:t>
            </a:r>
            <a:r>
              <a:rPr lang="en-US" sz="800">
                <a:solidFill>
                  <a:srgbClr val="333333"/>
                </a:solidFill>
                <a:latin typeface="Helvetica Neue"/>
                <a:ea typeface="Helvetica Neue"/>
                <a:cs typeface="Helvetica Neue"/>
                <a:sym typeface="Helvetica Neue"/>
              </a:rPr>
              <a:t> from </a:t>
            </a:r>
            <a:r>
              <a:rPr lang="en-US" sz="800" u="sng">
                <a:solidFill>
                  <a:srgbClr val="333333"/>
                </a:solidFill>
                <a:latin typeface="Helvetica Neue"/>
                <a:ea typeface="Helvetica Neue"/>
                <a:cs typeface="Helvetica Neue"/>
                <a:sym typeface="Helvetica Neue"/>
                <a:hlinkClick r:id="rId5">
                  <a:extLst>
                    <a:ext uri="{A12FA001-AC4F-418D-AE19-62706E023703}">
                      <ahyp:hlinkClr val="tx"/>
                    </a:ext>
                  </a:extLst>
                </a:hlinkClick>
              </a:rPr>
              <a:t>Pixabay</a:t>
            </a:r>
            <a:r>
              <a:rPr lang="en-US" sz="1800">
                <a:solidFill>
                  <a:srgbClr val="333333"/>
                </a:solidFill>
                <a:latin typeface="Helvetica Neue"/>
                <a:ea typeface="Helvetica Neue"/>
                <a:cs typeface="Helvetica Neue"/>
                <a:sym typeface="Helvetica Neue"/>
              </a:rPr>
              <a:t> </a:t>
            </a:r>
            <a:endParaRPr sz="1800">
              <a:solidFill>
                <a:schemeClr val="dk1"/>
              </a:solidFill>
              <a:latin typeface="Calibri"/>
              <a:ea typeface="Calibri"/>
              <a:cs typeface="Calibri"/>
              <a:sym typeface="Calibri"/>
            </a:endParaRPr>
          </a:p>
        </p:txBody>
      </p:sp>
      <p:sp>
        <p:nvSpPr>
          <p:cNvPr id="262" name="Google Shape;262;p19"/>
          <p:cNvSpPr txBox="1"/>
          <p:nvPr/>
        </p:nvSpPr>
        <p:spPr>
          <a:xfrm>
            <a:off x="838200" y="1897366"/>
            <a:ext cx="863599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Breastfeeding is contraindicated in active cocaine use according to the AAP.</a:t>
            </a:r>
            <a:endParaRPr/>
          </a:p>
        </p:txBody>
      </p:sp>
      <p:sp>
        <p:nvSpPr>
          <p:cNvPr id="263" name="Google Shape;263;p19"/>
          <p:cNvSpPr txBox="1"/>
          <p:nvPr/>
        </p:nvSpPr>
        <p:spPr>
          <a:xfrm>
            <a:off x="1876865" y="6453246"/>
            <a:ext cx="821172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Prenatal Substance Abuse: Short- and Long-term Effects on the Exposed Fetus Marylou Behnke, Vincent C. Smith, COMMITTEE ON SUBSTANCE ABUSE, COMMITTEE ON FETUS AND NEWBORN Pediatrics Mar 2013, 131 (3) e1009-e1024; </a:t>
            </a:r>
            <a:r>
              <a:rPr b="1" lang="en-US" sz="800">
                <a:solidFill>
                  <a:schemeClr val="dk1"/>
                </a:solidFill>
                <a:latin typeface="Calibri"/>
                <a:ea typeface="Calibri"/>
                <a:cs typeface="Calibri"/>
                <a:sym typeface="Calibri"/>
              </a:rPr>
              <a:t>DOI: 10.1542/peds.2012-393; </a:t>
            </a:r>
            <a:r>
              <a:rPr lang="en-US" sz="800">
                <a:solidFill>
                  <a:schemeClr val="dk1"/>
                </a:solidFill>
                <a:latin typeface="Calibri"/>
                <a:ea typeface="Calibri"/>
                <a:cs typeface="Calibri"/>
                <a:sym typeface="Calibri"/>
              </a:rPr>
              <a:t>Gartner LM, Morton J, Lawrence RA, et al; American Academy of Pediatrics Section on Breastfeeding. Breastfeeding and the use of human milk. Pediatrics. 2005;115 (2):496–506</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64" name="Google Shape;264;p19"/>
          <p:cNvPicPr preferRelativeResize="0"/>
          <p:nvPr/>
        </p:nvPicPr>
        <p:blipFill rotWithShape="1">
          <a:blip r:embed="rId6">
            <a:alphaModFix/>
          </a:blip>
          <a:srcRect b="0" l="0" r="0" t="0"/>
          <a:stretch/>
        </p:blipFill>
        <p:spPr>
          <a:xfrm>
            <a:off x="0" y="5490371"/>
            <a:ext cx="1720715" cy="13767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Objectives</a:t>
            </a:r>
            <a:endParaRPr/>
          </a:p>
        </p:txBody>
      </p:sp>
      <p:sp>
        <p:nvSpPr>
          <p:cNvPr id="98" name="Google Shape;98;p2"/>
          <p:cNvSpPr txBox="1"/>
          <p:nvPr>
            <p:ph idx="1" type="body"/>
          </p:nvPr>
        </p:nvSpPr>
        <p:spPr>
          <a:xfrm>
            <a:off x="838200" y="16906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t>Appreciate the impact of the cocaine epidemic of the 1980s on pregnant women with substance use disorders then and now.</a:t>
            </a:r>
            <a:endParaRPr/>
          </a:p>
          <a:p>
            <a:pPr indent="-228600" lvl="0" marL="228600" rtl="0" algn="l">
              <a:lnSpc>
                <a:spcPct val="100000"/>
              </a:lnSpc>
              <a:spcBef>
                <a:spcPts val="1000"/>
              </a:spcBef>
              <a:spcAft>
                <a:spcPts val="0"/>
              </a:spcAft>
              <a:buClr>
                <a:schemeClr val="dk1"/>
              </a:buClr>
              <a:buSzPts val="2800"/>
              <a:buChar char="•"/>
            </a:pPr>
            <a:r>
              <a:rPr lang="en-US"/>
              <a:t>Learn how to lower the barriers of care and engage women in treatment through screening and follow up as indicated.</a:t>
            </a:r>
            <a:endParaRPr/>
          </a:p>
          <a:p>
            <a:pPr indent="-228600" lvl="0" marL="228600" rtl="0" algn="l">
              <a:lnSpc>
                <a:spcPct val="100000"/>
              </a:lnSpc>
              <a:spcBef>
                <a:spcPts val="1000"/>
              </a:spcBef>
              <a:spcAft>
                <a:spcPts val="0"/>
              </a:spcAft>
              <a:buClr>
                <a:schemeClr val="dk1"/>
              </a:buClr>
              <a:buSzPts val="2800"/>
              <a:buChar char="•"/>
            </a:pPr>
            <a:r>
              <a:rPr lang="en-US"/>
              <a:t>Gain a basic understanding of the mechanism of action and adverse effects of cocaine use in pregnancy and postpartum.</a:t>
            </a:r>
            <a:endParaRPr/>
          </a:p>
          <a:p>
            <a:pPr indent="-228600" lvl="0" marL="228600" rtl="0" algn="l">
              <a:lnSpc>
                <a:spcPct val="100000"/>
              </a:lnSpc>
              <a:spcBef>
                <a:spcPts val="1000"/>
              </a:spcBef>
              <a:spcAft>
                <a:spcPts val="0"/>
              </a:spcAft>
              <a:buClr>
                <a:schemeClr val="dk1"/>
              </a:buClr>
              <a:buSzPts val="2800"/>
              <a:buChar char="•"/>
            </a:pPr>
            <a:r>
              <a:rPr lang="en-US"/>
              <a:t>Become familiar with evidence-based treatments for cocaine use disorder.</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99" name="Google Shape;99;p2"/>
          <p:cNvPicPr preferRelativeResize="0"/>
          <p:nvPr/>
        </p:nvPicPr>
        <p:blipFill rotWithShape="1">
          <a:blip r:embed="rId3">
            <a:alphaModFix/>
          </a:blip>
          <a:srcRect b="0" l="0" r="0" t="0"/>
          <a:stretch/>
        </p:blipFill>
        <p:spPr>
          <a:xfrm>
            <a:off x="0" y="5488594"/>
            <a:ext cx="1720715" cy="13767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0"/>
          <p:cNvSpPr txBox="1"/>
          <p:nvPr>
            <p:ph idx="1" type="body"/>
          </p:nvPr>
        </p:nvSpPr>
        <p:spPr>
          <a:xfrm>
            <a:off x="415637" y="862953"/>
            <a:ext cx="7703128" cy="519545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Clr>
                <a:schemeClr val="dk1"/>
              </a:buClr>
              <a:buSzPts val="2800"/>
              <a:buChar char="•"/>
            </a:pPr>
            <a:r>
              <a:rPr lang="en-US"/>
              <a:t>The original claims of cocaine’s devastating effects on childhood development were based on a small study (n = 23) published in the New England Journal of Medicine which found that cocaine exposed infants had “significant depression of interactive behavior and a poor organizational response to environmental stimuli.” </a:t>
            </a:r>
            <a:endParaRPr/>
          </a:p>
          <a:p>
            <a:pPr indent="-228600" lvl="0" marL="228600" rtl="0" algn="l">
              <a:lnSpc>
                <a:spcPct val="100000"/>
              </a:lnSpc>
              <a:spcBef>
                <a:spcPts val="1000"/>
              </a:spcBef>
              <a:spcAft>
                <a:spcPts val="0"/>
              </a:spcAft>
              <a:buClr>
                <a:schemeClr val="dk1"/>
              </a:buClr>
              <a:buSzPts val="2800"/>
              <a:buChar char="•"/>
            </a:pPr>
            <a:r>
              <a:rPr lang="en-US"/>
              <a:t>The public concluded from these preliminary findings that cocaine exposure in pregnancy would result in an entire generation of neurodevelopmentally disabled children who would overwhelm schools and cost billions. </a:t>
            </a:r>
            <a:endParaRPr/>
          </a:p>
        </p:txBody>
      </p:sp>
      <p:sp>
        <p:nvSpPr>
          <p:cNvPr id="271" name="Google Shape;271;p20"/>
          <p:cNvSpPr txBox="1"/>
          <p:nvPr>
            <p:ph type="title"/>
          </p:nvPr>
        </p:nvSpPr>
        <p:spPr>
          <a:xfrm>
            <a:off x="222250" y="-106360"/>
            <a:ext cx="1136014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Long Term Adverse Effects: Media Myth</a:t>
            </a:r>
            <a:endParaRPr/>
          </a:p>
        </p:txBody>
      </p:sp>
      <p:sp>
        <p:nvSpPr>
          <p:cNvPr id="272" name="Google Shape;272;p20"/>
          <p:cNvSpPr txBox="1"/>
          <p:nvPr/>
        </p:nvSpPr>
        <p:spPr>
          <a:xfrm>
            <a:off x="5075583" y="5075583"/>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20"/>
          <p:cNvSpPr/>
          <p:nvPr/>
        </p:nvSpPr>
        <p:spPr>
          <a:xfrm>
            <a:off x="2131501" y="6351078"/>
            <a:ext cx="10356272"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Chasnoff IJ, Burns WJ, Schnoll SH, et al. Cocaine use in pregnancy. N Engl J Med. 1985;313: 666–669.; Winerip, M. (2013, May 20). Revisiting the 'Crack Babies' Epidemic That Was Not. Retrieved from https://www.nytimes.com/2013/05/20/booming/revisiting-the-crack-babies-epidemic-that-was-not.html</a:t>
            </a:r>
            <a:endParaRPr sz="1050">
              <a:solidFill>
                <a:schemeClr val="dk1"/>
              </a:solidFill>
              <a:latin typeface="Calibri"/>
              <a:ea typeface="Calibri"/>
              <a:cs typeface="Calibri"/>
              <a:sym typeface="Calibri"/>
            </a:endParaRPr>
          </a:p>
        </p:txBody>
      </p:sp>
      <p:pic>
        <p:nvPicPr>
          <p:cNvPr id="274" name="Google Shape;274;p20"/>
          <p:cNvPicPr preferRelativeResize="0"/>
          <p:nvPr/>
        </p:nvPicPr>
        <p:blipFill rotWithShape="1">
          <a:blip r:embed="rId3">
            <a:alphaModFix/>
          </a:blip>
          <a:srcRect b="0" l="0" r="0" t="0"/>
          <a:stretch/>
        </p:blipFill>
        <p:spPr>
          <a:xfrm>
            <a:off x="8118765" y="2595020"/>
            <a:ext cx="3788351" cy="1825087"/>
          </a:xfrm>
          <a:prstGeom prst="rect">
            <a:avLst/>
          </a:prstGeom>
          <a:noFill/>
          <a:ln>
            <a:noFill/>
          </a:ln>
        </p:spPr>
      </p:pic>
      <p:pic>
        <p:nvPicPr>
          <p:cNvPr id="275" name="Google Shape;275;p20"/>
          <p:cNvPicPr preferRelativeResize="0"/>
          <p:nvPr/>
        </p:nvPicPr>
        <p:blipFill rotWithShape="1">
          <a:blip r:embed="rId4">
            <a:alphaModFix/>
          </a:blip>
          <a:srcRect b="0" l="0" r="0" t="0"/>
          <a:stretch/>
        </p:blipFill>
        <p:spPr>
          <a:xfrm>
            <a:off x="7884104" y="2031758"/>
            <a:ext cx="3932956" cy="563262"/>
          </a:xfrm>
          <a:prstGeom prst="rect">
            <a:avLst/>
          </a:prstGeom>
          <a:noFill/>
          <a:ln>
            <a:noFill/>
          </a:ln>
        </p:spPr>
      </p:pic>
      <p:pic>
        <p:nvPicPr>
          <p:cNvPr id="276" name="Google Shape;276;p20"/>
          <p:cNvPicPr preferRelativeResize="0"/>
          <p:nvPr/>
        </p:nvPicPr>
        <p:blipFill rotWithShape="1">
          <a:blip r:embed="rId5">
            <a:alphaModFix/>
          </a:blip>
          <a:srcRect b="0" l="0" r="0" t="0"/>
          <a:stretch/>
        </p:blipFill>
        <p:spPr>
          <a:xfrm>
            <a:off x="8676696" y="1568799"/>
            <a:ext cx="2280228" cy="441593"/>
          </a:xfrm>
          <a:prstGeom prst="rect">
            <a:avLst/>
          </a:prstGeom>
          <a:noFill/>
          <a:ln>
            <a:noFill/>
          </a:ln>
        </p:spPr>
      </p:pic>
      <p:sp>
        <p:nvSpPr>
          <p:cNvPr id="277" name="Google Shape;277;p20"/>
          <p:cNvSpPr/>
          <p:nvPr/>
        </p:nvSpPr>
        <p:spPr>
          <a:xfrm>
            <a:off x="8219698" y="4491734"/>
            <a:ext cx="359736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Chasnoff IJ, Burns WJ, Schnoll SH, et al. Cocaine use in pregnancy. N Engl J Med. 1985;313: 666–669. </a:t>
            </a:r>
            <a:endParaRPr/>
          </a:p>
        </p:txBody>
      </p:sp>
      <p:pic>
        <p:nvPicPr>
          <p:cNvPr id="278" name="Google Shape;278;p20"/>
          <p:cNvPicPr preferRelativeResize="0"/>
          <p:nvPr/>
        </p:nvPicPr>
        <p:blipFill rotWithShape="1">
          <a:blip r:embed="rId6">
            <a:alphaModFix/>
          </a:blip>
          <a:srcRect b="0" l="0" r="0" t="15383"/>
          <a:stretch/>
        </p:blipFill>
        <p:spPr>
          <a:xfrm>
            <a:off x="0" y="5702157"/>
            <a:ext cx="1720715" cy="11649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1"/>
          <p:cNvSpPr txBox="1"/>
          <p:nvPr>
            <p:ph idx="1" type="body"/>
          </p:nvPr>
        </p:nvSpPr>
        <p:spPr>
          <a:xfrm>
            <a:off x="222250" y="1108364"/>
            <a:ext cx="11582399" cy="5195453"/>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t>The severity of the reported effects of prenatal cocaine exposure have since been disputed through further research, time and testimonials from now adults who were unfairly labeled as children.</a:t>
            </a:r>
            <a:endParaRPr/>
          </a:p>
          <a:p>
            <a:pPr indent="-228600" lvl="0" marL="228600" rtl="0" algn="l">
              <a:lnSpc>
                <a:spcPct val="100000"/>
              </a:lnSpc>
              <a:spcBef>
                <a:spcPts val="1000"/>
              </a:spcBef>
              <a:spcAft>
                <a:spcPts val="0"/>
              </a:spcAft>
              <a:buClr>
                <a:schemeClr val="dk1"/>
              </a:buClr>
              <a:buSzPts val="2800"/>
              <a:buChar char="•"/>
            </a:pPr>
            <a:r>
              <a:rPr lang="en-US"/>
              <a:t>Much of what the pediatricians were seeing at the time could not be separated from confounders (e.g. prematurity, tobacco or other substance use). </a:t>
            </a:r>
            <a:endParaRPr/>
          </a:p>
        </p:txBody>
      </p:sp>
      <p:sp>
        <p:nvSpPr>
          <p:cNvPr id="285" name="Google Shape;285;p21"/>
          <p:cNvSpPr txBox="1"/>
          <p:nvPr>
            <p:ph type="title"/>
          </p:nvPr>
        </p:nvSpPr>
        <p:spPr>
          <a:xfrm>
            <a:off x="222250" y="-217199"/>
            <a:ext cx="1136014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Long Term Adverse Effects: Media Myth</a:t>
            </a:r>
            <a:endParaRPr/>
          </a:p>
        </p:txBody>
      </p:sp>
      <p:pic>
        <p:nvPicPr>
          <p:cNvPr id="286" name="Google Shape;286;p21"/>
          <p:cNvPicPr preferRelativeResize="0"/>
          <p:nvPr/>
        </p:nvPicPr>
        <p:blipFill rotWithShape="1">
          <a:blip r:embed="rId3">
            <a:alphaModFix/>
          </a:blip>
          <a:srcRect b="0" l="0" r="0" t="0"/>
          <a:stretch/>
        </p:blipFill>
        <p:spPr>
          <a:xfrm>
            <a:off x="0" y="5490371"/>
            <a:ext cx="1720715" cy="1376737"/>
          </a:xfrm>
          <a:prstGeom prst="rect">
            <a:avLst/>
          </a:prstGeom>
          <a:noFill/>
          <a:ln>
            <a:noFill/>
          </a:ln>
        </p:spPr>
      </p:pic>
      <p:sp>
        <p:nvSpPr>
          <p:cNvPr id="287" name="Google Shape;287;p21"/>
          <p:cNvSpPr/>
          <p:nvPr/>
        </p:nvSpPr>
        <p:spPr>
          <a:xfrm>
            <a:off x="1445806" y="5578574"/>
            <a:ext cx="1074619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Ackerman JP, Riggins T, Black MM. A review of the effects of prenatal cocaine exposure among school-aged children. </a:t>
            </a:r>
            <a:r>
              <a:rPr i="1" lang="en-US" sz="900">
                <a:solidFill>
                  <a:schemeClr val="dk1"/>
                </a:solidFill>
                <a:latin typeface="Calibri"/>
                <a:ea typeface="Calibri"/>
                <a:cs typeface="Calibri"/>
                <a:sym typeface="Calibri"/>
              </a:rPr>
              <a:t>Pediatrics</a:t>
            </a:r>
            <a:r>
              <a:rPr lang="en-US" sz="900">
                <a:solidFill>
                  <a:schemeClr val="dk1"/>
                </a:solidFill>
                <a:latin typeface="Calibri"/>
                <a:ea typeface="Calibri"/>
                <a:cs typeface="Calibri"/>
                <a:sym typeface="Calibri"/>
              </a:rPr>
              <a:t>. 2010;125(3):554-565. doi:10.1542/peds.2009-0637.; Bandstra ES, Voge AL, Morrow CE, Xue L, Anthony JC. Severity of prenatal cocaine exposure and child language.; Buckingham-Howes S, Berger SS, Scaletti LA, Black MM. Systematic review of prenatal cocaine exposure and adolescent development. </a:t>
            </a:r>
            <a:r>
              <a:rPr i="1" lang="en-US" sz="900">
                <a:solidFill>
                  <a:schemeClr val="dk1"/>
                </a:solidFill>
                <a:latin typeface="Calibri"/>
                <a:ea typeface="Calibri"/>
                <a:cs typeface="Calibri"/>
                <a:sym typeface="Calibri"/>
              </a:rPr>
              <a:t>Pediatrics</a:t>
            </a:r>
            <a:r>
              <a:rPr lang="en-US" sz="900">
                <a:solidFill>
                  <a:schemeClr val="dk1"/>
                </a:solidFill>
                <a:latin typeface="Calibri"/>
                <a:ea typeface="Calibri"/>
                <a:cs typeface="Calibri"/>
                <a:sym typeface="Calibri"/>
              </a:rPr>
              <a:t>. 2013;131(6):e1917-e1936. doi:10.1542/peds.2012-0945.; Cain MA, Bornick P, Whiteman V. The maternal, fetal, and neonatal effects of cocaine exposure in pregnancy. </a:t>
            </a:r>
            <a:r>
              <a:rPr i="1" lang="en-US" sz="900">
                <a:solidFill>
                  <a:schemeClr val="dk1"/>
                </a:solidFill>
                <a:latin typeface="Calibri"/>
                <a:ea typeface="Calibri"/>
                <a:cs typeface="Calibri"/>
                <a:sym typeface="Calibri"/>
              </a:rPr>
              <a:t>Clin Obstet Gynecol</a:t>
            </a:r>
            <a:r>
              <a:rPr lang="en-US" sz="900">
                <a:solidFill>
                  <a:schemeClr val="dk1"/>
                </a:solidFill>
                <a:latin typeface="Calibri"/>
                <a:ea typeface="Calibri"/>
                <a:cs typeface="Calibri"/>
                <a:sym typeface="Calibri"/>
              </a:rPr>
              <a:t>. 2013;56(1):124-132.; Chaplin TM, Freiburger MB, Mayes LC, Sinha R. Prenatal cocaine exposure, gender, and adolescent stress response: a prospective longitudinal study. Neurotoxicol Teratol. 2010; 32:595– 604.; Chasnoff IJ, Burns WJ, Schnoll SH, et al. Cocaine use in pregnancy. N Engl J Med. 1985;313: 666–669.; Winerip, M. (2013, May 20). ;  Frank, D. A., Augustyn, M., Knight, W. G., Pell, T., &amp; Zuckerman, B. (2001). Growth, development, and behavior in early childhood following prenatal cocaine exposure: a systematic review. </a:t>
            </a:r>
            <a:r>
              <a:rPr i="1" lang="en-US" sz="900">
                <a:solidFill>
                  <a:schemeClr val="dk1"/>
                </a:solidFill>
                <a:latin typeface="Calibri"/>
                <a:ea typeface="Calibri"/>
                <a:cs typeface="Calibri"/>
                <a:sym typeface="Calibri"/>
              </a:rPr>
              <a:t>JAMA</a:t>
            </a:r>
            <a:r>
              <a:rPr lang="en-US" sz="900">
                <a:solidFill>
                  <a:schemeClr val="dk1"/>
                </a:solidFill>
                <a:latin typeface="Calibri"/>
                <a:ea typeface="Calibri"/>
                <a:cs typeface="Calibri"/>
                <a:sym typeface="Calibri"/>
              </a:rPr>
              <a:t>, </a:t>
            </a:r>
            <a:r>
              <a:rPr i="1" lang="en-US" sz="900">
                <a:solidFill>
                  <a:schemeClr val="dk1"/>
                </a:solidFill>
                <a:latin typeface="Calibri"/>
                <a:ea typeface="Calibri"/>
                <a:cs typeface="Calibri"/>
                <a:sym typeface="Calibri"/>
              </a:rPr>
              <a:t>285</a:t>
            </a:r>
            <a:r>
              <a:rPr lang="en-US" sz="900">
                <a:solidFill>
                  <a:schemeClr val="dk1"/>
                </a:solidFill>
                <a:latin typeface="Calibri"/>
                <a:ea typeface="Calibri"/>
                <a:cs typeface="Calibri"/>
                <a:sym typeface="Calibri"/>
              </a:rPr>
              <a:t>(12), 1613-25.; Lambert BL, Bauer CR. Developmental and behavioral consequences of prenatal cocaine exposure: a review. </a:t>
            </a:r>
            <a:r>
              <a:rPr i="1" lang="en-US" sz="900">
                <a:solidFill>
                  <a:schemeClr val="dk1"/>
                </a:solidFill>
                <a:latin typeface="Calibri"/>
                <a:ea typeface="Calibri"/>
                <a:cs typeface="Calibri"/>
                <a:sym typeface="Calibri"/>
              </a:rPr>
              <a:t>J Perinatol Off J Calif Perinat Assoc</a:t>
            </a:r>
            <a:r>
              <a:rPr lang="en-US" sz="900">
                <a:solidFill>
                  <a:schemeClr val="dk1"/>
                </a:solidFill>
                <a:latin typeface="Calibri"/>
                <a:ea typeface="Calibri"/>
                <a:cs typeface="Calibri"/>
                <a:sym typeface="Calibri"/>
              </a:rPr>
              <a:t>. 2012;32(11):819-828. doi:10.1038/jp.2012.90.; Winerip, M. (2013, May 20). Revisiting the 'Crack Babies' Epidemic That Was Not. Retrieved from https://www.nytimes.com/2013/05/20/booming/revisiting-the-crack-babies-epidemic-that-was-not.html</a:t>
            </a:r>
            <a:endParaRPr sz="9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2"/>
          <p:cNvSpPr txBox="1"/>
          <p:nvPr>
            <p:ph idx="1" type="body"/>
          </p:nvPr>
        </p:nvSpPr>
        <p:spPr>
          <a:xfrm>
            <a:off x="1720715" y="1094509"/>
            <a:ext cx="9927944" cy="519545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0000"/>
              <a:buNone/>
            </a:pPr>
            <a:r>
              <a:rPr lang="en-US"/>
              <a:t>While subtle differences in behavior, information processing, attention, language and self-regulation may be due to prenatal cocaine exposure, it is difficult to estimate the full extent of the effect of a particular drug in pregnancy given multiple variables including:</a:t>
            </a:r>
            <a:endParaRPr/>
          </a:p>
          <a:p>
            <a:pPr indent="-228600" lvl="0" marL="228600" rtl="0" algn="l">
              <a:lnSpc>
                <a:spcPct val="100000"/>
              </a:lnSpc>
              <a:spcBef>
                <a:spcPts val="1000"/>
              </a:spcBef>
              <a:spcAft>
                <a:spcPts val="0"/>
              </a:spcAft>
              <a:buClr>
                <a:schemeClr val="dk1"/>
              </a:buClr>
              <a:buSzPct val="100000"/>
              <a:buChar char="•"/>
            </a:pPr>
            <a:r>
              <a:rPr lang="en-US"/>
              <a:t>Amount used</a:t>
            </a:r>
            <a:endParaRPr/>
          </a:p>
          <a:p>
            <a:pPr indent="-228600" lvl="0" marL="228600" rtl="0" algn="l">
              <a:lnSpc>
                <a:spcPct val="100000"/>
              </a:lnSpc>
              <a:spcBef>
                <a:spcPts val="1000"/>
              </a:spcBef>
              <a:spcAft>
                <a:spcPts val="0"/>
              </a:spcAft>
              <a:buClr>
                <a:schemeClr val="dk1"/>
              </a:buClr>
              <a:buSzPct val="100000"/>
              <a:buChar char="•"/>
            </a:pPr>
            <a:r>
              <a:rPr lang="en-US"/>
              <a:t>Other substances used (including tobacco)</a:t>
            </a:r>
            <a:endParaRPr/>
          </a:p>
          <a:p>
            <a:pPr indent="-228600" lvl="0" marL="228600" rtl="0" algn="l">
              <a:lnSpc>
                <a:spcPct val="100000"/>
              </a:lnSpc>
              <a:spcBef>
                <a:spcPts val="1000"/>
              </a:spcBef>
              <a:spcAft>
                <a:spcPts val="0"/>
              </a:spcAft>
              <a:buClr>
                <a:schemeClr val="dk1"/>
              </a:buClr>
              <a:buSzPct val="100000"/>
              <a:buChar char="•"/>
            </a:pPr>
            <a:r>
              <a:rPr lang="en-US"/>
              <a:t>Amount of prenatal care</a:t>
            </a:r>
            <a:endParaRPr/>
          </a:p>
          <a:p>
            <a:pPr indent="-228600" lvl="0" marL="228600" rtl="0" algn="l">
              <a:lnSpc>
                <a:spcPct val="100000"/>
              </a:lnSpc>
              <a:spcBef>
                <a:spcPts val="1000"/>
              </a:spcBef>
              <a:spcAft>
                <a:spcPts val="0"/>
              </a:spcAft>
              <a:buClr>
                <a:schemeClr val="dk1"/>
              </a:buClr>
              <a:buSzPct val="100000"/>
              <a:buChar char="•"/>
            </a:pPr>
            <a:r>
              <a:rPr lang="en-US"/>
              <a:t>Exposure to violence</a:t>
            </a:r>
            <a:endParaRPr/>
          </a:p>
          <a:p>
            <a:pPr indent="-228600" lvl="0" marL="228600" rtl="0" algn="l">
              <a:lnSpc>
                <a:spcPct val="100000"/>
              </a:lnSpc>
              <a:spcBef>
                <a:spcPts val="1000"/>
              </a:spcBef>
              <a:spcAft>
                <a:spcPts val="0"/>
              </a:spcAft>
              <a:buClr>
                <a:schemeClr val="dk1"/>
              </a:buClr>
              <a:buSzPct val="100000"/>
              <a:buChar char="•"/>
            </a:pPr>
            <a:r>
              <a:rPr lang="en-US"/>
              <a:t>Socioeconomic conditions</a:t>
            </a:r>
            <a:endParaRPr/>
          </a:p>
          <a:p>
            <a:pPr indent="-228600" lvl="0" marL="228600" rtl="0" algn="l">
              <a:lnSpc>
                <a:spcPct val="100000"/>
              </a:lnSpc>
              <a:spcBef>
                <a:spcPts val="1000"/>
              </a:spcBef>
              <a:spcAft>
                <a:spcPts val="0"/>
              </a:spcAft>
              <a:buClr>
                <a:schemeClr val="dk1"/>
              </a:buClr>
              <a:buSzPct val="100000"/>
              <a:buChar char="•"/>
            </a:pPr>
            <a:r>
              <a:rPr lang="en-US"/>
              <a:t>Nutrition</a:t>
            </a:r>
            <a:endParaRPr/>
          </a:p>
          <a:p>
            <a:pPr indent="-228600" lvl="0" marL="228600" rtl="0" algn="l">
              <a:lnSpc>
                <a:spcPct val="100000"/>
              </a:lnSpc>
              <a:spcBef>
                <a:spcPts val="1000"/>
              </a:spcBef>
              <a:spcAft>
                <a:spcPts val="0"/>
              </a:spcAft>
              <a:buClr>
                <a:schemeClr val="dk1"/>
              </a:buClr>
              <a:buSzPct val="100000"/>
              <a:buChar char="•"/>
            </a:pPr>
            <a:r>
              <a:rPr lang="en-US"/>
              <a:t>Other health conditions</a:t>
            </a:r>
            <a:endParaRPr/>
          </a:p>
          <a:p>
            <a:pPr indent="-228600" lvl="0" marL="228600" rtl="0" algn="l">
              <a:lnSpc>
                <a:spcPct val="100000"/>
              </a:lnSpc>
              <a:spcBef>
                <a:spcPts val="1000"/>
              </a:spcBef>
              <a:spcAft>
                <a:spcPts val="0"/>
              </a:spcAft>
              <a:buClr>
                <a:schemeClr val="dk1"/>
              </a:buClr>
              <a:buSzPct val="100000"/>
              <a:buChar char="•"/>
            </a:pPr>
            <a:r>
              <a:rPr lang="en-US"/>
              <a:t>Parenting style</a:t>
            </a:r>
            <a:endParaRPr/>
          </a:p>
          <a:p>
            <a:pPr indent="-228600" lvl="0" marL="228600" rtl="0" algn="l">
              <a:lnSpc>
                <a:spcPct val="100000"/>
              </a:lnSpc>
              <a:spcBef>
                <a:spcPts val="1000"/>
              </a:spcBef>
              <a:spcAft>
                <a:spcPts val="0"/>
              </a:spcAft>
              <a:buClr>
                <a:schemeClr val="dk1"/>
              </a:buClr>
              <a:buSzPct val="100000"/>
              <a:buChar char="•"/>
            </a:pPr>
            <a:r>
              <a:rPr lang="en-US"/>
              <a:t>Childhood trauma exposure, etc.</a:t>
            </a:r>
            <a:endParaRPr/>
          </a:p>
          <a:p>
            <a:pPr indent="-90804" lvl="0" marL="228600" rtl="0" algn="l">
              <a:lnSpc>
                <a:spcPct val="100000"/>
              </a:lnSpc>
              <a:spcBef>
                <a:spcPts val="1000"/>
              </a:spcBef>
              <a:spcAft>
                <a:spcPts val="0"/>
              </a:spcAft>
              <a:buClr>
                <a:schemeClr val="dk1"/>
              </a:buClr>
              <a:buSzPct val="100000"/>
              <a:buNone/>
            </a:pPr>
            <a:r>
              <a:t/>
            </a:r>
            <a:endParaRPr/>
          </a:p>
          <a:p>
            <a:pPr indent="-90804" lvl="0" marL="228600" rtl="0" algn="l">
              <a:lnSpc>
                <a:spcPct val="100000"/>
              </a:lnSpc>
              <a:spcBef>
                <a:spcPts val="1000"/>
              </a:spcBef>
              <a:spcAft>
                <a:spcPts val="0"/>
              </a:spcAft>
              <a:buClr>
                <a:schemeClr val="dk1"/>
              </a:buClr>
              <a:buSzPct val="100000"/>
              <a:buNone/>
            </a:pPr>
            <a:r>
              <a:t/>
            </a:r>
            <a:endParaRPr/>
          </a:p>
          <a:p>
            <a:pPr indent="-90804" lvl="0" marL="228600" rtl="0" algn="l">
              <a:lnSpc>
                <a:spcPct val="100000"/>
              </a:lnSpc>
              <a:spcBef>
                <a:spcPts val="1000"/>
              </a:spcBef>
              <a:spcAft>
                <a:spcPts val="0"/>
              </a:spcAft>
              <a:buClr>
                <a:schemeClr val="dk1"/>
              </a:buClr>
              <a:buSzPct val="100000"/>
              <a:buNone/>
            </a:pPr>
            <a:r>
              <a:t/>
            </a:r>
            <a:endParaRPr/>
          </a:p>
          <a:p>
            <a:pPr indent="-90804" lvl="0" marL="228600" rtl="0" algn="l">
              <a:lnSpc>
                <a:spcPct val="100000"/>
              </a:lnSpc>
              <a:spcBef>
                <a:spcPts val="1000"/>
              </a:spcBef>
              <a:spcAft>
                <a:spcPts val="0"/>
              </a:spcAft>
              <a:buClr>
                <a:schemeClr val="dk1"/>
              </a:buClr>
              <a:buSzPct val="100000"/>
              <a:buNone/>
            </a:pPr>
            <a:r>
              <a:t/>
            </a:r>
            <a:endParaRPr/>
          </a:p>
          <a:p>
            <a:pPr indent="0" lvl="0" marL="0" rtl="0" algn="l">
              <a:lnSpc>
                <a:spcPct val="100000"/>
              </a:lnSpc>
              <a:spcBef>
                <a:spcPts val="1000"/>
              </a:spcBef>
              <a:spcAft>
                <a:spcPts val="0"/>
              </a:spcAft>
              <a:buClr>
                <a:schemeClr val="dk1"/>
              </a:buClr>
              <a:buSzPct val="100000"/>
              <a:buNone/>
            </a:pPr>
            <a:r>
              <a:t/>
            </a:r>
            <a:endParaRPr/>
          </a:p>
        </p:txBody>
      </p:sp>
      <p:sp>
        <p:nvSpPr>
          <p:cNvPr id="294" name="Google Shape;294;p22"/>
          <p:cNvSpPr txBox="1"/>
          <p:nvPr>
            <p:ph type="title"/>
          </p:nvPr>
        </p:nvSpPr>
        <p:spPr>
          <a:xfrm>
            <a:off x="288511" y="0"/>
            <a:ext cx="1136014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Long Term Adverse Effects: Media Myth</a:t>
            </a:r>
            <a:endParaRPr/>
          </a:p>
        </p:txBody>
      </p:sp>
      <p:pic>
        <p:nvPicPr>
          <p:cNvPr id="295" name="Google Shape;295;p22"/>
          <p:cNvPicPr preferRelativeResize="0"/>
          <p:nvPr/>
        </p:nvPicPr>
        <p:blipFill rotWithShape="1">
          <a:blip r:embed="rId3">
            <a:alphaModFix/>
          </a:blip>
          <a:srcRect b="0" l="0" r="0" t="0"/>
          <a:stretch/>
        </p:blipFill>
        <p:spPr>
          <a:xfrm>
            <a:off x="0" y="5490371"/>
            <a:ext cx="1720715" cy="13767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Screen Shot 2017-03-19 at 12.37.24 PM.png" id="300" name="Google Shape;300;p23"/>
          <p:cNvPicPr preferRelativeResize="0"/>
          <p:nvPr/>
        </p:nvPicPr>
        <p:blipFill rotWithShape="1">
          <a:blip r:embed="rId3">
            <a:alphaModFix/>
          </a:blip>
          <a:srcRect b="0" l="0" r="0" t="0"/>
          <a:stretch/>
        </p:blipFill>
        <p:spPr>
          <a:xfrm>
            <a:off x="4372449" y="6438900"/>
            <a:ext cx="2082800" cy="419100"/>
          </a:xfrm>
          <a:prstGeom prst="rect">
            <a:avLst/>
          </a:prstGeom>
          <a:noFill/>
          <a:ln>
            <a:noFill/>
          </a:ln>
        </p:spPr>
      </p:pic>
      <p:sp>
        <p:nvSpPr>
          <p:cNvPr id="301" name="Google Shape;301;p23"/>
          <p:cNvSpPr txBox="1"/>
          <p:nvPr/>
        </p:nvSpPr>
        <p:spPr>
          <a:xfrm>
            <a:off x="6862230" y="1266355"/>
            <a:ext cx="50514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For a more in depth look at the individual and societal impact of cocaine use in pregnancy please follow the link below:</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4">
                  <a:extLst>
                    <a:ext uri="{A12FA001-AC4F-418D-AE19-62706E023703}">
                      <ahyp:hlinkClr val="tx"/>
                    </a:ext>
                  </a:extLst>
                </a:hlinkClick>
              </a:rPr>
              <a:t>https://www.nytimes.com/interactive/2018/12/28/opinion/crack-babies-racism.html</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302" name="Google Shape;302;p23"/>
          <p:cNvSpPr txBox="1"/>
          <p:nvPr>
            <p:ph type="title"/>
          </p:nvPr>
        </p:nvSpPr>
        <p:spPr>
          <a:xfrm>
            <a:off x="222250" y="-217199"/>
            <a:ext cx="1136014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Long Term Adverse Effects: Media Myth</a:t>
            </a:r>
            <a:endParaRPr/>
          </a:p>
        </p:txBody>
      </p:sp>
      <p:pic>
        <p:nvPicPr>
          <p:cNvPr id="303" name="Google Shape;303;p23"/>
          <p:cNvPicPr preferRelativeResize="0"/>
          <p:nvPr/>
        </p:nvPicPr>
        <p:blipFill>
          <a:blip r:embed="rId5">
            <a:alphaModFix/>
          </a:blip>
          <a:stretch>
            <a:fillRect/>
          </a:stretch>
        </p:blipFill>
        <p:spPr>
          <a:xfrm>
            <a:off x="152400" y="1260764"/>
            <a:ext cx="6557431" cy="42522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4"/>
          <p:cNvSpPr txBox="1"/>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Treatment</a:t>
            </a:r>
            <a:endParaRPr/>
          </a:p>
        </p:txBody>
      </p:sp>
      <p:sp>
        <p:nvSpPr>
          <p:cNvPr id="310" name="Google Shape;310;p24"/>
          <p:cNvSpPr txBox="1"/>
          <p:nvPr/>
        </p:nvSpPr>
        <p:spPr>
          <a:xfrm>
            <a:off x="457200" y="1190350"/>
            <a:ext cx="8650993" cy="4615415"/>
          </a:xfrm>
          <a:prstGeom prst="rect">
            <a:avLst/>
          </a:prstGeom>
          <a:noFill/>
          <a:ln>
            <a:noFill/>
          </a:ln>
        </p:spPr>
        <p:txBody>
          <a:bodyPr anchorCtr="0" anchor="t" bIns="45700" lIns="91425" spcFirstLastPara="1" rIns="91425" wrap="square" tIns="45700">
            <a:normAutofit fontScale="92500"/>
          </a:bodyPr>
          <a:lstStyle/>
          <a:p>
            <a:pPr indent="-234950" lvl="0" marL="228600" marR="0" rtl="0" algn="l">
              <a:lnSpc>
                <a:spcPct val="90000"/>
              </a:lnSpc>
              <a:spcBef>
                <a:spcPts val="0"/>
              </a:spcBef>
              <a:spcAft>
                <a:spcPts val="0"/>
              </a:spcAft>
              <a:buClr>
                <a:schemeClr val="dk1"/>
              </a:buClr>
              <a:buSzPct val="100000"/>
              <a:buFont typeface="Arial"/>
              <a:buChar char="•"/>
            </a:pPr>
            <a:r>
              <a:rPr lang="en-US" sz="4000">
                <a:solidFill>
                  <a:schemeClr val="dk1"/>
                </a:solidFill>
                <a:latin typeface="Calibri"/>
                <a:ea typeface="Calibri"/>
                <a:cs typeface="Calibri"/>
                <a:sym typeface="Calibri"/>
              </a:rPr>
              <a:t>Current evidence based treatments for cocaine use in pregnancy include behavioral interventions with support for:</a:t>
            </a:r>
            <a:endParaRPr/>
          </a:p>
          <a:p>
            <a:pPr indent="-228600" lvl="1" marL="685800" marR="0" rtl="0" algn="l">
              <a:lnSpc>
                <a:spcPct val="90000"/>
              </a:lnSpc>
              <a:spcBef>
                <a:spcPts val="500"/>
              </a:spcBef>
              <a:spcAft>
                <a:spcPts val="0"/>
              </a:spcAft>
              <a:buClr>
                <a:schemeClr val="dk1"/>
              </a:buClr>
              <a:buSzPct val="100000"/>
              <a:buFont typeface="Arial"/>
              <a:buChar char="•"/>
            </a:pPr>
            <a:r>
              <a:rPr b="0" i="0" lang="en-US" sz="3600" u="none" cap="none" strike="noStrike">
                <a:solidFill>
                  <a:schemeClr val="dk1"/>
                </a:solidFill>
                <a:latin typeface="Calibri"/>
                <a:ea typeface="Calibri"/>
                <a:cs typeface="Calibri"/>
                <a:sym typeface="Calibri"/>
              </a:rPr>
              <a:t>Cognitive Behavioral Therapy</a:t>
            </a:r>
            <a:endParaRPr/>
          </a:p>
          <a:p>
            <a:pPr indent="-228600" lvl="1" marL="685800" marR="0" rtl="0" algn="l">
              <a:lnSpc>
                <a:spcPct val="90000"/>
              </a:lnSpc>
              <a:spcBef>
                <a:spcPts val="500"/>
              </a:spcBef>
              <a:spcAft>
                <a:spcPts val="0"/>
              </a:spcAft>
              <a:buClr>
                <a:schemeClr val="dk1"/>
              </a:buClr>
              <a:buSzPct val="100000"/>
              <a:buFont typeface="Arial"/>
              <a:buChar char="•"/>
            </a:pPr>
            <a:r>
              <a:rPr b="0" i="0" lang="en-US" sz="3600" u="none" cap="none" strike="noStrike">
                <a:solidFill>
                  <a:schemeClr val="dk1"/>
                </a:solidFill>
                <a:latin typeface="Calibri"/>
                <a:ea typeface="Calibri"/>
                <a:cs typeface="Calibri"/>
                <a:sym typeface="Calibri"/>
              </a:rPr>
              <a:t>Motivational Interviewing</a:t>
            </a:r>
            <a:endParaRPr/>
          </a:p>
          <a:p>
            <a:pPr indent="-228600" lvl="1" marL="685800" marR="0" rtl="0" algn="l">
              <a:lnSpc>
                <a:spcPct val="90000"/>
              </a:lnSpc>
              <a:spcBef>
                <a:spcPts val="500"/>
              </a:spcBef>
              <a:spcAft>
                <a:spcPts val="0"/>
              </a:spcAft>
              <a:buClr>
                <a:schemeClr val="dk1"/>
              </a:buClr>
              <a:buSzPct val="100000"/>
              <a:buFont typeface="Arial"/>
              <a:buChar char="•"/>
            </a:pPr>
            <a:r>
              <a:rPr b="0" i="0" lang="en-US" sz="3600" u="none" cap="none" strike="noStrike">
                <a:solidFill>
                  <a:schemeClr val="dk1"/>
                </a:solidFill>
                <a:latin typeface="Calibri"/>
                <a:ea typeface="Calibri"/>
                <a:cs typeface="Calibri"/>
                <a:sym typeface="Calibri"/>
              </a:rPr>
              <a:t>Contingency Management</a:t>
            </a:r>
            <a:endParaRPr/>
          </a:p>
          <a:p>
            <a:pPr indent="-234950" lvl="0" marL="228600" marR="0" rtl="0" algn="l">
              <a:lnSpc>
                <a:spcPct val="90000"/>
              </a:lnSpc>
              <a:spcBef>
                <a:spcPts val="1000"/>
              </a:spcBef>
              <a:spcAft>
                <a:spcPts val="0"/>
              </a:spcAft>
              <a:buClr>
                <a:schemeClr val="dk1"/>
              </a:buClr>
              <a:buSzPct val="100000"/>
              <a:buFont typeface="Arial"/>
              <a:buChar char="•"/>
            </a:pPr>
            <a:r>
              <a:rPr lang="en-US" sz="4000">
                <a:solidFill>
                  <a:schemeClr val="dk1"/>
                </a:solidFill>
                <a:latin typeface="Calibri"/>
                <a:ea typeface="Calibri"/>
                <a:cs typeface="Calibri"/>
                <a:sym typeface="Calibri"/>
              </a:rPr>
              <a:t>There are no evidence-based pharmacologic treatments</a:t>
            </a:r>
            <a:endParaRPr/>
          </a:p>
        </p:txBody>
      </p:sp>
      <p:pic>
        <p:nvPicPr>
          <p:cNvPr id="311" name="Google Shape;311;p24"/>
          <p:cNvPicPr preferRelativeResize="0"/>
          <p:nvPr/>
        </p:nvPicPr>
        <p:blipFill rotWithShape="1">
          <a:blip r:embed="rId3">
            <a:alphaModFix/>
          </a:blip>
          <a:srcRect b="0" l="0" r="0" t="0"/>
          <a:stretch/>
        </p:blipFill>
        <p:spPr>
          <a:xfrm>
            <a:off x="9108193" y="0"/>
            <a:ext cx="2218467" cy="6858000"/>
          </a:xfrm>
          <a:prstGeom prst="rect">
            <a:avLst/>
          </a:prstGeom>
          <a:noFill/>
          <a:ln>
            <a:noFill/>
          </a:ln>
        </p:spPr>
      </p:pic>
      <p:sp>
        <p:nvSpPr>
          <p:cNvPr id="312" name="Google Shape;312;p24"/>
          <p:cNvSpPr txBox="1"/>
          <p:nvPr/>
        </p:nvSpPr>
        <p:spPr>
          <a:xfrm>
            <a:off x="2156699" y="5916384"/>
            <a:ext cx="674079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Hull L, May J, Farrell-Moore D, Svikis DS. Treatment of cocaine abuse during pregnancy: translating research to clinical practice. Curr Psychiatry Rep. 2010; 12:454–61.; Schottenfeld RS, Moore B, Pantalon MV. Contingency management with community reinforcement approach or twelve-step facilitation drug counseling for cocaine dependent pregnant women or women with young children. Drug Alcohol Depend. 2011; 118:48–55; Terplan M, Ramanadhan S, Locke A, Longinaker N, Lui S. Psychosocial interventions for pregnant women in outpatient illicit drug treatment programs compared to other interventions. Cochrane Database Syst Rev. 2015.; Yonkers KA, Forray A, Howell HB, et al. Motivational enhancement therapy coupled with cognitive behavioral therapy versus brief advice: a randomized trial for treatment of hazardous sub- stance use in pregnancy and after delivery. Gen Hosp Psychiatry 2012;34:439–49. </a:t>
            </a:r>
            <a:endParaRPr/>
          </a:p>
        </p:txBody>
      </p:sp>
      <p:pic>
        <p:nvPicPr>
          <p:cNvPr id="313" name="Google Shape;313;p24"/>
          <p:cNvPicPr preferRelativeResize="0"/>
          <p:nvPr/>
        </p:nvPicPr>
        <p:blipFill rotWithShape="1">
          <a:blip r:embed="rId4">
            <a:alphaModFix/>
          </a:blip>
          <a:srcRect b="0" l="0" r="0" t="0"/>
          <a:stretch/>
        </p:blipFill>
        <p:spPr>
          <a:xfrm>
            <a:off x="0" y="5490371"/>
            <a:ext cx="1720715" cy="13767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5"/>
          <p:cNvSpPr txBox="1"/>
          <p:nvPr>
            <p:ph type="title"/>
          </p:nvPr>
        </p:nvSpPr>
        <p:spPr>
          <a:xfrm>
            <a:off x="506896" y="19284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What Happened to Jennifer Johnson?</a:t>
            </a:r>
            <a:endParaRPr/>
          </a:p>
        </p:txBody>
      </p:sp>
      <p:sp>
        <p:nvSpPr>
          <p:cNvPr id="320" name="Google Shape;320;p25"/>
          <p:cNvSpPr txBox="1"/>
          <p:nvPr>
            <p:ph idx="1" type="body"/>
          </p:nvPr>
        </p:nvSpPr>
        <p:spPr>
          <a:xfrm>
            <a:off x="838200" y="1357746"/>
            <a:ext cx="10515600" cy="481921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t>The Supreme Court of Florida overturned Jennifer Johnson’s conviction 3 years after she was charged. </a:t>
            </a:r>
            <a:endParaRPr/>
          </a:p>
          <a:p>
            <a:pPr indent="-228600" lvl="0" marL="228600" rtl="0" algn="l">
              <a:lnSpc>
                <a:spcPct val="100000"/>
              </a:lnSpc>
              <a:spcBef>
                <a:spcPts val="0"/>
              </a:spcBef>
              <a:spcAft>
                <a:spcPts val="0"/>
              </a:spcAft>
              <a:buClr>
                <a:schemeClr val="dk1"/>
              </a:buClr>
              <a:buSzPts val="2800"/>
              <a:buChar char="•"/>
            </a:pPr>
            <a:r>
              <a:rPr lang="en-US"/>
              <a:t>The dissenting opinion stated that Ms. Johnson could have avoided "delivering" the drugs only by severing the umbilical cords, an act that could have killed her and her children. </a:t>
            </a:r>
            <a:endParaRPr/>
          </a:p>
          <a:p>
            <a:pPr indent="-228600" lvl="0" marL="228600" rtl="0" algn="l">
              <a:lnSpc>
                <a:spcPct val="100000"/>
              </a:lnSpc>
              <a:spcBef>
                <a:spcPts val="0"/>
              </a:spcBef>
              <a:spcAft>
                <a:spcPts val="0"/>
              </a:spcAft>
              <a:buClr>
                <a:schemeClr val="dk1"/>
              </a:buClr>
              <a:buSzPts val="2800"/>
              <a:buChar char="•"/>
            </a:pPr>
            <a:r>
              <a:rPr lang="en-US"/>
              <a:t>The unanimous decision by seven judges of the Florida Supreme Court quoted that dissent extensively, and ruled that the Florida Legislature had never intended "to use the word 'delivery' in the context of criminally prosecuting mothers for delivery of a controlled substance to a minor by way of the umbilical cord.</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21" name="Google Shape;321;p25"/>
          <p:cNvSpPr/>
          <p:nvPr/>
        </p:nvSpPr>
        <p:spPr>
          <a:xfrm>
            <a:off x="7099443" y="6029594"/>
            <a:ext cx="5524072" cy="9848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Lewin T. Mother Cleared of Passing Drug to Babies. New York Times. http://www.nytimes.com/1992/07/24/news/mother-cleared-of-passing-drug-to-babies.html. Published July 24, 1992. Accessed March 21, 2017.</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322" name="Google Shape;322;p25"/>
          <p:cNvPicPr preferRelativeResize="0"/>
          <p:nvPr/>
        </p:nvPicPr>
        <p:blipFill rotWithShape="1">
          <a:blip r:embed="rId3">
            <a:alphaModFix/>
          </a:blip>
          <a:srcRect b="0" l="0" r="0" t="0"/>
          <a:stretch/>
        </p:blipFill>
        <p:spPr>
          <a:xfrm>
            <a:off x="0" y="5490371"/>
            <a:ext cx="1720715" cy="13767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Summary</a:t>
            </a:r>
            <a:endParaRPr/>
          </a:p>
        </p:txBody>
      </p:sp>
      <p:sp>
        <p:nvSpPr>
          <p:cNvPr id="328" name="Google Shape;328;p26"/>
          <p:cNvSpPr txBox="1"/>
          <p:nvPr>
            <p:ph idx="1" type="body"/>
          </p:nvPr>
        </p:nvSpPr>
        <p:spPr>
          <a:xfrm>
            <a:off x="1464924" y="1378822"/>
            <a:ext cx="10515600" cy="4613206"/>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a:t>There are many lessons to be learned from how both the field of medicine and the media approached the cocaine epidemic.</a:t>
            </a:r>
            <a:endParaRPr/>
          </a:p>
          <a:p>
            <a:pPr indent="-228600" lvl="0" marL="228600" rtl="0" algn="l">
              <a:lnSpc>
                <a:spcPct val="90000"/>
              </a:lnSpc>
              <a:spcBef>
                <a:spcPts val="1000"/>
              </a:spcBef>
              <a:spcAft>
                <a:spcPts val="0"/>
              </a:spcAft>
              <a:buClr>
                <a:schemeClr val="dk1"/>
              </a:buClr>
              <a:buSzPct val="100000"/>
              <a:buChar char="•"/>
            </a:pPr>
            <a:r>
              <a:rPr lang="en-US"/>
              <a:t>Pregnant women with substance use disorders were adversely affected by the criminalization of use in pregnancy.</a:t>
            </a:r>
            <a:endParaRPr/>
          </a:p>
          <a:p>
            <a:pPr indent="-228600" lvl="0" marL="228600" rtl="0" algn="l">
              <a:lnSpc>
                <a:spcPct val="90000"/>
              </a:lnSpc>
              <a:spcBef>
                <a:spcPts val="1000"/>
              </a:spcBef>
              <a:spcAft>
                <a:spcPts val="0"/>
              </a:spcAft>
              <a:buClr>
                <a:schemeClr val="dk1"/>
              </a:buClr>
              <a:buSzPct val="100000"/>
              <a:buChar char="•"/>
            </a:pPr>
            <a:r>
              <a:rPr lang="en-US"/>
              <a:t>We have learned that through nonjudgemental interview, universal screening, education, motivational enhancement and referral to specialty care as indicated we can retain patients in both prenatal and addictions care thus improving outcomes for families.</a:t>
            </a:r>
            <a:endParaRPr/>
          </a:p>
          <a:p>
            <a:pPr indent="-228600" lvl="0" marL="228600" rtl="0" algn="l">
              <a:lnSpc>
                <a:spcPct val="90000"/>
              </a:lnSpc>
              <a:spcBef>
                <a:spcPts val="1000"/>
              </a:spcBef>
              <a:spcAft>
                <a:spcPts val="0"/>
              </a:spcAft>
              <a:buClr>
                <a:schemeClr val="dk1"/>
              </a:buClr>
              <a:buSzPct val="100000"/>
              <a:buChar char="•"/>
            </a:pPr>
            <a:r>
              <a:rPr lang="en-US"/>
              <a:t>Cocaine is a potent activator of the brain’s reward circuitry with evidence-based treatment in pregnancy limited to psychosocial interventions.</a:t>
            </a:r>
            <a:endParaRPr/>
          </a:p>
          <a:p>
            <a:pPr indent="-228600" lvl="0" marL="228600" rtl="0" algn="l">
              <a:lnSpc>
                <a:spcPct val="90000"/>
              </a:lnSpc>
              <a:spcBef>
                <a:spcPts val="1000"/>
              </a:spcBef>
              <a:spcAft>
                <a:spcPts val="0"/>
              </a:spcAft>
              <a:buClr>
                <a:schemeClr val="dk1"/>
              </a:buClr>
              <a:buSzPct val="100000"/>
              <a:buChar char="•"/>
            </a:pPr>
            <a:r>
              <a:rPr lang="en-US"/>
              <a:t>It causes systemic vasoconstriction with numerous potential life threatening maternal and fetal consequences.</a:t>
            </a:r>
            <a:endParaRPr/>
          </a:p>
          <a:p>
            <a:pPr indent="-64135" lvl="0" marL="228600" rtl="0" algn="l">
              <a:lnSpc>
                <a:spcPct val="90000"/>
              </a:lnSpc>
              <a:spcBef>
                <a:spcPts val="1000"/>
              </a:spcBef>
              <a:spcAft>
                <a:spcPts val="0"/>
              </a:spcAft>
              <a:buClr>
                <a:schemeClr val="dk1"/>
              </a:buClr>
              <a:buSzPct val="100000"/>
              <a:buNone/>
            </a:pPr>
            <a:r>
              <a:t/>
            </a:r>
            <a:endParaRPr/>
          </a:p>
        </p:txBody>
      </p:sp>
      <p:pic>
        <p:nvPicPr>
          <p:cNvPr id="329" name="Google Shape;329;p26"/>
          <p:cNvPicPr preferRelativeResize="0"/>
          <p:nvPr/>
        </p:nvPicPr>
        <p:blipFill rotWithShape="1">
          <a:blip r:embed="rId3">
            <a:alphaModFix/>
          </a:blip>
          <a:srcRect b="0" l="0" r="0" t="0"/>
          <a:stretch/>
        </p:blipFill>
        <p:spPr>
          <a:xfrm>
            <a:off x="0" y="5490371"/>
            <a:ext cx="1720715" cy="13767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7"/>
          <p:cNvSpPr txBox="1"/>
          <p:nvPr>
            <p:ph type="title"/>
          </p:nvPr>
        </p:nvSpPr>
        <p:spPr>
          <a:xfrm>
            <a:off x="838200" y="18501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References</a:t>
            </a:r>
            <a:endParaRPr/>
          </a:p>
        </p:txBody>
      </p:sp>
      <p:sp>
        <p:nvSpPr>
          <p:cNvPr id="336" name="Google Shape;336;p27"/>
          <p:cNvSpPr txBox="1"/>
          <p:nvPr>
            <p:ph idx="1" type="body"/>
          </p:nvPr>
        </p:nvSpPr>
        <p:spPr>
          <a:xfrm>
            <a:off x="838200" y="1233054"/>
            <a:ext cx="10515600" cy="472223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200"/>
              <a:buNone/>
            </a:pPr>
            <a:r>
              <a:rPr lang="en-US" sz="1200"/>
              <a:t>Acker D, Sachs BP, Tracey KJ, et al. Abruptio placentae associated with cocaine use. Am J Obstet Gynecol. 1983;146:220–221</a:t>
            </a:r>
            <a:endParaRPr/>
          </a:p>
          <a:p>
            <a:pPr indent="0" lvl="0" marL="0" rtl="0" algn="l">
              <a:lnSpc>
                <a:spcPct val="90000"/>
              </a:lnSpc>
              <a:spcBef>
                <a:spcPts val="1000"/>
              </a:spcBef>
              <a:spcAft>
                <a:spcPts val="0"/>
              </a:spcAft>
              <a:buClr>
                <a:schemeClr val="dk1"/>
              </a:buClr>
              <a:buSzPts val="1200"/>
              <a:buNone/>
            </a:pPr>
            <a:r>
              <a:rPr lang="en-US" sz="1200"/>
              <a:t>Ackerman JP, Riggins T, Black MM. A review of the effects of prenatal cocaine exposure among school-aged children. </a:t>
            </a:r>
            <a:r>
              <a:rPr i="1" lang="en-US" sz="1200"/>
              <a:t>Pediatrics</a:t>
            </a:r>
            <a:r>
              <a:rPr lang="en-US" sz="1200"/>
              <a:t>. 2010;125(3):554-565. doi:10.1542/peds.2009-0637.</a:t>
            </a:r>
            <a:endParaRPr/>
          </a:p>
          <a:p>
            <a:pPr indent="0" lvl="0" marL="0" rtl="0" algn="l">
              <a:lnSpc>
                <a:spcPct val="90000"/>
              </a:lnSpc>
              <a:spcBef>
                <a:spcPts val="1000"/>
              </a:spcBef>
              <a:spcAft>
                <a:spcPts val="0"/>
              </a:spcAft>
              <a:buClr>
                <a:schemeClr val="dk1"/>
              </a:buClr>
              <a:buSzPts val="1200"/>
              <a:buNone/>
            </a:pPr>
            <a:r>
              <a:rPr lang="en-US" sz="1200"/>
              <a:t>American Psychiatric Association: Desk Reference to the Diagnostic Criteria from DSM-5. Arlington, VA, American Psychiatric Association, 2013.</a:t>
            </a:r>
            <a:endParaRPr/>
          </a:p>
          <a:p>
            <a:pPr indent="0" lvl="0" marL="0" rtl="0" algn="l">
              <a:lnSpc>
                <a:spcPct val="90000"/>
              </a:lnSpc>
              <a:spcBef>
                <a:spcPts val="1000"/>
              </a:spcBef>
              <a:spcAft>
                <a:spcPts val="0"/>
              </a:spcAft>
              <a:buClr>
                <a:schemeClr val="dk1"/>
              </a:buClr>
              <a:buSzPts val="1200"/>
              <a:buNone/>
            </a:pPr>
            <a:r>
              <a:rPr lang="en-US" sz="1200"/>
              <a:t>Bishop, Darla; Borkowski, Liz; Couillard, Megan; Allina, Amy; Baruch, Susanna; and Wood, Susan, "Pregnant Women and Substance Use: Overview of Research &amp; Policy in the United States" (2017). Jacobs Institute of Women's Health. Paper 5. </a:t>
            </a:r>
            <a:r>
              <a:rPr lang="en-US" sz="1200" u="sng">
                <a:solidFill>
                  <a:schemeClr val="hlink"/>
                </a:solidFill>
                <a:hlinkClick r:id="rId3"/>
              </a:rPr>
              <a:t>http://hsrc.himmelfarb.gwu.edu/sphhs_centers_jacobs/5</a:t>
            </a:r>
            <a:r>
              <a:rPr lang="en-US" sz="1200"/>
              <a:t>.</a:t>
            </a:r>
            <a:endParaRPr/>
          </a:p>
          <a:p>
            <a:pPr indent="0" lvl="0" marL="0" rtl="0" algn="l">
              <a:lnSpc>
                <a:spcPct val="90000"/>
              </a:lnSpc>
              <a:spcBef>
                <a:spcPts val="1000"/>
              </a:spcBef>
              <a:spcAft>
                <a:spcPts val="0"/>
              </a:spcAft>
              <a:buClr>
                <a:schemeClr val="dk1"/>
              </a:buClr>
              <a:buSzPts val="1200"/>
              <a:buNone/>
            </a:pPr>
            <a:r>
              <a:rPr lang="en-US" sz="1200"/>
              <a:t>Bhuvaneswar CG, Chang G, Epstein LA, Stern TA. Cocaine and Opioid Use During Pregnancy: Prevalence and Management. Primary Care Companion to The Journal of Clinical Psychiatry. 2008; 10:59–65.</a:t>
            </a:r>
            <a:endParaRPr/>
          </a:p>
          <a:p>
            <a:pPr indent="0" lvl="0" marL="0" rtl="0" algn="l">
              <a:lnSpc>
                <a:spcPct val="90000"/>
              </a:lnSpc>
              <a:spcBef>
                <a:spcPts val="1000"/>
              </a:spcBef>
              <a:spcAft>
                <a:spcPts val="0"/>
              </a:spcAft>
              <a:buClr>
                <a:schemeClr val="dk1"/>
              </a:buClr>
              <a:buSzPts val="1200"/>
              <a:buNone/>
            </a:pPr>
            <a:r>
              <a:rPr lang="en-US" sz="1200"/>
              <a:t>Buckingham-Howes S, Berger SS, Scaletti LA, Black MM. Systematic review of prenatal cocaine exposure and adolescent development. </a:t>
            </a:r>
            <a:r>
              <a:rPr i="1" lang="en-US" sz="1200"/>
              <a:t>Pediatrics</a:t>
            </a:r>
            <a:r>
              <a:rPr lang="en-US" sz="1200"/>
              <a:t>. 2013;131(6):e1917-e1936. doi:10.1542/peds.2012-0945.</a:t>
            </a:r>
            <a:endParaRPr/>
          </a:p>
          <a:p>
            <a:pPr indent="0" lvl="0" marL="0" rtl="0" algn="l">
              <a:lnSpc>
                <a:spcPct val="90000"/>
              </a:lnSpc>
              <a:spcBef>
                <a:spcPts val="1000"/>
              </a:spcBef>
              <a:spcAft>
                <a:spcPts val="0"/>
              </a:spcAft>
              <a:buClr>
                <a:schemeClr val="dk1"/>
              </a:buClr>
              <a:buSzPts val="1200"/>
              <a:buNone/>
            </a:pPr>
            <a:r>
              <a:rPr lang="en-US" sz="1200"/>
              <a:t>Cain MA, Bornick P, Whiteman V. The maternal, fetal, and neonatal effects of cocaine exposure in pregnancy. </a:t>
            </a:r>
            <a:r>
              <a:rPr i="1" lang="en-US" sz="1200"/>
              <a:t>Clin Obstet Gynecol</a:t>
            </a:r>
            <a:r>
              <a:rPr lang="en-US" sz="1200"/>
              <a:t>. 2013;56(1):124-132.</a:t>
            </a:r>
            <a:endParaRPr/>
          </a:p>
          <a:p>
            <a:pPr indent="0" lvl="0" marL="0" rtl="0" algn="l">
              <a:lnSpc>
                <a:spcPct val="90000"/>
              </a:lnSpc>
              <a:spcBef>
                <a:spcPts val="1000"/>
              </a:spcBef>
              <a:spcAft>
                <a:spcPts val="0"/>
              </a:spcAft>
              <a:buClr>
                <a:schemeClr val="dk1"/>
              </a:buClr>
              <a:buSzPts val="1200"/>
              <a:buNone/>
            </a:pPr>
            <a:r>
              <a:rPr lang="en-US" sz="1200"/>
              <a:t>Center for Behavioral Health Statistics and Quality. (2016). 2015 National Survey on Drug Use and Health: Detailed Tables. Substance Abuse and Mental Health Services Administration, Rockville, MD; Jarlenski M, Barry CL, Gollust S, et al. Polysubstance use among US women of reproductive age who use opioids for nonmedical reasons. Am J Public Health. 2017;107:1308–1310.</a:t>
            </a:r>
            <a:endParaRPr/>
          </a:p>
          <a:p>
            <a:pPr indent="0" lvl="0" marL="0" rtl="0" algn="l">
              <a:lnSpc>
                <a:spcPct val="90000"/>
              </a:lnSpc>
              <a:spcBef>
                <a:spcPts val="1000"/>
              </a:spcBef>
              <a:spcAft>
                <a:spcPts val="0"/>
              </a:spcAft>
              <a:buClr>
                <a:schemeClr val="dk1"/>
              </a:buClr>
              <a:buSzPts val="1200"/>
              <a:buNone/>
            </a:pPr>
            <a:r>
              <a:rPr lang="en-US" sz="1200"/>
              <a:t>Chasnoff IJ, Burns WJ, Schnoll SH, et al. Cocaine use in pregnancy. N Engl J Med. 1985;313: 666–669.</a:t>
            </a:r>
            <a:endParaRPr/>
          </a:p>
          <a:p>
            <a:pPr indent="0" lvl="0" marL="0" rtl="0" algn="l">
              <a:lnSpc>
                <a:spcPct val="90000"/>
              </a:lnSpc>
              <a:spcBef>
                <a:spcPts val="1000"/>
              </a:spcBef>
              <a:spcAft>
                <a:spcPts val="0"/>
              </a:spcAft>
              <a:buClr>
                <a:schemeClr val="dk1"/>
              </a:buClr>
              <a:buSzPts val="1200"/>
              <a:buNone/>
            </a:pPr>
            <a:r>
              <a:rPr lang="en-US" sz="1200"/>
              <a:t>Chasnoff IJ, Wells AM, McGourty RF, Bailey LK. Validation of the 4P’s plus screen for substance use in pregnancy validation of the 4P’s plus. Journal of Perinatology : Official Journal of the California Perinatal Association. 2007;27(12):744–748.</a:t>
            </a:r>
            <a:endParaRPr/>
          </a:p>
          <a:p>
            <a:pPr indent="0" lvl="0" marL="0" rtl="0" algn="l">
              <a:lnSpc>
                <a:spcPct val="90000"/>
              </a:lnSpc>
              <a:spcBef>
                <a:spcPts val="1000"/>
              </a:spcBef>
              <a:spcAft>
                <a:spcPts val="0"/>
              </a:spcAft>
              <a:buClr>
                <a:schemeClr val="dk1"/>
              </a:buClr>
              <a:buSzPts val="1200"/>
              <a:buNone/>
            </a:pPr>
            <a:r>
              <a:rPr lang="en-US" sz="1200"/>
              <a:t>Dombrowski MP, Wolfe HM, Welch RA, et al. Cocaine abuse is associated with abruptio placentae and decreased birth weight, but not shorter labor. Obstet Gynecol. 1991;77:139–141.</a:t>
            </a:r>
            <a:endParaRPr/>
          </a:p>
          <a:p>
            <a:pPr indent="0" lvl="0" marL="0" rtl="0" algn="l">
              <a:lnSpc>
                <a:spcPct val="90000"/>
              </a:lnSpc>
              <a:spcBef>
                <a:spcPts val="1000"/>
              </a:spcBef>
              <a:spcAft>
                <a:spcPts val="0"/>
              </a:spcAft>
              <a:buClr>
                <a:schemeClr val="dk1"/>
              </a:buClr>
              <a:buSzPts val="1200"/>
              <a:buNone/>
            </a:pPr>
            <a:r>
              <a:rPr lang="en-US" sz="1200"/>
              <a:t>Frank, D. A., Augustyn, M., Knight, W. G., Pell, T., &amp; Zuckerman, B. (2001). Growth, development, and behavior in early childhood following prenatal cocaine exposure: a systematic review. </a:t>
            </a:r>
            <a:r>
              <a:rPr i="1" lang="en-US" sz="1200"/>
              <a:t>JAMA</a:t>
            </a:r>
            <a:r>
              <a:rPr lang="en-US" sz="1200"/>
              <a:t>, </a:t>
            </a:r>
            <a:r>
              <a:rPr i="1" lang="en-US" sz="1200"/>
              <a:t>285</a:t>
            </a:r>
            <a:r>
              <a:rPr lang="en-US" sz="1200"/>
              <a:t>(12), 1613-25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References</a:t>
            </a:r>
            <a:endParaRPr/>
          </a:p>
        </p:txBody>
      </p:sp>
      <p:sp>
        <p:nvSpPr>
          <p:cNvPr id="342" name="Google Shape;342;p28"/>
          <p:cNvSpPr txBox="1"/>
          <p:nvPr>
            <p:ph idx="1" type="body"/>
          </p:nvPr>
        </p:nvSpPr>
        <p:spPr>
          <a:xfrm>
            <a:off x="838200" y="1399309"/>
            <a:ext cx="10515600" cy="477765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lang="en-US" sz="1700"/>
              <a:t>Gold MS, Washton AM, Dackis CA. Cocaine abuse: neurochemistry, phenomenology, and treatment. Cocaine use in America: epidemiologic and clinical perspectives. NIDA Res Monogr. 1985;61: 130–150. </a:t>
            </a:r>
            <a:endParaRPr/>
          </a:p>
          <a:p>
            <a:pPr indent="0" lvl="0" marL="0" rtl="0" algn="l">
              <a:lnSpc>
                <a:spcPct val="90000"/>
              </a:lnSpc>
              <a:spcBef>
                <a:spcPts val="1000"/>
              </a:spcBef>
              <a:spcAft>
                <a:spcPts val="0"/>
              </a:spcAft>
              <a:buClr>
                <a:schemeClr val="dk1"/>
              </a:buClr>
              <a:buSzPct val="100000"/>
              <a:buNone/>
            </a:pPr>
            <a:r>
              <a:rPr lang="en-US" sz="1700"/>
              <a:t>Gouin K, Murphy K, Shah PS. Effects of cocaine use during pregnancy on low birthweight and preterm birth: systematic review and metaanalyses. Am J Obstet Gynecol. 2011; 204:340.e1–.e12.</a:t>
            </a:r>
            <a:endParaRPr/>
          </a:p>
          <a:p>
            <a:pPr indent="0" lvl="0" marL="0" rtl="0" algn="l">
              <a:lnSpc>
                <a:spcPct val="90000"/>
              </a:lnSpc>
              <a:spcBef>
                <a:spcPts val="1000"/>
              </a:spcBef>
              <a:spcAft>
                <a:spcPts val="0"/>
              </a:spcAft>
              <a:buClr>
                <a:schemeClr val="dk1"/>
              </a:buClr>
              <a:buSzPct val="100000"/>
              <a:buNone/>
            </a:pPr>
            <a:r>
              <a:rPr lang="en-US" sz="1700"/>
              <a:t>Hull L, May J, Farrell-Moore D, Svikis DS. Treatment of cocaine abuse during pregnancy: translating research to clinical practice. Curr Psychiatry Rep. 2010; 12:454–61.</a:t>
            </a:r>
            <a:endParaRPr/>
          </a:p>
          <a:p>
            <a:pPr indent="0" lvl="0" marL="0" rtl="0" algn="l">
              <a:lnSpc>
                <a:spcPct val="90000"/>
              </a:lnSpc>
              <a:spcBef>
                <a:spcPts val="1000"/>
              </a:spcBef>
              <a:spcAft>
                <a:spcPts val="0"/>
              </a:spcAft>
              <a:buClr>
                <a:schemeClr val="dk1"/>
              </a:buClr>
              <a:buSzPct val="100000"/>
              <a:buNone/>
            </a:pPr>
            <a:r>
              <a:rPr lang="en-US" sz="1700"/>
              <a:t>Krishna RB, Levitz M, Dancis J. Transfer of cocaine by the perfused human placenta: the effect of binding to serum proteins. Am J Obstet Gynecol. 1993;169:1418–1423.</a:t>
            </a:r>
            <a:endParaRPr/>
          </a:p>
          <a:p>
            <a:pPr indent="0" lvl="0" marL="0" rtl="0" algn="l">
              <a:lnSpc>
                <a:spcPct val="90000"/>
              </a:lnSpc>
              <a:spcBef>
                <a:spcPts val="1000"/>
              </a:spcBef>
              <a:spcAft>
                <a:spcPts val="0"/>
              </a:spcAft>
              <a:buClr>
                <a:schemeClr val="dk1"/>
              </a:buClr>
              <a:buSzPct val="100000"/>
              <a:buNone/>
            </a:pPr>
            <a:r>
              <a:rPr lang="en-US" sz="1700"/>
              <a:t>Lampley EC, Williams S, Myers SA. Cocaine associated rhabdomyolysis causing renal failure in pregnancy. Obstet Gynecol. 1996;87:804–806. 36.</a:t>
            </a:r>
            <a:endParaRPr/>
          </a:p>
          <a:p>
            <a:pPr indent="0" lvl="0" marL="0" rtl="0" algn="l">
              <a:lnSpc>
                <a:spcPct val="90000"/>
              </a:lnSpc>
              <a:spcBef>
                <a:spcPts val="1000"/>
              </a:spcBef>
              <a:spcAft>
                <a:spcPts val="0"/>
              </a:spcAft>
              <a:buClr>
                <a:schemeClr val="dk1"/>
              </a:buClr>
              <a:buSzPct val="100000"/>
              <a:buNone/>
            </a:pPr>
            <a:r>
              <a:rPr lang="en-US" sz="1700"/>
              <a:t>Lewin T. Mother Cleared of Passing Drug to Babies. New York Times. http://www.nytimes.com/1992/07/24/news/mother-cleared-of-passing-drug-to-babies.html. Published July 24, 1992. Accessed March 21, 2017.</a:t>
            </a:r>
            <a:endParaRPr/>
          </a:p>
          <a:p>
            <a:pPr indent="0" lvl="0" marL="0" rtl="0" algn="l">
              <a:lnSpc>
                <a:spcPct val="90000"/>
              </a:lnSpc>
              <a:spcBef>
                <a:spcPts val="1000"/>
              </a:spcBef>
              <a:spcAft>
                <a:spcPts val="0"/>
              </a:spcAft>
              <a:buClr>
                <a:schemeClr val="dk1"/>
              </a:buClr>
              <a:buSzPct val="100000"/>
              <a:buNone/>
            </a:pPr>
            <a:r>
              <a:rPr lang="en-US" sz="1700"/>
              <a:t>Maternal and Infant Health. Centers for Disease Control and Prevention. https://www.cdc.gov/reproductivehealth/maternalinfanthealth/. Published January 12, 2017. Accessed March 26, 2017.</a:t>
            </a:r>
            <a:endParaRPr/>
          </a:p>
          <a:p>
            <a:pPr indent="0" lvl="0" marL="0" rtl="0" algn="l">
              <a:lnSpc>
                <a:spcPct val="90000"/>
              </a:lnSpc>
              <a:spcBef>
                <a:spcPts val="1000"/>
              </a:spcBef>
              <a:spcAft>
                <a:spcPts val="0"/>
              </a:spcAft>
              <a:buClr>
                <a:schemeClr val="dk1"/>
              </a:buClr>
              <a:buSzPct val="100000"/>
              <a:buNone/>
            </a:pPr>
            <a:r>
              <a:rPr lang="en-US" sz="1700"/>
              <a:t>Mercado A, Johnson JG, Calver D, et al. Cocaine, pregnancy, and postpartum intracerebral hemorrhage. Obstet Gynecol. 1989;73(pt 2): 467–468.</a:t>
            </a:r>
            <a:endParaRPr/>
          </a:p>
          <a:p>
            <a:pPr indent="0" lvl="0" marL="0" rtl="0" algn="l">
              <a:lnSpc>
                <a:spcPct val="90000"/>
              </a:lnSpc>
              <a:spcBef>
                <a:spcPts val="1000"/>
              </a:spcBef>
              <a:spcAft>
                <a:spcPts val="0"/>
              </a:spcAft>
              <a:buClr>
                <a:schemeClr val="dk1"/>
              </a:buClr>
              <a:buSzPct val="100000"/>
              <a:buNone/>
            </a:pPr>
            <a:r>
              <a:rPr lang="en-US" sz="1700"/>
              <a:t>Miranda, Leticia, et al. “</a:t>
            </a:r>
            <a:r>
              <a:rPr i="1" lang="en-US" sz="1700"/>
              <a:t>How States Handle Drug Use During Pregnancy.”</a:t>
            </a:r>
            <a:r>
              <a:rPr lang="en-US" sz="1700"/>
              <a:t> projects.propublica.org/graphics/maternity-drug-policies-by-state.</a:t>
            </a:r>
            <a:endParaRPr/>
          </a:p>
          <a:p>
            <a:pPr indent="0" lvl="0" marL="0" rtl="0" algn="l">
              <a:lnSpc>
                <a:spcPct val="90000"/>
              </a:lnSpc>
              <a:spcBef>
                <a:spcPts val="1000"/>
              </a:spcBef>
              <a:spcAft>
                <a:spcPts val="0"/>
              </a:spcAft>
              <a:buClr>
                <a:schemeClr val="dk1"/>
              </a:buClr>
              <a:buSzPct val="100000"/>
              <a:buNone/>
            </a:pPr>
            <a:r>
              <a:rPr lang="en-US" sz="1700"/>
              <a:t>Moen MD, Caliendo MJ, Marshall W, et al. Hepatic rupture in pregnancy associated with cocaine use. Obstet Gynecol. 1993;82(pt 2 suppl): 687–689.</a:t>
            </a:r>
            <a:endParaRPr/>
          </a:p>
          <a:p>
            <a:pPr indent="0" lvl="0" marL="0" rtl="0" algn="l">
              <a:lnSpc>
                <a:spcPct val="90000"/>
              </a:lnSpc>
              <a:spcBef>
                <a:spcPts val="1000"/>
              </a:spcBef>
              <a:spcAft>
                <a:spcPts val="0"/>
              </a:spcAft>
              <a:buClr>
                <a:schemeClr val="dk1"/>
              </a:buClr>
              <a:buSzPct val="100000"/>
              <a:buNone/>
            </a:pPr>
            <a:r>
              <a:rPr lang="en-US" sz="1700"/>
              <a:t>NIDA. (2018, July 13). Cocaine. Retrieved from https://www.drugabuse.gov/publications/drugfacts/cocaine on 2019, March 21</a:t>
            </a:r>
            <a:endParaRPr/>
          </a:p>
          <a:p>
            <a:pPr indent="0" lvl="0" marL="0" rtl="0" algn="l">
              <a:lnSpc>
                <a:spcPct val="90000"/>
              </a:lnSpc>
              <a:spcBef>
                <a:spcPts val="1000"/>
              </a:spcBef>
              <a:spcAft>
                <a:spcPts val="0"/>
              </a:spcAft>
              <a:buClr>
                <a:schemeClr val="dk1"/>
              </a:buClr>
              <a:buSzPct val="100000"/>
              <a:buNone/>
            </a:pPr>
            <a:r>
              <a:rPr lang="en-US" sz="1700"/>
              <a:t>Pitts D, Marwah J. Autonomic actions of cocaine. Can J Physiol Pharmacol. 1989;67:1168–1176.</a:t>
            </a:r>
            <a:endParaRPr/>
          </a:p>
          <a:p>
            <a:pPr indent="0" lvl="0" marL="0" rtl="0" algn="l">
              <a:lnSpc>
                <a:spcPct val="90000"/>
              </a:lnSpc>
              <a:spcBef>
                <a:spcPts val="1000"/>
              </a:spcBef>
              <a:spcAft>
                <a:spcPts val="0"/>
              </a:spcAft>
              <a:buClr>
                <a:schemeClr val="dk1"/>
              </a:buClr>
              <a:buSzPct val="100000"/>
              <a:buNone/>
            </a:pPr>
            <a:r>
              <a:rPr lang="en-US" sz="1700"/>
              <a:t>Plessinger MA, Woods JJ. Maternal, placental, and fetal pathophysiology of cocaine exposure during pregnancy. Clin Obstet Gynecol. 1993;36: 267–278. </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References</a:t>
            </a:r>
            <a:endParaRPr/>
          </a:p>
        </p:txBody>
      </p:sp>
      <p:sp>
        <p:nvSpPr>
          <p:cNvPr id="348" name="Google Shape;348;p29"/>
          <p:cNvSpPr txBox="1"/>
          <p:nvPr>
            <p:ph idx="1" type="body"/>
          </p:nvPr>
        </p:nvSpPr>
        <p:spPr>
          <a:xfrm>
            <a:off x="838200" y="1399309"/>
            <a:ext cx="10515600" cy="4777654"/>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rPr lang="en-US" sz="4800"/>
              <a:t>Plessinger MA, Woods JR. Progesterone increases cardiovascular toxicity to cocaine in nonpregnant ewes. Am J Obstet Gynecol. 1990;163:1659–1664. </a:t>
            </a:r>
            <a:endParaRPr/>
          </a:p>
          <a:p>
            <a:pPr indent="0" lvl="0" marL="0" rtl="0" algn="l">
              <a:lnSpc>
                <a:spcPct val="90000"/>
              </a:lnSpc>
              <a:spcBef>
                <a:spcPts val="1000"/>
              </a:spcBef>
              <a:spcAft>
                <a:spcPts val="0"/>
              </a:spcAft>
              <a:buClr>
                <a:schemeClr val="dk1"/>
              </a:buClr>
              <a:buSzPct val="100000"/>
              <a:buNone/>
            </a:pPr>
            <a:r>
              <a:rPr lang="en-US" sz="4800"/>
              <a:t>Press, From Associated. “Mother Convicted as Drug Deliverer After Cocaine Is Found in Newborns.” </a:t>
            </a:r>
            <a:r>
              <a:rPr i="1" lang="en-US" sz="4800"/>
              <a:t>Los Angeles Times</a:t>
            </a:r>
            <a:r>
              <a:rPr lang="en-US" sz="4800"/>
              <a:t>,  Los Angeles Times, 14 July 1989, articles.latimes.com/1989-07-14/news/mn-3733_1_umbilical-cord.</a:t>
            </a:r>
            <a:endParaRPr/>
          </a:p>
          <a:p>
            <a:pPr indent="0" lvl="0" marL="0" rtl="0" algn="l">
              <a:lnSpc>
                <a:spcPct val="90000"/>
              </a:lnSpc>
              <a:spcBef>
                <a:spcPts val="1000"/>
              </a:spcBef>
              <a:spcAft>
                <a:spcPts val="0"/>
              </a:spcAft>
              <a:buClr>
                <a:schemeClr val="dk1"/>
              </a:buClr>
              <a:buSzPct val="100000"/>
              <a:buNone/>
            </a:pPr>
            <a:r>
              <a:rPr lang="en-US" sz="4800"/>
              <a:t>Schempf, A. H., &amp; Strobino, D. M. (2009). Drug use and limited prenatal care: an examination of responsible barriers. American Journal of Obstetrics and Gynecology, 2004, 412.e1–412.e10.</a:t>
            </a:r>
            <a:endParaRPr/>
          </a:p>
          <a:p>
            <a:pPr indent="0" lvl="0" marL="0" rtl="0" algn="l">
              <a:lnSpc>
                <a:spcPct val="90000"/>
              </a:lnSpc>
              <a:spcBef>
                <a:spcPts val="1000"/>
              </a:spcBef>
              <a:spcAft>
                <a:spcPts val="0"/>
              </a:spcAft>
              <a:buClr>
                <a:schemeClr val="dk1"/>
              </a:buClr>
              <a:buSzPct val="100000"/>
              <a:buNone/>
            </a:pPr>
            <a:r>
              <a:rPr lang="en-US" sz="4800"/>
              <a:t>Schottenfeld RS, Moore B, Pantalon MV. Contingency management with community reinforcement approach or twelve-step facilitation drug counseling for cocaine dependent pregnant women or women with young children. Drug Alcohol Depend. 2011; 118:48–55.</a:t>
            </a:r>
            <a:endParaRPr/>
          </a:p>
          <a:p>
            <a:pPr indent="0" lvl="0" marL="0" rtl="0" algn="l">
              <a:lnSpc>
                <a:spcPct val="90000"/>
              </a:lnSpc>
              <a:spcBef>
                <a:spcPts val="1000"/>
              </a:spcBef>
              <a:spcAft>
                <a:spcPts val="0"/>
              </a:spcAft>
              <a:buClr>
                <a:schemeClr val="dk1"/>
              </a:buClr>
              <a:buSzPct val="100000"/>
              <a:buNone/>
            </a:pPr>
            <a:r>
              <a:rPr lang="en-US" sz="4800"/>
              <a:t>Smid M, et al. Stimulant Use in Pregnancy: An Under-recognized Epidemic Among Pregnant Women. Clinical Obstetrics &amp; Gynecology. 2019. 62(1):168-184.</a:t>
            </a:r>
            <a:endParaRPr/>
          </a:p>
          <a:p>
            <a:pPr indent="0" lvl="0" marL="0" rtl="0" algn="l">
              <a:lnSpc>
                <a:spcPct val="90000"/>
              </a:lnSpc>
              <a:spcBef>
                <a:spcPts val="1000"/>
              </a:spcBef>
              <a:spcAft>
                <a:spcPts val="0"/>
              </a:spcAft>
              <a:buClr>
                <a:schemeClr val="dk1"/>
              </a:buClr>
              <a:buSzPct val="100000"/>
              <a:buNone/>
            </a:pPr>
            <a:r>
              <a:rPr lang="en-US" sz="4800"/>
              <a:t>Substance Abuse and Mental Health Services Administration. Clinical Guidance for Treating Pregnant and Parenting Women With Opioid Use Disorder and Their Infants. HHS Publication No. (SMA) 18-5054. Rockville, MD: Substance Abuse and Mental Health Services Administration, 2018.</a:t>
            </a:r>
            <a:endParaRPr/>
          </a:p>
          <a:p>
            <a:pPr indent="0" lvl="0" marL="0" rtl="0" algn="l">
              <a:lnSpc>
                <a:spcPct val="90000"/>
              </a:lnSpc>
              <a:spcBef>
                <a:spcPts val="1000"/>
              </a:spcBef>
              <a:spcAft>
                <a:spcPts val="0"/>
              </a:spcAft>
              <a:buClr>
                <a:schemeClr val="dk1"/>
              </a:buClr>
              <a:buSzPct val="100000"/>
              <a:buNone/>
            </a:pPr>
            <a:r>
              <a:rPr lang="en-US" sz="4800"/>
              <a:t>Terplan M, Ramanadhan S, Locke A, Longinaker N, Lui S. Psychosocial interventions for pregnant women in outpatient illicit drug treatment programs compared to other interventions. Cochrane Database Syst Rev. 2015.</a:t>
            </a:r>
            <a:endParaRPr/>
          </a:p>
          <a:p>
            <a:pPr indent="0" lvl="0" marL="0" rtl="0" algn="l">
              <a:lnSpc>
                <a:spcPct val="90000"/>
              </a:lnSpc>
              <a:spcBef>
                <a:spcPts val="1000"/>
              </a:spcBef>
              <a:spcAft>
                <a:spcPts val="0"/>
              </a:spcAft>
              <a:buClr>
                <a:schemeClr val="dk1"/>
              </a:buClr>
              <a:buSzPct val="100000"/>
              <a:buNone/>
            </a:pPr>
            <a:r>
              <a:rPr lang="en-US" sz="4800"/>
              <a:t>Towers CV, Pircon RA, Nageotte MP, et al. Cocaine intoxication presenting as preeclampsia and eclampsia. Obstet Gynecol. 1993;81:545–547.</a:t>
            </a:r>
            <a:endParaRPr/>
          </a:p>
          <a:p>
            <a:pPr indent="0" lvl="0" marL="0" rtl="0" algn="l">
              <a:lnSpc>
                <a:spcPct val="90000"/>
              </a:lnSpc>
              <a:spcBef>
                <a:spcPts val="1000"/>
              </a:spcBef>
              <a:spcAft>
                <a:spcPts val="0"/>
              </a:spcAft>
              <a:buClr>
                <a:schemeClr val="dk1"/>
              </a:buClr>
              <a:buSzPct val="100000"/>
              <a:buNone/>
            </a:pPr>
            <a:r>
              <a:rPr lang="en-US" sz="4800"/>
              <a:t>Winerip, M. (2013, May 20). Revisiting the 'Crack Babies' Epidemic That Was Not. Retrieved from https://www.nytimes.com/2013/05/20/booming/revisiting-the-crack-babies-epidemic-that-was-not.html</a:t>
            </a:r>
            <a:endParaRPr sz="4800"/>
          </a:p>
          <a:p>
            <a:pPr indent="0" lvl="0" marL="0" rtl="0" algn="l">
              <a:lnSpc>
                <a:spcPct val="90000"/>
              </a:lnSpc>
              <a:spcBef>
                <a:spcPts val="1000"/>
              </a:spcBef>
              <a:spcAft>
                <a:spcPts val="0"/>
              </a:spcAft>
              <a:buClr>
                <a:schemeClr val="dk1"/>
              </a:buClr>
              <a:buSzPct val="100000"/>
              <a:buNone/>
            </a:pPr>
            <a:r>
              <a:rPr lang="en-US" sz="4800"/>
              <a:t>Wright, Tricia E. et al. The Role of Screening, Brief Intervention, and Referral to Treatment in the Perinatal Period. 2016;215(5):539-547</a:t>
            </a:r>
            <a:endParaRPr/>
          </a:p>
          <a:p>
            <a:pPr indent="0" lvl="0" marL="0" rtl="0" algn="l">
              <a:lnSpc>
                <a:spcPct val="90000"/>
              </a:lnSpc>
              <a:spcBef>
                <a:spcPts val="1000"/>
              </a:spcBef>
              <a:spcAft>
                <a:spcPts val="0"/>
              </a:spcAft>
              <a:buClr>
                <a:schemeClr val="dk1"/>
              </a:buClr>
              <a:buSzPct val="100000"/>
              <a:buNone/>
            </a:pPr>
            <a:r>
              <a:rPr lang="en-US" sz="4800"/>
              <a:t>Yonkers KA, Forray A, Howell HB, et al. Motivational enhancement therapy coupled with cognitive behavioral therapy versus brief advice: a randomized trial for treatment of hazardous sub- stance use in pregnancy and after delivery. Gen Hosp Psychiatry 2012;34:439–49. </a:t>
            </a:r>
            <a:endParaRPr/>
          </a:p>
          <a:p>
            <a:pPr indent="0" lvl="0" marL="0" rtl="0" algn="l">
              <a:lnSpc>
                <a:spcPct val="90000"/>
              </a:lnSpc>
              <a:spcBef>
                <a:spcPts val="1000"/>
              </a:spcBef>
              <a:spcAft>
                <a:spcPts val="0"/>
              </a:spcAft>
              <a:buClr>
                <a:schemeClr val="dk1"/>
              </a:buClr>
              <a:buSzPct val="100000"/>
              <a:buNone/>
            </a:pPr>
            <a:r>
              <a:rPr lang="en-US" sz="4800"/>
              <a:t> </a:t>
            </a:r>
            <a:endParaRPr/>
          </a:p>
          <a:p>
            <a:pPr indent="0" lvl="0" marL="0" rtl="0" algn="l">
              <a:lnSpc>
                <a:spcPct val="90000"/>
              </a:lnSpc>
              <a:spcBef>
                <a:spcPts val="1000"/>
              </a:spcBef>
              <a:spcAft>
                <a:spcPts val="0"/>
              </a:spcAft>
              <a:buClr>
                <a:schemeClr val="dk1"/>
              </a:buClr>
              <a:buSzPct val="100000"/>
              <a:buNone/>
            </a:pPr>
            <a:r>
              <a:rPr lang="en-US" sz="4800"/>
              <a:t> </a:t>
            </a:r>
            <a:endParaRPr/>
          </a:p>
          <a:p>
            <a:pPr indent="-228600" lvl="0" marL="228600" rtl="0" algn="l">
              <a:lnSpc>
                <a:spcPct val="90000"/>
              </a:lnSpc>
              <a:spcBef>
                <a:spcPts val="1000"/>
              </a:spcBef>
              <a:spcAft>
                <a:spcPts val="0"/>
              </a:spcAft>
              <a:buClr>
                <a:schemeClr val="dk1"/>
              </a:buClr>
              <a:buSzPct val="100000"/>
              <a:buChar char="•"/>
            </a:pPr>
            <a:r>
              <a:rPr lang="en-US"/>
              <a:t> </a:t>
            </a:r>
            <a:endParaRPr/>
          </a:p>
          <a:p>
            <a:pPr indent="-228600" lvl="0" marL="228600" rtl="0" algn="l">
              <a:lnSpc>
                <a:spcPct val="90000"/>
              </a:lnSpc>
              <a:spcBef>
                <a:spcPts val="1000"/>
              </a:spcBef>
              <a:spcAft>
                <a:spcPts val="0"/>
              </a:spcAft>
              <a:buClr>
                <a:schemeClr val="dk1"/>
              </a:buClr>
              <a:buSzPct val="100000"/>
              <a:buChar char="•"/>
            </a:pPr>
            <a:r>
              <a:rPr lang="en-US"/>
              <a:t> </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838200" y="8600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The Story of Jennifer Johnson</a:t>
            </a:r>
            <a:endParaRPr/>
          </a:p>
        </p:txBody>
      </p:sp>
      <p:sp>
        <p:nvSpPr>
          <p:cNvPr id="106" name="Google Shape;106;p3"/>
          <p:cNvSpPr txBox="1"/>
          <p:nvPr>
            <p:ph idx="1" type="body"/>
          </p:nvPr>
        </p:nvSpPr>
        <p:spPr>
          <a:xfrm>
            <a:off x="838199" y="1626193"/>
            <a:ext cx="10285911" cy="4550771"/>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t>In the 1980s the US government shifted drug control efforts from the public health sector to the criminal justice system contributing to or as a result of the media frenzy surrounding the crack cocaine epidemic. </a:t>
            </a:r>
            <a:endParaRPr/>
          </a:p>
          <a:p>
            <a:pPr indent="-50800" lvl="0" marL="228600" rtl="0" algn="l">
              <a:lnSpc>
                <a:spcPct val="100000"/>
              </a:lnSpc>
              <a:spcBef>
                <a:spcPts val="0"/>
              </a:spcBef>
              <a:spcAft>
                <a:spcPts val="0"/>
              </a:spcAft>
              <a:buClr>
                <a:schemeClr val="dk1"/>
              </a:buClr>
              <a:buSzPts val="2800"/>
              <a:buNone/>
            </a:pPr>
            <a:r>
              <a:t/>
            </a:r>
            <a:endParaRPr/>
          </a:p>
          <a:p>
            <a:pPr indent="-228600" lvl="0" marL="228600" rtl="0" algn="l">
              <a:lnSpc>
                <a:spcPct val="100000"/>
              </a:lnSpc>
              <a:spcBef>
                <a:spcPts val="0"/>
              </a:spcBef>
              <a:spcAft>
                <a:spcPts val="0"/>
              </a:spcAft>
              <a:buClr>
                <a:schemeClr val="dk1"/>
              </a:buClr>
              <a:buSzPts val="2800"/>
              <a:buChar char="•"/>
            </a:pPr>
            <a:r>
              <a:rPr lang="en-US"/>
              <a:t>In 1989 Jennifer Johnson became the first woman convicted of delivering drugs to a minor by passing cocaine to her baby through the umbilical cord in the minutes after the baby was born and before the cord was clamped. </a:t>
            </a:r>
            <a:endParaRPr/>
          </a:p>
          <a:p>
            <a:pPr indent="-50800" lvl="0" marL="228600" rtl="0" algn="l">
              <a:lnSpc>
                <a:spcPct val="10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07" name="Google Shape;107;p3"/>
          <p:cNvSpPr txBox="1"/>
          <p:nvPr/>
        </p:nvSpPr>
        <p:spPr>
          <a:xfrm>
            <a:off x="2049708" y="6176963"/>
            <a:ext cx="10056222" cy="9156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50" u="none" cap="none" strike="noStrike">
                <a:solidFill>
                  <a:schemeClr val="dk1"/>
                </a:solidFill>
                <a:latin typeface="Calibri"/>
                <a:ea typeface="Calibri"/>
                <a:cs typeface="Calibri"/>
                <a:sym typeface="Calibri"/>
              </a:rPr>
              <a:t>Bishop, Darla; Borkowski, Liz; Couillard, Megan; Allina, Amy; Baruch, Susanna; and Wood, Susan, "Pregnant Women and Substance Use: Overview of Research &amp; Policy in the United States" (2017). Jacobs Institute of Women's Health. Paper 5. </a:t>
            </a:r>
            <a:r>
              <a:rPr b="0" i="0" lang="en-US" sz="1050" u="sng" cap="none" strike="noStrike">
                <a:solidFill>
                  <a:schemeClr val="dk1"/>
                </a:solidFill>
                <a:latin typeface="Calibri"/>
                <a:ea typeface="Calibri"/>
                <a:cs typeface="Calibri"/>
                <a:sym typeface="Calibri"/>
                <a:hlinkClick r:id="rId3">
                  <a:extLst>
                    <a:ext uri="{A12FA001-AC4F-418D-AE19-62706E023703}">
                      <ahyp:hlinkClr val="tx"/>
                    </a:ext>
                  </a:extLst>
                </a:hlinkClick>
              </a:rPr>
              <a:t>http://hsrc.himmelfarb.gwu.edu/sphhs_centers_jacobs/5</a:t>
            </a:r>
            <a:r>
              <a:rPr b="0" i="0" lang="en-US" sz="1050" u="none" cap="none" strike="noStrike">
                <a:solidFill>
                  <a:schemeClr val="dk1"/>
                </a:solidFill>
                <a:latin typeface="Calibri"/>
                <a:ea typeface="Calibri"/>
                <a:cs typeface="Calibri"/>
                <a:sym typeface="Calibri"/>
              </a:rPr>
              <a:t>.; Press, From Associated. “Mother Convicted as Drug Deliverer After Cocaine Is Found in Newborns.” </a:t>
            </a:r>
            <a:r>
              <a:rPr b="0" i="1" lang="en-US" sz="1050" u="none" cap="none" strike="noStrike">
                <a:solidFill>
                  <a:schemeClr val="dk1"/>
                </a:solidFill>
                <a:latin typeface="Calibri"/>
                <a:ea typeface="Calibri"/>
                <a:cs typeface="Calibri"/>
                <a:sym typeface="Calibri"/>
              </a:rPr>
              <a:t>Los Angeles Times</a:t>
            </a:r>
            <a:r>
              <a:rPr b="0" i="0" lang="en-US" sz="1050" u="none" cap="none" strike="noStrike">
                <a:solidFill>
                  <a:schemeClr val="dk1"/>
                </a:solidFill>
                <a:latin typeface="Calibri"/>
                <a:ea typeface="Calibri"/>
                <a:cs typeface="Calibri"/>
                <a:sym typeface="Calibri"/>
              </a:rPr>
              <a:t>,  Los Angeles Times, 14 July 1989, articles.latimes.com/1989-07-14/news/mn-3733_1_umbilical-cord.</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id="108" name="Google Shape;108;p3"/>
          <p:cNvPicPr preferRelativeResize="0"/>
          <p:nvPr/>
        </p:nvPicPr>
        <p:blipFill rotWithShape="1">
          <a:blip r:embed="rId4">
            <a:alphaModFix/>
          </a:blip>
          <a:srcRect b="0" l="0" r="0" t="0"/>
          <a:stretch/>
        </p:blipFill>
        <p:spPr>
          <a:xfrm>
            <a:off x="92687" y="5488595"/>
            <a:ext cx="1720715" cy="13767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pic>
        <p:nvPicPr>
          <p:cNvPr id="113" name="Google Shape;113;p4"/>
          <p:cNvPicPr preferRelativeResize="0"/>
          <p:nvPr/>
        </p:nvPicPr>
        <p:blipFill rotWithShape="1">
          <a:blip r:embed="rId3">
            <a:alphaModFix/>
          </a:blip>
          <a:srcRect b="2075" l="0" r="1" t="0"/>
          <a:stretch/>
        </p:blipFill>
        <p:spPr>
          <a:xfrm>
            <a:off x="3736383" y="709629"/>
            <a:ext cx="8455617" cy="5796122"/>
          </a:xfrm>
          <a:prstGeom prst="rect">
            <a:avLst/>
          </a:prstGeom>
          <a:noFill/>
          <a:ln>
            <a:noFill/>
          </a:ln>
        </p:spPr>
      </p:pic>
      <p:sp>
        <p:nvSpPr>
          <p:cNvPr id="114" name="Google Shape;114;p4"/>
          <p:cNvSpPr txBox="1"/>
          <p:nvPr>
            <p:ph type="title"/>
          </p:nvPr>
        </p:nvSpPr>
        <p:spPr>
          <a:xfrm>
            <a:off x="667719" y="15636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Barriers to Care</a:t>
            </a:r>
            <a:endParaRPr>
              <a:latin typeface="Calibri"/>
              <a:ea typeface="Calibri"/>
              <a:cs typeface="Calibri"/>
              <a:sym typeface="Calibri"/>
            </a:endParaRPr>
          </a:p>
        </p:txBody>
      </p:sp>
      <p:sp>
        <p:nvSpPr>
          <p:cNvPr id="115" name="Google Shape;115;p4"/>
          <p:cNvSpPr txBox="1"/>
          <p:nvPr/>
        </p:nvSpPr>
        <p:spPr>
          <a:xfrm>
            <a:off x="4427015" y="6604084"/>
            <a:ext cx="79225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Miranda, Leticia, et al. “</a:t>
            </a:r>
            <a:r>
              <a:rPr i="1" lang="en-US" sz="1050">
                <a:solidFill>
                  <a:schemeClr val="dk1"/>
                </a:solidFill>
                <a:latin typeface="Calibri"/>
                <a:ea typeface="Calibri"/>
                <a:cs typeface="Calibri"/>
                <a:sym typeface="Calibri"/>
              </a:rPr>
              <a:t>How States Handle Drug Use During Pregnancy.”</a:t>
            </a:r>
            <a:r>
              <a:rPr lang="en-US" sz="1050">
                <a:solidFill>
                  <a:schemeClr val="dk1"/>
                </a:solidFill>
                <a:latin typeface="Calibri"/>
                <a:ea typeface="Calibri"/>
                <a:cs typeface="Calibri"/>
                <a:sym typeface="Calibri"/>
              </a:rPr>
              <a:t> projects.propublica.org/graphics/maternity-drug-policies-by-state.</a:t>
            </a:r>
            <a:endParaRPr/>
          </a:p>
        </p:txBody>
      </p:sp>
      <p:sp>
        <p:nvSpPr>
          <p:cNvPr id="116" name="Google Shape;116;p4"/>
          <p:cNvSpPr txBox="1"/>
          <p:nvPr>
            <p:ph idx="1" type="body"/>
          </p:nvPr>
        </p:nvSpPr>
        <p:spPr>
          <a:xfrm>
            <a:off x="812792" y="1339846"/>
            <a:ext cx="3201916" cy="420867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400"/>
              <a:buNone/>
            </a:pPr>
            <a:r>
              <a:rPr lang="en-US" sz="3400"/>
              <a:t>“Authorities in at least </a:t>
            </a:r>
            <a:r>
              <a:rPr b="1" lang="en-US" sz="3400">
                <a:solidFill>
                  <a:srgbClr val="D45D54"/>
                </a:solidFill>
              </a:rPr>
              <a:t>45 states </a:t>
            </a:r>
            <a:r>
              <a:rPr lang="en-US" sz="3400"/>
              <a:t>have sought to prosecute women for exposing their unborn children to drugs. ”</a:t>
            </a:r>
            <a:endParaRPr/>
          </a:p>
        </p:txBody>
      </p:sp>
      <p:pic>
        <p:nvPicPr>
          <p:cNvPr id="117" name="Google Shape;117;p4"/>
          <p:cNvPicPr preferRelativeResize="0"/>
          <p:nvPr/>
        </p:nvPicPr>
        <p:blipFill rotWithShape="1">
          <a:blip r:embed="rId4">
            <a:alphaModFix/>
          </a:blip>
          <a:srcRect b="0" l="0" r="0" t="0"/>
          <a:stretch/>
        </p:blipFill>
        <p:spPr>
          <a:xfrm>
            <a:off x="0" y="5490371"/>
            <a:ext cx="1720715" cy="13767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ph type="title"/>
          </p:nvPr>
        </p:nvSpPr>
        <p:spPr>
          <a:xfrm>
            <a:off x="838200" y="21937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Barriers to Care</a:t>
            </a:r>
            <a:endParaRPr/>
          </a:p>
        </p:txBody>
      </p:sp>
      <p:sp>
        <p:nvSpPr>
          <p:cNvPr id="124" name="Google Shape;124;p5"/>
          <p:cNvSpPr txBox="1"/>
          <p:nvPr>
            <p:ph idx="1" type="body"/>
          </p:nvPr>
        </p:nvSpPr>
        <p:spPr>
          <a:xfrm>
            <a:off x="838201" y="1351722"/>
            <a:ext cx="6331225" cy="48252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According to a retrospective cohort study:</a:t>
            </a:r>
            <a:endParaRPr/>
          </a:p>
          <a:p>
            <a:pPr indent="-228600" lvl="0" marL="228600" rtl="0" algn="l">
              <a:lnSpc>
                <a:spcPct val="90000"/>
              </a:lnSpc>
              <a:spcBef>
                <a:spcPts val="1000"/>
              </a:spcBef>
              <a:spcAft>
                <a:spcPts val="0"/>
              </a:spcAft>
              <a:buClr>
                <a:schemeClr val="dk1"/>
              </a:buClr>
              <a:buSzPts val="2800"/>
              <a:buChar char="•"/>
            </a:pPr>
            <a:r>
              <a:rPr lang="en-US"/>
              <a:t>Women who used cocaine and opiates were more than </a:t>
            </a:r>
            <a:r>
              <a:rPr b="1" lang="en-US"/>
              <a:t>six times </a:t>
            </a:r>
            <a:r>
              <a:rPr lang="en-US"/>
              <a:t>more likely than those not using drugs to have received no prenatal care or only one prenatal care visit.</a:t>
            </a:r>
            <a:endParaRPr/>
          </a:p>
          <a:p>
            <a:pPr indent="-228600" lvl="0" marL="228600" rtl="0" algn="l">
              <a:lnSpc>
                <a:spcPct val="90000"/>
              </a:lnSpc>
              <a:spcBef>
                <a:spcPts val="1000"/>
              </a:spcBef>
              <a:spcAft>
                <a:spcPts val="0"/>
              </a:spcAft>
              <a:buClr>
                <a:schemeClr val="dk1"/>
              </a:buClr>
              <a:buSzPts val="2800"/>
              <a:buChar char="•"/>
            </a:pPr>
            <a:r>
              <a:rPr lang="en-US"/>
              <a:t>The fear of being reported to the police or child welfare was strongly associated with lack of prenatal care.</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25" name="Google Shape;125;p5"/>
          <p:cNvSpPr/>
          <p:nvPr/>
        </p:nvSpPr>
        <p:spPr>
          <a:xfrm>
            <a:off x="6096000" y="6358859"/>
            <a:ext cx="6224427"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Schempf, A. H., &amp; Strobino, D. M. (2009). Drug use and limited prenatal care: an examination of responsible barriers. American Journal of Obstetrics and Gynecology, 2004, 412.e1–412.e10.</a:t>
            </a:r>
            <a:endParaRPr/>
          </a:p>
        </p:txBody>
      </p:sp>
      <p:pic>
        <p:nvPicPr>
          <p:cNvPr id="126" name="Google Shape;126;p5"/>
          <p:cNvPicPr preferRelativeResize="0"/>
          <p:nvPr/>
        </p:nvPicPr>
        <p:blipFill rotWithShape="1">
          <a:blip r:embed="rId3">
            <a:alphaModFix/>
          </a:blip>
          <a:srcRect b="0" l="0" r="0" t="0"/>
          <a:stretch/>
        </p:blipFill>
        <p:spPr>
          <a:xfrm>
            <a:off x="7193555" y="1895062"/>
            <a:ext cx="4867840" cy="3240156"/>
          </a:xfrm>
          <a:prstGeom prst="rect">
            <a:avLst/>
          </a:prstGeom>
          <a:noFill/>
          <a:ln>
            <a:noFill/>
          </a:ln>
        </p:spPr>
      </p:pic>
      <p:sp>
        <p:nvSpPr>
          <p:cNvPr id="127" name="Google Shape;127;p5"/>
          <p:cNvSpPr txBox="1"/>
          <p:nvPr/>
        </p:nvSpPr>
        <p:spPr>
          <a:xfrm>
            <a:off x="7169426" y="5135218"/>
            <a:ext cx="486784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u="sng">
                <a:solidFill>
                  <a:schemeClr val="dk1"/>
                </a:solidFill>
                <a:latin typeface="Calibri"/>
                <a:ea typeface="Calibri"/>
                <a:cs typeface="Calibri"/>
                <a:sym typeface="Calibri"/>
                <a:hlinkClick r:id="rId4">
                  <a:extLst>
                    <a:ext uri="{A12FA001-AC4F-418D-AE19-62706E023703}">
                      <ahyp:hlinkClr val="tx"/>
                    </a:ext>
                  </a:extLst>
                </a:hlinkClick>
              </a:rPr>
              <a:t>https://pixabay.com/photos/palisade-fence-boards-fence-slats-1588766/</a:t>
            </a:r>
            <a:endParaRPr sz="1000">
              <a:solidFill>
                <a:schemeClr val="dk1"/>
              </a:solidFill>
              <a:latin typeface="Calibri"/>
              <a:ea typeface="Calibri"/>
              <a:cs typeface="Calibri"/>
              <a:sym typeface="Calibri"/>
            </a:endParaRPr>
          </a:p>
        </p:txBody>
      </p:sp>
      <p:pic>
        <p:nvPicPr>
          <p:cNvPr id="128" name="Google Shape;128;p5"/>
          <p:cNvPicPr preferRelativeResize="0"/>
          <p:nvPr/>
        </p:nvPicPr>
        <p:blipFill rotWithShape="1">
          <a:blip r:embed="rId5">
            <a:alphaModFix/>
          </a:blip>
          <a:srcRect b="0" l="0" r="0" t="0"/>
          <a:stretch/>
        </p:blipFill>
        <p:spPr>
          <a:xfrm>
            <a:off x="0" y="5490371"/>
            <a:ext cx="1720715" cy="13767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idx="1" type="body"/>
          </p:nvPr>
        </p:nvSpPr>
        <p:spPr>
          <a:xfrm>
            <a:off x="838200" y="1573837"/>
            <a:ext cx="10515600" cy="4351338"/>
          </a:xfrm>
          <a:prstGeom prst="rect">
            <a:avLst/>
          </a:prstGeom>
          <a:noFill/>
          <a:ln>
            <a:noFill/>
          </a:ln>
        </p:spPr>
        <p:txBody>
          <a:bodyPr anchorCtr="0" anchor="t" bIns="45700" lIns="91425" spcFirstLastPara="1" rIns="91425" wrap="square" tIns="45700">
            <a:normAutofit/>
          </a:bodyPr>
          <a:lstStyle/>
          <a:p>
            <a:pPr indent="-254000" lvl="0" marL="228600" rtl="0" algn="l">
              <a:lnSpc>
                <a:spcPct val="90000"/>
              </a:lnSpc>
              <a:spcBef>
                <a:spcPts val="0"/>
              </a:spcBef>
              <a:spcAft>
                <a:spcPts val="0"/>
              </a:spcAft>
              <a:buClr>
                <a:schemeClr val="dk1"/>
              </a:buClr>
              <a:buSzPts val="4000"/>
              <a:buChar char="•"/>
            </a:pPr>
            <a:r>
              <a:rPr lang="en-US" sz="4000"/>
              <a:t>Research demonstrates that punitive policies applied to substance use do not improve outcomes and may lead women to avoid accessing prenatal care or SUD treatment.</a:t>
            </a:r>
            <a:endParaRPr sz="4000"/>
          </a:p>
          <a:p>
            <a:pPr indent="-254000" lvl="0" marL="228600" rtl="0" algn="l">
              <a:lnSpc>
                <a:spcPct val="90000"/>
              </a:lnSpc>
              <a:spcBef>
                <a:spcPts val="1000"/>
              </a:spcBef>
              <a:spcAft>
                <a:spcPts val="0"/>
              </a:spcAft>
              <a:buClr>
                <a:schemeClr val="dk1"/>
              </a:buClr>
              <a:buSzPts val="4000"/>
              <a:buChar char="•"/>
            </a:pPr>
            <a:r>
              <a:rPr lang="en-US" sz="4000"/>
              <a:t>Improved outcomes are associated with public health models that emphasize harm reduction and access to treatment.</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35" name="Google Shape;135;p6"/>
          <p:cNvSpPr txBox="1"/>
          <p:nvPr/>
        </p:nvSpPr>
        <p:spPr>
          <a:xfrm>
            <a:off x="667719" y="156364"/>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Access to Care</a:t>
            </a:r>
            <a:endParaRPr sz="4400">
              <a:solidFill>
                <a:schemeClr val="dk1"/>
              </a:solidFill>
              <a:latin typeface="Calibri"/>
              <a:ea typeface="Calibri"/>
              <a:cs typeface="Calibri"/>
              <a:sym typeface="Calibri"/>
            </a:endParaRPr>
          </a:p>
        </p:txBody>
      </p:sp>
      <p:sp>
        <p:nvSpPr>
          <p:cNvPr id="136" name="Google Shape;136;p6"/>
          <p:cNvSpPr/>
          <p:nvPr/>
        </p:nvSpPr>
        <p:spPr>
          <a:xfrm>
            <a:off x="3236210" y="6183491"/>
            <a:ext cx="8955790"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en-US" sz="1050">
                <a:solidFill>
                  <a:schemeClr val="dk1"/>
                </a:solidFill>
                <a:latin typeface="Calibri"/>
                <a:ea typeface="Calibri"/>
                <a:cs typeface="Calibri"/>
                <a:sym typeface="Calibri"/>
              </a:rPr>
              <a:t>Bishop, Darla; Borkowski, Liz; Couillard, Megan; Allina, Amy; Baruch, Susanna; and Wood, Susan, "Pregnant Women and Substance Use: Overview of Research &amp; Policy in the United States" (2017). Jacobs Institute of Women's Health. Paper 5. http://hsrc.himmelfarb.gwu.edu/sphhscentersjacobs/5</a:t>
            </a:r>
            <a:endParaRPr/>
          </a:p>
        </p:txBody>
      </p:sp>
      <p:pic>
        <p:nvPicPr>
          <p:cNvPr id="137" name="Google Shape;137;p6"/>
          <p:cNvPicPr preferRelativeResize="0"/>
          <p:nvPr/>
        </p:nvPicPr>
        <p:blipFill rotWithShape="1">
          <a:blip r:embed="rId3">
            <a:alphaModFix/>
          </a:blip>
          <a:srcRect b="0" l="0" r="0" t="0"/>
          <a:stretch/>
        </p:blipFill>
        <p:spPr>
          <a:xfrm>
            <a:off x="0" y="5490371"/>
            <a:ext cx="1720715" cy="13767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ph idx="1" type="body"/>
          </p:nvPr>
        </p:nvSpPr>
        <p:spPr>
          <a:xfrm>
            <a:off x="838200" y="1573837"/>
            <a:ext cx="633122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lang="en-US" sz="4000"/>
              <a:t>Early prenatal care is recommended for the best possible maternal and infant outcomes (CDC, 2011).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44" name="Google Shape;144;p7"/>
          <p:cNvSpPr txBox="1"/>
          <p:nvPr/>
        </p:nvSpPr>
        <p:spPr>
          <a:xfrm>
            <a:off x="667719" y="156364"/>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Access to Care</a:t>
            </a:r>
            <a:endParaRPr sz="4400">
              <a:solidFill>
                <a:schemeClr val="dk1"/>
              </a:solidFill>
              <a:latin typeface="Calibri"/>
              <a:ea typeface="Calibri"/>
              <a:cs typeface="Calibri"/>
              <a:sym typeface="Calibri"/>
            </a:endParaRPr>
          </a:p>
        </p:txBody>
      </p:sp>
      <p:sp>
        <p:nvSpPr>
          <p:cNvPr id="145" name="Google Shape;145;p7"/>
          <p:cNvSpPr/>
          <p:nvPr/>
        </p:nvSpPr>
        <p:spPr>
          <a:xfrm>
            <a:off x="4946119" y="6369847"/>
            <a:ext cx="748718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Maternal and Infant Health. Centers for Disease Control and Prevention. https://www.cdc.gov/reproductivehealth/maternalinfanthealth/. Published January 12, 2017. Accessed March 26, 2017</a:t>
            </a:r>
            <a:r>
              <a:rPr lang="en-US" sz="1000">
                <a:solidFill>
                  <a:schemeClr val="dk1"/>
                </a:solidFill>
                <a:latin typeface="Calibri"/>
                <a:ea typeface="Calibri"/>
                <a:cs typeface="Calibri"/>
                <a:sym typeface="Calibri"/>
              </a:rPr>
              <a:t>.</a:t>
            </a:r>
            <a:endParaRPr/>
          </a:p>
        </p:txBody>
      </p:sp>
      <p:pic>
        <p:nvPicPr>
          <p:cNvPr id="146" name="Google Shape;146;p7"/>
          <p:cNvPicPr preferRelativeResize="0"/>
          <p:nvPr/>
        </p:nvPicPr>
        <p:blipFill rotWithShape="1">
          <a:blip r:embed="rId3">
            <a:alphaModFix/>
          </a:blip>
          <a:srcRect b="0" l="0" r="0" t="0"/>
          <a:stretch/>
        </p:blipFill>
        <p:spPr>
          <a:xfrm>
            <a:off x="7538831" y="1573837"/>
            <a:ext cx="4427883" cy="3311610"/>
          </a:xfrm>
          <a:prstGeom prst="rect">
            <a:avLst/>
          </a:prstGeom>
          <a:noFill/>
          <a:ln>
            <a:noFill/>
          </a:ln>
        </p:spPr>
      </p:pic>
      <p:sp>
        <p:nvSpPr>
          <p:cNvPr id="147" name="Google Shape;147;p7"/>
          <p:cNvSpPr txBox="1"/>
          <p:nvPr/>
        </p:nvSpPr>
        <p:spPr>
          <a:xfrm>
            <a:off x="6845300" y="4909804"/>
            <a:ext cx="558800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u="sng">
                <a:solidFill>
                  <a:schemeClr val="dk1"/>
                </a:solidFill>
                <a:latin typeface="Calibri"/>
                <a:ea typeface="Calibri"/>
                <a:cs typeface="Calibri"/>
                <a:sym typeface="Calibri"/>
                <a:hlinkClick r:id="rId4">
                  <a:extLst>
                    <a:ext uri="{A12FA001-AC4F-418D-AE19-62706E023703}">
                      <ahyp:hlinkClr val="tx"/>
                    </a:ext>
                  </a:extLst>
                </a:hlinkClick>
              </a:rPr>
              <a:t>https://www.pexels.com/photo/person-using-black-blood-pressure-monitor-905874/</a:t>
            </a:r>
            <a:endParaRPr sz="1000">
              <a:solidFill>
                <a:schemeClr val="dk1"/>
              </a:solidFill>
              <a:latin typeface="Calibri"/>
              <a:ea typeface="Calibri"/>
              <a:cs typeface="Calibri"/>
              <a:sym typeface="Calibri"/>
            </a:endParaRPr>
          </a:p>
        </p:txBody>
      </p:sp>
      <p:pic>
        <p:nvPicPr>
          <p:cNvPr id="148" name="Google Shape;148;p7"/>
          <p:cNvPicPr preferRelativeResize="0"/>
          <p:nvPr/>
        </p:nvPicPr>
        <p:blipFill rotWithShape="1">
          <a:blip r:embed="rId5">
            <a:alphaModFix/>
          </a:blip>
          <a:srcRect b="0" l="0" r="0" t="0"/>
          <a:stretch/>
        </p:blipFill>
        <p:spPr>
          <a:xfrm>
            <a:off x="0" y="5490371"/>
            <a:ext cx="1720715" cy="13767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txBox="1"/>
          <p:nvPr>
            <p:ph type="title"/>
          </p:nvPr>
        </p:nvSpPr>
        <p:spPr>
          <a:xfrm>
            <a:off x="838200" y="13096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Overcoming Barriers to Care</a:t>
            </a:r>
            <a:endParaRPr/>
          </a:p>
        </p:txBody>
      </p:sp>
      <p:sp>
        <p:nvSpPr>
          <p:cNvPr id="155" name="Google Shape;155;p8"/>
          <p:cNvSpPr txBox="1"/>
          <p:nvPr>
            <p:ph idx="1" type="body"/>
          </p:nvPr>
        </p:nvSpPr>
        <p:spPr>
          <a:xfrm>
            <a:off x="5267498" y="1762538"/>
            <a:ext cx="6410980" cy="450511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Conduct a careful, empathetic, and nonjudgmental interview.</a:t>
            </a:r>
            <a:endParaRPr/>
          </a:p>
          <a:p>
            <a:pPr indent="-228600" lvl="0" marL="228600" rtl="0" algn="l">
              <a:lnSpc>
                <a:spcPct val="90000"/>
              </a:lnSpc>
              <a:spcBef>
                <a:spcPts val="1000"/>
              </a:spcBef>
              <a:spcAft>
                <a:spcPts val="0"/>
              </a:spcAft>
              <a:buClr>
                <a:schemeClr val="dk1"/>
              </a:buClr>
              <a:buSzPts val="3200"/>
              <a:buChar char="•"/>
            </a:pPr>
            <a:r>
              <a:rPr lang="en-US" sz="3200"/>
              <a:t>Inform the patient that because substance use is common, all patients are asked the same questions about substance use.</a:t>
            </a:r>
            <a:endParaRPr/>
          </a:p>
        </p:txBody>
      </p:sp>
      <p:sp>
        <p:nvSpPr>
          <p:cNvPr id="156" name="Google Shape;156;p8"/>
          <p:cNvSpPr/>
          <p:nvPr/>
        </p:nvSpPr>
        <p:spPr>
          <a:xfrm>
            <a:off x="5126619" y="6146139"/>
            <a:ext cx="706538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Substance Abuse and Mental Health Services Administration. Clinical Guidance for Treating Pregnant and Parenting Women With Opioid Use Disorder and Their Infants. HHS Publication No. (SMA) 18-5054. Rockville, MD: Substance Abuse and Mental Health Services Administration, 2018. </a:t>
            </a:r>
            <a:endParaRPr/>
          </a:p>
        </p:txBody>
      </p:sp>
      <p:pic>
        <p:nvPicPr>
          <p:cNvPr id="157" name="Google Shape;157;p8"/>
          <p:cNvPicPr preferRelativeResize="0"/>
          <p:nvPr/>
        </p:nvPicPr>
        <p:blipFill rotWithShape="1">
          <a:blip r:embed="rId3">
            <a:alphaModFix/>
          </a:blip>
          <a:srcRect b="0" l="0" r="0" t="0"/>
          <a:stretch/>
        </p:blipFill>
        <p:spPr>
          <a:xfrm>
            <a:off x="342899" y="1152939"/>
            <a:ext cx="4570103" cy="4473161"/>
          </a:xfrm>
          <a:prstGeom prst="rect">
            <a:avLst/>
          </a:prstGeom>
          <a:noFill/>
          <a:ln>
            <a:noFill/>
          </a:ln>
        </p:spPr>
      </p:pic>
      <p:pic>
        <p:nvPicPr>
          <p:cNvPr id="158" name="Google Shape;158;p8"/>
          <p:cNvPicPr preferRelativeResize="0"/>
          <p:nvPr/>
        </p:nvPicPr>
        <p:blipFill rotWithShape="1">
          <a:blip r:embed="rId4">
            <a:alphaModFix/>
          </a:blip>
          <a:srcRect b="0" l="0" r="0" t="0"/>
          <a:stretch/>
        </p:blipFill>
        <p:spPr>
          <a:xfrm>
            <a:off x="0" y="5490371"/>
            <a:ext cx="1720715" cy="13767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9"/>
          <p:cNvPicPr preferRelativeResize="0"/>
          <p:nvPr/>
        </p:nvPicPr>
        <p:blipFill rotWithShape="1">
          <a:blip r:embed="rId3">
            <a:alphaModFix/>
          </a:blip>
          <a:srcRect b="0" l="0" r="0" t="0"/>
          <a:stretch/>
        </p:blipFill>
        <p:spPr>
          <a:xfrm>
            <a:off x="1017103" y="1377175"/>
            <a:ext cx="3154095" cy="3787304"/>
          </a:xfrm>
          <a:prstGeom prst="rect">
            <a:avLst/>
          </a:prstGeom>
          <a:noFill/>
          <a:ln>
            <a:noFill/>
          </a:ln>
        </p:spPr>
      </p:pic>
      <p:sp>
        <p:nvSpPr>
          <p:cNvPr id="165" name="Google Shape;16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Screening</a:t>
            </a:r>
            <a:endParaRPr/>
          </a:p>
        </p:txBody>
      </p:sp>
      <p:sp>
        <p:nvSpPr>
          <p:cNvPr id="166" name="Google Shape;166;p9"/>
          <p:cNvSpPr txBox="1"/>
          <p:nvPr>
            <p:ph idx="1" type="body"/>
          </p:nvPr>
        </p:nvSpPr>
        <p:spPr>
          <a:xfrm>
            <a:off x="3978964" y="1033670"/>
            <a:ext cx="8027505" cy="4694843"/>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a:t>Universal screening is recommended by multiple professional organizations including ACOG, AAP, AMA and CDC.</a:t>
            </a:r>
            <a:endParaRPr/>
          </a:p>
          <a:p>
            <a:pPr indent="-228600" lvl="1" marL="685800" rtl="0" algn="l">
              <a:lnSpc>
                <a:spcPct val="90000"/>
              </a:lnSpc>
              <a:spcBef>
                <a:spcPts val="500"/>
              </a:spcBef>
              <a:spcAft>
                <a:spcPts val="0"/>
              </a:spcAft>
              <a:buClr>
                <a:schemeClr val="dk1"/>
              </a:buClr>
              <a:buSzPct val="100000"/>
              <a:buChar char="•"/>
            </a:pPr>
            <a:r>
              <a:rPr lang="en-US"/>
              <a:t>Screening can be interview-based or self-administered with screening tools. </a:t>
            </a:r>
            <a:endParaRPr/>
          </a:p>
          <a:p>
            <a:pPr indent="-228600" lvl="1" marL="685800" rtl="0" algn="l">
              <a:lnSpc>
                <a:spcPct val="90000"/>
              </a:lnSpc>
              <a:spcBef>
                <a:spcPts val="500"/>
              </a:spcBef>
              <a:spcAft>
                <a:spcPts val="0"/>
              </a:spcAft>
              <a:buClr>
                <a:schemeClr val="dk1"/>
              </a:buClr>
              <a:buSzPct val="100000"/>
              <a:buChar char="•"/>
            </a:pPr>
            <a:r>
              <a:rPr lang="en-US"/>
              <a:t>There are few validated screening tools in pregnancy that screen for substance use outside of alcohol.</a:t>
            </a:r>
            <a:endParaRPr/>
          </a:p>
          <a:p>
            <a:pPr indent="-228600" lvl="1" marL="685800" rtl="0" algn="l">
              <a:lnSpc>
                <a:spcPct val="90000"/>
              </a:lnSpc>
              <a:spcBef>
                <a:spcPts val="500"/>
              </a:spcBef>
              <a:spcAft>
                <a:spcPts val="0"/>
              </a:spcAft>
              <a:buClr>
                <a:schemeClr val="dk1"/>
              </a:buClr>
              <a:buSzPct val="100000"/>
              <a:buChar char="•"/>
            </a:pPr>
            <a:r>
              <a:rPr lang="en-US"/>
              <a:t>The</a:t>
            </a:r>
            <a:r>
              <a:rPr b="1" lang="en-US"/>
              <a:t> 4Ps Plus </a:t>
            </a:r>
            <a:r>
              <a:rPr lang="en-US"/>
              <a:t>is validated in the obstetric population and screens for </a:t>
            </a:r>
            <a:r>
              <a:rPr b="1" lang="en-US"/>
              <a:t>all substances</a:t>
            </a:r>
            <a:r>
              <a:rPr lang="en-US"/>
              <a:t> with a sensitivity of 87% and specificity of 76%. It is not available in the public domain.</a:t>
            </a:r>
            <a:endParaRPr/>
          </a:p>
          <a:p>
            <a:pPr indent="-228600" lvl="1" marL="685800" rtl="0" algn="l">
              <a:lnSpc>
                <a:spcPct val="90000"/>
              </a:lnSpc>
              <a:spcBef>
                <a:spcPts val="500"/>
              </a:spcBef>
              <a:spcAft>
                <a:spcPts val="0"/>
              </a:spcAft>
              <a:buClr>
                <a:schemeClr val="dk1"/>
              </a:buClr>
              <a:buSzPct val="150000"/>
              <a:buChar char="•"/>
            </a:pPr>
            <a:r>
              <a:rPr lang="en-US"/>
              <a:t>The </a:t>
            </a:r>
            <a:r>
              <a:rPr b="1" lang="en-US"/>
              <a:t>4Ps </a:t>
            </a:r>
            <a:r>
              <a:rPr lang="en-US"/>
              <a:t>tool, developed by Hope Ewing, is available in the public domain and can also be used for screening </a:t>
            </a:r>
            <a:r>
              <a:rPr lang="en-US" sz="1600"/>
              <a:t>(</a:t>
            </a:r>
            <a:r>
              <a:rPr lang="en-US" sz="1600" u="sng">
                <a:solidFill>
                  <a:schemeClr val="hlink"/>
                </a:solidFill>
                <a:hlinkClick r:id="rId4"/>
              </a:rPr>
              <a:t>http://www.dbhds.virginia.gov/library/mental%20health%20services/screener-4Ps.pdf</a:t>
            </a:r>
            <a:r>
              <a:rPr lang="en-US" sz="1600"/>
              <a:t>)</a:t>
            </a:r>
            <a:endParaRPr sz="1600"/>
          </a:p>
          <a:p>
            <a:pPr indent="-228600" lvl="0" marL="228600" rtl="0" algn="l">
              <a:lnSpc>
                <a:spcPct val="90000"/>
              </a:lnSpc>
              <a:spcBef>
                <a:spcPts val="1000"/>
              </a:spcBef>
              <a:spcAft>
                <a:spcPts val="0"/>
              </a:spcAft>
              <a:buClr>
                <a:schemeClr val="dk1"/>
              </a:buClr>
              <a:buSzPct val="100000"/>
              <a:buChar char="•"/>
            </a:pPr>
            <a:r>
              <a:rPr lang="en-US"/>
              <a:t>Drug toxicology is </a:t>
            </a:r>
            <a:r>
              <a:rPr b="1" lang="en-US"/>
              <a:t>NOT </a:t>
            </a:r>
            <a:r>
              <a:rPr lang="en-US"/>
              <a:t>recommended for </a:t>
            </a:r>
            <a:r>
              <a:rPr b="1" lang="en-US"/>
              <a:t>universal </a:t>
            </a:r>
            <a:r>
              <a:rPr lang="en-US"/>
              <a:t>screening because it has limitations and should only be considered if there is a clinical indication and with consent.</a:t>
            </a:r>
            <a:endParaRPr/>
          </a:p>
          <a:p>
            <a:pPr indent="-122872" lvl="3" marL="1600200" rtl="0" algn="l">
              <a:lnSpc>
                <a:spcPct val="90000"/>
              </a:lnSpc>
              <a:spcBef>
                <a:spcPts val="500"/>
              </a:spcBef>
              <a:spcAft>
                <a:spcPts val="0"/>
              </a:spcAft>
              <a:buClr>
                <a:schemeClr val="dk1"/>
              </a:buClr>
              <a:buSzPct val="100000"/>
              <a:buNone/>
            </a:pPr>
            <a:r>
              <a:t/>
            </a:r>
            <a:endParaRPr/>
          </a:p>
          <a:p>
            <a:pPr indent="-111125" lvl="2" marL="1143000" rtl="0" algn="l">
              <a:lnSpc>
                <a:spcPct val="90000"/>
              </a:lnSpc>
              <a:spcBef>
                <a:spcPts val="500"/>
              </a:spcBef>
              <a:spcAft>
                <a:spcPts val="0"/>
              </a:spcAft>
              <a:buClr>
                <a:schemeClr val="dk1"/>
              </a:buClr>
              <a:buSzPct val="100000"/>
              <a:buNone/>
            </a:pPr>
            <a:r>
              <a:t/>
            </a:r>
            <a:endParaRPr/>
          </a:p>
        </p:txBody>
      </p:sp>
      <p:sp>
        <p:nvSpPr>
          <p:cNvPr id="167" name="Google Shape;167;p9"/>
          <p:cNvSpPr/>
          <p:nvPr/>
        </p:nvSpPr>
        <p:spPr>
          <a:xfrm>
            <a:off x="3531183" y="6072018"/>
            <a:ext cx="8660817" cy="8848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Chasnoff IJ, Wells AM, McGourty RF, Bailey LK. Validation of the 4P’s plus screen for substance use in pregnancy validation of the 4P’s plus. Journal of Perinatology : Official Journal of the California Perinatal Association. 2007;27(12):744–748.; Wright, Tricia E. et al. The Role of Screening, Brief Intervention, and Referral to Treatment in the Perinatal Period. 2016;215(5):539-547</a:t>
            </a:r>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pic>
        <p:nvPicPr>
          <p:cNvPr id="168" name="Google Shape;168;p9"/>
          <p:cNvPicPr preferRelativeResize="0"/>
          <p:nvPr/>
        </p:nvPicPr>
        <p:blipFill rotWithShape="1">
          <a:blip r:embed="rId5">
            <a:alphaModFix/>
          </a:blip>
          <a:srcRect b="0" l="0" r="0" t="0"/>
          <a:stretch/>
        </p:blipFill>
        <p:spPr>
          <a:xfrm>
            <a:off x="0" y="5490371"/>
            <a:ext cx="1720715" cy="13767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2019-02-13T21:19:29Z</dcterms:created>
  <dc:creator>Augello, Lauren</dc:creator>
</cp:coreProperties>
</file>