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8" r:id="rId2"/>
    <p:sldId id="277" r:id="rId3"/>
    <p:sldId id="279" r:id="rId4"/>
    <p:sldId id="263" r:id="rId5"/>
    <p:sldId id="264" r:id="rId6"/>
    <p:sldId id="280" r:id="rId7"/>
    <p:sldId id="281" r:id="rId8"/>
    <p:sldId id="282" r:id="rId9"/>
    <p:sldId id="283" r:id="rId10"/>
    <p:sldId id="284" r:id="rId11"/>
    <p:sldId id="286" r:id="rId12"/>
    <p:sldId id="287" r:id="rId13"/>
    <p:sldId id="289" r:id="rId14"/>
    <p:sldId id="291" r:id="rId15"/>
    <p:sldId id="290" r:id="rId16"/>
    <p:sldId id="304" r:id="rId17"/>
    <p:sldId id="294" r:id="rId18"/>
    <p:sldId id="295" r:id="rId19"/>
    <p:sldId id="296" r:id="rId20"/>
    <p:sldId id="297" r:id="rId21"/>
    <p:sldId id="299" r:id="rId22"/>
    <p:sldId id="298" r:id="rId23"/>
    <p:sldId id="310" r:id="rId24"/>
    <p:sldId id="301" r:id="rId25"/>
    <p:sldId id="300" r:id="rId26"/>
    <p:sldId id="306" r:id="rId27"/>
    <p:sldId id="308" r:id="rId28"/>
    <p:sldId id="309" r:id="rId29"/>
    <p:sldId id="30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48"/>
    <p:restoredTop sz="94780"/>
  </p:normalViewPr>
  <p:slideViewPr>
    <p:cSldViewPr snapToGrid="0" snapToObjects="1">
      <p:cViewPr varScale="1">
        <p:scale>
          <a:sx n="95" d="100"/>
          <a:sy n="95" d="100"/>
        </p:scale>
        <p:origin x="1488"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CA99BB3-0703-EA40-B5E3-CA4029585826}" type="datetimeFigureOut">
              <a:rPr lang="en-US" smtClean="0"/>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40745-FCA4-3A48-9F51-4D6EF3F51354}" type="slidenum">
              <a:rPr lang="en-US" smtClean="0"/>
              <a:t>‹#›</a:t>
            </a:fld>
            <a:endParaRPr lang="en-US"/>
          </a:p>
        </p:txBody>
      </p:sp>
    </p:spTree>
    <p:extLst>
      <p:ext uri="{BB962C8B-B14F-4D97-AF65-F5344CB8AC3E}">
        <p14:creationId xmlns:p14="http://schemas.microsoft.com/office/powerpoint/2010/main" val="771867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A99BB3-0703-EA40-B5E3-CA4029585826}" type="datetimeFigureOut">
              <a:rPr lang="en-US" smtClean="0"/>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40745-FCA4-3A48-9F51-4D6EF3F51354}" type="slidenum">
              <a:rPr lang="en-US" smtClean="0"/>
              <a:t>‹#›</a:t>
            </a:fld>
            <a:endParaRPr lang="en-US"/>
          </a:p>
        </p:txBody>
      </p:sp>
    </p:spTree>
    <p:extLst>
      <p:ext uri="{BB962C8B-B14F-4D97-AF65-F5344CB8AC3E}">
        <p14:creationId xmlns:p14="http://schemas.microsoft.com/office/powerpoint/2010/main" val="219143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A99BB3-0703-EA40-B5E3-CA4029585826}" type="datetimeFigureOut">
              <a:rPr lang="en-US" smtClean="0"/>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40745-FCA4-3A48-9F51-4D6EF3F51354}" type="slidenum">
              <a:rPr lang="en-US" smtClean="0"/>
              <a:t>‹#›</a:t>
            </a:fld>
            <a:endParaRPr lang="en-US"/>
          </a:p>
        </p:txBody>
      </p:sp>
    </p:spTree>
    <p:extLst>
      <p:ext uri="{BB962C8B-B14F-4D97-AF65-F5344CB8AC3E}">
        <p14:creationId xmlns:p14="http://schemas.microsoft.com/office/powerpoint/2010/main" val="683542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A99BB3-0703-EA40-B5E3-CA4029585826}" type="datetimeFigureOut">
              <a:rPr lang="en-US" smtClean="0"/>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40745-FCA4-3A48-9F51-4D6EF3F51354}" type="slidenum">
              <a:rPr lang="en-US" smtClean="0"/>
              <a:t>‹#›</a:t>
            </a:fld>
            <a:endParaRPr lang="en-US"/>
          </a:p>
        </p:txBody>
      </p:sp>
    </p:spTree>
    <p:extLst>
      <p:ext uri="{BB962C8B-B14F-4D97-AF65-F5344CB8AC3E}">
        <p14:creationId xmlns:p14="http://schemas.microsoft.com/office/powerpoint/2010/main" val="1184529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A99BB3-0703-EA40-B5E3-CA4029585826}" type="datetimeFigureOut">
              <a:rPr lang="en-US" smtClean="0"/>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40745-FCA4-3A48-9F51-4D6EF3F51354}" type="slidenum">
              <a:rPr lang="en-US" smtClean="0"/>
              <a:t>‹#›</a:t>
            </a:fld>
            <a:endParaRPr lang="en-US"/>
          </a:p>
        </p:txBody>
      </p:sp>
    </p:spTree>
    <p:extLst>
      <p:ext uri="{BB962C8B-B14F-4D97-AF65-F5344CB8AC3E}">
        <p14:creationId xmlns:p14="http://schemas.microsoft.com/office/powerpoint/2010/main" val="251913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A99BB3-0703-EA40-B5E3-CA4029585826}" type="datetimeFigureOut">
              <a:rPr lang="en-US" smtClean="0"/>
              <a:t>5/27/22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40745-FCA4-3A48-9F51-4D6EF3F51354}" type="slidenum">
              <a:rPr lang="en-US" smtClean="0"/>
              <a:t>‹#›</a:t>
            </a:fld>
            <a:endParaRPr lang="en-US"/>
          </a:p>
        </p:txBody>
      </p:sp>
    </p:spTree>
    <p:extLst>
      <p:ext uri="{BB962C8B-B14F-4D97-AF65-F5344CB8AC3E}">
        <p14:creationId xmlns:p14="http://schemas.microsoft.com/office/powerpoint/2010/main" val="321349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A99BB3-0703-EA40-B5E3-CA4029585826}" type="datetimeFigureOut">
              <a:rPr lang="en-US" smtClean="0"/>
              <a:t>5/27/22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040745-FCA4-3A48-9F51-4D6EF3F51354}" type="slidenum">
              <a:rPr lang="en-US" smtClean="0"/>
              <a:t>‹#›</a:t>
            </a:fld>
            <a:endParaRPr lang="en-US"/>
          </a:p>
        </p:txBody>
      </p:sp>
    </p:spTree>
    <p:extLst>
      <p:ext uri="{BB962C8B-B14F-4D97-AF65-F5344CB8AC3E}">
        <p14:creationId xmlns:p14="http://schemas.microsoft.com/office/powerpoint/2010/main" val="2495643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A99BB3-0703-EA40-B5E3-CA4029585826}" type="datetimeFigureOut">
              <a:rPr lang="en-US" smtClean="0"/>
              <a:t>5/27/22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040745-FCA4-3A48-9F51-4D6EF3F51354}" type="slidenum">
              <a:rPr lang="en-US" smtClean="0"/>
              <a:t>‹#›</a:t>
            </a:fld>
            <a:endParaRPr lang="en-US"/>
          </a:p>
        </p:txBody>
      </p:sp>
    </p:spTree>
    <p:extLst>
      <p:ext uri="{BB962C8B-B14F-4D97-AF65-F5344CB8AC3E}">
        <p14:creationId xmlns:p14="http://schemas.microsoft.com/office/powerpoint/2010/main" val="50014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99BB3-0703-EA40-B5E3-CA4029585826}" type="datetimeFigureOut">
              <a:rPr lang="en-US" smtClean="0"/>
              <a:t>5/27/22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040745-FCA4-3A48-9F51-4D6EF3F51354}" type="slidenum">
              <a:rPr lang="en-US" smtClean="0"/>
              <a:t>‹#›</a:t>
            </a:fld>
            <a:endParaRPr lang="en-US"/>
          </a:p>
        </p:txBody>
      </p:sp>
    </p:spTree>
    <p:extLst>
      <p:ext uri="{BB962C8B-B14F-4D97-AF65-F5344CB8AC3E}">
        <p14:creationId xmlns:p14="http://schemas.microsoft.com/office/powerpoint/2010/main" val="268898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A99BB3-0703-EA40-B5E3-CA4029585826}" type="datetimeFigureOut">
              <a:rPr lang="en-US" smtClean="0"/>
              <a:t>5/27/22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40745-FCA4-3A48-9F51-4D6EF3F51354}" type="slidenum">
              <a:rPr lang="en-US" smtClean="0"/>
              <a:t>‹#›</a:t>
            </a:fld>
            <a:endParaRPr lang="en-US"/>
          </a:p>
        </p:txBody>
      </p:sp>
    </p:spTree>
    <p:extLst>
      <p:ext uri="{BB962C8B-B14F-4D97-AF65-F5344CB8AC3E}">
        <p14:creationId xmlns:p14="http://schemas.microsoft.com/office/powerpoint/2010/main" val="143139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A99BB3-0703-EA40-B5E3-CA4029585826}" type="datetimeFigureOut">
              <a:rPr lang="en-US" smtClean="0"/>
              <a:t>5/27/22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40745-FCA4-3A48-9F51-4D6EF3F51354}" type="slidenum">
              <a:rPr lang="en-US" smtClean="0"/>
              <a:t>‹#›</a:t>
            </a:fld>
            <a:endParaRPr lang="en-US"/>
          </a:p>
        </p:txBody>
      </p:sp>
    </p:spTree>
    <p:extLst>
      <p:ext uri="{BB962C8B-B14F-4D97-AF65-F5344CB8AC3E}">
        <p14:creationId xmlns:p14="http://schemas.microsoft.com/office/powerpoint/2010/main" val="392858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CA99BB3-0703-EA40-B5E3-CA4029585826}" type="datetimeFigureOut">
              <a:rPr lang="en-US" smtClean="0"/>
              <a:t>5/27/22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040745-FCA4-3A48-9F51-4D6EF3F51354}" type="slidenum">
              <a:rPr lang="en-US" smtClean="0"/>
              <a:t>‹#›</a:t>
            </a:fld>
            <a:endParaRPr lang="en-US"/>
          </a:p>
        </p:txBody>
      </p:sp>
    </p:spTree>
    <p:extLst>
      <p:ext uri="{BB962C8B-B14F-4D97-AF65-F5344CB8AC3E}">
        <p14:creationId xmlns:p14="http://schemas.microsoft.com/office/powerpoint/2010/main" val="2553925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pIl6cCziCVo" TargetMode="External"/><Relationship Id="rId2" Type="http://schemas.openxmlformats.org/officeDocument/2006/relationships/hyperlink" Target="https://www.youtube.com/watch?v=yi8QEP0G9nM" TargetMode="Externa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https://ncrptraining.org/learning-modules/f-pmdd/" TargetMode="External"/><Relationship Id="rId4" Type="http://schemas.openxmlformats.org/officeDocument/2006/relationships/hyperlink" Target="https://ncrptraining.org/wp-content/uploads/2019/10/5hr_Overview_Progressive-Case-Conference_Facilitator.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ncrptraining.org/wp-content/uploads/2021/01/Perimenopause_Symptoms-of-Perimenopause-and-Menopausal-Hormone-Therapy_Self-Study.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ncrptraining.org/wp-content/uploads/2021/01/Perimenopause_Progressive-Case_Facilitator.pdf" TargetMode="External"/><Relationship Id="rId3" Type="http://schemas.openxmlformats.org/officeDocument/2006/relationships/hyperlink" Target="https://ncrptraining.org/learning-modules/f-perimenopause/" TargetMode="External"/><Relationship Id="rId7" Type="http://schemas.openxmlformats.org/officeDocument/2006/relationships/hyperlink" Target="https://ncrptraining.org/wp-content/uploads/2021/01/Perimenopause-Guide-to-Use-and-FAQs.pdf" TargetMode="External"/><Relationship Id="rId2" Type="http://schemas.openxmlformats.org/officeDocument/2006/relationships/slideLayout" Target="../slideLayouts/slideLayout2.xml"/><Relationship Id="rId1" Type="http://schemas.openxmlformats.org/officeDocument/2006/relationships/video" Target="https://www.youtube.com/embed/1PJIvcqgHjo?feature=oembed" TargetMode="External"/><Relationship Id="rId6" Type="http://schemas.openxmlformats.org/officeDocument/2006/relationships/hyperlink" Target="https://ncrptraining.org/wp-content/uploads/2021/01/Perimenopause_Alternative-Treatments-for-Vasomotor-Symptoms_Facilitator.pdf" TargetMode="External"/><Relationship Id="rId11" Type="http://schemas.openxmlformats.org/officeDocument/2006/relationships/image" Target="../media/image9.jpeg"/><Relationship Id="rId5" Type="http://schemas.openxmlformats.org/officeDocument/2006/relationships/hyperlink" Target="https://ncrptraining.org/wp-content/uploads/2021/01/Perimenopause_Symptoms-of-Perimenopause-and-Menopausal-Hormone-Therapy_Self-Study.pdf" TargetMode="External"/><Relationship Id="rId10" Type="http://schemas.openxmlformats.org/officeDocument/2006/relationships/image" Target="../media/image1.jpg"/><Relationship Id="rId4" Type="http://schemas.openxmlformats.org/officeDocument/2006/relationships/hyperlink" Target="https://ncrptraining.org/wp-content/uploads/2021/01/Perimenopause_The-Epidemiology-of-Psychiatric-Illness-During-Perimenopause_Self-Study.pdf" TargetMode="External"/><Relationship Id="rId9" Type="http://schemas.openxmlformats.org/officeDocument/2006/relationships/hyperlink" Target="https://ncrptraining.org/wp-content/uploads/2021/01/Perimenopause_Media-Conference_Facilitator.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29118" y="948848"/>
            <a:ext cx="5874180" cy="2251552"/>
          </a:xfrm>
        </p:spPr>
        <p:txBody>
          <a:bodyPr anchor="b">
            <a:normAutofit fontScale="90000"/>
          </a:bodyPr>
          <a:lstStyle/>
          <a:p>
            <a:pPr algn="ctr"/>
            <a:br>
              <a:rPr lang="en-US" sz="3600" dirty="0"/>
            </a:br>
            <a:r>
              <a:rPr lang="en-US" sz="3600" dirty="0"/>
              <a:t>Windows of Risk in </a:t>
            </a:r>
            <a:br>
              <a:rPr lang="en-US" sz="3600" dirty="0"/>
            </a:br>
            <a:r>
              <a:rPr lang="en-US" sz="3600" dirty="0"/>
              <a:t>the Reproductive Life Cycle: Premenstrual and </a:t>
            </a:r>
            <a:br>
              <a:rPr lang="en-US" sz="3600" dirty="0"/>
            </a:br>
            <a:r>
              <a:rPr lang="en-US" sz="3600" dirty="0"/>
              <a:t>Perimenopausal Symptoms</a:t>
            </a:r>
            <a:endParaRPr lang="en-US" sz="3500" dirty="0"/>
          </a:p>
        </p:txBody>
      </p:sp>
      <p:sp>
        <p:nvSpPr>
          <p:cNvPr id="3" name="Content Placeholder 2"/>
          <p:cNvSpPr>
            <a:spLocks noGrp="1"/>
          </p:cNvSpPr>
          <p:nvPr>
            <p:ph idx="1"/>
          </p:nvPr>
        </p:nvSpPr>
        <p:spPr>
          <a:xfrm>
            <a:off x="2942968" y="3809318"/>
            <a:ext cx="3143506" cy="2099835"/>
          </a:xfrm>
        </p:spPr>
        <p:txBody>
          <a:bodyPr anchor="t">
            <a:normAutofit/>
          </a:bodyPr>
          <a:lstStyle/>
          <a:p>
            <a:pPr marL="0" indent="0" algn="ctr">
              <a:buNone/>
            </a:pPr>
            <a:r>
              <a:rPr lang="en-US" dirty="0"/>
              <a:t>Lisa </a:t>
            </a:r>
            <a:r>
              <a:rPr lang="en-US" dirty="0" err="1"/>
              <a:t>Catapano</a:t>
            </a:r>
            <a:r>
              <a:rPr lang="en-US" dirty="0"/>
              <a:t>, MD </a:t>
            </a:r>
          </a:p>
          <a:p>
            <a:pPr marL="0" indent="0" algn="ctr">
              <a:buNone/>
            </a:pPr>
            <a:r>
              <a:rPr lang="en-US" dirty="0"/>
              <a:t>Nicole Leistikow, MD</a:t>
            </a:r>
          </a:p>
          <a:p>
            <a:pPr marL="0" indent="0" algn="ctr">
              <a:buNone/>
            </a:pPr>
            <a:r>
              <a:rPr lang="en-US" dirty="0"/>
              <a:t>Jovana Martinovic, MD</a:t>
            </a:r>
          </a:p>
          <a:p>
            <a:pPr marL="0" indent="0" algn="ctr">
              <a:buNone/>
            </a:pPr>
            <a:r>
              <a:rPr lang="da-DK" dirty="0"/>
              <a:t>Lauren M. Osborne, MD </a:t>
            </a:r>
            <a:endParaRPr lang="en-US" dirty="0"/>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6870" y="4447343"/>
            <a:ext cx="2430559" cy="1944680"/>
          </a:xfrm>
          <a:prstGeom prst="rect">
            <a:avLst/>
          </a:prstGeom>
        </p:spPr>
      </p:pic>
    </p:spTree>
    <p:extLst>
      <p:ext uri="{BB962C8B-B14F-4D97-AF65-F5344CB8AC3E}">
        <p14:creationId xmlns:p14="http://schemas.microsoft.com/office/powerpoint/2010/main" val="1664692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8493" y="502021"/>
            <a:ext cx="6287539" cy="525113"/>
          </a:xfrm>
        </p:spPr>
        <p:txBody>
          <a:bodyPr anchor="b">
            <a:normAutofit fontScale="90000"/>
          </a:bodyPr>
          <a:lstStyle/>
          <a:p>
            <a:r>
              <a:rPr lang="en-US" sz="3600" dirty="0"/>
              <a:t>How to Diagnose PMDD</a:t>
            </a:r>
            <a:endParaRPr lang="en-US" sz="3500" dirty="0"/>
          </a:p>
        </p:txBody>
      </p:sp>
      <p:sp>
        <p:nvSpPr>
          <p:cNvPr id="3" name="Content Placeholder 2"/>
          <p:cNvSpPr>
            <a:spLocks noGrp="1"/>
          </p:cNvSpPr>
          <p:nvPr>
            <p:ph idx="1"/>
          </p:nvPr>
        </p:nvSpPr>
        <p:spPr>
          <a:xfrm>
            <a:off x="1428494" y="1329165"/>
            <a:ext cx="6024492" cy="4633224"/>
          </a:xfrm>
        </p:spPr>
        <p:txBody>
          <a:bodyPr anchor="t">
            <a:normAutofit/>
          </a:bodyPr>
          <a:lstStyle/>
          <a:p>
            <a:r>
              <a:rPr lang="en-US" dirty="0"/>
              <a:t>Prospective Ratings for at least 2 menstrual cycles are key</a:t>
            </a:r>
          </a:p>
          <a:p>
            <a:r>
              <a:rPr lang="en-US" dirty="0"/>
              <a:t>Many women think they have PMDD, but on careful prospective rating it turns out that their symptoms are not cyclical, or that they are, but there are also symptoms present at a lower level at other times of the cycle</a:t>
            </a:r>
          </a:p>
          <a:p>
            <a:r>
              <a:rPr lang="en-US" dirty="0"/>
              <a:t>It’s important to characterize this carefully, as treatment will differ</a:t>
            </a:r>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6870" y="4447343"/>
            <a:ext cx="2430559" cy="1944680"/>
          </a:xfrm>
          <a:prstGeom prst="rect">
            <a:avLst/>
          </a:prstGeom>
        </p:spPr>
      </p:pic>
    </p:spTree>
    <p:extLst>
      <p:ext uri="{BB962C8B-B14F-4D97-AF65-F5344CB8AC3E}">
        <p14:creationId xmlns:p14="http://schemas.microsoft.com/office/powerpoint/2010/main" val="2055164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8493" y="502021"/>
            <a:ext cx="6287539" cy="525113"/>
          </a:xfrm>
        </p:spPr>
        <p:txBody>
          <a:bodyPr anchor="b">
            <a:normAutofit fontScale="90000"/>
          </a:bodyPr>
          <a:lstStyle/>
          <a:p>
            <a:r>
              <a:rPr lang="en-US" sz="3600" dirty="0"/>
              <a:t>How To Diagnose PMDD</a:t>
            </a:r>
            <a:endParaRPr lang="en-US" sz="3500" dirty="0"/>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205" y="4935857"/>
            <a:ext cx="2020224" cy="1464515"/>
          </a:xfrm>
          <a:prstGeom prst="rect">
            <a:avLst/>
          </a:prstGeom>
        </p:spPr>
      </p:pic>
      <p:pic>
        <p:nvPicPr>
          <p:cNvPr id="6" name="Content Placeholder 5">
            <a:extLst>
              <a:ext uri="{FF2B5EF4-FFF2-40B4-BE49-F238E27FC236}">
                <a16:creationId xmlns:a16="http://schemas.microsoft.com/office/drawing/2014/main" id="{8D1C48E5-C881-F14C-BBA0-4BE309EBB004}"/>
              </a:ext>
            </a:extLst>
          </p:cNvPr>
          <p:cNvPicPr>
            <a:picLocks noGrp="1" noChangeAspect="1"/>
          </p:cNvPicPr>
          <p:nvPr>
            <p:ph idx="1"/>
          </p:nvPr>
        </p:nvPicPr>
        <p:blipFill>
          <a:blip r:embed="rId3"/>
          <a:stretch>
            <a:fillRect/>
          </a:stretch>
        </p:blipFill>
        <p:spPr>
          <a:xfrm>
            <a:off x="463464" y="1035457"/>
            <a:ext cx="6808734" cy="5151532"/>
          </a:xfrm>
          <a:prstGeom prst="rect">
            <a:avLst/>
          </a:prstGeom>
        </p:spPr>
      </p:pic>
    </p:spTree>
    <p:extLst>
      <p:ext uri="{BB962C8B-B14F-4D97-AF65-F5344CB8AC3E}">
        <p14:creationId xmlns:p14="http://schemas.microsoft.com/office/powerpoint/2010/main" val="863557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8493" y="502021"/>
            <a:ext cx="6287539" cy="525113"/>
          </a:xfrm>
        </p:spPr>
        <p:txBody>
          <a:bodyPr anchor="b">
            <a:normAutofit fontScale="90000"/>
          </a:bodyPr>
          <a:lstStyle/>
          <a:p>
            <a:r>
              <a:rPr lang="en-US" sz="3600" dirty="0"/>
              <a:t>How to Treat PMDD</a:t>
            </a:r>
            <a:endParaRPr lang="en-US" sz="3500" dirty="0"/>
          </a:p>
        </p:txBody>
      </p:sp>
      <p:sp>
        <p:nvSpPr>
          <p:cNvPr id="3" name="Content Placeholder 2"/>
          <p:cNvSpPr>
            <a:spLocks noGrp="1"/>
          </p:cNvSpPr>
          <p:nvPr>
            <p:ph idx="1"/>
          </p:nvPr>
        </p:nvSpPr>
        <p:spPr>
          <a:xfrm>
            <a:off x="1428494" y="1329165"/>
            <a:ext cx="6024492" cy="4633224"/>
          </a:xfrm>
        </p:spPr>
        <p:txBody>
          <a:bodyPr anchor="t">
            <a:normAutofit/>
          </a:bodyPr>
          <a:lstStyle/>
          <a:p>
            <a:pPr marL="457200" indent="-457200">
              <a:buFont typeface="+mj-lt"/>
              <a:buAutoNum type="arabicPeriod"/>
            </a:pPr>
            <a:r>
              <a:rPr lang="en-US" dirty="0"/>
              <a:t>Nonpharmacological approaches can be helpful. These include exercise, diet (a complex carbohydrate diet in the luteal phase was helpful in one randomized trial), and psychotherapy, particularly CBT. </a:t>
            </a:r>
          </a:p>
          <a:p>
            <a:pPr marL="457200" indent="-457200">
              <a:buFont typeface="+mj-lt"/>
              <a:buAutoNum type="arabicPeriod"/>
            </a:pPr>
            <a:r>
              <a:rPr lang="en-US" dirty="0"/>
              <a:t>SSRIs are first-line treatment, and there is strong evidence of their efficacy, at lower doses than used for anxiety/depression, and with possible benefit within 10 hours (likely working via a different mechanism than they do for depression)  </a:t>
            </a:r>
          </a:p>
          <a:p>
            <a:pPr marL="457200" indent="-457200">
              <a:buFont typeface="+mj-lt"/>
              <a:buAutoNum type="arabicPeriod"/>
            </a:pPr>
            <a:r>
              <a:rPr lang="en-US" dirty="0"/>
              <a:t>Can be dosed continuously, or with luteal phase or symptom onset dosing. Some evidence indicates that continuous dosing may be slightly more effective, but we need more research.</a:t>
            </a:r>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986" y="4447343"/>
            <a:ext cx="1644443" cy="1944680"/>
          </a:xfrm>
          <a:prstGeom prst="rect">
            <a:avLst/>
          </a:prstGeom>
        </p:spPr>
      </p:pic>
    </p:spTree>
    <p:extLst>
      <p:ext uri="{BB962C8B-B14F-4D97-AF65-F5344CB8AC3E}">
        <p14:creationId xmlns:p14="http://schemas.microsoft.com/office/powerpoint/2010/main" val="2691432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8493" y="502021"/>
            <a:ext cx="6287539" cy="525113"/>
          </a:xfrm>
        </p:spPr>
        <p:txBody>
          <a:bodyPr anchor="b">
            <a:normAutofit fontScale="90000"/>
          </a:bodyPr>
          <a:lstStyle/>
          <a:p>
            <a:r>
              <a:rPr lang="en-US" sz="3600" dirty="0"/>
              <a:t>Test Your Learning Questions</a:t>
            </a:r>
            <a:endParaRPr lang="en-US" sz="3500" dirty="0"/>
          </a:p>
        </p:txBody>
      </p:sp>
      <p:sp>
        <p:nvSpPr>
          <p:cNvPr id="3" name="Content Placeholder 2"/>
          <p:cNvSpPr>
            <a:spLocks noGrp="1"/>
          </p:cNvSpPr>
          <p:nvPr>
            <p:ph idx="1"/>
          </p:nvPr>
        </p:nvSpPr>
        <p:spPr>
          <a:xfrm>
            <a:off x="1428494" y="1329165"/>
            <a:ext cx="6024492" cy="4633224"/>
          </a:xfrm>
        </p:spPr>
        <p:txBody>
          <a:bodyPr anchor="t">
            <a:normAutofit/>
          </a:bodyPr>
          <a:lstStyle/>
          <a:p>
            <a:pPr marL="457200" indent="-457200">
              <a:buFont typeface="+mj-lt"/>
              <a:buAutoNum type="arabicPeriod"/>
            </a:pPr>
            <a:r>
              <a:rPr lang="en-US" dirty="0"/>
              <a:t>During which part of the menstrual cycle are women at risk for PMDD?</a:t>
            </a:r>
          </a:p>
          <a:p>
            <a:pPr marL="457200" indent="-457200">
              <a:buFont typeface="+mj-lt"/>
              <a:buAutoNum type="arabicPeriod"/>
            </a:pPr>
            <a:r>
              <a:rPr lang="en-US" dirty="0"/>
              <a:t>How common is PMS vs. PMDD?</a:t>
            </a:r>
          </a:p>
          <a:p>
            <a:pPr marL="457200" indent="-457200">
              <a:buFont typeface="+mj-lt"/>
              <a:buAutoNum type="arabicPeriod"/>
            </a:pPr>
            <a:r>
              <a:rPr lang="en-US" dirty="0"/>
              <a:t>What type of data tracking would support a diagnosis of PMDD?</a:t>
            </a:r>
          </a:p>
          <a:p>
            <a:pPr marL="457200" indent="-457200">
              <a:buFont typeface="+mj-lt"/>
              <a:buAutoNum type="arabicPeriod"/>
            </a:pPr>
            <a:r>
              <a:rPr lang="en-US" dirty="0"/>
              <a:t>What factors would exclude a diagnosis of PMDD?</a:t>
            </a:r>
          </a:p>
          <a:p>
            <a:pPr marL="457200" indent="-457200">
              <a:buFont typeface="+mj-lt"/>
              <a:buAutoNum type="arabicPeriod"/>
            </a:pPr>
            <a:r>
              <a:rPr lang="en-US" dirty="0"/>
              <a:t>What are first line treatments for PMDD?</a:t>
            </a:r>
          </a:p>
          <a:p>
            <a:endParaRPr lang="en-US" dirty="0"/>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6870" y="4447343"/>
            <a:ext cx="2430559" cy="1944680"/>
          </a:xfrm>
          <a:prstGeom prst="rect">
            <a:avLst/>
          </a:prstGeom>
        </p:spPr>
      </p:pic>
    </p:spTree>
    <p:extLst>
      <p:ext uri="{BB962C8B-B14F-4D97-AF65-F5344CB8AC3E}">
        <p14:creationId xmlns:p14="http://schemas.microsoft.com/office/powerpoint/2010/main" val="106923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8493" y="502021"/>
            <a:ext cx="6287539" cy="525113"/>
          </a:xfrm>
        </p:spPr>
        <p:txBody>
          <a:bodyPr anchor="b">
            <a:normAutofit fontScale="90000"/>
          </a:bodyPr>
          <a:lstStyle/>
          <a:p>
            <a:r>
              <a:rPr lang="en-US" sz="3600" dirty="0"/>
              <a:t>Test Your Learning Answers</a:t>
            </a:r>
            <a:endParaRPr lang="en-US" sz="3500" dirty="0"/>
          </a:p>
        </p:txBody>
      </p:sp>
      <p:sp>
        <p:nvSpPr>
          <p:cNvPr id="3" name="Content Placeholder 2"/>
          <p:cNvSpPr>
            <a:spLocks noGrp="1"/>
          </p:cNvSpPr>
          <p:nvPr>
            <p:ph idx="1"/>
          </p:nvPr>
        </p:nvSpPr>
        <p:spPr>
          <a:xfrm>
            <a:off x="1428494" y="1329165"/>
            <a:ext cx="6024492" cy="4633224"/>
          </a:xfrm>
        </p:spPr>
        <p:txBody>
          <a:bodyPr anchor="t">
            <a:normAutofit lnSpcReduction="10000"/>
          </a:bodyPr>
          <a:lstStyle/>
          <a:p>
            <a:pPr marL="457200" indent="-457200">
              <a:buFont typeface="+mj-lt"/>
              <a:buAutoNum type="arabicPeriod"/>
            </a:pPr>
            <a:r>
              <a:rPr lang="en-US" dirty="0"/>
              <a:t>During which part of the menstrual cycle are women at risk for PMDD? </a:t>
            </a:r>
            <a:r>
              <a:rPr lang="en-US" dirty="0">
                <a:solidFill>
                  <a:srgbClr val="FF0000"/>
                </a:solidFill>
              </a:rPr>
              <a:t>During the Luteal Phase, Days 21- day 2</a:t>
            </a:r>
            <a:endParaRPr lang="en-US" dirty="0"/>
          </a:p>
          <a:p>
            <a:pPr marL="457200" indent="-457200">
              <a:buFont typeface="+mj-lt"/>
              <a:buAutoNum type="arabicPeriod"/>
            </a:pPr>
            <a:r>
              <a:rPr lang="en-US" dirty="0"/>
              <a:t>How common is PMS vs. PMDD? </a:t>
            </a:r>
            <a:r>
              <a:rPr lang="en-US" dirty="0">
                <a:solidFill>
                  <a:srgbClr val="FF0000"/>
                </a:solidFill>
              </a:rPr>
              <a:t>PMS =20-30% vs. PMDD=1-6%</a:t>
            </a:r>
            <a:endParaRPr lang="en-US" dirty="0"/>
          </a:p>
          <a:p>
            <a:pPr marL="457200" indent="-457200">
              <a:buFont typeface="+mj-lt"/>
              <a:buAutoNum type="arabicPeriod"/>
            </a:pPr>
            <a:r>
              <a:rPr lang="en-US" dirty="0"/>
              <a:t>What type of data tracking would support a diagnosis of PMDD? </a:t>
            </a:r>
            <a:r>
              <a:rPr lang="en-US" dirty="0">
                <a:solidFill>
                  <a:srgbClr val="FF0000"/>
                </a:solidFill>
              </a:rPr>
              <a:t>Prospective ratings of symptoms for at least 2 cycles</a:t>
            </a:r>
            <a:endParaRPr lang="en-US" dirty="0"/>
          </a:p>
          <a:p>
            <a:pPr marL="457200" indent="-457200">
              <a:buFont typeface="+mj-lt"/>
              <a:buAutoNum type="arabicPeriod"/>
            </a:pPr>
            <a:r>
              <a:rPr lang="en-US" dirty="0"/>
              <a:t>What factors would exclude a diagnosis of PMDD? </a:t>
            </a:r>
            <a:r>
              <a:rPr lang="en-US" dirty="0">
                <a:solidFill>
                  <a:srgbClr val="FF0000"/>
                </a:solidFill>
              </a:rPr>
              <a:t>Symptoms are not impairing, do not follow the luteal phase pattern, or are an exacerbation of another disorder.</a:t>
            </a:r>
            <a:endParaRPr lang="en-US" dirty="0"/>
          </a:p>
          <a:p>
            <a:pPr marL="457200" indent="-457200">
              <a:buFont typeface="+mj-lt"/>
              <a:buAutoNum type="arabicPeriod"/>
            </a:pPr>
            <a:r>
              <a:rPr lang="en-US" dirty="0"/>
              <a:t>What are first line treatments for PMDD? </a:t>
            </a:r>
            <a:r>
              <a:rPr lang="en-US" dirty="0">
                <a:solidFill>
                  <a:srgbClr val="FF0000"/>
                </a:solidFill>
              </a:rPr>
              <a:t>Exercise, diet, psychotherapy and low dose SSRIs during the luteal phase or started at symptom onset.</a:t>
            </a:r>
          </a:p>
          <a:p>
            <a:pPr marL="457200" indent="-457200">
              <a:buFont typeface="+mj-lt"/>
              <a:buAutoNum type="arabicPeriod"/>
            </a:pPr>
            <a:endParaRPr lang="en-US" dirty="0"/>
          </a:p>
          <a:p>
            <a:endParaRPr lang="en-US" dirty="0"/>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037" y="4649166"/>
            <a:ext cx="1644443" cy="1615254"/>
          </a:xfrm>
          <a:prstGeom prst="rect">
            <a:avLst/>
          </a:prstGeom>
        </p:spPr>
      </p:pic>
    </p:spTree>
    <p:extLst>
      <p:ext uri="{BB962C8B-B14F-4D97-AF65-F5344CB8AC3E}">
        <p14:creationId xmlns:p14="http://schemas.microsoft.com/office/powerpoint/2010/main" val="19318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8493" y="502021"/>
            <a:ext cx="6287539" cy="925946"/>
          </a:xfrm>
        </p:spPr>
        <p:txBody>
          <a:bodyPr anchor="b">
            <a:normAutofit fontScale="90000"/>
          </a:bodyPr>
          <a:lstStyle/>
          <a:p>
            <a:r>
              <a:rPr lang="en-US" sz="3600" dirty="0"/>
              <a:t>How to Deepen Your Learning in PMDD using NCRP Resources</a:t>
            </a:r>
            <a:endParaRPr lang="en-US" sz="3500" dirty="0"/>
          </a:p>
        </p:txBody>
      </p:sp>
      <p:sp>
        <p:nvSpPr>
          <p:cNvPr id="3" name="Content Placeholder 2"/>
          <p:cNvSpPr>
            <a:spLocks noGrp="1"/>
          </p:cNvSpPr>
          <p:nvPr>
            <p:ph idx="1"/>
          </p:nvPr>
        </p:nvSpPr>
        <p:spPr>
          <a:xfrm>
            <a:off x="1428493" y="1767148"/>
            <a:ext cx="6024492" cy="4633224"/>
          </a:xfrm>
        </p:spPr>
        <p:txBody>
          <a:bodyPr anchor="t">
            <a:normAutofit/>
          </a:bodyPr>
          <a:lstStyle/>
          <a:p>
            <a:pPr marL="457200" indent="-457200">
              <a:buFont typeface="+mj-lt"/>
              <a:buAutoNum type="arabicPeriod"/>
            </a:pPr>
            <a:r>
              <a:rPr lang="en-US" dirty="0"/>
              <a:t>6 minute </a:t>
            </a:r>
            <a:r>
              <a:rPr lang="en-US" dirty="0">
                <a:hlinkClick r:id="rId2"/>
              </a:rPr>
              <a:t>video</a:t>
            </a:r>
            <a:r>
              <a:rPr lang="en-US" dirty="0"/>
              <a:t> illustrating the Follicular Phase of the Menstrual Cycle</a:t>
            </a:r>
          </a:p>
          <a:p>
            <a:pPr marL="457200" indent="-457200">
              <a:buFont typeface="+mj-lt"/>
              <a:buAutoNum type="arabicPeriod"/>
            </a:pPr>
            <a:r>
              <a:rPr lang="en-US" dirty="0"/>
              <a:t>5 minute </a:t>
            </a:r>
            <a:r>
              <a:rPr lang="en-US" dirty="0">
                <a:hlinkClick r:id="rId3"/>
              </a:rPr>
              <a:t>video</a:t>
            </a:r>
            <a:r>
              <a:rPr lang="en-US" dirty="0"/>
              <a:t> illustrating the Luteal Phase of the Menstrual Cycle</a:t>
            </a:r>
          </a:p>
          <a:p>
            <a:pPr marL="457200" indent="-457200">
              <a:buFont typeface="+mj-lt"/>
              <a:buAutoNum type="arabicPeriod"/>
            </a:pPr>
            <a:r>
              <a:rPr lang="en-US" dirty="0">
                <a:hlinkClick r:id="rId4"/>
              </a:rPr>
              <a:t>Progressive Case Conference </a:t>
            </a:r>
            <a:r>
              <a:rPr lang="en-US" dirty="0"/>
              <a:t>following a woman through conversations about contraception, premenstrual symptoms, and perimenopause. </a:t>
            </a:r>
          </a:p>
          <a:p>
            <a:pPr marL="457200" indent="-457200">
              <a:buFont typeface="+mj-lt"/>
              <a:buAutoNum type="arabicPeriod"/>
            </a:pPr>
            <a:r>
              <a:rPr lang="en-US" dirty="0"/>
              <a:t>Premenstrual Mood Syndromes </a:t>
            </a:r>
            <a:r>
              <a:rPr lang="en-US" dirty="0">
                <a:hlinkClick r:id="rId5"/>
              </a:rPr>
              <a:t>module</a:t>
            </a:r>
            <a:endParaRPr lang="en-US" dirty="0"/>
          </a:p>
          <a:p>
            <a:pPr marL="457200" indent="-457200">
              <a:buFont typeface="+mj-lt"/>
              <a:buAutoNum type="arabicPeriod"/>
            </a:pPr>
            <a:endParaRPr lang="en-US" dirty="0"/>
          </a:p>
          <a:p>
            <a:endParaRPr lang="en-US" dirty="0"/>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6870" y="4447343"/>
            <a:ext cx="2430559" cy="1944680"/>
          </a:xfrm>
          <a:prstGeom prst="rect">
            <a:avLst/>
          </a:prstGeom>
        </p:spPr>
      </p:pic>
    </p:spTree>
    <p:extLst>
      <p:ext uri="{BB962C8B-B14F-4D97-AF65-F5344CB8AC3E}">
        <p14:creationId xmlns:p14="http://schemas.microsoft.com/office/powerpoint/2010/main" val="4283553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4027" y="5751321"/>
            <a:ext cx="934567" cy="649051"/>
          </a:xfrm>
          <a:prstGeom prst="rect">
            <a:avLst/>
          </a:prstGeom>
        </p:spPr>
      </p:pic>
      <p:pic>
        <p:nvPicPr>
          <p:cNvPr id="12" name="Picture 11">
            <a:extLst>
              <a:ext uri="{FF2B5EF4-FFF2-40B4-BE49-F238E27FC236}">
                <a16:creationId xmlns:a16="http://schemas.microsoft.com/office/drawing/2014/main" id="{C3DA13E9-27DE-924E-B880-E6651DBC8CE8}"/>
              </a:ext>
            </a:extLst>
          </p:cNvPr>
          <p:cNvPicPr>
            <a:picLocks noChangeAspect="1"/>
          </p:cNvPicPr>
          <p:nvPr/>
        </p:nvPicPr>
        <p:blipFill>
          <a:blip r:embed="rId3"/>
          <a:stretch>
            <a:fillRect/>
          </a:stretch>
        </p:blipFill>
        <p:spPr>
          <a:xfrm>
            <a:off x="255406" y="152876"/>
            <a:ext cx="8633188" cy="5598445"/>
          </a:xfrm>
          <a:prstGeom prst="rect">
            <a:avLst/>
          </a:prstGeom>
        </p:spPr>
      </p:pic>
    </p:spTree>
    <p:extLst>
      <p:ext uri="{BB962C8B-B14F-4D97-AF65-F5344CB8AC3E}">
        <p14:creationId xmlns:p14="http://schemas.microsoft.com/office/powerpoint/2010/main" val="157053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8494" y="502021"/>
            <a:ext cx="5773972" cy="525113"/>
          </a:xfrm>
        </p:spPr>
        <p:txBody>
          <a:bodyPr anchor="b">
            <a:normAutofit fontScale="90000"/>
          </a:bodyPr>
          <a:lstStyle/>
          <a:p>
            <a:r>
              <a:rPr lang="en-US" sz="3500" dirty="0"/>
              <a:t>What is Perimenopause?</a:t>
            </a:r>
          </a:p>
        </p:txBody>
      </p:sp>
      <p:sp>
        <p:nvSpPr>
          <p:cNvPr id="3" name="Content Placeholder 2"/>
          <p:cNvSpPr>
            <a:spLocks noGrp="1"/>
          </p:cNvSpPr>
          <p:nvPr>
            <p:ph idx="1"/>
          </p:nvPr>
        </p:nvSpPr>
        <p:spPr>
          <a:xfrm>
            <a:off x="1428494" y="1329165"/>
            <a:ext cx="6024492" cy="4633224"/>
          </a:xfrm>
        </p:spPr>
        <p:txBody>
          <a:bodyPr anchor="t">
            <a:normAutofit/>
          </a:bodyPr>
          <a:lstStyle/>
          <a:p>
            <a:r>
              <a:rPr lang="en-US" dirty="0"/>
              <a:t>Window of increased risk for new onset or recurrence of depression</a:t>
            </a:r>
          </a:p>
          <a:p>
            <a:r>
              <a:rPr lang="en-US" dirty="0"/>
              <a:t>4-8 year transition leading up to menopause during which hormonal fluctuations are frequent and unpredictable</a:t>
            </a:r>
          </a:p>
          <a:p>
            <a:r>
              <a:rPr lang="en-US" dirty="0"/>
              <a:t>The mean age of menopause (final menstrual period) in the US is 51 </a:t>
            </a:r>
          </a:p>
          <a:p>
            <a:r>
              <a:rPr lang="en-US" dirty="0"/>
              <a:t>Clinical diagnosis: at least a 7-day difference in the length of 2 or more cycles in the last 10 months</a:t>
            </a:r>
          </a:p>
          <a:p>
            <a:pPr marL="0" indent="0">
              <a:buNone/>
            </a:pPr>
            <a:endParaRPr lang="en-US" sz="1600" dirty="0"/>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986" y="4847573"/>
            <a:ext cx="1644443" cy="1544450"/>
          </a:xfrm>
          <a:prstGeom prst="rect">
            <a:avLst/>
          </a:prstGeom>
        </p:spPr>
      </p:pic>
    </p:spTree>
    <p:extLst>
      <p:ext uri="{BB962C8B-B14F-4D97-AF65-F5344CB8AC3E}">
        <p14:creationId xmlns:p14="http://schemas.microsoft.com/office/powerpoint/2010/main" val="3972497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8494" y="502021"/>
            <a:ext cx="5773972" cy="525113"/>
          </a:xfrm>
        </p:spPr>
        <p:txBody>
          <a:bodyPr anchor="b">
            <a:normAutofit fontScale="90000"/>
          </a:bodyPr>
          <a:lstStyle/>
          <a:p>
            <a:r>
              <a:rPr lang="en-US" sz="3500" dirty="0"/>
              <a:t>What is Perimenopause?</a:t>
            </a:r>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986" y="4847573"/>
            <a:ext cx="1644443" cy="1544450"/>
          </a:xfrm>
          <a:prstGeom prst="rect">
            <a:avLst/>
          </a:prstGeom>
        </p:spPr>
      </p:pic>
      <p:pic>
        <p:nvPicPr>
          <p:cNvPr id="4" name="Picture 3">
            <a:extLst>
              <a:ext uri="{FF2B5EF4-FFF2-40B4-BE49-F238E27FC236}">
                <a16:creationId xmlns:a16="http://schemas.microsoft.com/office/drawing/2014/main" id="{F8E623E7-834A-7745-AC93-136552195F1C}"/>
              </a:ext>
            </a:extLst>
          </p:cNvPr>
          <p:cNvPicPr>
            <a:picLocks noChangeAspect="1"/>
          </p:cNvPicPr>
          <p:nvPr/>
        </p:nvPicPr>
        <p:blipFill>
          <a:blip r:embed="rId3"/>
          <a:stretch>
            <a:fillRect/>
          </a:stretch>
        </p:blipFill>
        <p:spPr>
          <a:xfrm>
            <a:off x="981730" y="1035910"/>
            <a:ext cx="6667500" cy="5054600"/>
          </a:xfrm>
          <a:prstGeom prst="rect">
            <a:avLst/>
          </a:prstGeom>
        </p:spPr>
      </p:pic>
    </p:spTree>
    <p:extLst>
      <p:ext uri="{BB962C8B-B14F-4D97-AF65-F5344CB8AC3E}">
        <p14:creationId xmlns:p14="http://schemas.microsoft.com/office/powerpoint/2010/main" val="952000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8723" y="502021"/>
            <a:ext cx="7515617" cy="818368"/>
          </a:xfrm>
        </p:spPr>
        <p:txBody>
          <a:bodyPr anchor="b">
            <a:normAutofit/>
          </a:bodyPr>
          <a:lstStyle/>
          <a:p>
            <a:r>
              <a:rPr lang="en-US" sz="3500" dirty="0"/>
              <a:t>Symptoms of Perimenopause</a:t>
            </a:r>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986" y="4847573"/>
            <a:ext cx="1644443" cy="1544450"/>
          </a:xfrm>
          <a:prstGeom prst="rect">
            <a:avLst/>
          </a:prstGeom>
        </p:spPr>
      </p:pic>
      <p:pic>
        <p:nvPicPr>
          <p:cNvPr id="4" name="Picture 3">
            <a:extLst>
              <a:ext uri="{FF2B5EF4-FFF2-40B4-BE49-F238E27FC236}">
                <a16:creationId xmlns:a16="http://schemas.microsoft.com/office/drawing/2014/main" id="{132710E9-2124-DC4A-9CE2-5BE8E6FC28E3}"/>
              </a:ext>
            </a:extLst>
          </p:cNvPr>
          <p:cNvPicPr>
            <a:picLocks noChangeAspect="1"/>
          </p:cNvPicPr>
          <p:nvPr/>
        </p:nvPicPr>
        <p:blipFill>
          <a:blip r:embed="rId3"/>
          <a:stretch>
            <a:fillRect/>
          </a:stretch>
        </p:blipFill>
        <p:spPr>
          <a:xfrm>
            <a:off x="241528" y="1305920"/>
            <a:ext cx="8855901" cy="5050059"/>
          </a:xfrm>
          <a:prstGeom prst="rect">
            <a:avLst/>
          </a:prstGeom>
        </p:spPr>
      </p:pic>
    </p:spTree>
    <p:extLst>
      <p:ext uri="{BB962C8B-B14F-4D97-AF65-F5344CB8AC3E}">
        <p14:creationId xmlns:p14="http://schemas.microsoft.com/office/powerpoint/2010/main" val="4166483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8494" y="502021"/>
            <a:ext cx="5874180" cy="525113"/>
          </a:xfrm>
        </p:spPr>
        <p:txBody>
          <a:bodyPr anchor="b">
            <a:normAutofit fontScale="90000"/>
          </a:bodyPr>
          <a:lstStyle/>
          <a:p>
            <a:r>
              <a:rPr lang="en-US" sz="3600" dirty="0"/>
              <a:t>Learning Objectives</a:t>
            </a:r>
            <a:endParaRPr lang="en-US" sz="3500" dirty="0"/>
          </a:p>
        </p:txBody>
      </p:sp>
      <p:sp>
        <p:nvSpPr>
          <p:cNvPr id="3" name="Content Placeholder 2"/>
          <p:cNvSpPr>
            <a:spLocks noGrp="1"/>
          </p:cNvSpPr>
          <p:nvPr>
            <p:ph idx="1"/>
          </p:nvPr>
        </p:nvSpPr>
        <p:spPr>
          <a:xfrm>
            <a:off x="1428494" y="1329165"/>
            <a:ext cx="6024492" cy="4633224"/>
          </a:xfrm>
        </p:spPr>
        <p:txBody>
          <a:bodyPr anchor="t">
            <a:normAutofit/>
          </a:bodyPr>
          <a:lstStyle/>
          <a:p>
            <a:pPr lvl="0"/>
            <a:r>
              <a:rPr lang="en-US" i="1" dirty="0"/>
              <a:t>Describe phases of the reproductive life cycle and their relationship to windows of risk for mental illness</a:t>
            </a:r>
          </a:p>
          <a:p>
            <a:r>
              <a:rPr lang="en-US" i="1" dirty="0"/>
              <a:t>Describe the phases of the menstrual cycle, including hormonal changes and their clinical impact</a:t>
            </a:r>
            <a:endParaRPr lang="en-US" dirty="0"/>
          </a:p>
          <a:p>
            <a:pPr lvl="0"/>
            <a:r>
              <a:rPr lang="en-US" i="1" dirty="0"/>
              <a:t>Discuss perimenopause and its clinical impact </a:t>
            </a:r>
            <a:endParaRPr lang="en-US" dirty="0"/>
          </a:p>
          <a:p>
            <a:endParaRPr lang="en-US" dirty="0"/>
          </a:p>
          <a:p>
            <a:pPr marL="0" indent="0">
              <a:buNone/>
            </a:pPr>
            <a:endParaRPr lang="en-US" dirty="0"/>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6870" y="4447343"/>
            <a:ext cx="2430559" cy="1944680"/>
          </a:xfrm>
          <a:prstGeom prst="rect">
            <a:avLst/>
          </a:prstGeom>
        </p:spPr>
      </p:pic>
    </p:spTree>
    <p:extLst>
      <p:ext uri="{BB962C8B-B14F-4D97-AF65-F5344CB8AC3E}">
        <p14:creationId xmlns:p14="http://schemas.microsoft.com/office/powerpoint/2010/main" val="2073841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8494" y="502021"/>
            <a:ext cx="5773972" cy="525113"/>
          </a:xfrm>
        </p:spPr>
        <p:txBody>
          <a:bodyPr anchor="b">
            <a:normAutofit fontScale="90000"/>
          </a:bodyPr>
          <a:lstStyle/>
          <a:p>
            <a:r>
              <a:rPr lang="en-US" sz="3500" dirty="0"/>
              <a:t>Perimenopausal Depression</a:t>
            </a:r>
          </a:p>
        </p:txBody>
      </p:sp>
      <p:sp>
        <p:nvSpPr>
          <p:cNvPr id="3" name="Content Placeholder 2"/>
          <p:cNvSpPr>
            <a:spLocks noGrp="1"/>
          </p:cNvSpPr>
          <p:nvPr>
            <p:ph idx="1"/>
          </p:nvPr>
        </p:nvSpPr>
        <p:spPr>
          <a:xfrm>
            <a:off x="1428494" y="1329165"/>
            <a:ext cx="6024492" cy="4633224"/>
          </a:xfrm>
        </p:spPr>
        <p:txBody>
          <a:bodyPr anchor="t">
            <a:normAutofit/>
          </a:bodyPr>
          <a:lstStyle/>
          <a:p>
            <a:r>
              <a:rPr lang="en-US" dirty="0"/>
              <a:t>Common! 45-68% of women report depressive symptoms during perimenopause</a:t>
            </a:r>
          </a:p>
          <a:p>
            <a:r>
              <a:rPr lang="en-US" dirty="0"/>
              <a:t>Symptoms of perimenopause can mimic or exacerbate psychiatric illness</a:t>
            </a:r>
          </a:p>
          <a:p>
            <a:r>
              <a:rPr lang="en-US" dirty="0"/>
              <a:t>Mood changes, cognitive changes, sleep disturbance, and impaired sexual function can be caused by perimenopause, psychiatric illness, or both.</a:t>
            </a:r>
          </a:p>
          <a:p>
            <a:r>
              <a:rPr lang="en-US" dirty="0"/>
              <a:t>Important to do a full assessment and treat BOTH illness and perimenopausal symptoms</a:t>
            </a:r>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986" y="4847573"/>
            <a:ext cx="1644443" cy="1544450"/>
          </a:xfrm>
          <a:prstGeom prst="rect">
            <a:avLst/>
          </a:prstGeom>
        </p:spPr>
      </p:pic>
    </p:spTree>
    <p:extLst>
      <p:ext uri="{BB962C8B-B14F-4D97-AF65-F5344CB8AC3E}">
        <p14:creationId xmlns:p14="http://schemas.microsoft.com/office/powerpoint/2010/main" val="3877631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8494" y="502021"/>
            <a:ext cx="5773972" cy="826717"/>
          </a:xfrm>
        </p:spPr>
        <p:txBody>
          <a:bodyPr anchor="b">
            <a:normAutofit fontScale="90000"/>
          </a:bodyPr>
          <a:lstStyle/>
          <a:p>
            <a:r>
              <a:rPr lang="en-US" sz="3500" dirty="0"/>
              <a:t>Questions to Elicit Perimenopausal Symptoms</a:t>
            </a:r>
          </a:p>
        </p:txBody>
      </p:sp>
      <p:sp>
        <p:nvSpPr>
          <p:cNvPr id="3" name="Content Placeholder 2"/>
          <p:cNvSpPr>
            <a:spLocks noGrp="1"/>
          </p:cNvSpPr>
          <p:nvPr>
            <p:ph idx="1"/>
          </p:nvPr>
        </p:nvSpPr>
        <p:spPr>
          <a:xfrm>
            <a:off x="1428494" y="1679893"/>
            <a:ext cx="6024492" cy="4633224"/>
          </a:xfrm>
        </p:spPr>
        <p:txBody>
          <a:bodyPr anchor="t">
            <a:normAutofit/>
          </a:bodyPr>
          <a:lstStyle/>
          <a:p>
            <a:pPr marL="457200" indent="-457200">
              <a:buFont typeface="+mj-lt"/>
              <a:buAutoNum type="arabicPeriod"/>
            </a:pPr>
            <a:r>
              <a:rPr lang="en-US" dirty="0"/>
              <a:t>Have you noticed any changes in the length or frequency of your periods?</a:t>
            </a:r>
          </a:p>
          <a:p>
            <a:pPr marL="457200" indent="-457200">
              <a:buFont typeface="+mj-lt"/>
              <a:buAutoNum type="arabicPeriod"/>
            </a:pPr>
            <a:r>
              <a:rPr lang="en-US" dirty="0"/>
              <a:t>Are you having any hot flashes or night sweats (vasomotor symptoms or VMS)?</a:t>
            </a:r>
          </a:p>
          <a:p>
            <a:pPr marL="457200" indent="-457200">
              <a:buFont typeface="+mj-lt"/>
              <a:buAutoNum type="arabicPeriod"/>
            </a:pPr>
            <a:r>
              <a:rPr lang="en-US" dirty="0"/>
              <a:t>Are you having trouble sleeping at night?</a:t>
            </a:r>
          </a:p>
          <a:p>
            <a:pPr marL="457200" indent="-457200">
              <a:buFont typeface="+mj-lt"/>
              <a:buAutoNum type="arabicPeriod"/>
            </a:pPr>
            <a:r>
              <a:rPr lang="en-US" dirty="0"/>
              <a:t>Are you having any trouble remembering things or concentrating?</a:t>
            </a:r>
          </a:p>
          <a:p>
            <a:pPr marL="457200" indent="-457200">
              <a:buFont typeface="+mj-lt"/>
              <a:buAutoNum type="arabicPeriod"/>
            </a:pPr>
            <a:r>
              <a:rPr lang="en-US" dirty="0"/>
              <a:t>Any issues with urination, vaginal dryness or discomfort with sex?</a:t>
            </a:r>
          </a:p>
          <a:p>
            <a:pPr marL="457200" indent="-457200">
              <a:buFont typeface="+mj-lt"/>
              <a:buAutoNum type="arabicPeriod"/>
            </a:pPr>
            <a:r>
              <a:rPr lang="en-US" dirty="0"/>
              <a:t>Any weight gain or joint pain?</a:t>
            </a:r>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986" y="4847573"/>
            <a:ext cx="1644443" cy="1544450"/>
          </a:xfrm>
          <a:prstGeom prst="rect">
            <a:avLst/>
          </a:prstGeom>
        </p:spPr>
      </p:pic>
    </p:spTree>
    <p:extLst>
      <p:ext uri="{BB962C8B-B14F-4D97-AF65-F5344CB8AC3E}">
        <p14:creationId xmlns:p14="http://schemas.microsoft.com/office/powerpoint/2010/main" val="1739512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8494" y="502021"/>
            <a:ext cx="5773972" cy="525113"/>
          </a:xfrm>
        </p:spPr>
        <p:txBody>
          <a:bodyPr anchor="b">
            <a:normAutofit fontScale="90000"/>
          </a:bodyPr>
          <a:lstStyle/>
          <a:p>
            <a:r>
              <a:rPr lang="en-US" sz="3500" dirty="0"/>
              <a:t>Perimenopausal Depression</a:t>
            </a:r>
          </a:p>
        </p:txBody>
      </p:sp>
      <p:sp>
        <p:nvSpPr>
          <p:cNvPr id="3" name="Content Placeholder 2"/>
          <p:cNvSpPr>
            <a:spLocks noGrp="1"/>
          </p:cNvSpPr>
          <p:nvPr>
            <p:ph idx="1"/>
          </p:nvPr>
        </p:nvSpPr>
        <p:spPr>
          <a:xfrm>
            <a:off x="1428494" y="1329165"/>
            <a:ext cx="6024492" cy="4633224"/>
          </a:xfrm>
        </p:spPr>
        <p:txBody>
          <a:bodyPr anchor="t">
            <a:normAutofit/>
          </a:bodyPr>
          <a:lstStyle/>
          <a:p>
            <a:r>
              <a:rPr lang="en-US" dirty="0"/>
              <a:t>Increased risk of exacerbation or new onset depression in perimenopause.</a:t>
            </a:r>
          </a:p>
          <a:p>
            <a:r>
              <a:rPr lang="en-US" dirty="0"/>
              <a:t>Symptoms of perimenopause can mimic or exacerbate psychiatric illness</a:t>
            </a:r>
          </a:p>
          <a:p>
            <a:r>
              <a:rPr lang="en-US" dirty="0"/>
              <a:t>Mood changes, cognitive changes, sleep disturbance, and impaired sexual function can be caused by perimenopause, psychiatric illness, or both.</a:t>
            </a:r>
          </a:p>
          <a:p>
            <a:r>
              <a:rPr lang="en-US" dirty="0"/>
              <a:t>Important to do a full assessment and treat both illness and perimenopausal symptoms</a:t>
            </a:r>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986" y="4847573"/>
            <a:ext cx="1644443" cy="1544450"/>
          </a:xfrm>
          <a:prstGeom prst="rect">
            <a:avLst/>
          </a:prstGeom>
        </p:spPr>
      </p:pic>
      <p:pic>
        <p:nvPicPr>
          <p:cNvPr id="4" name="Picture 3">
            <a:extLst>
              <a:ext uri="{FF2B5EF4-FFF2-40B4-BE49-F238E27FC236}">
                <a16:creationId xmlns:a16="http://schemas.microsoft.com/office/drawing/2014/main" id="{A1770E2C-2584-D24D-9C4D-82A239678530}"/>
              </a:ext>
            </a:extLst>
          </p:cNvPr>
          <p:cNvPicPr>
            <a:picLocks noChangeAspect="1"/>
          </p:cNvPicPr>
          <p:nvPr/>
        </p:nvPicPr>
        <p:blipFill>
          <a:blip r:embed="rId3"/>
          <a:stretch>
            <a:fillRect/>
          </a:stretch>
        </p:blipFill>
        <p:spPr>
          <a:xfrm>
            <a:off x="804310" y="0"/>
            <a:ext cx="6708663" cy="6858000"/>
          </a:xfrm>
          <a:prstGeom prst="rect">
            <a:avLst/>
          </a:prstGeom>
        </p:spPr>
      </p:pic>
    </p:spTree>
    <p:extLst>
      <p:ext uri="{BB962C8B-B14F-4D97-AF65-F5344CB8AC3E}">
        <p14:creationId xmlns:p14="http://schemas.microsoft.com/office/powerpoint/2010/main" val="1083240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8494" y="413359"/>
            <a:ext cx="5773972" cy="915379"/>
          </a:xfrm>
        </p:spPr>
        <p:txBody>
          <a:bodyPr anchor="b">
            <a:normAutofit fontScale="90000"/>
          </a:bodyPr>
          <a:lstStyle/>
          <a:p>
            <a:r>
              <a:rPr lang="en-US" sz="3500" dirty="0"/>
              <a:t>How to Treat Perimenopausal Depression</a:t>
            </a:r>
          </a:p>
        </p:txBody>
      </p:sp>
      <p:sp>
        <p:nvSpPr>
          <p:cNvPr id="3" name="Content Placeholder 2"/>
          <p:cNvSpPr>
            <a:spLocks noGrp="1"/>
          </p:cNvSpPr>
          <p:nvPr>
            <p:ph idx="1"/>
          </p:nvPr>
        </p:nvSpPr>
        <p:spPr>
          <a:xfrm>
            <a:off x="1428494" y="1329165"/>
            <a:ext cx="6024492" cy="4633224"/>
          </a:xfrm>
        </p:spPr>
        <p:txBody>
          <a:bodyPr anchor="t">
            <a:normAutofit lnSpcReduction="10000"/>
          </a:bodyPr>
          <a:lstStyle/>
          <a:p>
            <a:r>
              <a:rPr lang="en-US" sz="2400" dirty="0"/>
              <a:t>Treat the same as depression at other times, but use agents, if needed, that also work for VMS or other symptoms: </a:t>
            </a:r>
          </a:p>
          <a:p>
            <a:pPr lvl="1">
              <a:buFont typeface="Wingdings" pitchFamily="2" charset="2"/>
              <a:buChar char="Ø"/>
            </a:pPr>
            <a:r>
              <a:rPr lang="en-US" sz="2400" dirty="0"/>
              <a:t>SSRIs: citalopram, escitalopram, fluoxetine, paroxetine</a:t>
            </a:r>
          </a:p>
          <a:p>
            <a:pPr lvl="1">
              <a:buFont typeface="Wingdings" pitchFamily="2" charset="2"/>
              <a:buChar char="Ø"/>
            </a:pPr>
            <a:r>
              <a:rPr lang="en-US" sz="2400" dirty="0"/>
              <a:t>SNRIs (also work for chronic pain): duloxetine and venlafaxine or desvenlafaxine </a:t>
            </a:r>
          </a:p>
          <a:p>
            <a:pPr lvl="1">
              <a:buFont typeface="Wingdings" pitchFamily="2" charset="2"/>
              <a:buChar char="Ø"/>
            </a:pPr>
            <a:r>
              <a:rPr lang="en-US" sz="2400" dirty="0"/>
              <a:t>Other: mirtazapine and vortioxetine </a:t>
            </a:r>
          </a:p>
          <a:p>
            <a:r>
              <a:rPr lang="en-US" sz="2400" dirty="0"/>
              <a:t>Investigate and treat remaining perimenopausal symptoms. This can be complicated!</a:t>
            </a:r>
          </a:p>
          <a:p>
            <a:r>
              <a:rPr lang="en-US" sz="2400" dirty="0"/>
              <a:t>Refer when needed for further workup.</a:t>
            </a:r>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986" y="4847573"/>
            <a:ext cx="1644443" cy="1544450"/>
          </a:xfrm>
          <a:prstGeom prst="rect">
            <a:avLst/>
          </a:prstGeom>
        </p:spPr>
      </p:pic>
    </p:spTree>
    <p:extLst>
      <p:ext uri="{BB962C8B-B14F-4D97-AF65-F5344CB8AC3E}">
        <p14:creationId xmlns:p14="http://schemas.microsoft.com/office/powerpoint/2010/main" val="2673982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8494" y="413359"/>
            <a:ext cx="5773972" cy="915379"/>
          </a:xfrm>
        </p:spPr>
        <p:txBody>
          <a:bodyPr anchor="b">
            <a:normAutofit fontScale="90000"/>
          </a:bodyPr>
          <a:lstStyle/>
          <a:p>
            <a:r>
              <a:rPr lang="en-US" sz="3500" dirty="0"/>
              <a:t>How to Treat Perimenopausal Depression – what about MHT?</a:t>
            </a:r>
          </a:p>
        </p:txBody>
      </p:sp>
      <p:sp>
        <p:nvSpPr>
          <p:cNvPr id="3" name="Content Placeholder 2"/>
          <p:cNvSpPr>
            <a:spLocks noGrp="1"/>
          </p:cNvSpPr>
          <p:nvPr>
            <p:ph idx="1"/>
          </p:nvPr>
        </p:nvSpPr>
        <p:spPr>
          <a:xfrm>
            <a:off x="1428494" y="1329165"/>
            <a:ext cx="6024492" cy="4633224"/>
          </a:xfrm>
        </p:spPr>
        <p:txBody>
          <a:bodyPr anchor="t">
            <a:normAutofit fontScale="92500" lnSpcReduction="20000"/>
          </a:bodyPr>
          <a:lstStyle/>
          <a:p>
            <a:r>
              <a:rPr lang="en-US" sz="2400" dirty="0"/>
              <a:t>Menopausal Hormone Therapy (MHT) can be an important adjunct – it’s the gold standard for VMS and may have an impact on mood but…it’s complicated. </a:t>
            </a:r>
          </a:p>
          <a:p>
            <a:r>
              <a:rPr lang="en-US" sz="2400" dirty="0"/>
              <a:t>Some studies have found estrogen to be beneficial in treating depression, but it needs to be given with progesterone in women with a uterus to reduce the risk of endometrial cancer and we don’t have data yet to support the efficacy of this combination.</a:t>
            </a:r>
          </a:p>
          <a:p>
            <a:r>
              <a:rPr lang="en-US" sz="2400" dirty="0"/>
              <a:t>There are also safety concerns but MHT can be an option for women within 10 years of menopause or under 60 without contraindications.</a:t>
            </a:r>
          </a:p>
          <a:p>
            <a:r>
              <a:rPr lang="en-US" sz="2400" dirty="0"/>
              <a:t>Check out the NCRP module: </a:t>
            </a:r>
            <a:r>
              <a:rPr lang="en-US" sz="2400" dirty="0">
                <a:hlinkClick r:id="rId2"/>
              </a:rPr>
              <a:t>Symptoms of Perimenopause and Menopausal Hormone Therapy</a:t>
            </a:r>
            <a:endParaRPr lang="en-US" sz="2400" dirty="0"/>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986" y="4847573"/>
            <a:ext cx="1644443" cy="1544450"/>
          </a:xfrm>
          <a:prstGeom prst="rect">
            <a:avLst/>
          </a:prstGeom>
        </p:spPr>
      </p:pic>
    </p:spTree>
    <p:extLst>
      <p:ext uri="{BB962C8B-B14F-4D97-AF65-F5344CB8AC3E}">
        <p14:creationId xmlns:p14="http://schemas.microsoft.com/office/powerpoint/2010/main" val="2511312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986" y="4847573"/>
            <a:ext cx="1644443" cy="1544450"/>
          </a:xfrm>
          <a:prstGeom prst="rect">
            <a:avLst/>
          </a:prstGeom>
        </p:spPr>
      </p:pic>
      <p:pic>
        <p:nvPicPr>
          <p:cNvPr id="4" name="Picture 3">
            <a:extLst>
              <a:ext uri="{FF2B5EF4-FFF2-40B4-BE49-F238E27FC236}">
                <a16:creationId xmlns:a16="http://schemas.microsoft.com/office/drawing/2014/main" id="{8A1600BE-69D6-814B-987F-65758466774A}"/>
              </a:ext>
            </a:extLst>
          </p:cNvPr>
          <p:cNvPicPr>
            <a:picLocks noChangeAspect="1"/>
          </p:cNvPicPr>
          <p:nvPr/>
        </p:nvPicPr>
        <p:blipFill>
          <a:blip r:embed="rId3"/>
          <a:stretch>
            <a:fillRect/>
          </a:stretch>
        </p:blipFill>
        <p:spPr>
          <a:xfrm>
            <a:off x="1451620" y="-429"/>
            <a:ext cx="5814874" cy="6858000"/>
          </a:xfrm>
          <a:prstGeom prst="rect">
            <a:avLst/>
          </a:prstGeom>
        </p:spPr>
      </p:pic>
    </p:spTree>
    <p:extLst>
      <p:ext uri="{BB962C8B-B14F-4D97-AF65-F5344CB8AC3E}">
        <p14:creationId xmlns:p14="http://schemas.microsoft.com/office/powerpoint/2010/main" val="2758188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8493" y="502021"/>
            <a:ext cx="6287539" cy="525113"/>
          </a:xfrm>
        </p:spPr>
        <p:txBody>
          <a:bodyPr anchor="b">
            <a:normAutofit fontScale="90000"/>
          </a:bodyPr>
          <a:lstStyle/>
          <a:p>
            <a:r>
              <a:rPr lang="en-US" sz="3600" dirty="0"/>
              <a:t>Test Your Learning Questions</a:t>
            </a:r>
            <a:endParaRPr lang="en-US" sz="3500" dirty="0"/>
          </a:p>
        </p:txBody>
      </p:sp>
      <p:sp>
        <p:nvSpPr>
          <p:cNvPr id="3" name="Content Placeholder 2"/>
          <p:cNvSpPr>
            <a:spLocks noGrp="1"/>
          </p:cNvSpPr>
          <p:nvPr>
            <p:ph idx="1"/>
          </p:nvPr>
        </p:nvSpPr>
        <p:spPr>
          <a:xfrm>
            <a:off x="1428494" y="1329165"/>
            <a:ext cx="6024492" cy="4633224"/>
          </a:xfrm>
        </p:spPr>
        <p:txBody>
          <a:bodyPr anchor="t">
            <a:normAutofit/>
          </a:bodyPr>
          <a:lstStyle/>
          <a:p>
            <a:pPr marL="457200" indent="-457200">
              <a:buFont typeface="+mj-lt"/>
              <a:buAutoNum type="arabicPeriod"/>
            </a:pPr>
            <a:r>
              <a:rPr lang="en-US" dirty="0"/>
              <a:t>What is perimenopause, how long does it last, and why is it clinically significant?</a:t>
            </a:r>
          </a:p>
          <a:p>
            <a:pPr marL="457200" indent="-457200">
              <a:buFont typeface="+mj-lt"/>
              <a:buAutoNum type="arabicPeriod"/>
            </a:pPr>
            <a:r>
              <a:rPr lang="en-US" dirty="0"/>
              <a:t>How is perimenopause diagnosed?</a:t>
            </a:r>
          </a:p>
          <a:p>
            <a:pPr marL="457200" indent="-457200">
              <a:buFont typeface="+mj-lt"/>
              <a:buAutoNum type="arabicPeriod"/>
            </a:pPr>
            <a:r>
              <a:rPr lang="en-US" dirty="0"/>
              <a:t>What are typical symptoms of perimenopause?</a:t>
            </a:r>
          </a:p>
          <a:p>
            <a:pPr marL="457200" indent="-457200">
              <a:buFont typeface="+mj-lt"/>
              <a:buAutoNum type="arabicPeriod"/>
            </a:pPr>
            <a:r>
              <a:rPr lang="en-US" dirty="0"/>
              <a:t>What are first line treatments for perimenopausal depression?</a:t>
            </a:r>
          </a:p>
          <a:p>
            <a:pPr marL="457200" indent="-457200">
              <a:buFont typeface="+mj-lt"/>
              <a:buAutoNum type="arabicPeriod"/>
            </a:pPr>
            <a:r>
              <a:rPr lang="en-US" dirty="0"/>
              <a:t>Why is it important to screen for and treat other perimenopausal symptoms in addition to treating depression?</a:t>
            </a:r>
          </a:p>
          <a:p>
            <a:pPr marL="0" indent="0">
              <a:buNone/>
            </a:pPr>
            <a:endParaRPr lang="en-US" dirty="0"/>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6870" y="4447343"/>
            <a:ext cx="2430559" cy="1944680"/>
          </a:xfrm>
          <a:prstGeom prst="rect">
            <a:avLst/>
          </a:prstGeom>
        </p:spPr>
      </p:pic>
    </p:spTree>
    <p:extLst>
      <p:ext uri="{BB962C8B-B14F-4D97-AF65-F5344CB8AC3E}">
        <p14:creationId xmlns:p14="http://schemas.microsoft.com/office/powerpoint/2010/main" val="951503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8493" y="502021"/>
            <a:ext cx="6287539" cy="525113"/>
          </a:xfrm>
        </p:spPr>
        <p:txBody>
          <a:bodyPr anchor="b">
            <a:normAutofit fontScale="90000"/>
          </a:bodyPr>
          <a:lstStyle/>
          <a:p>
            <a:r>
              <a:rPr lang="en-US" sz="3600" dirty="0"/>
              <a:t>Test Your Learning Answers</a:t>
            </a:r>
            <a:endParaRPr lang="en-US" sz="3500" dirty="0"/>
          </a:p>
        </p:txBody>
      </p:sp>
      <p:sp>
        <p:nvSpPr>
          <p:cNvPr id="3" name="Content Placeholder 2"/>
          <p:cNvSpPr>
            <a:spLocks noGrp="1"/>
          </p:cNvSpPr>
          <p:nvPr>
            <p:ph idx="1"/>
          </p:nvPr>
        </p:nvSpPr>
        <p:spPr>
          <a:xfrm>
            <a:off x="1428494" y="1329165"/>
            <a:ext cx="6024492" cy="4633224"/>
          </a:xfrm>
        </p:spPr>
        <p:txBody>
          <a:bodyPr anchor="t">
            <a:normAutofit/>
          </a:bodyPr>
          <a:lstStyle/>
          <a:p>
            <a:pPr marL="457200" indent="-457200">
              <a:buFont typeface="+mj-lt"/>
              <a:buAutoNum type="arabicPeriod"/>
            </a:pPr>
            <a:r>
              <a:rPr lang="en-US" dirty="0"/>
              <a:t>What is perimenopause, how long does it last, and why is it clinically significant? </a:t>
            </a:r>
            <a:r>
              <a:rPr lang="en-US" dirty="0">
                <a:solidFill>
                  <a:srgbClr val="FF0000"/>
                </a:solidFill>
              </a:rPr>
              <a:t>Perimenopause is the time leading up to menopause (12 months with no period), typically 4-8 years, when hormones fluctuate and periods are irregular. It is a window of risk for new onset or exacerbation of depression.</a:t>
            </a:r>
          </a:p>
          <a:p>
            <a:pPr marL="457200" indent="-457200">
              <a:buFont typeface="+mj-lt"/>
              <a:buAutoNum type="arabicPeriod"/>
            </a:pPr>
            <a:r>
              <a:rPr lang="en-US" dirty="0"/>
              <a:t>How is perimenopause diagnosed? </a:t>
            </a:r>
            <a:r>
              <a:rPr lang="en-US" dirty="0">
                <a:solidFill>
                  <a:srgbClr val="FF0000"/>
                </a:solidFill>
              </a:rPr>
              <a:t>Through clinical interview based on 2 or more periods in 10 months fluctuating by at least 7 days.</a:t>
            </a:r>
          </a:p>
          <a:p>
            <a:pPr marL="0" indent="0">
              <a:buNone/>
            </a:pPr>
            <a:endParaRPr lang="en-US" dirty="0"/>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6870" y="4447343"/>
            <a:ext cx="2430559" cy="1944680"/>
          </a:xfrm>
          <a:prstGeom prst="rect">
            <a:avLst/>
          </a:prstGeom>
        </p:spPr>
      </p:pic>
    </p:spTree>
    <p:extLst>
      <p:ext uri="{BB962C8B-B14F-4D97-AF65-F5344CB8AC3E}">
        <p14:creationId xmlns:p14="http://schemas.microsoft.com/office/powerpoint/2010/main" val="4012812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8493" y="502021"/>
            <a:ext cx="6287539" cy="525113"/>
          </a:xfrm>
        </p:spPr>
        <p:txBody>
          <a:bodyPr anchor="b">
            <a:normAutofit fontScale="90000"/>
          </a:bodyPr>
          <a:lstStyle/>
          <a:p>
            <a:r>
              <a:rPr lang="en-US" sz="3600" dirty="0"/>
              <a:t>Test Your Learning Answers</a:t>
            </a:r>
            <a:endParaRPr lang="en-US" sz="3500" dirty="0"/>
          </a:p>
        </p:txBody>
      </p:sp>
      <p:sp>
        <p:nvSpPr>
          <p:cNvPr id="3" name="Content Placeholder 2"/>
          <p:cNvSpPr>
            <a:spLocks noGrp="1"/>
          </p:cNvSpPr>
          <p:nvPr>
            <p:ph idx="1"/>
          </p:nvPr>
        </p:nvSpPr>
        <p:spPr>
          <a:xfrm>
            <a:off x="1428494" y="1329165"/>
            <a:ext cx="6024492" cy="4633224"/>
          </a:xfrm>
        </p:spPr>
        <p:txBody>
          <a:bodyPr anchor="t">
            <a:normAutofit/>
          </a:bodyPr>
          <a:lstStyle/>
          <a:p>
            <a:pPr marL="457200" indent="-457200">
              <a:buFont typeface="+mj-lt"/>
              <a:buAutoNum type="arabicPeriod" startAt="3"/>
            </a:pPr>
            <a:r>
              <a:rPr lang="en-US" dirty="0"/>
              <a:t>What are typical symptoms of perimenopause? </a:t>
            </a:r>
            <a:r>
              <a:rPr lang="en-US" dirty="0">
                <a:solidFill>
                  <a:srgbClr val="FF0000"/>
                </a:solidFill>
              </a:rPr>
              <a:t>VMS, sleep disturbance, cognitive complaints, urinary problems, vaginal dryness or discomfort, weight gain and joint pain.</a:t>
            </a:r>
          </a:p>
          <a:p>
            <a:pPr marL="457200" indent="-457200">
              <a:buFont typeface="+mj-lt"/>
              <a:buAutoNum type="arabicPeriod" startAt="3"/>
            </a:pPr>
            <a:r>
              <a:rPr lang="en-US" dirty="0"/>
              <a:t>What are first line treatments for perimenopausal depression? </a:t>
            </a:r>
            <a:r>
              <a:rPr lang="en-US" dirty="0">
                <a:solidFill>
                  <a:srgbClr val="FF0000"/>
                </a:solidFill>
              </a:rPr>
              <a:t>SSRIs and SNRIs that also work for VMS, plus mirtazapine and vortioxetine</a:t>
            </a:r>
          </a:p>
          <a:p>
            <a:pPr marL="457200" indent="-457200">
              <a:buFont typeface="+mj-lt"/>
              <a:buAutoNum type="arabicPeriod" startAt="3"/>
            </a:pPr>
            <a:r>
              <a:rPr lang="en-US" dirty="0"/>
              <a:t>Why is it important to screen for and treat other perimenopausal symptoms in addition to treating depression? </a:t>
            </a:r>
            <a:r>
              <a:rPr lang="en-US" dirty="0">
                <a:solidFill>
                  <a:srgbClr val="FF0000"/>
                </a:solidFill>
              </a:rPr>
              <a:t>Other symptoms may mimic, worsen or prolong depression, treating the whole patient is likely to be more successful!</a:t>
            </a:r>
          </a:p>
          <a:p>
            <a:pPr marL="0" indent="0">
              <a:buNone/>
            </a:pPr>
            <a:endParaRPr lang="en-US" dirty="0">
              <a:solidFill>
                <a:srgbClr val="FF0000"/>
              </a:solidFill>
            </a:endParaRPr>
          </a:p>
          <a:p>
            <a:pPr marL="0" indent="0">
              <a:buNone/>
            </a:pPr>
            <a:endParaRPr lang="en-US" dirty="0"/>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986" y="4759889"/>
            <a:ext cx="1644443" cy="1632133"/>
          </a:xfrm>
          <a:prstGeom prst="rect">
            <a:avLst/>
          </a:prstGeom>
        </p:spPr>
      </p:pic>
    </p:spTree>
    <p:extLst>
      <p:ext uri="{BB962C8B-B14F-4D97-AF65-F5344CB8AC3E}">
        <p14:creationId xmlns:p14="http://schemas.microsoft.com/office/powerpoint/2010/main" val="1993835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8494" y="601249"/>
            <a:ext cx="6024492" cy="915379"/>
          </a:xfrm>
        </p:spPr>
        <p:txBody>
          <a:bodyPr anchor="b">
            <a:normAutofit fontScale="90000"/>
          </a:bodyPr>
          <a:lstStyle/>
          <a:p>
            <a:r>
              <a:rPr lang="en-US" sz="3500" dirty="0"/>
              <a:t>How to</a:t>
            </a:r>
            <a:r>
              <a:rPr lang="en-US" sz="3200" dirty="0"/>
              <a:t> Deepen Your Learning in Perimenopause using NCRP Resources</a:t>
            </a:r>
            <a:endParaRPr lang="en-US" sz="3500" dirty="0"/>
          </a:p>
        </p:txBody>
      </p:sp>
      <p:sp>
        <p:nvSpPr>
          <p:cNvPr id="3" name="Content Placeholder 2"/>
          <p:cNvSpPr>
            <a:spLocks noGrp="1"/>
          </p:cNvSpPr>
          <p:nvPr>
            <p:ph idx="1"/>
          </p:nvPr>
        </p:nvSpPr>
        <p:spPr>
          <a:xfrm>
            <a:off x="292048" y="1851080"/>
            <a:ext cx="6024492" cy="4633224"/>
          </a:xfrm>
        </p:spPr>
        <p:txBody>
          <a:bodyPr anchor="t">
            <a:normAutofit/>
          </a:bodyPr>
          <a:lstStyle/>
          <a:p>
            <a:r>
              <a:rPr lang="en-US" sz="2400" dirty="0"/>
              <a:t>Visit the NCRP Perimenopause </a:t>
            </a:r>
            <a:r>
              <a:rPr lang="en-US" sz="2400" dirty="0">
                <a:hlinkClick r:id="rId3"/>
              </a:rPr>
              <a:t>Module</a:t>
            </a:r>
            <a:r>
              <a:rPr lang="en-US" sz="2400" dirty="0"/>
              <a:t> containing:</a:t>
            </a:r>
          </a:p>
          <a:p>
            <a:pPr lvl="1">
              <a:buFont typeface="Wingdings" pitchFamily="2" charset="2"/>
              <a:buChar char="Ø"/>
            </a:pPr>
            <a:r>
              <a:rPr lang="en-US" sz="2100" dirty="0">
                <a:hlinkClick r:id="rId4"/>
              </a:rPr>
              <a:t>Epidemiology of Psychiatric Illness During Perimenopause</a:t>
            </a:r>
            <a:endParaRPr lang="en-US" sz="2100" dirty="0"/>
          </a:p>
          <a:p>
            <a:pPr lvl="1">
              <a:buFont typeface="Wingdings" pitchFamily="2" charset="2"/>
              <a:buChar char="Ø"/>
            </a:pPr>
            <a:r>
              <a:rPr lang="en-US" sz="2100" dirty="0">
                <a:hlinkClick r:id="rId5"/>
              </a:rPr>
              <a:t>Symptoms of Perimenopause and Menopausal Hormone Therapy</a:t>
            </a:r>
            <a:endParaRPr lang="en-US" sz="2100" dirty="0"/>
          </a:p>
          <a:p>
            <a:pPr lvl="1">
              <a:buFont typeface="Wingdings" pitchFamily="2" charset="2"/>
              <a:buChar char="Ø"/>
            </a:pPr>
            <a:r>
              <a:rPr lang="en-US" sz="2100" dirty="0">
                <a:hlinkClick r:id="rId6"/>
              </a:rPr>
              <a:t>Alternative Treatments for Vasomotor Symptoms</a:t>
            </a:r>
            <a:endParaRPr lang="en-US" sz="2100" dirty="0"/>
          </a:p>
          <a:p>
            <a:pPr lvl="1">
              <a:buFont typeface="Wingdings" pitchFamily="2" charset="2"/>
              <a:buChar char="Ø"/>
            </a:pPr>
            <a:r>
              <a:rPr lang="en-US" sz="2100" dirty="0">
                <a:hlinkClick r:id="rId7"/>
              </a:rPr>
              <a:t>Putting it all Together</a:t>
            </a:r>
            <a:endParaRPr lang="en-US" sz="2100" dirty="0"/>
          </a:p>
          <a:p>
            <a:pPr lvl="1">
              <a:buFont typeface="Wingdings" pitchFamily="2" charset="2"/>
              <a:buChar char="Ø"/>
            </a:pPr>
            <a:r>
              <a:rPr lang="en-US" sz="2100" dirty="0">
                <a:hlinkClick r:id="rId8"/>
              </a:rPr>
              <a:t>A Progressive Case Conference </a:t>
            </a:r>
            <a:r>
              <a:rPr lang="en-US" sz="2100" dirty="0"/>
              <a:t>with 3 Videos of a Sample Patient Interview</a:t>
            </a:r>
          </a:p>
          <a:p>
            <a:pPr lvl="1">
              <a:buFont typeface="Wingdings" pitchFamily="2" charset="2"/>
              <a:buChar char="Ø"/>
            </a:pPr>
            <a:r>
              <a:rPr lang="en-US" sz="2100" dirty="0"/>
              <a:t>A </a:t>
            </a:r>
            <a:r>
              <a:rPr lang="en-US" sz="2100" dirty="0">
                <a:hlinkClick r:id="rId9"/>
              </a:rPr>
              <a:t>Media Module </a:t>
            </a:r>
            <a:r>
              <a:rPr lang="en-US" sz="2100" dirty="0"/>
              <a:t>on “Bioidentical” Hormones</a:t>
            </a:r>
          </a:p>
          <a:p>
            <a:pPr lvl="1"/>
            <a:endParaRPr lang="en-US" sz="2100" dirty="0"/>
          </a:p>
          <a:p>
            <a:pPr lvl="1"/>
            <a:endParaRPr lang="en-US" sz="2100" dirty="0"/>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52986" y="4847573"/>
            <a:ext cx="1644443" cy="1544450"/>
          </a:xfrm>
          <a:prstGeom prst="rect">
            <a:avLst/>
          </a:prstGeom>
        </p:spPr>
      </p:pic>
      <p:pic>
        <p:nvPicPr>
          <p:cNvPr id="4" name="Online Media 3" descr="Perimenopause Progressive Case Conference Video 1">
            <a:hlinkClick r:id="" action="ppaction://media"/>
            <a:extLst>
              <a:ext uri="{FF2B5EF4-FFF2-40B4-BE49-F238E27FC236}">
                <a16:creationId xmlns:a16="http://schemas.microsoft.com/office/drawing/2014/main" id="{4A6B48B7-6132-B149-AA18-788890992AF9}"/>
              </a:ext>
            </a:extLst>
          </p:cNvPr>
          <p:cNvPicPr>
            <a:picLocks noRot="1" noChangeAspect="1"/>
          </p:cNvPicPr>
          <p:nvPr>
            <a:videoFile r:link="rId1"/>
          </p:nvPr>
        </p:nvPicPr>
        <p:blipFill>
          <a:blip r:embed="rId11"/>
          <a:stretch>
            <a:fillRect/>
          </a:stretch>
        </p:blipFill>
        <p:spPr>
          <a:xfrm>
            <a:off x="6557429" y="3776162"/>
            <a:ext cx="2540000" cy="1435100"/>
          </a:xfrm>
          <a:prstGeom prst="rect">
            <a:avLst/>
          </a:prstGeom>
        </p:spPr>
      </p:pic>
    </p:spTree>
    <p:extLst>
      <p:ext uri="{BB962C8B-B14F-4D97-AF65-F5344CB8AC3E}">
        <p14:creationId xmlns:p14="http://schemas.microsoft.com/office/powerpoint/2010/main" val="47938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4027" y="5751321"/>
            <a:ext cx="934567" cy="649051"/>
          </a:xfrm>
          <a:prstGeom prst="rect">
            <a:avLst/>
          </a:prstGeom>
        </p:spPr>
      </p:pic>
      <p:pic>
        <p:nvPicPr>
          <p:cNvPr id="12" name="Picture 11">
            <a:extLst>
              <a:ext uri="{FF2B5EF4-FFF2-40B4-BE49-F238E27FC236}">
                <a16:creationId xmlns:a16="http://schemas.microsoft.com/office/drawing/2014/main" id="{C3DA13E9-27DE-924E-B880-E6651DBC8CE8}"/>
              </a:ext>
            </a:extLst>
          </p:cNvPr>
          <p:cNvPicPr>
            <a:picLocks noChangeAspect="1"/>
          </p:cNvPicPr>
          <p:nvPr/>
        </p:nvPicPr>
        <p:blipFill>
          <a:blip r:embed="rId3"/>
          <a:stretch>
            <a:fillRect/>
          </a:stretch>
        </p:blipFill>
        <p:spPr>
          <a:xfrm>
            <a:off x="255406" y="152876"/>
            <a:ext cx="8633188" cy="5598445"/>
          </a:xfrm>
          <a:prstGeom prst="rect">
            <a:avLst/>
          </a:prstGeom>
        </p:spPr>
      </p:pic>
    </p:spTree>
    <p:extLst>
      <p:ext uri="{BB962C8B-B14F-4D97-AF65-F5344CB8AC3E}">
        <p14:creationId xmlns:p14="http://schemas.microsoft.com/office/powerpoint/2010/main" val="1136883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341300" y="1464399"/>
            <a:ext cx="2434296" cy="3071906"/>
          </a:xfrm>
        </p:spPr>
        <p:txBody>
          <a:bodyPr vert="horz" lIns="91440" tIns="45720" rIns="91440" bIns="45720" rtlCol="0" anchor="t">
            <a:normAutofit/>
          </a:bodyPr>
          <a:lstStyle/>
          <a:p>
            <a:pPr defTabSz="914400"/>
            <a:r>
              <a:rPr lang="en-US" sz="3000" kern="1200" dirty="0">
                <a:solidFill>
                  <a:srgbClr val="FFFFFF"/>
                </a:solidFill>
                <a:latin typeface="+mj-lt"/>
                <a:ea typeface="+mj-ea"/>
                <a:cs typeface="+mj-cs"/>
              </a:rPr>
              <a:t>The Menstrual Cycle and the PMDD Hazard Zone </a:t>
            </a:r>
            <a:br>
              <a:rPr lang="en-US" sz="3000" kern="1200" dirty="0">
                <a:solidFill>
                  <a:srgbClr val="FFFFFF"/>
                </a:solidFill>
                <a:latin typeface="+mj-lt"/>
                <a:ea typeface="+mj-ea"/>
                <a:cs typeface="+mj-cs"/>
              </a:rPr>
            </a:br>
            <a:r>
              <a:rPr lang="en-US" sz="3000" kern="1200" dirty="0">
                <a:solidFill>
                  <a:srgbClr val="FFFFFF"/>
                </a:solidFill>
                <a:latin typeface="+mj-lt"/>
                <a:ea typeface="+mj-ea"/>
                <a:cs typeface="+mj-cs"/>
              </a:rPr>
              <a:t>(Day 21-Day 2)</a:t>
            </a:r>
          </a:p>
        </p:txBody>
      </p:sp>
      <p:pic>
        <p:nvPicPr>
          <p:cNvPr id="4" name="Content Placeholder 3" descr="Screen Shot 2019-05-18 at 10.12.09 PM.png"/>
          <p:cNvPicPr>
            <a:picLocks noGrp="1" noChangeAspect="1"/>
          </p:cNvPicPr>
          <p:nvPr>
            <p:ph idx="1"/>
          </p:nvPr>
        </p:nvPicPr>
        <p:blipFill>
          <a:blip r:embed="rId2">
            <a:extLst>
              <a:ext uri="{28A0092B-C50C-407E-A947-70E740481C1C}">
                <a14:useLocalDpi xmlns:a14="http://schemas.microsoft.com/office/drawing/2010/main" val="0"/>
              </a:ext>
            </a:extLst>
          </a:blip>
          <a:srcRect t="11572" b="11572"/>
          <a:stretch>
            <a:fillRect/>
          </a:stretch>
        </p:blipFill>
        <p:spPr>
          <a:xfrm>
            <a:off x="3229659" y="1340916"/>
            <a:ext cx="5801607" cy="3809458"/>
          </a:xfrm>
          <a:prstGeom prst="rect">
            <a:avLst/>
          </a:prstGeom>
        </p:spPr>
      </p:pic>
      <p:pic>
        <p:nvPicPr>
          <p:cNvPr id="12" name="Picture 11">
            <a:extLst>
              <a:ext uri="{FF2B5EF4-FFF2-40B4-BE49-F238E27FC236}">
                <a16:creationId xmlns:a16="http://schemas.microsoft.com/office/drawing/2014/main" id="{B04EB524-B3A2-8440-98F3-277A0B189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570" y="5369434"/>
            <a:ext cx="1891430" cy="1488137"/>
          </a:xfrm>
          <a:prstGeom prst="rect">
            <a:avLst/>
          </a:prstGeom>
        </p:spPr>
      </p:pic>
    </p:spTree>
    <p:extLst>
      <p:ext uri="{BB962C8B-B14F-4D97-AF65-F5344CB8AC3E}">
        <p14:creationId xmlns:p14="http://schemas.microsoft.com/office/powerpoint/2010/main" val="254647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8494" y="502021"/>
            <a:ext cx="3143506" cy="525113"/>
          </a:xfrm>
        </p:spPr>
        <p:txBody>
          <a:bodyPr anchor="b">
            <a:normAutofit fontScale="90000"/>
          </a:bodyPr>
          <a:lstStyle/>
          <a:p>
            <a:r>
              <a:rPr lang="en-US" sz="3500" dirty="0"/>
              <a:t>What is PMS?</a:t>
            </a:r>
          </a:p>
        </p:txBody>
      </p:sp>
      <p:sp>
        <p:nvSpPr>
          <p:cNvPr id="3" name="Content Placeholder 2"/>
          <p:cNvSpPr>
            <a:spLocks noGrp="1"/>
          </p:cNvSpPr>
          <p:nvPr>
            <p:ph idx="1"/>
          </p:nvPr>
        </p:nvSpPr>
        <p:spPr>
          <a:xfrm>
            <a:off x="1428494" y="1329165"/>
            <a:ext cx="6024492" cy="4633224"/>
          </a:xfrm>
        </p:spPr>
        <p:txBody>
          <a:bodyPr anchor="t">
            <a:normAutofit/>
          </a:bodyPr>
          <a:lstStyle/>
          <a:p>
            <a:pPr marL="0" lvl="0" indent="0">
              <a:buNone/>
            </a:pPr>
            <a:r>
              <a:rPr lang="en-US" dirty="0"/>
              <a:t>The International Society for Premenstrual Disorders and the Royal College of Obstetricians and Gynecologists define PMS as </a:t>
            </a:r>
          </a:p>
          <a:p>
            <a:pPr marL="0" indent="0">
              <a:buNone/>
            </a:pPr>
            <a:r>
              <a:rPr lang="en-US" dirty="0"/>
              <a:t>	1) Physical and or emotional symptoms</a:t>
            </a:r>
          </a:p>
          <a:p>
            <a:pPr marL="0" indent="0">
              <a:buNone/>
            </a:pPr>
            <a:r>
              <a:rPr lang="en-US" dirty="0"/>
              <a:t>	2) Symptoms are present during luteal phase and abate as menstruation begins</a:t>
            </a:r>
          </a:p>
          <a:p>
            <a:pPr marL="0" indent="0">
              <a:buNone/>
            </a:pPr>
            <a:r>
              <a:rPr lang="en-US" dirty="0"/>
              <a:t>	3) A symptom-free week</a:t>
            </a:r>
          </a:p>
          <a:p>
            <a:pPr marL="0" indent="0">
              <a:buNone/>
            </a:pPr>
            <a:r>
              <a:rPr lang="en-US" dirty="0"/>
              <a:t>	4) Symptoms are associated with significant impairment during luteal phase</a:t>
            </a:r>
          </a:p>
          <a:p>
            <a:endParaRPr lang="en-US" sz="1600" dirty="0"/>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6870" y="4447343"/>
            <a:ext cx="2430559" cy="1944680"/>
          </a:xfrm>
          <a:prstGeom prst="rect">
            <a:avLst/>
          </a:prstGeom>
        </p:spPr>
      </p:pic>
    </p:spTree>
    <p:extLst>
      <p:ext uri="{BB962C8B-B14F-4D97-AF65-F5344CB8AC3E}">
        <p14:creationId xmlns:p14="http://schemas.microsoft.com/office/powerpoint/2010/main" val="1216411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8494" y="502021"/>
            <a:ext cx="3143506" cy="525113"/>
          </a:xfrm>
        </p:spPr>
        <p:txBody>
          <a:bodyPr anchor="b">
            <a:normAutofit fontScale="90000"/>
          </a:bodyPr>
          <a:lstStyle/>
          <a:p>
            <a:r>
              <a:rPr lang="en-US" sz="3600" dirty="0"/>
              <a:t>What is PMDD?</a:t>
            </a:r>
            <a:endParaRPr lang="en-US" sz="3500" dirty="0"/>
          </a:p>
        </p:txBody>
      </p:sp>
      <p:sp>
        <p:nvSpPr>
          <p:cNvPr id="3" name="Content Placeholder 2"/>
          <p:cNvSpPr>
            <a:spLocks noGrp="1"/>
          </p:cNvSpPr>
          <p:nvPr>
            <p:ph idx="1"/>
          </p:nvPr>
        </p:nvSpPr>
        <p:spPr>
          <a:xfrm>
            <a:off x="1428494" y="1329165"/>
            <a:ext cx="6024492" cy="4633224"/>
          </a:xfrm>
        </p:spPr>
        <p:txBody>
          <a:bodyPr anchor="t">
            <a:normAutofit fontScale="70000" lnSpcReduction="20000"/>
          </a:bodyPr>
          <a:lstStyle/>
          <a:p>
            <a:pPr marL="0" indent="0">
              <a:buNone/>
            </a:pPr>
            <a:r>
              <a:rPr lang="en-US" dirty="0"/>
              <a:t>DSM-V Criteria</a:t>
            </a:r>
          </a:p>
          <a:p>
            <a:pPr marL="0" indent="0">
              <a:buNone/>
            </a:pPr>
            <a:r>
              <a:rPr lang="en-US" dirty="0"/>
              <a:t>A. In most menstrual cycles, following symptoms must be present in final week before onset of menses, start to </a:t>
            </a:r>
            <a:r>
              <a:rPr lang="en-US" i="1" dirty="0"/>
              <a:t>improve</a:t>
            </a:r>
            <a:r>
              <a:rPr lang="en-US" dirty="0"/>
              <a:t> within few days after onset of menses, and become </a:t>
            </a:r>
            <a:r>
              <a:rPr lang="en-US" i="1" dirty="0">
                <a:highlight>
                  <a:srgbClr val="FFFF00"/>
                </a:highlight>
              </a:rPr>
              <a:t>minimal or</a:t>
            </a:r>
            <a:r>
              <a:rPr lang="en-US" dirty="0">
                <a:highlight>
                  <a:srgbClr val="FFFF00"/>
                </a:highlight>
              </a:rPr>
              <a:t> absent in week </a:t>
            </a:r>
            <a:r>
              <a:rPr lang="en-US" dirty="0" err="1">
                <a:highlight>
                  <a:srgbClr val="FFFF00"/>
                </a:highlight>
              </a:rPr>
              <a:t>postmenses</a:t>
            </a:r>
            <a:r>
              <a:rPr lang="en-US" dirty="0"/>
              <a:t>–at least 1 symptom must be either (1), (2), (3), or (4) and individual must experience at least 5 total symptoms:</a:t>
            </a:r>
          </a:p>
          <a:p>
            <a:pPr marL="0" indent="0">
              <a:buNone/>
            </a:pPr>
            <a:r>
              <a:rPr lang="en-US" dirty="0"/>
              <a:t>1. Marked affective lability (</a:t>
            </a:r>
            <a:r>
              <a:rPr lang="en-US" dirty="0" err="1"/>
              <a:t>eg</a:t>
            </a:r>
            <a:r>
              <a:rPr lang="en-US" dirty="0"/>
              <a:t>, mood swings; feeling suddenly sad or tearful or increased sensitivity to rejection)</a:t>
            </a:r>
          </a:p>
          <a:p>
            <a:pPr marL="0" indent="0">
              <a:buNone/>
            </a:pPr>
            <a:r>
              <a:rPr lang="en-US" dirty="0"/>
              <a:t>2. Marked irritability or anger or increased interpersonal conflicts</a:t>
            </a:r>
          </a:p>
          <a:p>
            <a:pPr marL="0" indent="0">
              <a:buNone/>
            </a:pPr>
            <a:r>
              <a:rPr lang="en-US" dirty="0"/>
              <a:t>3. Marked depressed mood, feelings of hopelessness, or self-deprecating thoughts</a:t>
            </a:r>
          </a:p>
          <a:p>
            <a:pPr marL="0" indent="0">
              <a:buNone/>
            </a:pPr>
            <a:r>
              <a:rPr lang="en-US" dirty="0"/>
              <a:t>4. Marked anxiety, tension, feelings of being “keyed up,” or “on edge”</a:t>
            </a:r>
          </a:p>
          <a:p>
            <a:pPr marL="0" indent="0">
              <a:buNone/>
            </a:pPr>
            <a:r>
              <a:rPr lang="en-US" dirty="0"/>
              <a:t>5. Decreased interest in usual activities (</a:t>
            </a:r>
            <a:r>
              <a:rPr lang="en-US" dirty="0" err="1"/>
              <a:t>eg</a:t>
            </a:r>
            <a:r>
              <a:rPr lang="en-US" dirty="0"/>
              <a:t>, work, school, friends, hobbies)</a:t>
            </a:r>
          </a:p>
          <a:p>
            <a:pPr marL="0" indent="0">
              <a:buNone/>
            </a:pPr>
            <a:r>
              <a:rPr lang="en-US" dirty="0"/>
              <a:t>6. Subjective difficulty in concentration</a:t>
            </a:r>
          </a:p>
          <a:p>
            <a:pPr marL="0" indent="0">
              <a:buNone/>
            </a:pPr>
            <a:r>
              <a:rPr lang="en-US" dirty="0"/>
              <a:t>7. Lethargy, easy fatigability, or marked lack of energy</a:t>
            </a:r>
          </a:p>
          <a:p>
            <a:pPr marL="0" indent="0">
              <a:buNone/>
            </a:pPr>
            <a:r>
              <a:rPr lang="en-US" dirty="0"/>
              <a:t>8. Marked change in appetite, overeating, or specific food cravings</a:t>
            </a:r>
          </a:p>
          <a:p>
            <a:pPr marL="0" indent="0">
              <a:buNone/>
            </a:pPr>
            <a:r>
              <a:rPr lang="en-US" dirty="0"/>
              <a:t>9. Hypersomnia or insomnia</a:t>
            </a:r>
          </a:p>
          <a:p>
            <a:pPr marL="0" indent="0">
              <a:buNone/>
            </a:pPr>
            <a:r>
              <a:rPr lang="en-US" dirty="0"/>
              <a:t>10. A sense of being overwhelmed or out of control</a:t>
            </a:r>
          </a:p>
          <a:p>
            <a:pPr marL="0" indent="0">
              <a:buNone/>
            </a:pPr>
            <a:r>
              <a:rPr lang="en-US" dirty="0"/>
              <a:t>11. Physical symptoms such as breast tenderness or swelling, joint or muscle pain, sensation of “bloating,” weight gain</a:t>
            </a:r>
            <a:endParaRPr lang="en-US" sz="1600" dirty="0"/>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6870" y="4447343"/>
            <a:ext cx="2430559" cy="1944680"/>
          </a:xfrm>
          <a:prstGeom prst="rect">
            <a:avLst/>
          </a:prstGeom>
        </p:spPr>
      </p:pic>
    </p:spTree>
    <p:extLst>
      <p:ext uri="{BB962C8B-B14F-4D97-AF65-F5344CB8AC3E}">
        <p14:creationId xmlns:p14="http://schemas.microsoft.com/office/powerpoint/2010/main" val="463637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8494" y="502021"/>
            <a:ext cx="3143506" cy="525113"/>
          </a:xfrm>
        </p:spPr>
        <p:txBody>
          <a:bodyPr anchor="b">
            <a:normAutofit fontScale="90000"/>
          </a:bodyPr>
          <a:lstStyle/>
          <a:p>
            <a:r>
              <a:rPr lang="en-US" sz="3600" dirty="0"/>
              <a:t>What is PMDD?</a:t>
            </a:r>
            <a:endParaRPr lang="en-US" sz="3500" dirty="0"/>
          </a:p>
        </p:txBody>
      </p:sp>
      <p:sp>
        <p:nvSpPr>
          <p:cNvPr id="3" name="Content Placeholder 2"/>
          <p:cNvSpPr>
            <a:spLocks noGrp="1"/>
          </p:cNvSpPr>
          <p:nvPr>
            <p:ph idx="1"/>
          </p:nvPr>
        </p:nvSpPr>
        <p:spPr>
          <a:xfrm>
            <a:off x="1428494" y="1329165"/>
            <a:ext cx="6024492" cy="4633224"/>
          </a:xfrm>
        </p:spPr>
        <p:txBody>
          <a:bodyPr anchor="t">
            <a:normAutofit fontScale="92500"/>
          </a:bodyPr>
          <a:lstStyle/>
          <a:p>
            <a:pPr marL="0" indent="0">
              <a:buNone/>
            </a:pPr>
            <a:r>
              <a:rPr lang="en-US" dirty="0"/>
              <a:t>B. Symptoms are associated with </a:t>
            </a:r>
            <a:r>
              <a:rPr lang="en-US" dirty="0">
                <a:highlight>
                  <a:srgbClr val="FFFF00"/>
                </a:highlight>
              </a:rPr>
              <a:t>clinically significant distress or interference</a:t>
            </a:r>
            <a:r>
              <a:rPr lang="en-US" dirty="0"/>
              <a:t> with work, school, usual social activities, or relationships</a:t>
            </a:r>
          </a:p>
          <a:p>
            <a:pPr marL="0" indent="0">
              <a:buNone/>
            </a:pPr>
            <a:r>
              <a:rPr lang="en-US" dirty="0"/>
              <a:t> </a:t>
            </a:r>
          </a:p>
          <a:p>
            <a:pPr marL="0" indent="0">
              <a:buNone/>
            </a:pPr>
            <a:r>
              <a:rPr lang="en-US" dirty="0"/>
              <a:t>C. Disturbance is not merely exacerbation of symptoms of another disorder</a:t>
            </a:r>
          </a:p>
          <a:p>
            <a:pPr marL="0" indent="0">
              <a:buNone/>
            </a:pPr>
            <a:r>
              <a:rPr lang="en-US" dirty="0"/>
              <a:t> </a:t>
            </a:r>
          </a:p>
          <a:p>
            <a:pPr marL="0" indent="0">
              <a:buNone/>
            </a:pPr>
            <a:r>
              <a:rPr lang="en-US" dirty="0"/>
              <a:t>D. Criterion A should be confirmed by prospective daily ratings during at least 2 symptomatic cycles (diagnosis may be made provisionally prior to this confirmation)</a:t>
            </a:r>
          </a:p>
          <a:p>
            <a:pPr marL="0" indent="0">
              <a:buNone/>
            </a:pPr>
            <a:r>
              <a:rPr lang="en-US" dirty="0"/>
              <a:t> </a:t>
            </a:r>
          </a:p>
          <a:p>
            <a:pPr marL="0" indent="0">
              <a:buNone/>
            </a:pPr>
            <a:r>
              <a:rPr lang="en-US" dirty="0"/>
              <a:t>E. Symptoms are not due to direct physiological effects of substance (</a:t>
            </a:r>
            <a:r>
              <a:rPr lang="en-US" dirty="0" err="1"/>
              <a:t>eg</a:t>
            </a:r>
            <a:r>
              <a:rPr lang="en-US" dirty="0"/>
              <a:t>, drug of abuse, medication or other treatment) or another medical condition (</a:t>
            </a:r>
            <a:r>
              <a:rPr lang="en-US" dirty="0" err="1"/>
              <a:t>eg</a:t>
            </a:r>
            <a:r>
              <a:rPr lang="en-US" dirty="0"/>
              <a:t>, hyperthyroidism)</a:t>
            </a:r>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986" y="4698999"/>
            <a:ext cx="1644443" cy="1693023"/>
          </a:xfrm>
          <a:prstGeom prst="rect">
            <a:avLst/>
          </a:prstGeom>
        </p:spPr>
      </p:pic>
    </p:spTree>
    <p:extLst>
      <p:ext uri="{BB962C8B-B14F-4D97-AF65-F5344CB8AC3E}">
        <p14:creationId xmlns:p14="http://schemas.microsoft.com/office/powerpoint/2010/main" val="3190821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8493" y="502021"/>
            <a:ext cx="6287539" cy="525113"/>
          </a:xfrm>
        </p:spPr>
        <p:txBody>
          <a:bodyPr anchor="b">
            <a:normAutofit fontScale="90000"/>
          </a:bodyPr>
          <a:lstStyle/>
          <a:p>
            <a:r>
              <a:rPr lang="en-US" sz="3600" dirty="0"/>
              <a:t>How Common are PMS &amp; PMDD?</a:t>
            </a:r>
            <a:endParaRPr lang="en-US" sz="3500" dirty="0"/>
          </a:p>
        </p:txBody>
      </p:sp>
      <p:sp>
        <p:nvSpPr>
          <p:cNvPr id="3" name="Content Placeholder 2"/>
          <p:cNvSpPr>
            <a:spLocks noGrp="1"/>
          </p:cNvSpPr>
          <p:nvPr>
            <p:ph idx="1"/>
          </p:nvPr>
        </p:nvSpPr>
        <p:spPr>
          <a:xfrm>
            <a:off x="1428494" y="1329165"/>
            <a:ext cx="6024492" cy="4633224"/>
          </a:xfrm>
        </p:spPr>
        <p:txBody>
          <a:bodyPr anchor="t">
            <a:normAutofit/>
          </a:bodyPr>
          <a:lstStyle/>
          <a:p>
            <a:r>
              <a:rPr lang="en-US" dirty="0"/>
              <a:t> Fewer women have PMDD than have PMS and women with PMDD may have symptoms of PMS as well. PMS encompasses more physical symptoms. </a:t>
            </a:r>
          </a:p>
          <a:p>
            <a:r>
              <a:rPr lang="en-US" dirty="0"/>
              <a:t>Studies have been difficult to conduct because of recall bias with retrospective reporting. Of the few studies available, the prevalence of PMS in menstruating women is estimated at 20-30%.</a:t>
            </a:r>
          </a:p>
          <a:p>
            <a:r>
              <a:rPr lang="en-US" dirty="0"/>
              <a:t> PMDD is more severe and less common, has a prevalence estimated at 1.2%-6.4%</a:t>
            </a:r>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6870" y="4447343"/>
            <a:ext cx="2430559" cy="1944680"/>
          </a:xfrm>
          <a:prstGeom prst="rect">
            <a:avLst/>
          </a:prstGeom>
        </p:spPr>
      </p:pic>
    </p:spTree>
    <p:extLst>
      <p:ext uri="{BB962C8B-B14F-4D97-AF65-F5344CB8AC3E}">
        <p14:creationId xmlns:p14="http://schemas.microsoft.com/office/powerpoint/2010/main" val="530774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8493" y="502021"/>
            <a:ext cx="6287539" cy="525113"/>
          </a:xfrm>
        </p:spPr>
        <p:txBody>
          <a:bodyPr anchor="b">
            <a:normAutofit fontScale="90000"/>
          </a:bodyPr>
          <a:lstStyle/>
          <a:p>
            <a:r>
              <a:rPr lang="en-US" sz="3600" dirty="0"/>
              <a:t>What Causes PMDD?</a:t>
            </a:r>
            <a:endParaRPr lang="en-US" sz="3500" dirty="0"/>
          </a:p>
        </p:txBody>
      </p:sp>
      <p:sp>
        <p:nvSpPr>
          <p:cNvPr id="3" name="Content Placeholder 2"/>
          <p:cNvSpPr>
            <a:spLocks noGrp="1"/>
          </p:cNvSpPr>
          <p:nvPr>
            <p:ph idx="1"/>
          </p:nvPr>
        </p:nvSpPr>
        <p:spPr>
          <a:xfrm>
            <a:off x="1428494" y="1329165"/>
            <a:ext cx="6024492" cy="4633224"/>
          </a:xfrm>
        </p:spPr>
        <p:txBody>
          <a:bodyPr anchor="t">
            <a:normAutofit lnSpcReduction="10000"/>
          </a:bodyPr>
          <a:lstStyle/>
          <a:p>
            <a:pPr lvl="0"/>
            <a:r>
              <a:rPr lang="en-US" dirty="0"/>
              <a:t>Research does NOT support different levels of hormones in women with PMDD, but instead supports different women’s differing vulnerability to normal hormonal fluctuations</a:t>
            </a:r>
          </a:p>
          <a:p>
            <a:pPr lvl="0"/>
            <a:r>
              <a:rPr lang="en-US" dirty="0"/>
              <a:t>There is considerable evidence that women with PMDD have a paradoxical response to allopregnanolone, the metabolite of progesterone that ordinarily has anxiolytic effects but seems to provoke the opposite in women with PMDD</a:t>
            </a:r>
          </a:p>
          <a:p>
            <a:pPr lvl="0"/>
            <a:r>
              <a:rPr lang="en-US" dirty="0"/>
              <a:t>There is also evidence for a malfunctioning of the serotonin transporter</a:t>
            </a:r>
          </a:p>
          <a:p>
            <a:pPr lvl="0"/>
            <a:r>
              <a:rPr lang="en-US" dirty="0"/>
              <a:t>There may also be a difference in brain circuitry, with differences in the frontal cortex that make it more difficult for women with PMS or PMDD to exert top-down control on emotions</a:t>
            </a:r>
          </a:p>
          <a:p>
            <a:pPr marL="0" indent="0">
              <a:buNone/>
            </a:pPr>
            <a:endParaRPr lang="en-US" dirty="0"/>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908C58-76A5-AD48-8749-DFE23548D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9023" y="4787900"/>
            <a:ext cx="2004912" cy="1604122"/>
          </a:xfrm>
          <a:prstGeom prst="rect">
            <a:avLst/>
          </a:prstGeom>
        </p:spPr>
      </p:pic>
    </p:spTree>
    <p:extLst>
      <p:ext uri="{BB962C8B-B14F-4D97-AF65-F5344CB8AC3E}">
        <p14:creationId xmlns:p14="http://schemas.microsoft.com/office/powerpoint/2010/main" val="3521770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25959</TotalTime>
  <Words>1846</Words>
  <Application>Microsoft Macintosh PowerPoint</Application>
  <PresentationFormat>On-screen Show (4:3)</PresentationFormat>
  <Paragraphs>130</Paragraphs>
  <Slides>29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Wingdings</vt:lpstr>
      <vt:lpstr>Office Theme</vt:lpstr>
      <vt:lpstr> Windows of Risk in  the Reproductive Life Cycle: Premenstrual and  Perimenopausal Symptoms</vt:lpstr>
      <vt:lpstr>Learning Objectives</vt:lpstr>
      <vt:lpstr>PowerPoint Presentation</vt:lpstr>
      <vt:lpstr>The Menstrual Cycle and the PMDD Hazard Zone  (Day 21-Day 2)</vt:lpstr>
      <vt:lpstr>What is PMS?</vt:lpstr>
      <vt:lpstr>What is PMDD?</vt:lpstr>
      <vt:lpstr>What is PMDD?</vt:lpstr>
      <vt:lpstr>How Common are PMS &amp; PMDD?</vt:lpstr>
      <vt:lpstr>What Causes PMDD?</vt:lpstr>
      <vt:lpstr>How to Diagnose PMDD</vt:lpstr>
      <vt:lpstr>How To Diagnose PMDD</vt:lpstr>
      <vt:lpstr>How to Treat PMDD</vt:lpstr>
      <vt:lpstr>Test Your Learning Questions</vt:lpstr>
      <vt:lpstr>Test Your Learning Answers</vt:lpstr>
      <vt:lpstr>How to Deepen Your Learning in PMDD using NCRP Resources</vt:lpstr>
      <vt:lpstr>PowerPoint Presentation</vt:lpstr>
      <vt:lpstr>What is Perimenopause?</vt:lpstr>
      <vt:lpstr>What is Perimenopause?</vt:lpstr>
      <vt:lpstr>Symptoms of Perimenopause</vt:lpstr>
      <vt:lpstr>Perimenopausal Depression</vt:lpstr>
      <vt:lpstr>Questions to Elicit Perimenopausal Symptoms</vt:lpstr>
      <vt:lpstr>Perimenopausal Depression</vt:lpstr>
      <vt:lpstr>How to Treat Perimenopausal Depression</vt:lpstr>
      <vt:lpstr>How to Treat Perimenopausal Depression – what about MHT?</vt:lpstr>
      <vt:lpstr>PowerPoint Presentation</vt:lpstr>
      <vt:lpstr>Test Your Learning Questions</vt:lpstr>
      <vt:lpstr>Test Your Learning Answers</vt:lpstr>
      <vt:lpstr>Test Your Learning Answers</vt:lpstr>
      <vt:lpstr>How to Deepen Your Learning in Perimenopause using NCRP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Reproductive Life Cycle: Self-Study</dc:title>
  <dc:creator>Lauren Osborne</dc:creator>
  <cp:lastModifiedBy>Leistikow, Nicole</cp:lastModifiedBy>
  <cp:revision>29</cp:revision>
  <dcterms:created xsi:type="dcterms:W3CDTF">2019-05-19T02:03:45Z</dcterms:created>
  <dcterms:modified xsi:type="dcterms:W3CDTF">2022-05-27T20:17:52Z</dcterms:modified>
</cp:coreProperties>
</file>