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309" r:id="rId20"/>
    <p:sldId id="274" r:id="rId21"/>
    <p:sldId id="275" r:id="rId22"/>
    <p:sldId id="276" r:id="rId23"/>
    <p:sldId id="277" r:id="rId24"/>
    <p:sldId id="278" r:id="rId25"/>
    <p:sldId id="279" r:id="rId26"/>
    <p:sldId id="280" r:id="rId27"/>
    <p:sldId id="281" r:id="rId28"/>
    <p:sldId id="282" r:id="rId29"/>
    <p:sldId id="284" r:id="rId30"/>
    <p:sldId id="285" r:id="rId31"/>
    <p:sldId id="286" r:id="rId32"/>
    <p:sldId id="287"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10" r:id="rId53"/>
  </p:sldIdLst>
  <p:sldSz cx="9144000" cy="5143500" type="screen16x9"/>
  <p:notesSz cx="6858000" cy="9144000"/>
  <p:embeddedFontLst>
    <p:embeddedFont>
      <p:font typeface="Palatino Linotype" panose="02040502050505030304" pitchFamily="18" charset="0"/>
      <p:regular r:id="rId55"/>
      <p:bold r:id="rId56"/>
      <p:italic r:id="rId57"/>
      <p:boldItalic r:id="rId58"/>
    </p:embeddedFont>
    <p:embeddedFont>
      <p:font typeface="Calibri Light" panose="020F0302020204030204" pitchFamily="34" charset="0"/>
      <p:regular r:id="rId59"/>
      <p:italic r:id="rId60"/>
    </p:embeddedFont>
    <p:embeddedFont>
      <p:font typeface="Calibri" panose="020F0502020204030204" pitchFamily="34" charset="0"/>
      <p:regular r:id="rId61"/>
      <p:bold r:id="rId62"/>
      <p:italic r:id="rId63"/>
      <p:boldItalic r:id="rId64"/>
    </p:embeddedFont>
    <p:embeddedFont>
      <p:font typeface="Roboto" panose="020B0604020202020204" charset="0"/>
      <p:regular r:id="rId65"/>
      <p:bold r:id="rId66"/>
      <p:italic r:id="rId67"/>
      <p:boldItalic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nai, Neeta" initials="SN" lastIdx="9" clrIdx="0">
    <p:extLst/>
  </p:cmAuthor>
  <p:cmAuthor id="2" name="Glance, Jody" initials="GJ" lastIdx="7" clrIdx="1">
    <p:extLst/>
  </p:cmAuthor>
  <p:cmAuthor id="3" name="Amin, Priyanka" initials="AP"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971" autoAdjust="0"/>
  </p:normalViewPr>
  <p:slideViewPr>
    <p:cSldViewPr snapToGrid="0">
      <p:cViewPr varScale="1">
        <p:scale>
          <a:sx n="108" d="100"/>
          <a:sy n="108" d="100"/>
        </p:scale>
        <p:origin x="170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font" Target="fonts/font14.fntdata"/><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commentAuthors" Target="commentAuthors.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196098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psychiatrist.com/jcp/Pages/home.aspx"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72373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37078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55322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39656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60895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53795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000" dirty="0">
              <a:solidFill>
                <a:srgbClr val="2E2E2E"/>
              </a:solidFill>
              <a:highlight>
                <a:srgbClr val="FFFFFF"/>
              </a:highlight>
            </a:endParaRPr>
          </a:p>
          <a:p>
            <a:pPr marL="838200" lvl="0" indent="-292100" rtl="0">
              <a:lnSpc>
                <a:spcPct val="115000"/>
              </a:lnSpc>
              <a:spcBef>
                <a:spcPts val="0"/>
              </a:spcBef>
              <a:spcAft>
                <a:spcPts val="0"/>
              </a:spcAft>
              <a:buClr>
                <a:srgbClr val="2E2E2E"/>
              </a:buClr>
              <a:buSzPts val="1000"/>
              <a:buAutoNum type="arabicPeriod"/>
            </a:pPr>
            <a:r>
              <a:rPr lang="en" sz="1000" dirty="0">
                <a:solidFill>
                  <a:srgbClr val="2E2E2E"/>
                </a:solidFill>
              </a:rPr>
              <a:t>Mitchell, K. S., Mazzeo, S. E., Schlesinger, M. R., Brewerton, T. D., &amp; Smith, B. N. (2012). Comorbidity of partial and subthreshold PTSD among men and women with eating disorders in the National Comorbidity Survey-Replication Study. </a:t>
            </a:r>
            <a:r>
              <a:rPr lang="en" sz="1000" i="1" dirty="0">
                <a:solidFill>
                  <a:srgbClr val="2E2E2E"/>
                </a:solidFill>
              </a:rPr>
              <a:t>International Journal of Eating </a:t>
            </a:r>
            <a:endParaRPr sz="1000" dirty="0">
              <a:solidFill>
                <a:srgbClr val="2E2E2E"/>
              </a:solidFill>
            </a:endParaRPr>
          </a:p>
          <a:p>
            <a:pPr marL="838200" lvl="0" indent="-292100" rtl="0">
              <a:lnSpc>
                <a:spcPct val="115000"/>
              </a:lnSpc>
              <a:spcBef>
                <a:spcPts val="0"/>
              </a:spcBef>
              <a:spcAft>
                <a:spcPts val="0"/>
              </a:spcAft>
              <a:buClr>
                <a:srgbClr val="2E2E2E"/>
              </a:buClr>
              <a:buSzPts val="1000"/>
              <a:buAutoNum type="arabicPeriod"/>
            </a:pPr>
            <a:r>
              <a:rPr lang="en" sz="1000" dirty="0">
                <a:solidFill>
                  <a:srgbClr val="2E2E2E"/>
                </a:solidFill>
              </a:rPr>
              <a:t>Tolin, D. F., &amp; Foa, E. B. (2006). Sex differences in trauma and posttraumatic stress disorder: A quantitative review of 25 years of research. </a:t>
            </a:r>
            <a:r>
              <a:rPr lang="en" sz="1000" i="1" dirty="0">
                <a:solidFill>
                  <a:srgbClr val="2E2E2E"/>
                </a:solidFill>
              </a:rPr>
              <a:t>Psychological Bulletin, 132</a:t>
            </a:r>
            <a:r>
              <a:rPr lang="en" sz="1000" dirty="0">
                <a:solidFill>
                  <a:srgbClr val="2E2E2E"/>
                </a:solidFill>
              </a:rPr>
              <a:t>, 959-992. doi: 10.1037/0033-2909.132.6.959</a:t>
            </a:r>
            <a:endParaRPr sz="1000" dirty="0">
              <a:solidFill>
                <a:srgbClr val="2E2E2E"/>
              </a:solidFill>
            </a:endParaRPr>
          </a:p>
          <a:p>
            <a:pPr marL="838200" lvl="0" indent="-292100" rtl="0">
              <a:lnSpc>
                <a:spcPct val="115000"/>
              </a:lnSpc>
              <a:spcBef>
                <a:spcPts val="0"/>
              </a:spcBef>
              <a:spcAft>
                <a:spcPts val="0"/>
              </a:spcAft>
              <a:buClr>
                <a:srgbClr val="2E2E2E"/>
              </a:buClr>
              <a:buSzPts val="1000"/>
              <a:buAutoNum type="arabicPeriod"/>
            </a:pPr>
            <a:r>
              <a:rPr lang="en" sz="1000" dirty="0">
                <a:solidFill>
                  <a:srgbClr val="2E2E2E"/>
                </a:solidFill>
              </a:rPr>
              <a:t>Black, M. C., Basile, K. C., Breiding, M. J., Smith, S. G., Walters, M. L., Merrick, M. T., Chen, J., &amp; Stevens, M. R. (2011). The National Intimate Partner and Sexual Violence Survey (NISVS): 2010 Summary Report. Atlanta, GA: National Center for Injury Prevention and Control, Centers for Disease Control and Prevention</a:t>
            </a:r>
            <a:endParaRPr sz="1000" dirty="0">
              <a:solidFill>
                <a:srgbClr val="2E2E2E"/>
              </a:solidFill>
            </a:endParaRPr>
          </a:p>
          <a:p>
            <a:pPr marL="0" lvl="0" indent="0">
              <a:spcBef>
                <a:spcPts val="0"/>
              </a:spcBef>
              <a:spcAft>
                <a:spcPts val="0"/>
              </a:spcAft>
              <a:buNone/>
            </a:pPr>
            <a:endParaRPr sz="1000" dirty="0">
              <a:solidFill>
                <a:srgbClr val="2E2E2E"/>
              </a:solidFill>
              <a:highlight>
                <a:srgbClr val="FFFFFF"/>
              </a:highlight>
            </a:endParaRPr>
          </a:p>
        </p:txBody>
      </p:sp>
    </p:spTree>
    <p:extLst>
      <p:ext uri="{BB962C8B-B14F-4D97-AF65-F5344CB8AC3E}">
        <p14:creationId xmlns:p14="http://schemas.microsoft.com/office/powerpoint/2010/main" val="3801631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36333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97657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45416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46531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63546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latin typeface="Roboto"/>
                <a:ea typeface="Roboto"/>
                <a:cs typeface="Roboto"/>
                <a:sym typeface="Roboto"/>
              </a:rPr>
              <a:t>Trauma Informed Care (</a:t>
            </a:r>
            <a:r>
              <a:rPr lang="en" sz="1200" b="1">
                <a:solidFill>
                  <a:srgbClr val="222222"/>
                </a:solidFill>
                <a:highlight>
                  <a:srgbClr val="FFFFFF"/>
                </a:highlight>
                <a:latin typeface="Roboto"/>
                <a:ea typeface="Roboto"/>
                <a:cs typeface="Roboto"/>
                <a:sym typeface="Roboto"/>
              </a:rPr>
              <a:t>TIC</a:t>
            </a:r>
            <a:r>
              <a:rPr lang="en" sz="1200">
                <a:solidFill>
                  <a:srgbClr val="222222"/>
                </a:solidFill>
                <a:highlight>
                  <a:srgbClr val="FFFFFF"/>
                </a:highlight>
                <a:latin typeface="Roboto"/>
                <a:ea typeface="Roboto"/>
                <a:cs typeface="Roboto"/>
                <a:sym typeface="Roboto"/>
              </a:rPr>
              <a:t>) is a holistic, person-centered approach to treatment that understands and incorporates the biological, psychological, neurological, and social impact of trauma on an </a:t>
            </a:r>
            <a:r>
              <a:rPr lang="en" sz="1200" b="1">
                <a:solidFill>
                  <a:srgbClr val="222222"/>
                </a:solidFill>
                <a:highlight>
                  <a:srgbClr val="FFFFFF"/>
                </a:highlight>
                <a:latin typeface="Roboto"/>
                <a:ea typeface="Roboto"/>
                <a:cs typeface="Roboto"/>
                <a:sym typeface="Roboto"/>
              </a:rPr>
              <a:t>individual</a:t>
            </a:r>
            <a:r>
              <a:rPr lang="en" sz="1200">
                <a:solidFill>
                  <a:srgbClr val="222222"/>
                </a:solidFill>
                <a:highlight>
                  <a:srgbClr val="FFFFFF"/>
                </a:highlight>
                <a:latin typeface="Roboto"/>
                <a:ea typeface="Roboto"/>
                <a:cs typeface="Roboto"/>
                <a:sym typeface="Roboto"/>
              </a:rPr>
              <a:t>.</a:t>
            </a:r>
            <a:endParaRPr/>
          </a:p>
        </p:txBody>
      </p:sp>
    </p:spTree>
    <p:extLst>
      <p:ext uri="{BB962C8B-B14F-4D97-AF65-F5344CB8AC3E}">
        <p14:creationId xmlns:p14="http://schemas.microsoft.com/office/powerpoint/2010/main" val="1583413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25065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sz="1000">
              <a:solidFill>
                <a:srgbClr val="2E2E2E"/>
              </a:solidFill>
            </a:endParaRPr>
          </a:p>
          <a:p>
            <a:pPr marL="0" lvl="0" indent="0">
              <a:spcBef>
                <a:spcPts val="0"/>
              </a:spcBef>
              <a:spcAft>
                <a:spcPts val="0"/>
              </a:spcAft>
              <a:buNone/>
            </a:pPr>
            <a:endParaRPr/>
          </a:p>
        </p:txBody>
      </p:sp>
    </p:spTree>
    <p:extLst>
      <p:ext uri="{BB962C8B-B14F-4D97-AF65-F5344CB8AC3E}">
        <p14:creationId xmlns:p14="http://schemas.microsoft.com/office/powerpoint/2010/main" val="3540253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43075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1407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67762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86547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400"/>
              </a:spcBef>
              <a:spcAft>
                <a:spcPts val="0"/>
              </a:spcAft>
              <a:buClr>
                <a:schemeClr val="dk1"/>
              </a:buClr>
              <a:buSzPts val="1100"/>
              <a:buFont typeface="Arial"/>
              <a:buNone/>
            </a:pPr>
            <a:r>
              <a:rPr lang="en" sz="1200" dirty="0" smtClean="0">
                <a:solidFill>
                  <a:schemeClr val="dk1"/>
                </a:solidFill>
                <a:latin typeface="Calibri"/>
                <a:ea typeface="Calibri"/>
                <a:cs typeface="Calibri"/>
                <a:sym typeface="Calibri"/>
              </a:rPr>
              <a:t>*more</a:t>
            </a:r>
            <a:r>
              <a:rPr lang="en" sz="1200" baseline="0" dirty="0" smtClean="0">
                <a:solidFill>
                  <a:schemeClr val="dk1"/>
                </a:solidFill>
                <a:latin typeface="Calibri"/>
                <a:ea typeface="Calibri"/>
                <a:cs typeface="Calibri"/>
                <a:sym typeface="Calibri"/>
              </a:rPr>
              <a:t> information presented on PE, CPT, and EMDR in later slides*</a:t>
            </a:r>
            <a:endParaRPr lang="en" sz="1200" dirty="0" smtClean="0">
              <a:solidFill>
                <a:schemeClr val="dk1"/>
              </a:solidFill>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en" sz="1200" dirty="0" smtClean="0">
                <a:solidFill>
                  <a:schemeClr val="dk1"/>
                </a:solidFill>
                <a:latin typeface="Calibri"/>
                <a:ea typeface="Calibri"/>
                <a:cs typeface="Calibri"/>
                <a:sym typeface="Calibri"/>
              </a:rPr>
              <a:t>Cognitive </a:t>
            </a:r>
            <a:r>
              <a:rPr lang="en" sz="1200" dirty="0">
                <a:solidFill>
                  <a:schemeClr val="dk1"/>
                </a:solidFill>
                <a:latin typeface="Calibri"/>
                <a:ea typeface="Calibri"/>
                <a:cs typeface="Calibri"/>
                <a:sym typeface="Calibri"/>
              </a:rPr>
              <a:t>behavioral therapies or CBT combine building new cognitive skills and engaging in new behaviors or changing existing ones. Numerous randomized, controlled studies on cognitive behavioral therapies for PTSD demonstrate that treatment works. Two of the most consistently proven types of CBT are Prolonged Exposure therapy and Cognitive Processing Therapy.</a:t>
            </a:r>
            <a:endParaRPr sz="1200" dirty="0">
              <a:solidFill>
                <a:schemeClr val="dk1"/>
              </a:solidFill>
              <a:latin typeface="Calibri"/>
              <a:ea typeface="Calibri"/>
              <a:cs typeface="Calibri"/>
              <a:sym typeface="Calibri"/>
            </a:endParaRPr>
          </a:p>
          <a:p>
            <a:pPr marL="0" lvl="0" indent="0" rtl="0">
              <a:lnSpc>
                <a:spcPct val="115000"/>
              </a:lnSpc>
              <a:spcBef>
                <a:spcPts val="400"/>
              </a:spcBef>
              <a:spcAft>
                <a:spcPts val="0"/>
              </a:spcAft>
              <a:buNone/>
            </a:pPr>
            <a:r>
              <a:rPr lang="en" sz="1200" dirty="0">
                <a:solidFill>
                  <a:schemeClr val="dk1"/>
                </a:solidFill>
                <a:latin typeface="Calibri"/>
                <a:ea typeface="Calibri"/>
                <a:cs typeface="Calibri"/>
                <a:sym typeface="Calibri"/>
              </a:rPr>
              <a:t>It is important to be able to describe the most effective cognitive behavioral therapies to trauma survivors so that you can help them understand what these treatments are and encourage them to seek treatment. </a:t>
            </a:r>
            <a:endParaRPr dirty="0"/>
          </a:p>
        </p:txBody>
      </p:sp>
    </p:spTree>
    <p:extLst>
      <p:ext uri="{BB962C8B-B14F-4D97-AF65-F5344CB8AC3E}">
        <p14:creationId xmlns:p14="http://schemas.microsoft.com/office/powerpoint/2010/main" val="3995163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t>It’s based on cognitive-behavioral principles that are grounded, strongly, in emotional processing theory. There is a large body of empirical support. Lots of research has been done on Prolonged Exposure with very complex, difficult, patients; all types of patient populations. </a:t>
            </a:r>
            <a:endParaRPr/>
          </a:p>
          <a:p>
            <a:pPr marL="0" lvl="0" indent="0">
              <a:spcBef>
                <a:spcPts val="0"/>
              </a:spcBef>
              <a:spcAft>
                <a:spcPts val="0"/>
              </a:spcAft>
              <a:buClr>
                <a:schemeClr val="dk1"/>
              </a:buClr>
              <a:buSzPts val="1100"/>
              <a:buFont typeface="Arial"/>
              <a:buNone/>
            </a:pPr>
            <a:r>
              <a:rPr lang="en"/>
              <a:t> </a:t>
            </a:r>
            <a:endParaRPr/>
          </a:p>
          <a:p>
            <a:pPr marL="0" lvl="0" indent="0">
              <a:spcBef>
                <a:spcPts val="0"/>
              </a:spcBef>
              <a:spcAft>
                <a:spcPts val="0"/>
              </a:spcAft>
              <a:buNone/>
            </a:pPr>
            <a:r>
              <a:rPr lang="en"/>
              <a:t>The sessions are 90 minutes and individual. Generally, there’s between 8 and 15 sessions with an average of 10 sessions per patient.  It’s a structured and manualized treatment with flexibility and strong emphasis on collaboration and the therapeutic relationship.</a:t>
            </a:r>
            <a:endParaRPr/>
          </a:p>
          <a:p>
            <a:pPr marL="0" lvl="0" indent="0">
              <a:spcBef>
                <a:spcPts val="0"/>
              </a:spcBef>
              <a:spcAft>
                <a:spcPts val="0"/>
              </a:spcAft>
              <a:buNone/>
            </a:pPr>
            <a:endParaRPr/>
          </a:p>
          <a:p>
            <a:pPr marL="0" lvl="0" indent="0">
              <a:spcBef>
                <a:spcPts val="0"/>
              </a:spcBef>
              <a:spcAft>
                <a:spcPts val="0"/>
              </a:spcAft>
              <a:buNone/>
            </a:pPr>
            <a:r>
              <a:rPr lang="en"/>
              <a:t>A meta analysis conducted by Powers in 2010 showed that Prolonged Exposure has a large effect size on Posttraumatic Stress Disorder symptoms. It also has large effect size on general distress outcomes that include things like depression, or anxiety, or other things.  </a:t>
            </a:r>
            <a:endParaRPr/>
          </a:p>
          <a:p>
            <a:pPr marL="0" lvl="0" indent="0">
              <a:spcBef>
                <a:spcPts val="0"/>
              </a:spcBef>
              <a:spcAft>
                <a:spcPts val="0"/>
              </a:spcAft>
              <a:buNone/>
            </a:pPr>
            <a:r>
              <a:rPr lang="en"/>
              <a:t> </a:t>
            </a:r>
            <a:endParaRPr/>
          </a:p>
          <a:p>
            <a:pPr marL="0" lvl="0" indent="0">
              <a:spcBef>
                <a:spcPts val="0"/>
              </a:spcBef>
              <a:spcAft>
                <a:spcPts val="0"/>
              </a:spcAft>
              <a:buClr>
                <a:schemeClr val="dk1"/>
              </a:buClr>
              <a:buSzPts val="1100"/>
              <a:buFont typeface="Arial"/>
              <a:buNone/>
            </a:pPr>
            <a:r>
              <a:rPr lang="en"/>
              <a:t>In general, an average PE patient fared better than 86% of patients in control conditions, including supportive therapy or other unstructured talk therapies, so PE is very effective in related to significant life changing differences.</a:t>
            </a:r>
            <a:endParaRPr/>
          </a:p>
          <a:p>
            <a:pPr marL="0" lvl="0" indent="0">
              <a:spcBef>
                <a:spcPts val="0"/>
              </a:spcBef>
              <a:spcAft>
                <a:spcPts val="0"/>
              </a:spcAft>
              <a:buNone/>
            </a:pPr>
            <a:endParaRPr/>
          </a:p>
        </p:txBody>
      </p:sp>
    </p:spTree>
    <p:extLst>
      <p:ext uri="{BB962C8B-B14F-4D97-AF65-F5344CB8AC3E}">
        <p14:creationId xmlns:p14="http://schemas.microsoft.com/office/powerpoint/2010/main" val="1850751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200">
                <a:solidFill>
                  <a:schemeClr val="dk1"/>
                </a:solidFill>
                <a:highlight>
                  <a:srgbClr val="FFFFFF"/>
                </a:highlight>
              </a:rPr>
              <a:t>Prolonged exposure is typically provided over a period of about three months with weekly individual sessions, resulting in eight to 15 sessions overall. The original intervention protocol was described as nine to 12 sessions, each 90 minutes in length (Foa &amp; Rothbaum, 1998)</a:t>
            </a:r>
            <a:endParaRPr sz="1200">
              <a:solidFill>
                <a:schemeClr val="dk1"/>
              </a:solidFill>
              <a:highlight>
                <a:srgbClr val="FFFFFF"/>
              </a:highlight>
            </a:endParaRPr>
          </a:p>
          <a:p>
            <a:pPr marL="0" lvl="0" indent="0"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endParaRPr>
          </a:p>
          <a:p>
            <a:pPr marL="457200" lvl="0" indent="-304800" rtl="0">
              <a:lnSpc>
                <a:spcPct val="115000"/>
              </a:lnSpc>
              <a:spcBef>
                <a:spcPts val="100"/>
              </a:spcBef>
              <a:spcAft>
                <a:spcPts val="0"/>
              </a:spcAft>
              <a:buClr>
                <a:schemeClr val="dk1"/>
              </a:buClr>
              <a:buSzPts val="1200"/>
              <a:buChar char="●"/>
            </a:pPr>
            <a:r>
              <a:rPr lang="en" sz="1200">
                <a:solidFill>
                  <a:schemeClr val="dk1"/>
                </a:solidFill>
                <a:highlight>
                  <a:srgbClr val="FFFFFF"/>
                </a:highlight>
              </a:rPr>
              <a:t>Imaginal exposure occurs in session with the patient describing the event in detail in the present tense with guidance from the therapist. Together, patient and therapist discuss and process the emotion raised by the imaginal exposure in session. The patient is recorded while describing the event so that she or he can listen to the recording between sessions, further process the emotions and practice the breathing techniques.</a:t>
            </a:r>
            <a:endParaRPr sz="1200">
              <a:solidFill>
                <a:schemeClr val="dk1"/>
              </a:solidFill>
              <a:highlight>
                <a:srgbClr val="FFFFFF"/>
              </a:highlight>
            </a:endParaRPr>
          </a:p>
          <a:p>
            <a:pPr marL="457200" lvl="0" indent="-304800" rtl="0">
              <a:lnSpc>
                <a:spcPct val="115000"/>
              </a:lnSpc>
              <a:spcBef>
                <a:spcPts val="0"/>
              </a:spcBef>
              <a:spcAft>
                <a:spcPts val="0"/>
              </a:spcAft>
              <a:buClr>
                <a:schemeClr val="dk1"/>
              </a:buClr>
              <a:buSzPts val="1200"/>
              <a:buChar char="●"/>
            </a:pPr>
            <a:r>
              <a:rPr lang="en" sz="1200">
                <a:solidFill>
                  <a:schemeClr val="dk1"/>
                </a:solidFill>
                <a:highlight>
                  <a:srgbClr val="FFFFFF"/>
                </a:highlight>
              </a:rPr>
              <a:t>In vivo exposure, that is confronting feared stimuli outside of therapy, is assigned as homework. The therapist and patient together identify a range of possible stimuli and situations connected to the traumatic fear, such as specific places or people. They agree on which stimuli to confront as part of in vivo exposure and devise a plan to do so between sessions. The patient is encouraged to challenge him or herself but to do so in a graduated fashion so as to experience some success in confronting feared stimuli and coping with the associated emotion.</a:t>
            </a:r>
            <a:endParaRPr sz="1200">
              <a:solidFill>
                <a:schemeClr val="dk1"/>
              </a:solidFill>
              <a:highlight>
                <a:srgbClr val="FFFFFF"/>
              </a:highlight>
            </a:endParaRPr>
          </a:p>
          <a:p>
            <a:pPr marL="0" lvl="0" indent="0">
              <a:spcBef>
                <a:spcPts val="0"/>
              </a:spcBef>
              <a:spcAft>
                <a:spcPts val="0"/>
              </a:spcAft>
              <a:buNone/>
            </a:pPr>
            <a:endParaRPr sz="1200">
              <a:solidFill>
                <a:schemeClr val="dk1"/>
              </a:solidFill>
              <a:highlight>
                <a:srgbClr val="FFFFFF"/>
              </a:highlight>
            </a:endParaRPr>
          </a:p>
        </p:txBody>
      </p:sp>
    </p:spTree>
    <p:extLst>
      <p:ext uri="{BB962C8B-B14F-4D97-AF65-F5344CB8AC3E}">
        <p14:creationId xmlns:p14="http://schemas.microsoft.com/office/powerpoint/2010/main" val="3754069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28600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000">
              <a:solidFill>
                <a:srgbClr val="2E2E2E"/>
              </a:solidFill>
              <a:highlight>
                <a:srgbClr val="FFFFFF"/>
              </a:highlight>
            </a:endParaRPr>
          </a:p>
        </p:txBody>
      </p:sp>
    </p:spTree>
    <p:extLst>
      <p:ext uri="{BB962C8B-B14F-4D97-AF65-F5344CB8AC3E}">
        <p14:creationId xmlns:p14="http://schemas.microsoft.com/office/powerpoint/2010/main" val="1895232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200">
                <a:solidFill>
                  <a:schemeClr val="dk1"/>
                </a:solidFill>
                <a:highlight>
                  <a:srgbClr val="FFFFFF"/>
                </a:highlight>
              </a:rPr>
              <a:t>Treatment begins with psychoeducation regarding PTSD, thoughts, and emotions. The patient becomes more aware of the relationship between thoughts and emotions and begins to identify “automatic thoughts” that may be maintaining the PTSD symptoms. The patient writes an impact statement that details current understanding of why the traumatic event occurred and the impact it has had on beliefs about self, others, and the world.</a:t>
            </a:r>
            <a:endParaRPr sz="1200">
              <a:solidFill>
                <a:schemeClr val="dk1"/>
              </a:solidFill>
              <a:highlight>
                <a:srgbClr val="FFFFFF"/>
              </a:highlight>
            </a:endParaRPr>
          </a:p>
          <a:p>
            <a:pPr marL="0" lvl="0" indent="0" rtl="0">
              <a:lnSpc>
                <a:spcPct val="115000"/>
              </a:lnSpc>
              <a:spcBef>
                <a:spcPts val="0"/>
              </a:spcBef>
              <a:spcAft>
                <a:spcPts val="0"/>
              </a:spcAft>
              <a:buNone/>
            </a:pPr>
            <a:r>
              <a:rPr lang="en" sz="1200">
                <a:solidFill>
                  <a:schemeClr val="dk1"/>
                </a:solidFill>
                <a:highlight>
                  <a:srgbClr val="FFFFFF"/>
                </a:highlight>
              </a:rPr>
              <a:t>Next, the patient begins more formal processing of the trauma. The patient writes a detailed account of the worst traumatic experience, which the patient reads in the next session to try and break the pattern of avoiding thoughts and feelings associated with the trauma. The therapist uses Socratic questioning and other strategies to help the patient question his or her unhelpful thoughts about the trauma (e.g., self-blaming thoughts) in order to modify any maladaptive thinking.</a:t>
            </a:r>
            <a:endParaRPr sz="1200">
              <a:solidFill>
                <a:schemeClr val="dk1"/>
              </a:solidFill>
              <a:highlight>
                <a:srgbClr val="FFFFFF"/>
              </a:highlight>
            </a:endParaRPr>
          </a:p>
          <a:p>
            <a:pPr marL="0" lvl="0" indent="0" rtl="0">
              <a:lnSpc>
                <a:spcPct val="115000"/>
              </a:lnSpc>
              <a:spcBef>
                <a:spcPts val="0"/>
              </a:spcBef>
              <a:spcAft>
                <a:spcPts val="0"/>
              </a:spcAft>
              <a:buNone/>
            </a:pPr>
            <a:r>
              <a:rPr lang="en" sz="1200">
                <a:solidFill>
                  <a:schemeClr val="dk1"/>
                </a:solidFill>
                <a:highlight>
                  <a:srgbClr val="FFFFFF"/>
                </a:highlight>
              </a:rPr>
              <a:t>Finally, once the patient has developed skills to identify and address unhelpful thinking, she or he uses those skills to continue evaluating and modifying beliefs related to traumatic events. At this point, the therapist is helping the patient develop the ability to use these adaptive strategies outside of treatment to improve overall functioning and quality of life. Therapists may particularly focus on safety, trust, power, control, esteem and intimacy as these are all areas that can be affected by traumatic experiences.</a:t>
            </a:r>
            <a:endParaRPr sz="1200">
              <a:solidFill>
                <a:schemeClr val="dk1"/>
              </a:solidFill>
              <a:highlight>
                <a:srgbClr val="FFFFFF"/>
              </a:highlight>
            </a:endParaRPr>
          </a:p>
          <a:p>
            <a:pPr marL="0" lvl="0" indent="0">
              <a:spcBef>
                <a:spcPts val="0"/>
              </a:spcBef>
              <a:spcAft>
                <a:spcPts val="0"/>
              </a:spcAft>
              <a:buNone/>
            </a:pPr>
            <a:endParaRPr sz="1050">
              <a:solidFill>
                <a:schemeClr val="dk1"/>
              </a:solidFill>
              <a:highlight>
                <a:srgbClr val="FFFFFF"/>
              </a:highlight>
              <a:latin typeface="Roboto"/>
              <a:ea typeface="Roboto"/>
              <a:cs typeface="Roboto"/>
              <a:sym typeface="Roboto"/>
            </a:endParaRPr>
          </a:p>
          <a:p>
            <a:pPr marL="838200" lvl="0" indent="-292100" rtl="0">
              <a:lnSpc>
                <a:spcPct val="115000"/>
              </a:lnSpc>
              <a:spcBef>
                <a:spcPts val="0"/>
              </a:spcBef>
              <a:spcAft>
                <a:spcPts val="0"/>
              </a:spcAft>
              <a:buClr>
                <a:srgbClr val="2E2E2E"/>
              </a:buClr>
              <a:buSzPts val="1000"/>
              <a:buAutoNum type="arabicPeriod"/>
            </a:pPr>
            <a:r>
              <a:rPr lang="en" sz="1000">
                <a:solidFill>
                  <a:srgbClr val="2E2E2E"/>
                </a:solidFill>
              </a:rPr>
              <a:t>Resick, P.A., &amp; Schnicke, M. K. (1996). </a:t>
            </a:r>
            <a:r>
              <a:rPr lang="en" sz="1000" i="1">
                <a:solidFill>
                  <a:srgbClr val="2E2E2E"/>
                </a:solidFill>
              </a:rPr>
              <a:t>Cognitive Processing Therapy for rape victims: A treatment manual</a:t>
            </a:r>
            <a:r>
              <a:rPr lang="en" sz="1000">
                <a:solidFill>
                  <a:srgbClr val="2E2E2E"/>
                </a:solidFill>
              </a:rPr>
              <a:t>. Newbury Park, CA: Sage Publications.</a:t>
            </a:r>
            <a:endParaRPr sz="1000">
              <a:solidFill>
                <a:srgbClr val="2E2E2E"/>
              </a:solidFill>
            </a:endParaRPr>
          </a:p>
          <a:p>
            <a:pPr marL="0" lvl="0" indent="0">
              <a:spcBef>
                <a:spcPts val="0"/>
              </a:spcBef>
              <a:spcAft>
                <a:spcPts val="0"/>
              </a:spcAft>
              <a:buNone/>
            </a:pPr>
            <a:endParaRPr/>
          </a:p>
        </p:txBody>
      </p:sp>
    </p:spTree>
    <p:extLst>
      <p:ext uri="{BB962C8B-B14F-4D97-AF65-F5344CB8AC3E}">
        <p14:creationId xmlns:p14="http://schemas.microsoft.com/office/powerpoint/2010/main" val="17471416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57097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solidFill>
                  <a:schemeClr val="dk1"/>
                </a:solidFill>
              </a:rPr>
              <a:t>EMDR first came on the scene in 1989 when Dr. Francine Shapiro, the developer of the EMDR, started to publish some of the first work. The objective of EMDR is to assist patients to access, and process, traumatic memories while bringing them to an adaptive resolution. And, similar to some other theories of PTSD and some other treatments, the notion is that, if distressing memories remain unprocessed, they become the basis of current dysfunctional reactions and maintain problems overtime. And, the suggestion is that EMDR itself, particularly through the use of the eye movements or other dual attention stimuli, facilitate the kind of emotional processing that is needed to resolve the traumatic memories. </a:t>
            </a:r>
            <a:endParaRPr>
              <a:solidFill>
                <a:schemeClr val="dk1"/>
              </a:solidFill>
            </a:endParaRPr>
          </a:p>
          <a:p>
            <a:pPr marL="0" lvl="0" indent="0">
              <a:spcBef>
                <a:spcPts val="0"/>
              </a:spcBef>
              <a:spcAft>
                <a:spcPts val="0"/>
              </a:spcAft>
              <a:buClr>
                <a:schemeClr val="dk1"/>
              </a:buClr>
              <a:buSzPts val="1100"/>
              <a:buFont typeface="Arial"/>
              <a:buNone/>
            </a:pPr>
            <a:endParaRPr>
              <a:solidFill>
                <a:schemeClr val="dk1"/>
              </a:solidFill>
            </a:endParaRPr>
          </a:p>
          <a:p>
            <a:pPr marL="0" lvl="0" indent="0">
              <a:spcBef>
                <a:spcPts val="0"/>
              </a:spcBef>
              <a:spcAft>
                <a:spcPts val="0"/>
              </a:spcAft>
              <a:buClr>
                <a:schemeClr val="dk1"/>
              </a:buClr>
              <a:buSzPts val="1100"/>
              <a:buFont typeface="Arial"/>
              <a:buNone/>
            </a:pPr>
            <a:r>
              <a:rPr lang="en">
                <a:solidFill>
                  <a:schemeClr val="dk1"/>
                </a:solidFill>
              </a:rPr>
              <a:t>As the image of the trauma, and the memory of the trauma, becomes less salient with this process, clients are thought to be able to better access, and attend to, more adaptive information and forge new connections in their memory networks to change how the memory is represented. The concept is that these procedures both increase the accessibility of the trauma memories and also improve the ability to process the memories in new ways.</a:t>
            </a:r>
            <a:endParaRPr>
              <a:solidFill>
                <a:schemeClr val="dk1"/>
              </a:solidFill>
            </a:endParaRPr>
          </a:p>
          <a:p>
            <a:pPr marL="0" lvl="0" indent="0">
              <a:spcBef>
                <a:spcPts val="0"/>
              </a:spcBef>
              <a:spcAft>
                <a:spcPts val="0"/>
              </a:spcAft>
              <a:buClr>
                <a:schemeClr val="dk1"/>
              </a:buClr>
              <a:buSzPts val="1100"/>
              <a:buFont typeface="Arial"/>
              <a:buNone/>
            </a:pPr>
            <a:endParaRPr>
              <a:solidFill>
                <a:schemeClr val="dk1"/>
              </a:solidFill>
            </a:endParaRPr>
          </a:p>
          <a:p>
            <a:pPr marL="0" lvl="0" indent="0">
              <a:spcBef>
                <a:spcPts val="0"/>
              </a:spcBef>
              <a:spcAft>
                <a:spcPts val="0"/>
              </a:spcAft>
              <a:buClr>
                <a:schemeClr val="dk1"/>
              </a:buClr>
              <a:buSzPts val="1100"/>
              <a:buFont typeface="Arial"/>
              <a:buNone/>
            </a:pPr>
            <a:r>
              <a:rPr lang="en">
                <a:solidFill>
                  <a:schemeClr val="dk1"/>
                </a:solidFill>
              </a:rPr>
              <a:t>It is a manualized therapy that is divided into a series of steps or 8 stages</a:t>
            </a:r>
            <a:endParaRPr>
              <a:solidFill>
                <a:schemeClr val="dk1"/>
              </a:solidFill>
            </a:endParaRPr>
          </a:p>
          <a:p>
            <a:pPr marL="457200" lvl="0" indent="-298450" rtl="0">
              <a:spcBef>
                <a:spcPts val="0"/>
              </a:spcBef>
              <a:spcAft>
                <a:spcPts val="0"/>
              </a:spcAft>
              <a:buClr>
                <a:schemeClr val="dk1"/>
              </a:buClr>
              <a:buSzPts val="1100"/>
              <a:buAutoNum type="arabicPeriod"/>
            </a:pPr>
            <a:r>
              <a:rPr lang="en">
                <a:solidFill>
                  <a:schemeClr val="dk1"/>
                </a:solidFill>
              </a:rPr>
              <a:t>Obtaining a patient history and treatment planning. 2. Prepare the client to participate in the treatment.3.Assessment. 4 . Desensitization and reprocessing. 5. Installation of a positive cognition. 6 Body scan. 7 Closure for the procedure 8 Ongoing reevaluation of patient status. </a:t>
            </a:r>
            <a:endParaRPr>
              <a:solidFill>
                <a:schemeClr val="dk1"/>
              </a:solidFill>
            </a:endParaRPr>
          </a:p>
          <a:p>
            <a:pPr marL="0" lvl="0" indent="0">
              <a:spcBef>
                <a:spcPts val="0"/>
              </a:spcBef>
              <a:spcAft>
                <a:spcPts val="0"/>
              </a:spcAft>
              <a:buClr>
                <a:schemeClr val="dk1"/>
              </a:buClr>
              <a:buSzPts val="1100"/>
              <a:buFont typeface="Arial"/>
              <a:buNone/>
            </a:pPr>
            <a:endParaRPr>
              <a:solidFill>
                <a:schemeClr val="dk1"/>
              </a:solidFill>
            </a:endParaRPr>
          </a:p>
          <a:p>
            <a:pPr marL="0" lvl="0" indent="0">
              <a:spcBef>
                <a:spcPts val="0"/>
              </a:spcBef>
              <a:spcAft>
                <a:spcPts val="0"/>
              </a:spcAft>
              <a:buClr>
                <a:schemeClr val="dk1"/>
              </a:buClr>
              <a:buSzPts val="1100"/>
              <a:buFont typeface="Arial"/>
              <a:buNone/>
            </a:pPr>
            <a:r>
              <a:rPr lang="en">
                <a:solidFill>
                  <a:schemeClr val="dk1"/>
                </a:solidFill>
              </a:rPr>
              <a:t>Now, one of the most novel things about EMDR, of course, is its inclusion of these eye movements. And, there has been some research on eye movements, both in conjunction as part of EMDR, and also in terms of their impact on emotional experience more generally. And, there are a number of different kinds of theoretical ideas about why eye movements might be useful, in some way, and might have an impact on emotional experiences. </a:t>
            </a:r>
            <a:endParaRPr>
              <a:solidFill>
                <a:schemeClr val="dk1"/>
              </a:solidFill>
            </a:endParaRPr>
          </a:p>
          <a:p>
            <a:pPr marL="0" lvl="0" indent="0">
              <a:spcBef>
                <a:spcPts val="0"/>
              </a:spcBef>
              <a:spcAft>
                <a:spcPts val="0"/>
              </a:spcAft>
              <a:buClr>
                <a:schemeClr val="dk1"/>
              </a:buClr>
              <a:buSzPts val="1100"/>
              <a:buFont typeface="Arial"/>
              <a:buNone/>
            </a:pPr>
            <a:endParaRPr>
              <a:solidFill>
                <a:schemeClr val="dk1"/>
              </a:solidFill>
            </a:endParaRPr>
          </a:p>
          <a:p>
            <a:pPr marL="0" lvl="0" indent="0">
              <a:spcBef>
                <a:spcPts val="0"/>
              </a:spcBef>
              <a:spcAft>
                <a:spcPts val="0"/>
              </a:spcAft>
              <a:buClr>
                <a:schemeClr val="dk1"/>
              </a:buClr>
              <a:buSzPts val="1100"/>
              <a:buFont typeface="Arial"/>
              <a:buNone/>
            </a:pPr>
            <a:r>
              <a:rPr lang="en">
                <a:solidFill>
                  <a:schemeClr val="dk1"/>
                </a:solidFill>
              </a:rPr>
              <a:t>They all have to do with ideas about cognitive processes, the working memory model, reassurance reflex model and orienting response theory. And, in fact, numerous lab studies do show that horizontal eye movements are associated with a decrease in the vividness, the emotionality and the levels of arousal associated with memories. And, there are some suggestion that eye movements may also increase the retrieval of memories and attentional flexibility. But, most of the studies on the function of eye movements on emotion are using normal participants in laboratory studies, not individuals with clinically significant disorder or PTSD.</a:t>
            </a:r>
            <a:endParaRPr>
              <a:solidFill>
                <a:schemeClr val="dk1"/>
              </a:solidFill>
            </a:endParaRPr>
          </a:p>
          <a:p>
            <a:pPr marL="0" lvl="0" indent="0">
              <a:spcBef>
                <a:spcPts val="0"/>
              </a:spcBef>
              <a:spcAft>
                <a:spcPts val="0"/>
              </a:spcAft>
              <a:buClr>
                <a:schemeClr val="dk1"/>
              </a:buClr>
              <a:buSzPts val="1100"/>
              <a:buFont typeface="Arial"/>
              <a:buNone/>
            </a:pPr>
            <a:endParaRPr>
              <a:solidFill>
                <a:schemeClr val="dk1"/>
              </a:solidFill>
            </a:endParaRPr>
          </a:p>
          <a:p>
            <a:pPr marL="0" lvl="0" indent="0">
              <a:spcBef>
                <a:spcPts val="0"/>
              </a:spcBef>
              <a:spcAft>
                <a:spcPts val="0"/>
              </a:spcAft>
              <a:buNone/>
            </a:pPr>
            <a:endParaRPr/>
          </a:p>
        </p:txBody>
      </p:sp>
    </p:spTree>
    <p:extLst>
      <p:ext uri="{BB962C8B-B14F-4D97-AF65-F5344CB8AC3E}">
        <p14:creationId xmlns:p14="http://schemas.microsoft.com/office/powerpoint/2010/main" val="9286667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000">
              <a:solidFill>
                <a:srgbClr val="2E2E2E"/>
              </a:solidFill>
              <a:highlight>
                <a:srgbClr val="FFFFFF"/>
              </a:highlight>
            </a:endParaRPr>
          </a:p>
          <a:p>
            <a:pPr marL="838200" lvl="0" indent="-292100" rtl="0">
              <a:lnSpc>
                <a:spcPct val="115000"/>
              </a:lnSpc>
              <a:spcBef>
                <a:spcPts val="0"/>
              </a:spcBef>
              <a:spcAft>
                <a:spcPts val="0"/>
              </a:spcAft>
              <a:buClr>
                <a:srgbClr val="2E2E2E"/>
              </a:buClr>
              <a:buSzPts val="1000"/>
              <a:buAutoNum type="arabicPeriod"/>
            </a:pPr>
            <a:r>
              <a:rPr lang="en" sz="1000">
                <a:solidFill>
                  <a:srgbClr val="2E2E2E"/>
                </a:solidFill>
              </a:rPr>
              <a:t>Resick, P. A., Nishith, P., Weaver, T. L., Astin, M. C., &amp; Feuer, C. A. (2002). A comparison of Cognitive Processing Therapy with Prolonged Exposure and a waiting condition for the treatment of chronic posttraumatic stress disorder in female rape victims. </a:t>
            </a:r>
            <a:r>
              <a:rPr lang="en" sz="1000" i="1">
                <a:solidFill>
                  <a:srgbClr val="2E2E2E"/>
                </a:solidFill>
              </a:rPr>
              <a:t>Journal of Consulting and Clinical Psychology, 70,</a:t>
            </a:r>
            <a:r>
              <a:rPr lang="en" sz="1000">
                <a:solidFill>
                  <a:srgbClr val="2E2E2E"/>
                </a:solidFill>
              </a:rPr>
              <a:t> 867-879. doi:10.1037/0022-006X.70.4.867</a:t>
            </a:r>
            <a:endParaRPr sz="1000">
              <a:solidFill>
                <a:srgbClr val="2E2E2E"/>
              </a:solidFill>
            </a:endParaRPr>
          </a:p>
          <a:p>
            <a:pPr marL="457200" lvl="0" indent="-292100" rtl="0">
              <a:lnSpc>
                <a:spcPct val="115000"/>
              </a:lnSpc>
              <a:spcBef>
                <a:spcPts val="0"/>
              </a:spcBef>
              <a:spcAft>
                <a:spcPts val="0"/>
              </a:spcAft>
              <a:buClr>
                <a:srgbClr val="2E2E2E"/>
              </a:buClr>
              <a:buSzPts val="1000"/>
              <a:buAutoNum type="arabicPeriod"/>
            </a:pPr>
            <a:r>
              <a:rPr lang="en" sz="1000">
                <a:solidFill>
                  <a:srgbClr val="2E2E2E"/>
                </a:solidFill>
              </a:rPr>
              <a:t>Rothbaum, B. O., Astin, M. C., &amp; Marstellar, F. (2005). Prolonged Exposure versus Eye Movement Desensitization and Reprocessing (EMDR) for PTSD rape victims.</a:t>
            </a:r>
            <a:r>
              <a:rPr lang="en" sz="1000" i="1">
                <a:solidFill>
                  <a:srgbClr val="2E2E2E"/>
                </a:solidFill>
              </a:rPr>
              <a:t> Journal of Traumatic Stress, 18,</a:t>
            </a:r>
            <a:r>
              <a:rPr lang="en" sz="1000">
                <a:solidFill>
                  <a:srgbClr val="2E2E2E"/>
                </a:solidFill>
              </a:rPr>
              <a:t> 607-616. doi:10.1002/jts.20069</a:t>
            </a:r>
            <a:endParaRPr sz="1000">
              <a:solidFill>
                <a:srgbClr val="2E2E2E"/>
              </a:solidFill>
            </a:endParaRPr>
          </a:p>
          <a:p>
            <a:pPr marL="457200" lvl="0" indent="-292100" rtl="0">
              <a:lnSpc>
                <a:spcPct val="115000"/>
              </a:lnSpc>
              <a:spcBef>
                <a:spcPts val="0"/>
              </a:spcBef>
              <a:spcAft>
                <a:spcPts val="0"/>
              </a:spcAft>
              <a:buClr>
                <a:srgbClr val="2E2E2E"/>
              </a:buClr>
              <a:buSzPts val="1000"/>
              <a:buAutoNum type="arabicPeriod"/>
            </a:pPr>
            <a:r>
              <a:rPr lang="en" sz="1000">
                <a:solidFill>
                  <a:srgbClr val="2E2E2E"/>
                </a:solidFill>
              </a:rPr>
              <a:t>Taylor, S., Thordarson, D. S., Maxfield, L., Fedoroff, I.C., Lovell, K., &amp; Ogrodniczuk, J.S. (2003). Comparative efficacy, speed, and adverse effects of three PTSD treatments: Exposure therapy, EMDR, and relaxation training. </a:t>
            </a:r>
            <a:r>
              <a:rPr lang="en" sz="1000" i="1">
                <a:solidFill>
                  <a:srgbClr val="2E2E2E"/>
                </a:solidFill>
              </a:rPr>
              <a:t>Journal of Consulting and Clinical Psychology, 71,</a:t>
            </a:r>
            <a:r>
              <a:rPr lang="en" sz="1000">
                <a:solidFill>
                  <a:srgbClr val="2E2E2E"/>
                </a:solidFill>
              </a:rPr>
              <a:t> 330-338. doi:10.1037/0022-006X.71.2.330</a:t>
            </a:r>
            <a:endParaRPr sz="1000">
              <a:solidFill>
                <a:srgbClr val="2E2E2E"/>
              </a:solidFill>
            </a:endParaRPr>
          </a:p>
          <a:p>
            <a:pPr marL="0" lvl="0" indent="0" rtl="0">
              <a:lnSpc>
                <a:spcPct val="115000"/>
              </a:lnSpc>
              <a:spcBef>
                <a:spcPts val="0"/>
              </a:spcBef>
              <a:spcAft>
                <a:spcPts val="0"/>
              </a:spcAft>
              <a:buNone/>
            </a:pPr>
            <a:endParaRPr sz="1000">
              <a:solidFill>
                <a:srgbClr val="2E2E2E"/>
              </a:solidFill>
              <a:highlight>
                <a:srgbClr val="FFFFFF"/>
              </a:highlight>
            </a:endParaRPr>
          </a:p>
        </p:txBody>
      </p:sp>
    </p:spTree>
    <p:extLst>
      <p:ext uri="{BB962C8B-B14F-4D97-AF65-F5344CB8AC3E}">
        <p14:creationId xmlns:p14="http://schemas.microsoft.com/office/powerpoint/2010/main" val="42851815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chemeClr val="dk1"/>
                </a:solidFill>
              </a:rPr>
              <a:t>Stress Inoculation Training was developed, originally, by Donald Meichenbaum for anxiety disorders, and it was used a great deal in the treatment of anxiety, but then gradually was modified for rape victims in PTSD, as it was recognized that it might be efficacious for PTSD as well as other kinds of anxiety problems. And, although technically Stress Inoculation Training is distinct from trauma-focused interventions, it should be noticed that SIT includes some components, like cognitive restructuring or in vivo exposure, that are, in fact, included in some of the trauma focused interventions. </a:t>
            </a:r>
            <a:endParaRPr>
              <a:solidFill>
                <a:schemeClr val="dk1"/>
              </a:solidFill>
            </a:endParaRPr>
          </a:p>
          <a:p>
            <a:pPr marL="0" lvl="0" indent="0">
              <a:spcBef>
                <a:spcPts val="0"/>
              </a:spcBef>
              <a:spcAft>
                <a:spcPts val="0"/>
              </a:spcAft>
              <a:buClr>
                <a:schemeClr val="dk1"/>
              </a:buClr>
              <a:buSzPts val="1100"/>
              <a:buFont typeface="Arial"/>
              <a:buNone/>
            </a:pPr>
            <a:endParaRPr>
              <a:solidFill>
                <a:schemeClr val="dk1"/>
              </a:solidFill>
            </a:endParaRPr>
          </a:p>
          <a:p>
            <a:pPr marL="0" lvl="0" indent="0">
              <a:spcBef>
                <a:spcPts val="0"/>
              </a:spcBef>
              <a:spcAft>
                <a:spcPts val="0"/>
              </a:spcAft>
              <a:buClr>
                <a:schemeClr val="dk1"/>
              </a:buClr>
              <a:buSzPts val="1100"/>
              <a:buFont typeface="Arial"/>
              <a:buNone/>
            </a:pPr>
            <a:r>
              <a:rPr lang="en">
                <a:solidFill>
                  <a:schemeClr val="dk1"/>
                </a:solidFill>
              </a:rPr>
              <a:t>Although the trauma-focused interventions would look at cognitions and exposure to situations that were directly trauma related, whereas that it might not be so much the case in Stress Inoculation Training. Some Stress Inoculation Training techniques, such as breathing retraining, for example, are incorporated, as well, into the trauma-focused psychotherapies. PE or Prolonged Exposure includes a breathing retraining component. So, it can be a little bit difficult, sometimes, to separate out what these treatments are doing since they have some overlapping elements.</a:t>
            </a:r>
            <a:endParaRPr>
              <a:solidFill>
                <a:schemeClr val="dk1"/>
              </a:solidFill>
            </a:endParaRPr>
          </a:p>
          <a:p>
            <a:pPr marL="0" lvl="0" indent="0">
              <a:spcBef>
                <a:spcPts val="0"/>
              </a:spcBef>
              <a:spcAft>
                <a:spcPts val="0"/>
              </a:spcAft>
              <a:buClr>
                <a:schemeClr val="dk1"/>
              </a:buClr>
              <a:buSzPts val="1100"/>
              <a:buFont typeface="Arial"/>
              <a:buNone/>
            </a:pPr>
            <a:r>
              <a:rPr lang="en"/>
              <a:t>Stress Inoculation Training approach to treatment actually incorporates anxiety management techniques which address all three of the major response systems in which we might see the effects of anxiety: the cognitive system, that is, it challenges self-talk and negative appraisals, the physiological system, by directly inducing a reduction in arousal or increase in relaxation, and the behavioral systems, by helping people, for example, deal with interpersonal conflict situations more effectively. </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None/>
            </a:pPr>
            <a:r>
              <a:rPr lang="en"/>
              <a:t>The goal here is to give the person tools that they can use across all different kinds of anxiety eliciting situations. That is, they can apply these skills, trans-situationally. And, in fact, anxiety, itself, rather than just being a source of distress now becomes a cue to employ the toolbox of SIT skills.</a:t>
            </a:r>
            <a:endParaRPr/>
          </a:p>
          <a:p>
            <a:pPr marL="0" lvl="0" indent="0">
              <a:spcBef>
                <a:spcPts val="0"/>
              </a:spcBef>
              <a:spcAft>
                <a:spcPts val="0"/>
              </a:spcAft>
              <a:buNone/>
            </a:pPr>
            <a:endParaRPr/>
          </a:p>
          <a:p>
            <a:pPr marL="0" lvl="0" indent="0">
              <a:spcBef>
                <a:spcPts val="0"/>
              </a:spcBef>
              <a:spcAft>
                <a:spcPts val="0"/>
              </a:spcAft>
              <a:buNone/>
            </a:pPr>
            <a:r>
              <a:rPr lang="en"/>
              <a:t>The Cochrane review meta analysis, a systematic analysis of the research literature, concluded that stress management protocols, like SIT, were, in fact, as effective as other types of efficacious interventions for PTSD, most notably, the trauma-focused cognitive behavioral therapy interventions like exposure therapy and cognitive therapy and EMDR. </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None/>
            </a:pPr>
            <a:endParaRPr/>
          </a:p>
        </p:txBody>
      </p:sp>
    </p:spTree>
    <p:extLst>
      <p:ext uri="{BB962C8B-B14F-4D97-AF65-F5344CB8AC3E}">
        <p14:creationId xmlns:p14="http://schemas.microsoft.com/office/powerpoint/2010/main" val="39481018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t>A” for accept private events and the term private events refers to those things that happen of inside the skin:  your thoughts, your feelings, memories, physical sensations, urges. All of those things are private events.</a:t>
            </a:r>
            <a:endParaRPr/>
          </a:p>
          <a:p>
            <a:pPr marL="0" lvl="0" indent="0">
              <a:spcBef>
                <a:spcPts val="0"/>
              </a:spcBef>
              <a:spcAft>
                <a:spcPts val="0"/>
              </a:spcAft>
              <a:buClr>
                <a:schemeClr val="dk1"/>
              </a:buClr>
              <a:buSzPts val="1100"/>
              <a:buFont typeface="Arial"/>
              <a:buNone/>
            </a:pPr>
            <a:r>
              <a:rPr lang="en"/>
              <a:t> </a:t>
            </a:r>
            <a:endParaRPr/>
          </a:p>
          <a:p>
            <a:pPr marL="0" lvl="0" indent="0">
              <a:spcBef>
                <a:spcPts val="0"/>
              </a:spcBef>
              <a:spcAft>
                <a:spcPts val="0"/>
              </a:spcAft>
              <a:buClr>
                <a:schemeClr val="dk1"/>
              </a:buClr>
              <a:buSzPts val="1100"/>
              <a:buFont typeface="Arial"/>
              <a:buNone/>
            </a:pPr>
            <a:r>
              <a:rPr lang="en"/>
              <a:t>The “C” is for choose and commit to living consistently with your personal values. So, choosing the direction that you want to go that’s important to you and committing to making those changes and steps in that direction. </a:t>
            </a:r>
            <a:endParaRPr/>
          </a:p>
          <a:p>
            <a:pPr marL="0" lvl="0" indent="0">
              <a:spcBef>
                <a:spcPts val="0"/>
              </a:spcBef>
              <a:spcAft>
                <a:spcPts val="0"/>
              </a:spcAft>
              <a:buClr>
                <a:schemeClr val="dk1"/>
              </a:buClr>
              <a:buSzPts val="1100"/>
              <a:buFont typeface="Arial"/>
              <a:buNone/>
            </a:pPr>
            <a:r>
              <a:rPr lang="en"/>
              <a:t> </a:t>
            </a:r>
            <a:endParaRPr/>
          </a:p>
          <a:p>
            <a:pPr marL="0" lvl="0" indent="0">
              <a:spcBef>
                <a:spcPts val="0"/>
              </a:spcBef>
              <a:spcAft>
                <a:spcPts val="0"/>
              </a:spcAft>
              <a:buClr>
                <a:schemeClr val="dk1"/>
              </a:buClr>
              <a:buSzPts val="1100"/>
              <a:buFont typeface="Arial"/>
              <a:buNone/>
            </a:pPr>
            <a:r>
              <a:rPr lang="en"/>
              <a:t>“T” for take action – so taking action then in those areas that matter to you, that are meaningful to you, that you committed to in the service of your values.</a:t>
            </a:r>
            <a:endParaRPr/>
          </a:p>
          <a:p>
            <a:pPr marL="0" lvl="0" indent="0">
              <a:spcBef>
                <a:spcPts val="0"/>
              </a:spcBef>
              <a:spcAft>
                <a:spcPts val="0"/>
              </a:spcAft>
              <a:buNone/>
            </a:pPr>
            <a:endParaRPr/>
          </a:p>
        </p:txBody>
      </p:sp>
    </p:spTree>
    <p:extLst>
      <p:ext uri="{BB962C8B-B14F-4D97-AF65-F5344CB8AC3E}">
        <p14:creationId xmlns:p14="http://schemas.microsoft.com/office/powerpoint/2010/main" val="3981056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0" name="Shape 3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84825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381001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2" name="Shape 3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30819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254634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8" name="Shape 3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t>1. Schaefer C, Peters P, Miller RK, eds. Drugs during pregnancy and lactation. Treatment options and risk</a:t>
            </a:r>
            <a:endParaRPr/>
          </a:p>
          <a:p>
            <a:pPr marL="0" lvl="0" indent="0">
              <a:spcBef>
                <a:spcPts val="0"/>
              </a:spcBef>
              <a:spcAft>
                <a:spcPts val="0"/>
              </a:spcAft>
              <a:buClr>
                <a:schemeClr val="dk1"/>
              </a:buClr>
              <a:buSzPts val="1100"/>
              <a:buFont typeface="Arial"/>
              <a:buNone/>
            </a:pPr>
            <a:r>
              <a:rPr lang="en"/>
              <a:t>assessment, 2nd ed. Amsterdam; Boston: Elsevier Academic Press. 2007:685.</a:t>
            </a:r>
            <a:endParaRPr/>
          </a:p>
          <a:p>
            <a:pPr marL="0" lvl="0" indent="0">
              <a:spcBef>
                <a:spcPts val="0"/>
              </a:spcBef>
              <a:spcAft>
                <a:spcPts val="0"/>
              </a:spcAft>
              <a:buClr>
                <a:schemeClr val="dk1"/>
              </a:buClr>
              <a:buSzPts val="1100"/>
              <a:buFont typeface="Arial"/>
              <a:buNone/>
            </a:pPr>
            <a:r>
              <a:rPr lang="en"/>
              <a:t>2. Barbieri C, Caldara R, Ferrari C et al. Metabolic effects of prazosin. Clin Pharmacol Ther. 1980;27:313-6. PMID:</a:t>
            </a:r>
            <a:endParaRPr/>
          </a:p>
          <a:p>
            <a:pPr marL="0" lvl="0" indent="0">
              <a:spcBef>
                <a:spcPts val="0"/>
              </a:spcBef>
              <a:spcAft>
                <a:spcPts val="0"/>
              </a:spcAft>
              <a:buClr>
                <a:schemeClr val="dk1"/>
              </a:buClr>
              <a:buSzPts val="1100"/>
              <a:buFont typeface="Arial"/>
              <a:buNone/>
            </a:pPr>
            <a:r>
              <a:rPr lang="en"/>
              <a:t>6102000</a:t>
            </a:r>
            <a:endParaRPr/>
          </a:p>
          <a:p>
            <a:pPr marL="0" lvl="0" indent="0">
              <a:spcBef>
                <a:spcPts val="0"/>
              </a:spcBef>
              <a:spcAft>
                <a:spcPts val="0"/>
              </a:spcAft>
              <a:buClr>
                <a:schemeClr val="dk1"/>
              </a:buClr>
              <a:buSzPts val="1100"/>
              <a:buFont typeface="Arial"/>
              <a:buNone/>
            </a:pPr>
            <a:r>
              <a:rPr lang="en"/>
              <a:t>3. Barbieri C, Ferrari C, Borzio M et al. Metabolic effects of chronic prazosin treatment. Horm Metab Res.</a:t>
            </a:r>
            <a:endParaRPr/>
          </a:p>
          <a:p>
            <a:pPr marL="0" lvl="0" indent="0">
              <a:spcBef>
                <a:spcPts val="0"/>
              </a:spcBef>
              <a:spcAft>
                <a:spcPts val="0"/>
              </a:spcAft>
              <a:buClr>
                <a:schemeClr val="dk1"/>
              </a:buClr>
              <a:buSzPts val="1100"/>
              <a:buFont typeface="Arial"/>
              <a:buNone/>
            </a:pPr>
            <a:r>
              <a:rPr lang="en"/>
              <a:t>1980;12:331-4. PMID: 6105121</a:t>
            </a:r>
            <a:endParaRPr/>
          </a:p>
          <a:p>
            <a:pPr marL="0" lvl="0" indent="0">
              <a:spcBef>
                <a:spcPts val="0"/>
              </a:spcBef>
              <a:spcAft>
                <a:spcPts val="0"/>
              </a:spcAft>
              <a:buNone/>
            </a:pPr>
            <a:endParaRPr/>
          </a:p>
        </p:txBody>
      </p:sp>
    </p:spTree>
    <p:extLst>
      <p:ext uri="{BB962C8B-B14F-4D97-AF65-F5344CB8AC3E}">
        <p14:creationId xmlns:p14="http://schemas.microsoft.com/office/powerpoint/2010/main" val="31194548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4" name="Shape 3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rtl="0">
              <a:lnSpc>
                <a:spcPct val="115000"/>
              </a:lnSpc>
              <a:spcBef>
                <a:spcPts val="0"/>
              </a:spcBef>
              <a:spcAft>
                <a:spcPts val="0"/>
              </a:spcAft>
              <a:buClr>
                <a:schemeClr val="accent6"/>
              </a:buClr>
              <a:buSzPts val="1000"/>
              <a:buFont typeface="Calibri"/>
              <a:buAutoNum type="arabicPeriod"/>
            </a:pPr>
            <a:r>
              <a:rPr lang="en" sz="1000">
                <a:solidFill>
                  <a:schemeClr val="accent6"/>
                </a:solidFill>
                <a:latin typeface="Calibri"/>
                <a:ea typeface="Calibri"/>
                <a:cs typeface="Calibri"/>
                <a:sym typeface="Calibri"/>
              </a:rPr>
              <a:t>Braun, P., Greenberg, D., Dasberg, H., et al. (1990). Core symptoms of posttraumatic stress disorder unimproved by alprazolam treatment. </a:t>
            </a:r>
            <a:r>
              <a:rPr lang="en" sz="1000" i="1">
                <a:solidFill>
                  <a:schemeClr val="accent6"/>
                </a:solidFill>
                <a:latin typeface="Calibri"/>
                <a:ea typeface="Calibri"/>
                <a:cs typeface="Calibri"/>
                <a:sym typeface="Calibri"/>
              </a:rPr>
              <a:t>Journal of Clinical Psychiatry, 51</a:t>
            </a:r>
            <a:r>
              <a:rPr lang="en" sz="1000">
                <a:solidFill>
                  <a:schemeClr val="accent6"/>
                </a:solidFill>
                <a:latin typeface="Calibri"/>
                <a:ea typeface="Calibri"/>
                <a:cs typeface="Calibri"/>
                <a:sym typeface="Calibri"/>
              </a:rPr>
              <a:t>, 236-238. Retrieved from </a:t>
            </a:r>
            <a:r>
              <a:rPr lang="en" sz="1000" u="sng">
                <a:solidFill>
                  <a:schemeClr val="hlink"/>
                </a:solidFill>
                <a:latin typeface="Calibri"/>
                <a:ea typeface="Calibri"/>
                <a:cs typeface="Calibri"/>
                <a:sym typeface="Calibri"/>
                <a:hlinkClick r:id="rId3"/>
              </a:rPr>
              <a:t>http://www.psychiatrist.com/jcp/Pages/home.aspx</a:t>
            </a:r>
            <a:endParaRPr sz="1000">
              <a:solidFill>
                <a:schemeClr val="accent6"/>
              </a:solidFill>
              <a:latin typeface="Calibri"/>
              <a:ea typeface="Calibri"/>
              <a:cs typeface="Calibri"/>
              <a:sym typeface="Calibri"/>
            </a:endParaRPr>
          </a:p>
          <a:p>
            <a:pPr marL="457200" lvl="0" indent="-292100" rtl="0">
              <a:lnSpc>
                <a:spcPct val="115000"/>
              </a:lnSpc>
              <a:spcBef>
                <a:spcPts val="0"/>
              </a:spcBef>
              <a:spcAft>
                <a:spcPts val="0"/>
              </a:spcAft>
              <a:buClr>
                <a:schemeClr val="accent6"/>
              </a:buClr>
              <a:buSzPts val="1000"/>
              <a:buFont typeface="Calibri"/>
              <a:buAutoNum type="arabicPeriod"/>
            </a:pPr>
            <a:r>
              <a:rPr lang="en" sz="1000">
                <a:solidFill>
                  <a:schemeClr val="accent6"/>
                </a:solidFill>
                <a:latin typeface="Calibri"/>
                <a:ea typeface="Calibri"/>
                <a:cs typeface="Calibri"/>
                <a:sym typeface="Calibri"/>
              </a:rPr>
              <a:t>Cates, M. E., Bishop, M. H., Davis, L. L., et al. (2004). Clonazepam for treatment of sleep disturbances associated with combat-related posttraumatic stress disorder. </a:t>
            </a:r>
            <a:r>
              <a:rPr lang="en" sz="1000" i="1">
                <a:solidFill>
                  <a:schemeClr val="accent6"/>
                </a:solidFill>
                <a:latin typeface="Calibri"/>
                <a:ea typeface="Calibri"/>
                <a:cs typeface="Calibri"/>
                <a:sym typeface="Calibri"/>
              </a:rPr>
              <a:t>Annals of Pharmacotherapy, 38</a:t>
            </a:r>
            <a:r>
              <a:rPr lang="en" sz="1000">
                <a:solidFill>
                  <a:schemeClr val="accent6"/>
                </a:solidFill>
                <a:latin typeface="Calibri"/>
                <a:ea typeface="Calibri"/>
                <a:cs typeface="Calibri"/>
                <a:sym typeface="Calibri"/>
              </a:rPr>
              <a:t>, 1395-1399. doi:10.1345/aph.1E043</a:t>
            </a:r>
            <a:endParaRPr sz="1000">
              <a:solidFill>
                <a:schemeClr val="accent6"/>
              </a:solidFill>
              <a:latin typeface="Calibri"/>
              <a:ea typeface="Calibri"/>
              <a:cs typeface="Calibri"/>
              <a:sym typeface="Calibri"/>
            </a:endParaRPr>
          </a:p>
          <a:p>
            <a:pPr marL="457200" lvl="0" indent="-292100" rtl="0">
              <a:lnSpc>
                <a:spcPct val="115000"/>
              </a:lnSpc>
              <a:spcBef>
                <a:spcPts val="0"/>
              </a:spcBef>
              <a:spcAft>
                <a:spcPts val="0"/>
              </a:spcAft>
              <a:buClr>
                <a:schemeClr val="accent6"/>
              </a:buClr>
              <a:buSzPts val="1000"/>
              <a:buFont typeface="Calibri"/>
              <a:buAutoNum type="arabicPeriod"/>
            </a:pPr>
            <a:r>
              <a:rPr lang="en" sz="1000">
                <a:solidFill>
                  <a:schemeClr val="accent6"/>
                </a:solidFill>
                <a:latin typeface="Calibri"/>
                <a:ea typeface="Calibri"/>
                <a:cs typeface="Calibri"/>
                <a:sym typeface="Calibri"/>
              </a:rPr>
              <a:t>Guina, J., Rossetter, S. R., De, R. B., et al. (2015). Benzodiazepines for PTSD: A systematic review and meta-analysis. </a:t>
            </a:r>
            <a:r>
              <a:rPr lang="en" sz="1000" i="1">
                <a:solidFill>
                  <a:schemeClr val="accent6"/>
                </a:solidFill>
                <a:latin typeface="Calibri"/>
                <a:ea typeface="Calibri"/>
                <a:cs typeface="Calibri"/>
                <a:sym typeface="Calibri"/>
              </a:rPr>
              <a:t>Journal of Psychiatric Practice, 21</a:t>
            </a:r>
            <a:r>
              <a:rPr lang="en" sz="1000">
                <a:solidFill>
                  <a:schemeClr val="accent6"/>
                </a:solidFill>
                <a:latin typeface="Calibri"/>
                <a:ea typeface="Calibri"/>
                <a:cs typeface="Calibri"/>
                <a:sym typeface="Calibri"/>
              </a:rPr>
              <a:t>, 281-303. doi:10.1097/PRA.0000000000000091</a:t>
            </a:r>
            <a:endParaRPr sz="1000">
              <a:solidFill>
                <a:schemeClr val="accent6"/>
              </a:solidFill>
              <a:latin typeface="Calibri"/>
              <a:ea typeface="Calibri"/>
              <a:cs typeface="Calibri"/>
              <a:sym typeface="Calibri"/>
            </a:endParaRPr>
          </a:p>
          <a:p>
            <a:pPr marL="0" lvl="0" indent="0">
              <a:spcBef>
                <a:spcPts val="0"/>
              </a:spcBef>
              <a:spcAft>
                <a:spcPts val="0"/>
              </a:spcAft>
              <a:buNone/>
            </a:pPr>
            <a:endParaRPr/>
          </a:p>
        </p:txBody>
      </p:sp>
    </p:spTree>
    <p:extLst>
      <p:ext uri="{BB962C8B-B14F-4D97-AF65-F5344CB8AC3E}">
        <p14:creationId xmlns:p14="http://schemas.microsoft.com/office/powerpoint/2010/main" val="20092060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0" name="Shape 3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84945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6" name="Shape 3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57692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2" name="Shape 3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677911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8" name="Shape 3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895690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6" name="Shape 3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This app has now been downloaded over 100,000 times in 74 countries around the world. </a:t>
            </a:r>
            <a:r>
              <a:rPr lang="en" sz="1200" i="1">
                <a:solidFill>
                  <a:schemeClr val="dk1"/>
                </a:solidFill>
                <a:latin typeface="Calibri"/>
                <a:ea typeface="Calibri"/>
                <a:cs typeface="Calibri"/>
                <a:sym typeface="Calibri"/>
              </a:rPr>
              <a:t>PTSD Coach </a:t>
            </a:r>
            <a:r>
              <a:rPr lang="en" sz="1200">
                <a:solidFill>
                  <a:schemeClr val="dk1"/>
                </a:solidFill>
                <a:latin typeface="Calibri"/>
                <a:ea typeface="Calibri"/>
                <a:cs typeface="Calibri"/>
                <a:sym typeface="Calibri"/>
              </a:rPr>
              <a:t>is also available in 2 international versions: </a:t>
            </a:r>
            <a:r>
              <a:rPr lang="en" sz="1200" i="1">
                <a:solidFill>
                  <a:schemeClr val="dk1"/>
                </a:solidFill>
                <a:latin typeface="Calibri"/>
                <a:ea typeface="Calibri"/>
                <a:cs typeface="Calibri"/>
                <a:sym typeface="Calibri"/>
              </a:rPr>
              <a:t>PTSD Coach Australia </a:t>
            </a:r>
            <a:r>
              <a:rPr lang="en" sz="1200">
                <a:solidFill>
                  <a:schemeClr val="dk1"/>
                </a:solidFill>
                <a:latin typeface="Calibri"/>
                <a:ea typeface="Calibri"/>
                <a:cs typeface="Calibri"/>
                <a:sym typeface="Calibri"/>
              </a:rPr>
              <a:t>and </a:t>
            </a:r>
            <a:r>
              <a:rPr lang="en" sz="1200" i="1">
                <a:solidFill>
                  <a:schemeClr val="dk1"/>
                </a:solidFill>
                <a:latin typeface="Calibri"/>
                <a:ea typeface="Calibri"/>
                <a:cs typeface="Calibri"/>
                <a:sym typeface="Calibri"/>
              </a:rPr>
              <a:t>PTSD Coach Canada</a:t>
            </a:r>
            <a:r>
              <a:rPr lang="en" sz="1200">
                <a:solidFill>
                  <a:schemeClr val="dk1"/>
                </a:solidFill>
                <a:latin typeface="Calibri"/>
                <a:ea typeface="Calibri"/>
                <a:cs typeface="Calibri"/>
                <a:sym typeface="Calibri"/>
              </a:rPr>
              <a:t>. It can help patients learn about and manage symptoms that often occur after trauma. We are still awaiting the release of </a:t>
            </a:r>
            <a:r>
              <a:rPr lang="en" sz="1200" i="1">
                <a:solidFill>
                  <a:schemeClr val="dk1"/>
                </a:solidFill>
                <a:latin typeface="Calibri"/>
                <a:ea typeface="Calibri"/>
                <a:cs typeface="Calibri"/>
                <a:sym typeface="Calibri"/>
              </a:rPr>
              <a:t>PTSD Coach </a:t>
            </a:r>
            <a:r>
              <a:rPr lang="en" sz="1200">
                <a:solidFill>
                  <a:schemeClr val="dk1"/>
                </a:solidFill>
                <a:latin typeface="Calibri"/>
                <a:ea typeface="Calibri"/>
                <a:cs typeface="Calibri"/>
                <a:sym typeface="Calibri"/>
              </a:rPr>
              <a:t>in Spanish, and PTSD Family Coach.</a:t>
            </a:r>
            <a:endParaRPr sz="1200">
              <a:solidFill>
                <a:schemeClr val="dk1"/>
              </a:solidFill>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Features include: </a:t>
            </a:r>
            <a:endParaRPr sz="1200">
              <a:solidFill>
                <a:schemeClr val="dk1"/>
              </a:solidFill>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en" sz="1200">
                <a:solidFill>
                  <a:schemeClr val="dk1"/>
                </a:solidFill>
              </a:rPr>
              <a:t>•</a:t>
            </a:r>
            <a:r>
              <a:rPr lang="en" sz="1200">
                <a:solidFill>
                  <a:schemeClr val="dk1"/>
                </a:solidFill>
                <a:latin typeface="Calibri"/>
                <a:ea typeface="Calibri"/>
                <a:cs typeface="Calibri"/>
                <a:sym typeface="Calibri"/>
              </a:rPr>
              <a:t>Reliable information on PTSD and treatments that work</a:t>
            </a:r>
            <a:endParaRPr sz="1200">
              <a:solidFill>
                <a:schemeClr val="dk1"/>
              </a:solidFill>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en" sz="1200">
                <a:solidFill>
                  <a:schemeClr val="dk1"/>
                </a:solidFill>
              </a:rPr>
              <a:t>•</a:t>
            </a:r>
            <a:r>
              <a:rPr lang="en" sz="1200">
                <a:solidFill>
                  <a:schemeClr val="dk1"/>
                </a:solidFill>
                <a:latin typeface="Calibri"/>
                <a:ea typeface="Calibri"/>
                <a:cs typeface="Calibri"/>
                <a:sym typeface="Calibri"/>
              </a:rPr>
              <a:t>Tools for screening and tracking your symptoms</a:t>
            </a:r>
            <a:endParaRPr sz="1200">
              <a:solidFill>
                <a:schemeClr val="dk1"/>
              </a:solidFill>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en" sz="1200">
                <a:solidFill>
                  <a:schemeClr val="dk1"/>
                </a:solidFill>
              </a:rPr>
              <a:t>•</a:t>
            </a:r>
            <a:r>
              <a:rPr lang="en" sz="1200">
                <a:solidFill>
                  <a:schemeClr val="dk1"/>
                </a:solidFill>
                <a:latin typeface="Calibri"/>
                <a:ea typeface="Calibri"/>
                <a:cs typeface="Calibri"/>
                <a:sym typeface="Calibri"/>
              </a:rPr>
              <a:t>Convenient, easy-to-use tools to help you handle stress symptoms</a:t>
            </a:r>
            <a:endParaRPr sz="1200">
              <a:solidFill>
                <a:schemeClr val="dk1"/>
              </a:solidFill>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en" sz="1200">
                <a:solidFill>
                  <a:schemeClr val="dk1"/>
                </a:solidFill>
              </a:rPr>
              <a:t>•</a:t>
            </a:r>
            <a:r>
              <a:rPr lang="en" sz="1200">
                <a:solidFill>
                  <a:schemeClr val="dk1"/>
                </a:solidFill>
                <a:latin typeface="Calibri"/>
                <a:ea typeface="Calibri"/>
                <a:cs typeface="Calibri"/>
                <a:sym typeface="Calibri"/>
              </a:rPr>
              <a:t>Direct links to support and help</a:t>
            </a:r>
            <a:endParaRPr sz="1200">
              <a:solidFill>
                <a:schemeClr val="dk1"/>
              </a:solidFill>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en" sz="1200">
                <a:solidFill>
                  <a:schemeClr val="dk1"/>
                </a:solidFill>
              </a:rPr>
              <a:t>•</a:t>
            </a:r>
            <a:r>
              <a:rPr lang="en" sz="1200">
                <a:solidFill>
                  <a:schemeClr val="dk1"/>
                </a:solidFill>
                <a:latin typeface="Calibri"/>
                <a:ea typeface="Calibri"/>
                <a:cs typeface="Calibri"/>
                <a:sym typeface="Calibri"/>
              </a:rPr>
              <a:t>Always with you when you need it.</a:t>
            </a:r>
            <a:endParaRPr sz="1200">
              <a:solidFill>
                <a:schemeClr val="dk1"/>
              </a:solidFill>
              <a:latin typeface="Calibri"/>
              <a:ea typeface="Calibri"/>
              <a:cs typeface="Calibri"/>
              <a:sym typeface="Calibri"/>
            </a:endParaRPr>
          </a:p>
          <a:p>
            <a:pPr marL="0" lvl="0" indent="0">
              <a:spcBef>
                <a:spcPts val="0"/>
              </a:spcBef>
              <a:spcAft>
                <a:spcPts val="0"/>
              </a:spcAft>
              <a:buNone/>
            </a:pPr>
            <a:endParaRPr/>
          </a:p>
        </p:txBody>
      </p:sp>
    </p:spTree>
    <p:extLst>
      <p:ext uri="{BB962C8B-B14F-4D97-AF65-F5344CB8AC3E}">
        <p14:creationId xmlns:p14="http://schemas.microsoft.com/office/powerpoint/2010/main" val="27760392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5" name="Shape 3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400"/>
              </a:spcBef>
              <a:spcAft>
                <a:spcPts val="0"/>
              </a:spcAft>
              <a:buClr>
                <a:schemeClr val="dk1"/>
              </a:buClr>
              <a:buSzPts val="1100"/>
              <a:buFont typeface="Arial"/>
              <a:buNone/>
            </a:pPr>
            <a:r>
              <a:rPr lang="en" sz="1200" b="1">
                <a:solidFill>
                  <a:schemeClr val="dk1"/>
                </a:solidFill>
                <a:latin typeface="Calibri"/>
                <a:ea typeface="Calibri"/>
                <a:cs typeface="Calibri"/>
                <a:sym typeface="Calibri"/>
              </a:rPr>
              <a:t>CPT Coach </a:t>
            </a:r>
            <a:r>
              <a:rPr lang="en" sz="1200">
                <a:solidFill>
                  <a:schemeClr val="dk1"/>
                </a:solidFill>
                <a:latin typeface="Calibri"/>
                <a:ea typeface="Calibri"/>
                <a:cs typeface="Calibri"/>
                <a:sym typeface="Calibri"/>
              </a:rPr>
              <a:t>is a mobile app for patients to use with their therapists during face-to-face Cognitive Processing Therapy for PTSD. Features include:</a:t>
            </a:r>
            <a:endParaRPr sz="1200">
              <a:solidFill>
                <a:schemeClr val="dk1"/>
              </a:solidFill>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en" sz="1200">
                <a:solidFill>
                  <a:schemeClr val="dk1"/>
                </a:solidFill>
              </a:rPr>
              <a:t>•</a:t>
            </a:r>
            <a:r>
              <a:rPr lang="en" sz="1200">
                <a:solidFill>
                  <a:schemeClr val="dk1"/>
                </a:solidFill>
                <a:latin typeface="Calibri"/>
                <a:ea typeface="Calibri"/>
                <a:cs typeface="Calibri"/>
                <a:sym typeface="Calibri"/>
              </a:rPr>
              <a:t>Education about CPT therapy.</a:t>
            </a:r>
            <a:endParaRPr sz="1200">
              <a:solidFill>
                <a:schemeClr val="dk1"/>
              </a:solidFill>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en" sz="1200">
                <a:solidFill>
                  <a:schemeClr val="dk1"/>
                </a:solidFill>
              </a:rPr>
              <a:t>•</a:t>
            </a:r>
            <a:r>
              <a:rPr lang="en" sz="1200">
                <a:solidFill>
                  <a:schemeClr val="dk1"/>
                </a:solidFill>
                <a:latin typeface="Calibri"/>
                <a:ea typeface="Calibri"/>
                <a:cs typeface="Calibri"/>
                <a:sym typeface="Calibri"/>
              </a:rPr>
              <a:t>Ability to track your PTSD symptoms over time.</a:t>
            </a:r>
            <a:endParaRPr sz="1200">
              <a:solidFill>
                <a:schemeClr val="dk1"/>
              </a:solidFill>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en" sz="1200">
                <a:solidFill>
                  <a:schemeClr val="dk1"/>
                </a:solidFill>
              </a:rPr>
              <a:t>•</a:t>
            </a:r>
            <a:r>
              <a:rPr lang="en" sz="1200">
                <a:solidFill>
                  <a:schemeClr val="dk1"/>
                </a:solidFill>
                <a:latin typeface="Calibri"/>
                <a:ea typeface="Calibri"/>
                <a:cs typeface="Calibri"/>
                <a:sym typeface="Calibri"/>
              </a:rPr>
              <a:t>Homework assignments and worksheets to work on between sessions.</a:t>
            </a:r>
            <a:endParaRPr sz="1200">
              <a:solidFill>
                <a:schemeClr val="dk1"/>
              </a:solidFill>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en" sz="1200">
                <a:solidFill>
                  <a:schemeClr val="dk1"/>
                </a:solidFill>
              </a:rPr>
              <a:t>•</a:t>
            </a:r>
            <a:r>
              <a:rPr lang="en" sz="1200">
                <a:solidFill>
                  <a:schemeClr val="dk1"/>
                </a:solidFill>
                <a:latin typeface="Calibri"/>
                <a:ea typeface="Calibri"/>
                <a:cs typeface="Calibri"/>
                <a:sym typeface="Calibri"/>
              </a:rPr>
              <a:t>Tools to keep track of tasks you did between sessions.</a:t>
            </a:r>
            <a:endParaRPr sz="1200">
              <a:solidFill>
                <a:schemeClr val="dk1"/>
              </a:solidFill>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en" sz="1200">
                <a:solidFill>
                  <a:schemeClr val="dk1"/>
                </a:solidFill>
              </a:rPr>
              <a:t>•</a:t>
            </a:r>
            <a:r>
              <a:rPr lang="en" sz="1200">
                <a:solidFill>
                  <a:schemeClr val="dk1"/>
                </a:solidFill>
                <a:latin typeface="Calibri"/>
                <a:ea typeface="Calibri"/>
                <a:cs typeface="Calibri"/>
                <a:sym typeface="Calibri"/>
              </a:rPr>
              <a:t>Reminders for therapy appointments.</a:t>
            </a:r>
            <a:endParaRPr sz="1200">
              <a:solidFill>
                <a:schemeClr val="dk1"/>
              </a:solidFill>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en" sz="1200" b="1">
                <a:solidFill>
                  <a:schemeClr val="dk1"/>
                </a:solidFill>
                <a:latin typeface="Calibri"/>
                <a:ea typeface="Calibri"/>
                <a:cs typeface="Calibri"/>
                <a:sym typeface="Calibri"/>
              </a:rPr>
              <a:t>PE Coach </a:t>
            </a:r>
            <a:r>
              <a:rPr lang="en" sz="1200">
                <a:solidFill>
                  <a:schemeClr val="dk1"/>
                </a:solidFill>
                <a:latin typeface="Calibri"/>
                <a:ea typeface="Calibri"/>
                <a:cs typeface="Calibri"/>
                <a:sym typeface="Calibri"/>
              </a:rPr>
              <a:t>is a mobile app for patients to use with their therapists during Prolonged Exposure therapy for PTSD. Features include:</a:t>
            </a:r>
            <a:endParaRPr sz="1200">
              <a:solidFill>
                <a:schemeClr val="dk1"/>
              </a:solidFill>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en" sz="1200">
                <a:solidFill>
                  <a:schemeClr val="dk1"/>
                </a:solidFill>
              </a:rPr>
              <a:t>•</a:t>
            </a:r>
            <a:r>
              <a:rPr lang="en" sz="1200">
                <a:solidFill>
                  <a:schemeClr val="dk1"/>
                </a:solidFill>
                <a:latin typeface="Calibri"/>
                <a:ea typeface="Calibri"/>
                <a:cs typeface="Calibri"/>
                <a:sym typeface="Calibri"/>
              </a:rPr>
              <a:t>Education about PE therapy and common reactions to trauma.</a:t>
            </a:r>
            <a:endParaRPr sz="1200">
              <a:solidFill>
                <a:schemeClr val="dk1"/>
              </a:solidFill>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en" sz="1200">
                <a:solidFill>
                  <a:schemeClr val="dk1"/>
                </a:solidFill>
              </a:rPr>
              <a:t>•</a:t>
            </a:r>
            <a:r>
              <a:rPr lang="en" sz="1200" b="1">
                <a:solidFill>
                  <a:schemeClr val="dk1"/>
                </a:solidFill>
                <a:latin typeface="Calibri"/>
                <a:ea typeface="Calibri"/>
                <a:cs typeface="Calibri"/>
                <a:sym typeface="Calibri"/>
              </a:rPr>
              <a:t>Ability to record your PE therapy session as an audio file on your mobile device.</a:t>
            </a:r>
            <a:endParaRPr sz="1200" b="1">
              <a:solidFill>
                <a:schemeClr val="dk1"/>
              </a:solidFill>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en" sz="1200">
                <a:solidFill>
                  <a:schemeClr val="dk1"/>
                </a:solidFill>
              </a:rPr>
              <a:t>•</a:t>
            </a:r>
            <a:r>
              <a:rPr lang="en" sz="1200">
                <a:solidFill>
                  <a:schemeClr val="dk1"/>
                </a:solidFill>
                <a:latin typeface="Calibri"/>
                <a:ea typeface="Calibri"/>
                <a:cs typeface="Calibri"/>
                <a:sym typeface="Calibri"/>
              </a:rPr>
              <a:t>Reminders to complete homework.</a:t>
            </a:r>
            <a:endParaRPr sz="1200">
              <a:solidFill>
                <a:schemeClr val="dk1"/>
              </a:solidFill>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en" sz="1200">
                <a:solidFill>
                  <a:schemeClr val="dk1"/>
                </a:solidFill>
              </a:rPr>
              <a:t>•</a:t>
            </a:r>
            <a:r>
              <a:rPr lang="en" sz="1200">
                <a:solidFill>
                  <a:schemeClr val="dk1"/>
                </a:solidFill>
                <a:latin typeface="Calibri"/>
                <a:ea typeface="Calibri"/>
                <a:cs typeface="Calibri"/>
                <a:sym typeface="Calibri"/>
              </a:rPr>
              <a:t>Tools to keep track of tasks you did between sessions.</a:t>
            </a:r>
            <a:endParaRPr sz="1200">
              <a:solidFill>
                <a:schemeClr val="dk1"/>
              </a:solidFill>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en" sz="1200">
                <a:solidFill>
                  <a:schemeClr val="dk1"/>
                </a:solidFill>
              </a:rPr>
              <a:t>•</a:t>
            </a:r>
            <a:r>
              <a:rPr lang="en" sz="1200">
                <a:solidFill>
                  <a:schemeClr val="dk1"/>
                </a:solidFill>
                <a:latin typeface="Calibri"/>
                <a:ea typeface="Calibri"/>
                <a:cs typeface="Calibri"/>
                <a:sym typeface="Calibri"/>
              </a:rPr>
              <a:t>Ability to track your PTSD symptoms over time.</a:t>
            </a:r>
            <a:endParaRPr sz="1200">
              <a:solidFill>
                <a:schemeClr val="dk1"/>
              </a:solidFill>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en" sz="1200">
                <a:solidFill>
                  <a:schemeClr val="dk1"/>
                </a:solidFill>
              </a:rPr>
              <a:t>•</a:t>
            </a:r>
            <a:r>
              <a:rPr lang="en" sz="1200">
                <a:solidFill>
                  <a:schemeClr val="dk1"/>
                </a:solidFill>
                <a:latin typeface="Calibri"/>
                <a:ea typeface="Calibri"/>
                <a:cs typeface="Calibri"/>
                <a:sym typeface="Calibri"/>
              </a:rPr>
              <a:t>Guidance for breathing retraining - ways to change your breathing that help reduce your stress.</a:t>
            </a:r>
            <a:endParaRPr sz="1200">
              <a:solidFill>
                <a:schemeClr val="dk1"/>
              </a:solidFill>
              <a:latin typeface="Calibri"/>
              <a:ea typeface="Calibri"/>
              <a:cs typeface="Calibri"/>
              <a:sym typeface="Calibri"/>
            </a:endParaRPr>
          </a:p>
          <a:p>
            <a:pPr marL="0" lvl="0" indent="0">
              <a:spcBef>
                <a:spcPts val="0"/>
              </a:spcBef>
              <a:spcAft>
                <a:spcPts val="0"/>
              </a:spcAft>
              <a:buNone/>
            </a:pPr>
            <a:endParaRPr/>
          </a:p>
        </p:txBody>
      </p:sp>
    </p:spTree>
    <p:extLst>
      <p:ext uri="{BB962C8B-B14F-4D97-AF65-F5344CB8AC3E}">
        <p14:creationId xmlns:p14="http://schemas.microsoft.com/office/powerpoint/2010/main" val="27978282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3" name="Shape 4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077705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8" name="Shape 4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37029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299327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Published International Literature on Traumatic Stress (PILOTS) Database is an electronic index to the worldwide literature on PTSD and other mental health consequences of exposure to traumatic events. Unlike other databases, the PILOTS Database does not restrict its coverage to articles appearing in selected journals. It attempts to include all publications relevant to PTSD and other forms of traumatic stress, whatever their origin without disciplinary, linguistic, or geographic limitations.</a:t>
            </a:r>
            <a:endParaRPr sz="1200">
              <a:solidFill>
                <a:schemeClr val="dk1"/>
              </a:solidFill>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PILOTS Database is produced by the National Center for PTSD, and is electronically available to the public. There is no charge for using the database, and no account or password is required. Although it is sponsored by the U.S. Department of Veterans Affairs, the PILOTS Database is not limited to literature on PTSD among Veterans.</a:t>
            </a:r>
            <a:endParaRPr sz="1200">
              <a:solidFill>
                <a:schemeClr val="dk1"/>
              </a:solidFill>
              <a:latin typeface="Calibri"/>
              <a:ea typeface="Calibri"/>
              <a:cs typeface="Calibri"/>
              <a:sym typeface="Calibri"/>
            </a:endParaRPr>
          </a:p>
          <a:p>
            <a:pPr marL="0" lvl="0" indent="0">
              <a:spcBef>
                <a:spcPts val="0"/>
              </a:spcBef>
              <a:spcAft>
                <a:spcPts val="0"/>
              </a:spcAft>
              <a:buNone/>
            </a:pPr>
            <a:endParaRPr/>
          </a:p>
        </p:txBody>
      </p:sp>
    </p:spTree>
    <p:extLst>
      <p:ext uri="{BB962C8B-B14F-4D97-AF65-F5344CB8AC3E}">
        <p14:creationId xmlns:p14="http://schemas.microsoft.com/office/powerpoint/2010/main" val="3028689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58854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49534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77851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15773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9761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22033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89082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lstStyle>
            <a:lvl1pPr lvl="0" rtl="0">
              <a:spcBef>
                <a:spcPts val="0"/>
              </a:spcBef>
              <a:spcAft>
                <a:spcPts val="0"/>
              </a:spcAft>
              <a:buSzPts val="5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 name="Shape 8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81000" rtl="0">
              <a:spcBef>
                <a:spcPts val="480"/>
              </a:spcBef>
              <a:spcAft>
                <a:spcPts val="0"/>
              </a:spcAft>
              <a:buSzPts val="2400"/>
              <a:buChar char="•"/>
              <a:defRPr/>
            </a:lvl1pPr>
            <a:lvl2pPr marL="914400" lvl="1" indent="-330200" rtl="0">
              <a:spcBef>
                <a:spcPts val="320"/>
              </a:spcBef>
              <a:spcAft>
                <a:spcPts val="0"/>
              </a:spcAft>
              <a:buSzPts val="1600"/>
              <a:buChar char="o"/>
              <a:defRPr/>
            </a:lvl2pPr>
            <a:lvl3pPr marL="1371600" lvl="2" indent="-330200" rtl="0">
              <a:spcBef>
                <a:spcPts val="320"/>
              </a:spcBef>
              <a:spcAft>
                <a:spcPts val="0"/>
              </a:spcAft>
              <a:buSzPts val="1600"/>
              <a:buChar char="•"/>
              <a:defRPr/>
            </a:lvl3pPr>
            <a:lvl4pPr marL="1828800" lvl="3" indent="-330200" rtl="0">
              <a:spcBef>
                <a:spcPts val="320"/>
              </a:spcBef>
              <a:spcAft>
                <a:spcPts val="0"/>
              </a:spcAft>
              <a:buSzPts val="1600"/>
              <a:buChar char="o"/>
              <a:defRPr/>
            </a:lvl4pPr>
            <a:lvl5pPr marL="2286000" lvl="4" indent="-330200" rtl="0">
              <a:spcBef>
                <a:spcPts val="320"/>
              </a:spcBef>
              <a:spcAft>
                <a:spcPts val="0"/>
              </a:spcAft>
              <a:buSzPts val="1600"/>
              <a:buChar char="•"/>
              <a:defRPr/>
            </a:lvl5pPr>
            <a:lvl6pPr marL="2743200" lvl="5" indent="-330200" rtl="0">
              <a:spcBef>
                <a:spcPts val="320"/>
              </a:spcBef>
              <a:spcAft>
                <a:spcPts val="0"/>
              </a:spcAft>
              <a:buSzPts val="1600"/>
              <a:buChar char="o"/>
              <a:defRPr/>
            </a:lvl6pPr>
            <a:lvl7pPr marL="3200400" lvl="6" indent="-330200" rtl="0">
              <a:spcBef>
                <a:spcPts val="320"/>
              </a:spcBef>
              <a:spcAft>
                <a:spcPts val="0"/>
              </a:spcAft>
              <a:buSzPts val="1600"/>
              <a:buChar char="•"/>
              <a:defRPr/>
            </a:lvl7pPr>
            <a:lvl8pPr marL="3657600" lvl="7" indent="-330200" rtl="0">
              <a:spcBef>
                <a:spcPts val="320"/>
              </a:spcBef>
              <a:spcAft>
                <a:spcPts val="0"/>
              </a:spcAft>
              <a:buSzPts val="1600"/>
              <a:buChar char="o"/>
              <a:defRPr/>
            </a:lvl8pPr>
            <a:lvl9pPr marL="4114800" lvl="8" indent="-330200" rtl="0">
              <a:spcBef>
                <a:spcPts val="320"/>
              </a:spcBef>
              <a:spcAft>
                <a:spcPts val="0"/>
              </a:spcAft>
              <a:buSzPts val="1600"/>
              <a:buChar char="•"/>
              <a:defRPr/>
            </a:lvl9pPr>
          </a:lstStyle>
          <a:p>
            <a:endParaRPr/>
          </a:p>
        </p:txBody>
      </p:sp>
      <p:sp>
        <p:nvSpPr>
          <p:cNvPr id="88" name="Shape 88"/>
          <p:cNvSpPr txBox="1">
            <a:spLocks noGrp="1"/>
          </p:cNvSpPr>
          <p:nvPr>
            <p:ph type="sldNum" idx="12"/>
          </p:nvPr>
        </p:nvSpPr>
        <p:spPr>
          <a:xfrm>
            <a:off x="8472458" y="4663217"/>
            <a:ext cx="548700" cy="393600"/>
          </a:xfrm>
          <a:prstGeom prst="rect">
            <a:avLst/>
          </a:prstGeom>
        </p:spPr>
        <p:txBody>
          <a:bodyPr spcFirstLastPara="1" wrap="square" lIns="27425" tIns="45700" rIns="45700"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02162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98447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66272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6050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02360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96604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75324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9697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1455077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292233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raumainformedcareproject.org/"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s://www.media.eo.va.gov/ptsd/mp4/Whiteboard_PE.mp4"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s://www.ptsd.va.gov/public/materials/videos/index.asp"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s://www.media.eo.va.gov/PTSD/mp4/VA_Video01_EMDR_VFinal_NoAudioDescribe.mp4"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ctrTitle"/>
          </p:nvPr>
        </p:nvSpPr>
        <p:spPr>
          <a:xfrm>
            <a:off x="1143000" y="1338921"/>
            <a:ext cx="6858000" cy="1790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6000" dirty="0"/>
              <a:t>Trauma Management in the Perinatal Period</a:t>
            </a:r>
            <a:endParaRPr sz="6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Family Hx</a:t>
            </a:r>
            <a:endParaRPr/>
          </a:p>
        </p:txBody>
      </p:sp>
      <p:sp>
        <p:nvSpPr>
          <p:cNvPr id="148" name="Shape 148"/>
          <p:cNvSpPr txBox="1">
            <a:spLocks noGrp="1"/>
          </p:cNvSpPr>
          <p:nvPr>
            <p:ph idx="1"/>
          </p:nvPr>
        </p:nvSpPr>
        <p:spPr>
          <a:xfrm>
            <a:off x="628650" y="1198485"/>
            <a:ext cx="6872981" cy="3604334"/>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b="1" dirty="0">
                <a:solidFill>
                  <a:schemeClr val="accent6"/>
                </a:solidFill>
                <a:latin typeface="Calibri"/>
                <a:ea typeface="Calibri"/>
                <a:cs typeface="Calibri"/>
                <a:sym typeface="Calibri"/>
              </a:rPr>
              <a:t>Diagnosis: </a:t>
            </a:r>
            <a:r>
              <a:rPr lang="en" sz="1800" dirty="0">
                <a:solidFill>
                  <a:schemeClr val="accent6"/>
                </a:solidFill>
                <a:latin typeface="Calibri"/>
                <a:ea typeface="Calibri"/>
                <a:cs typeface="Calibri"/>
                <a:sym typeface="Calibri"/>
              </a:rPr>
              <a:t>positive for depression, anxiety on both sides of the family. Reports her mom has finally started seeking help from the services available on the reservation and has been diagnosed with MDD. Mother is currently on </a:t>
            </a:r>
            <a:r>
              <a:rPr lang="en" sz="1800" dirty="0" smtClean="0">
                <a:solidFill>
                  <a:schemeClr val="accent6"/>
                </a:solidFill>
                <a:latin typeface="Calibri"/>
                <a:ea typeface="Calibri"/>
                <a:cs typeface="Calibri"/>
                <a:sym typeface="Calibri"/>
              </a:rPr>
              <a:t>fluoxetine. </a:t>
            </a:r>
            <a:endParaRPr sz="1800" dirty="0">
              <a:solidFill>
                <a:schemeClr val="accent6"/>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endParaRPr sz="1800" dirty="0">
              <a:solidFill>
                <a:schemeClr val="accent6"/>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 sz="1800" b="1" dirty="0">
                <a:solidFill>
                  <a:schemeClr val="accent6"/>
                </a:solidFill>
                <a:latin typeface="Calibri"/>
                <a:ea typeface="Calibri"/>
                <a:cs typeface="Calibri"/>
                <a:sym typeface="Calibri"/>
              </a:rPr>
              <a:t>Suicide: </a:t>
            </a:r>
            <a:r>
              <a:rPr lang="en" sz="1800" dirty="0">
                <a:solidFill>
                  <a:schemeClr val="accent6"/>
                </a:solidFill>
                <a:latin typeface="Calibri"/>
                <a:ea typeface="Calibri"/>
                <a:cs typeface="Calibri"/>
                <a:sym typeface="Calibri"/>
              </a:rPr>
              <a:t>Maternal Uncle died by suicide. Two cousins died by overdose- she thinks these were intentional.</a:t>
            </a:r>
            <a:endParaRPr sz="1800" dirty="0">
              <a:solidFill>
                <a:schemeClr val="accent6"/>
              </a:solidFill>
              <a:latin typeface="Calibri"/>
              <a:ea typeface="Calibri"/>
              <a:cs typeface="Calibri"/>
              <a:sym typeface="Calibri"/>
            </a:endParaRPr>
          </a:p>
          <a:p>
            <a:pPr marL="0" lvl="0" indent="0" rtl="0">
              <a:lnSpc>
                <a:spcPct val="115000"/>
              </a:lnSpc>
              <a:spcBef>
                <a:spcPts val="0"/>
              </a:spcBef>
              <a:spcAft>
                <a:spcPts val="0"/>
              </a:spcAft>
              <a:buNone/>
            </a:pPr>
            <a:endParaRPr sz="1800" b="1" dirty="0">
              <a:solidFill>
                <a:schemeClr val="accent6"/>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 sz="1800" b="1" dirty="0">
                <a:solidFill>
                  <a:schemeClr val="accent6"/>
                </a:solidFill>
                <a:latin typeface="Calibri"/>
                <a:ea typeface="Calibri"/>
                <a:cs typeface="Calibri"/>
                <a:sym typeface="Calibri"/>
              </a:rPr>
              <a:t>Substance Use: </a:t>
            </a:r>
            <a:r>
              <a:rPr lang="en" sz="1800" dirty="0">
                <a:solidFill>
                  <a:schemeClr val="accent6"/>
                </a:solidFill>
                <a:latin typeface="Calibri"/>
                <a:ea typeface="Calibri"/>
                <a:cs typeface="Calibri"/>
                <a:sym typeface="Calibri"/>
              </a:rPr>
              <a:t>Describes significant alcohol and marijuana use on both sides of the family in immediate and extended family members. Her father had a severe alcohol use disorder and died from liver cirrhosis.</a:t>
            </a:r>
            <a:endParaRPr sz="1800" dirty="0">
              <a:solidFill>
                <a:schemeClr val="accent6"/>
              </a:solidFill>
              <a:latin typeface="Calibri"/>
              <a:ea typeface="Calibri"/>
              <a:cs typeface="Calibri"/>
              <a:sym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Substance Use Hx</a:t>
            </a:r>
            <a:endParaRPr/>
          </a:p>
        </p:txBody>
      </p:sp>
      <p:sp>
        <p:nvSpPr>
          <p:cNvPr id="154" name="Shape 154"/>
          <p:cNvSpPr txBox="1">
            <a:spLocks noGrp="1"/>
          </p:cNvSpPr>
          <p:nvPr>
            <p:ph idx="1"/>
          </p:nvPr>
        </p:nvSpPr>
        <p:spPr>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dirty="0">
                <a:solidFill>
                  <a:schemeClr val="accent6"/>
                </a:solidFill>
                <a:latin typeface="Calibri"/>
                <a:ea typeface="Calibri"/>
                <a:cs typeface="Calibri"/>
                <a:sym typeface="Calibri"/>
              </a:rPr>
              <a:t>Started at age of 14 with THC and alcohol. Denies any history of heavy marijuana or alcohol use.</a:t>
            </a:r>
            <a:endParaRPr sz="1800" dirty="0">
              <a:solidFill>
                <a:schemeClr val="accent6"/>
              </a:solidFill>
              <a:latin typeface="Calibri"/>
              <a:ea typeface="Calibri"/>
              <a:cs typeface="Calibri"/>
              <a:sym typeface="Calibri"/>
            </a:endParaRPr>
          </a:p>
          <a:p>
            <a:pPr marL="0" lvl="0" indent="0" rtl="0">
              <a:lnSpc>
                <a:spcPct val="115000"/>
              </a:lnSpc>
              <a:spcBef>
                <a:spcPts val="0"/>
              </a:spcBef>
              <a:spcAft>
                <a:spcPts val="0"/>
              </a:spcAft>
              <a:buNone/>
            </a:pPr>
            <a:r>
              <a:rPr lang="en" sz="1800" dirty="0">
                <a:solidFill>
                  <a:schemeClr val="accent6"/>
                </a:solidFill>
                <a:latin typeface="Calibri"/>
                <a:ea typeface="Calibri"/>
                <a:cs typeface="Calibri"/>
                <a:sym typeface="Calibri"/>
              </a:rPr>
              <a:t>Identifies heroin as her substance of choice- Started using heroin at age 16, last use age 25. Initially with intranasal use, then used IV heroin (up to 8 bags/day). Reports medication, individual and group therapy combo was vital in staying </a:t>
            </a:r>
            <a:r>
              <a:rPr lang="en" sz="1800" dirty="0" smtClean="0">
                <a:solidFill>
                  <a:schemeClr val="accent6"/>
                </a:solidFill>
                <a:latin typeface="Calibri"/>
                <a:ea typeface="Calibri"/>
                <a:cs typeface="Calibri"/>
                <a:sym typeface="Calibri"/>
              </a:rPr>
              <a:t>remaining abstinent. </a:t>
            </a:r>
            <a:endParaRPr sz="1800" dirty="0">
              <a:solidFill>
                <a:schemeClr val="accent6"/>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 sz="1800" dirty="0">
                <a:solidFill>
                  <a:schemeClr val="accent6"/>
                </a:solidFill>
                <a:latin typeface="Calibri"/>
                <a:ea typeface="Calibri"/>
                <a:cs typeface="Calibri"/>
                <a:sym typeface="Calibri"/>
              </a:rPr>
              <a:t>Continues to attend NA groups when she can. </a:t>
            </a:r>
            <a:endParaRPr sz="1800" dirty="0">
              <a:solidFill>
                <a:schemeClr val="accent6"/>
              </a:solidFill>
              <a:latin typeface="Calibri"/>
              <a:ea typeface="Calibri"/>
              <a:cs typeface="Calibri"/>
              <a:sym typeface="Calibri"/>
            </a:endParaRPr>
          </a:p>
          <a:p>
            <a:pPr marL="0" lvl="0" indent="0" rtl="0">
              <a:lnSpc>
                <a:spcPct val="115000"/>
              </a:lnSpc>
              <a:spcBef>
                <a:spcPts val="0"/>
              </a:spcBef>
              <a:spcAft>
                <a:spcPts val="0"/>
              </a:spcAft>
              <a:buNone/>
            </a:pPr>
            <a:endParaRPr sz="1800" dirty="0">
              <a:solidFill>
                <a:schemeClr val="accent6"/>
              </a:solidFill>
              <a:latin typeface="Calibri"/>
              <a:ea typeface="Calibri"/>
              <a:cs typeface="Calibri"/>
              <a:sym typeface="Calibri"/>
            </a:endParaRPr>
          </a:p>
          <a:p>
            <a:pPr marL="0" lvl="0" indent="0" rtl="0">
              <a:lnSpc>
                <a:spcPct val="115000"/>
              </a:lnSpc>
              <a:spcBef>
                <a:spcPts val="0"/>
              </a:spcBef>
              <a:spcAft>
                <a:spcPts val="0"/>
              </a:spcAft>
              <a:buNone/>
            </a:pPr>
            <a:r>
              <a:rPr lang="en" sz="1800" dirty="0">
                <a:solidFill>
                  <a:schemeClr val="accent6"/>
                </a:solidFill>
                <a:latin typeface="Calibri"/>
                <a:ea typeface="Calibri"/>
                <a:cs typeface="Calibri"/>
                <a:sym typeface="Calibri"/>
              </a:rPr>
              <a:t>No tobacco or any other substance use at this time.</a:t>
            </a:r>
            <a:endParaRPr sz="1800" dirty="0">
              <a:solidFill>
                <a:schemeClr val="accent6"/>
              </a:solidFill>
              <a:latin typeface="Calibri"/>
              <a:ea typeface="Calibri"/>
              <a:cs typeface="Calibri"/>
              <a:sym typeface="Calibri"/>
            </a:endParaRPr>
          </a:p>
          <a:p>
            <a:pPr marL="0" lvl="0" indent="0" rtl="0">
              <a:lnSpc>
                <a:spcPct val="115000"/>
              </a:lnSpc>
              <a:spcBef>
                <a:spcPts val="0"/>
              </a:spcBef>
              <a:spcAft>
                <a:spcPts val="0"/>
              </a:spcAft>
              <a:buNone/>
            </a:pPr>
            <a:endParaRPr sz="1800" dirty="0">
              <a:solidFill>
                <a:schemeClr val="accent6"/>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 sz="1800" dirty="0">
                <a:solidFill>
                  <a:schemeClr val="accent6"/>
                </a:solidFill>
                <a:latin typeface="Calibri"/>
                <a:ea typeface="Calibri"/>
                <a:cs typeface="Calibri"/>
                <a:sym typeface="Calibri"/>
              </a:rPr>
              <a:t>Caffeine: 3 cups of coffee and 2 cans of soda daily.</a:t>
            </a:r>
            <a:endParaRPr sz="1800" dirty="0">
              <a:solidFill>
                <a:schemeClr val="accent6"/>
              </a:solidFill>
              <a:latin typeface="Calibri"/>
              <a:ea typeface="Calibri"/>
              <a:cs typeface="Calibri"/>
              <a:sym typeface="Calibri"/>
            </a:endParaRPr>
          </a:p>
          <a:p>
            <a:pPr marL="0" lvl="0" indent="0">
              <a:spcBef>
                <a:spcPts val="480"/>
              </a:spcBef>
              <a:spcAft>
                <a:spcPts val="0"/>
              </a:spcAft>
              <a:buNone/>
            </a:pP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PMHx</a:t>
            </a:r>
            <a:endParaRPr/>
          </a:p>
        </p:txBody>
      </p:sp>
      <p:sp>
        <p:nvSpPr>
          <p:cNvPr id="160" name="Shape 160"/>
          <p:cNvSpPr txBox="1">
            <a:spLocks noGrp="1"/>
          </p:cNvSpPr>
          <p:nvPr>
            <p:ph sz="half" idx="1"/>
          </p:nvPr>
        </p:nvSpPr>
        <p:spPr>
          <a:xfrm>
            <a:off x="4648200" y="1123950"/>
            <a:ext cx="4038600" cy="33945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600" b="1">
                <a:solidFill>
                  <a:schemeClr val="accent6"/>
                </a:solidFill>
                <a:latin typeface="Calibri"/>
                <a:ea typeface="Calibri"/>
                <a:cs typeface="Calibri"/>
                <a:sym typeface="Calibri"/>
              </a:rPr>
              <a:t>OBGYN:</a:t>
            </a:r>
            <a:endParaRPr sz="1600" b="1">
              <a:solidFill>
                <a:schemeClr val="accent6"/>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 sz="1600">
                <a:solidFill>
                  <a:schemeClr val="accent6"/>
                </a:solidFill>
                <a:latin typeface="Calibri"/>
                <a:ea typeface="Calibri"/>
                <a:cs typeface="Calibri"/>
                <a:sym typeface="Calibri"/>
              </a:rPr>
              <a:t>Two normal vaginal deliveries, 1 C-section</a:t>
            </a:r>
            <a:endParaRPr sz="1600">
              <a:solidFill>
                <a:schemeClr val="accent6"/>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 sz="1600">
                <a:solidFill>
                  <a:schemeClr val="accent6"/>
                </a:solidFill>
                <a:latin typeface="Calibri"/>
                <a:ea typeface="Calibri"/>
                <a:cs typeface="Calibri"/>
                <a:sym typeface="Calibri"/>
              </a:rPr>
              <a:t>Contraception : Her initial plan had been an IUD for birth control however, the idea of having another procedure albeit a minor one has been terrifying to her. No current contraception.</a:t>
            </a:r>
            <a:endParaRPr sz="1600">
              <a:solidFill>
                <a:schemeClr val="accent6"/>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endParaRPr sz="1600" b="1">
              <a:solidFill>
                <a:schemeClr val="accent6"/>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 sz="1600" b="1">
                <a:solidFill>
                  <a:schemeClr val="accent6"/>
                </a:solidFill>
                <a:latin typeface="Calibri"/>
                <a:ea typeface="Calibri"/>
                <a:cs typeface="Calibri"/>
                <a:sym typeface="Calibri"/>
              </a:rPr>
              <a:t>Allergies</a:t>
            </a:r>
            <a:r>
              <a:rPr lang="en" sz="1600">
                <a:solidFill>
                  <a:schemeClr val="accent6"/>
                </a:solidFill>
                <a:latin typeface="Calibri"/>
                <a:ea typeface="Calibri"/>
                <a:cs typeface="Calibri"/>
                <a:sym typeface="Calibri"/>
              </a:rPr>
              <a:t>: Sulfa Medications</a:t>
            </a:r>
            <a:endParaRPr sz="1600">
              <a:solidFill>
                <a:schemeClr val="accent6"/>
              </a:solidFill>
              <a:latin typeface="Calibri"/>
              <a:ea typeface="Calibri"/>
              <a:cs typeface="Calibri"/>
              <a:sym typeface="Calibri"/>
            </a:endParaRPr>
          </a:p>
          <a:p>
            <a:pPr marL="0" lvl="0" indent="0">
              <a:spcBef>
                <a:spcPts val="480"/>
              </a:spcBef>
              <a:spcAft>
                <a:spcPts val="0"/>
              </a:spcAft>
              <a:buNone/>
            </a:pPr>
            <a:endParaRPr/>
          </a:p>
        </p:txBody>
      </p:sp>
      <p:sp>
        <p:nvSpPr>
          <p:cNvPr id="161" name="Shape 161"/>
          <p:cNvSpPr txBox="1">
            <a:spLocks noGrp="1"/>
          </p:cNvSpPr>
          <p:nvPr>
            <p:ph sz="half" idx="2"/>
          </p:nvPr>
        </p:nvSpPr>
        <p:spPr>
          <a:xfrm>
            <a:off x="457200" y="1123950"/>
            <a:ext cx="3886200" cy="3263504"/>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600" b="1" dirty="0">
                <a:solidFill>
                  <a:schemeClr val="accent6"/>
                </a:solidFill>
                <a:latin typeface="Calibri"/>
                <a:ea typeface="Calibri"/>
                <a:cs typeface="Calibri"/>
                <a:sym typeface="Calibri"/>
              </a:rPr>
              <a:t>Medical History:</a:t>
            </a:r>
            <a:endParaRPr sz="1600" dirty="0">
              <a:solidFill>
                <a:schemeClr val="accent6"/>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 sz="1600" dirty="0">
                <a:solidFill>
                  <a:schemeClr val="accent6"/>
                </a:solidFill>
                <a:latin typeface="Calibri"/>
                <a:ea typeface="Calibri"/>
                <a:cs typeface="Calibri"/>
                <a:sym typeface="Calibri"/>
              </a:rPr>
              <a:t>BMI 32</a:t>
            </a:r>
            <a:endParaRPr sz="1600" dirty="0">
              <a:solidFill>
                <a:schemeClr val="accent6"/>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 sz="1600" dirty="0">
                <a:solidFill>
                  <a:schemeClr val="accent6"/>
                </a:solidFill>
                <a:latin typeface="Calibri"/>
                <a:ea typeface="Calibri"/>
                <a:cs typeface="Calibri"/>
                <a:sym typeface="Calibri"/>
              </a:rPr>
              <a:t>PCOS</a:t>
            </a:r>
            <a:endParaRPr sz="1600" dirty="0">
              <a:solidFill>
                <a:schemeClr val="accent6"/>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 sz="1600" dirty="0">
                <a:solidFill>
                  <a:schemeClr val="accent6"/>
                </a:solidFill>
                <a:latin typeface="Calibri"/>
                <a:ea typeface="Calibri"/>
                <a:cs typeface="Calibri"/>
                <a:sym typeface="Calibri"/>
              </a:rPr>
              <a:t>Hx of concussion and broken ribs at the age of 20 (assaulted by boyfriend)</a:t>
            </a:r>
            <a:endParaRPr sz="1600" dirty="0">
              <a:solidFill>
                <a:schemeClr val="accent6"/>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 sz="1600" dirty="0">
                <a:solidFill>
                  <a:schemeClr val="accent6"/>
                </a:solidFill>
                <a:latin typeface="Calibri"/>
                <a:ea typeface="Calibri"/>
                <a:cs typeface="Calibri"/>
                <a:sym typeface="Calibri"/>
              </a:rPr>
              <a:t>Denies hx of seizures</a:t>
            </a:r>
            <a:endParaRPr sz="1600" dirty="0">
              <a:solidFill>
                <a:schemeClr val="accent6"/>
              </a:solidFill>
              <a:latin typeface="Calibri"/>
              <a:ea typeface="Calibri"/>
              <a:cs typeface="Calibri"/>
              <a:sym typeface="Calibri"/>
            </a:endParaRPr>
          </a:p>
          <a:p>
            <a:pPr marL="0" lvl="0" indent="0" rtl="0">
              <a:lnSpc>
                <a:spcPct val="115000"/>
              </a:lnSpc>
              <a:spcBef>
                <a:spcPts val="0"/>
              </a:spcBef>
              <a:spcAft>
                <a:spcPts val="0"/>
              </a:spcAft>
              <a:buNone/>
            </a:pPr>
            <a:r>
              <a:rPr lang="en" sz="1600" dirty="0">
                <a:solidFill>
                  <a:schemeClr val="accent6"/>
                </a:solidFill>
                <a:latin typeface="Calibri"/>
                <a:ea typeface="Calibri"/>
                <a:cs typeface="Calibri"/>
                <a:sym typeface="Calibri"/>
              </a:rPr>
              <a:t>Currently breastfeeding</a:t>
            </a:r>
            <a:endParaRPr sz="1600" dirty="0">
              <a:solidFill>
                <a:schemeClr val="accent6"/>
              </a:solidFill>
              <a:latin typeface="Calibri"/>
              <a:ea typeface="Calibri"/>
              <a:cs typeface="Calibri"/>
              <a:sym typeface="Calibri"/>
            </a:endParaRPr>
          </a:p>
          <a:p>
            <a:pPr marL="0" lvl="0" indent="0" rtl="0">
              <a:lnSpc>
                <a:spcPct val="115000"/>
              </a:lnSpc>
              <a:spcBef>
                <a:spcPts val="0"/>
              </a:spcBef>
              <a:spcAft>
                <a:spcPts val="0"/>
              </a:spcAft>
              <a:buNone/>
            </a:pPr>
            <a:endParaRPr sz="1600" dirty="0">
              <a:solidFill>
                <a:schemeClr val="accent6"/>
              </a:solidFill>
              <a:latin typeface="Calibri"/>
              <a:ea typeface="Calibri"/>
              <a:cs typeface="Calibri"/>
              <a:sym typeface="Calibri"/>
            </a:endParaRPr>
          </a:p>
          <a:p>
            <a:pPr marL="0" lvl="0" indent="0" rtl="0">
              <a:lnSpc>
                <a:spcPct val="115000"/>
              </a:lnSpc>
              <a:spcBef>
                <a:spcPts val="0"/>
              </a:spcBef>
              <a:spcAft>
                <a:spcPts val="0"/>
              </a:spcAft>
              <a:buNone/>
            </a:pPr>
            <a:r>
              <a:rPr lang="en" sz="1600" b="1" dirty="0">
                <a:solidFill>
                  <a:schemeClr val="accent6"/>
                </a:solidFill>
                <a:latin typeface="Calibri"/>
                <a:ea typeface="Calibri"/>
                <a:cs typeface="Calibri"/>
                <a:sym typeface="Calibri"/>
              </a:rPr>
              <a:t>Labs:</a:t>
            </a:r>
            <a:endParaRPr sz="1600" b="1" dirty="0">
              <a:solidFill>
                <a:schemeClr val="accent6"/>
              </a:solidFill>
              <a:latin typeface="Calibri"/>
              <a:ea typeface="Calibri"/>
              <a:cs typeface="Calibri"/>
              <a:sym typeface="Calibri"/>
            </a:endParaRPr>
          </a:p>
          <a:p>
            <a:pPr marL="0" lvl="0" indent="0" rtl="0">
              <a:lnSpc>
                <a:spcPct val="115000"/>
              </a:lnSpc>
              <a:spcBef>
                <a:spcPts val="0"/>
              </a:spcBef>
              <a:spcAft>
                <a:spcPts val="0"/>
              </a:spcAft>
              <a:buNone/>
            </a:pPr>
            <a:r>
              <a:rPr lang="en" sz="1600" dirty="0">
                <a:solidFill>
                  <a:schemeClr val="accent6"/>
                </a:solidFill>
                <a:latin typeface="Calibri"/>
                <a:ea typeface="Calibri"/>
                <a:cs typeface="Calibri"/>
                <a:sym typeface="Calibri"/>
              </a:rPr>
              <a:t>CBC, CMP are WNL</a:t>
            </a:r>
            <a:endParaRPr sz="1600" dirty="0">
              <a:solidFill>
                <a:schemeClr val="accent6"/>
              </a:solidFill>
              <a:latin typeface="Calibri"/>
              <a:ea typeface="Calibri"/>
              <a:cs typeface="Calibri"/>
              <a:sym typeface="Calibri"/>
            </a:endParaRPr>
          </a:p>
          <a:p>
            <a:pPr marL="0" lvl="0" indent="0" rtl="0">
              <a:lnSpc>
                <a:spcPct val="115000"/>
              </a:lnSpc>
              <a:spcBef>
                <a:spcPts val="0"/>
              </a:spcBef>
              <a:spcAft>
                <a:spcPts val="0"/>
              </a:spcAft>
              <a:buNone/>
            </a:pPr>
            <a:r>
              <a:rPr lang="en" sz="1600" dirty="0">
                <a:solidFill>
                  <a:schemeClr val="accent6"/>
                </a:solidFill>
                <a:latin typeface="Calibri"/>
                <a:ea typeface="Calibri"/>
                <a:cs typeface="Calibri"/>
                <a:sym typeface="Calibri"/>
              </a:rPr>
              <a:t>TSH status unknown</a:t>
            </a:r>
            <a:endParaRPr sz="1600" dirty="0">
              <a:solidFill>
                <a:schemeClr val="accent6"/>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 sz="1600" dirty="0">
                <a:solidFill>
                  <a:schemeClr val="accent6"/>
                </a:solidFill>
                <a:latin typeface="Calibri"/>
                <a:ea typeface="Calibri"/>
                <a:cs typeface="Calibri"/>
                <a:sym typeface="Calibri"/>
              </a:rPr>
              <a:t>Vitamin D level 25.3 </a:t>
            </a:r>
            <a:endParaRPr sz="1600" dirty="0">
              <a:solidFill>
                <a:schemeClr val="accent6"/>
              </a:solidFill>
              <a:latin typeface="Calibri"/>
              <a:ea typeface="Calibri"/>
              <a:cs typeface="Calibri"/>
              <a:sym typeface="Calibri"/>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Social Hx</a:t>
            </a:r>
            <a:endParaRPr/>
          </a:p>
        </p:txBody>
      </p:sp>
      <p:sp>
        <p:nvSpPr>
          <p:cNvPr id="167" name="Shape 167"/>
          <p:cNvSpPr txBox="1">
            <a:spLocks noGrp="1"/>
          </p:cNvSpPr>
          <p:nvPr>
            <p:ph idx="1"/>
          </p:nvPr>
        </p:nvSpPr>
        <p:spPr>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dirty="0">
                <a:solidFill>
                  <a:schemeClr val="accent6"/>
                </a:solidFill>
                <a:latin typeface="Calibri"/>
                <a:ea typeface="Calibri"/>
                <a:cs typeface="Calibri"/>
                <a:sym typeface="Calibri"/>
              </a:rPr>
              <a:t>She works a </a:t>
            </a:r>
            <a:r>
              <a:rPr lang="en" sz="1800" dirty="0" smtClean="0">
                <a:solidFill>
                  <a:schemeClr val="accent6"/>
                </a:solidFill>
                <a:latin typeface="Calibri"/>
                <a:ea typeface="Calibri"/>
                <a:cs typeface="Calibri"/>
                <a:sym typeface="Calibri"/>
              </a:rPr>
              <a:t>desk </a:t>
            </a:r>
            <a:r>
              <a:rPr lang="en" sz="1800" dirty="0">
                <a:solidFill>
                  <a:schemeClr val="accent6"/>
                </a:solidFill>
                <a:latin typeface="Calibri"/>
                <a:ea typeface="Calibri"/>
                <a:cs typeface="Calibri"/>
                <a:sym typeface="Calibri"/>
              </a:rPr>
              <a:t>job.</a:t>
            </a:r>
            <a:endParaRPr sz="1800" dirty="0">
              <a:solidFill>
                <a:schemeClr val="accent6"/>
              </a:solidFill>
              <a:latin typeface="Calibri"/>
              <a:ea typeface="Calibri"/>
              <a:cs typeface="Calibri"/>
              <a:sym typeface="Calibri"/>
            </a:endParaRPr>
          </a:p>
          <a:p>
            <a:pPr marL="0" lvl="0" indent="0" rtl="0">
              <a:lnSpc>
                <a:spcPct val="115000"/>
              </a:lnSpc>
              <a:spcBef>
                <a:spcPts val="0"/>
              </a:spcBef>
              <a:spcAft>
                <a:spcPts val="0"/>
              </a:spcAft>
              <a:buNone/>
            </a:pPr>
            <a:r>
              <a:rPr lang="en" sz="1800" dirty="0">
                <a:solidFill>
                  <a:schemeClr val="accent6"/>
                </a:solidFill>
                <a:latin typeface="Calibri"/>
                <a:ea typeface="Calibri"/>
                <a:cs typeface="Calibri"/>
                <a:sym typeface="Calibri"/>
              </a:rPr>
              <a:t>Her husband is a bouncer at a strip club. </a:t>
            </a:r>
            <a:endParaRPr sz="1800" dirty="0">
              <a:solidFill>
                <a:schemeClr val="accent6"/>
              </a:solidFill>
              <a:latin typeface="Calibri"/>
              <a:ea typeface="Calibri"/>
              <a:cs typeface="Calibri"/>
              <a:sym typeface="Calibri"/>
            </a:endParaRPr>
          </a:p>
          <a:p>
            <a:pPr marL="0" lvl="0" indent="0" rtl="0">
              <a:lnSpc>
                <a:spcPct val="115000"/>
              </a:lnSpc>
              <a:spcBef>
                <a:spcPts val="0"/>
              </a:spcBef>
              <a:spcAft>
                <a:spcPts val="0"/>
              </a:spcAft>
              <a:buNone/>
            </a:pPr>
            <a:r>
              <a:rPr lang="en" sz="1800" dirty="0">
                <a:solidFill>
                  <a:schemeClr val="accent6"/>
                </a:solidFill>
                <a:latin typeface="Calibri"/>
                <a:ea typeface="Calibri"/>
                <a:cs typeface="Calibri"/>
                <a:sym typeface="Calibri"/>
              </a:rPr>
              <a:t>They have three daughters: ages 9 and 6 years old and 2 months old</a:t>
            </a:r>
            <a:endParaRPr sz="1800" dirty="0">
              <a:solidFill>
                <a:schemeClr val="accent6"/>
              </a:solidFill>
              <a:latin typeface="Calibri"/>
              <a:ea typeface="Calibri"/>
              <a:cs typeface="Calibri"/>
              <a:sym typeface="Calibri"/>
            </a:endParaRPr>
          </a:p>
          <a:p>
            <a:pPr marL="0" lvl="0" indent="0" rtl="0">
              <a:lnSpc>
                <a:spcPct val="115000"/>
              </a:lnSpc>
              <a:spcBef>
                <a:spcPts val="0"/>
              </a:spcBef>
              <a:spcAft>
                <a:spcPts val="0"/>
              </a:spcAft>
              <a:buNone/>
            </a:pPr>
            <a:r>
              <a:rPr lang="en" sz="1800" dirty="0">
                <a:solidFill>
                  <a:schemeClr val="accent6"/>
                </a:solidFill>
                <a:latin typeface="Calibri"/>
                <a:ea typeface="Calibri"/>
                <a:cs typeface="Calibri"/>
                <a:sym typeface="Calibri"/>
              </a:rPr>
              <a:t>There are no guns at home. </a:t>
            </a:r>
            <a:endParaRPr sz="1800" dirty="0">
              <a:solidFill>
                <a:schemeClr val="accent6"/>
              </a:solidFill>
              <a:latin typeface="Calibri"/>
              <a:ea typeface="Calibri"/>
              <a:cs typeface="Calibri"/>
              <a:sym typeface="Calibri"/>
            </a:endParaRPr>
          </a:p>
          <a:p>
            <a:pPr marL="0" lvl="0" indent="0" rtl="0">
              <a:lnSpc>
                <a:spcPct val="115000"/>
              </a:lnSpc>
              <a:spcBef>
                <a:spcPts val="0"/>
              </a:spcBef>
              <a:spcAft>
                <a:spcPts val="0"/>
              </a:spcAft>
              <a:buNone/>
            </a:pPr>
            <a:r>
              <a:rPr lang="en" sz="1800" dirty="0">
                <a:solidFill>
                  <a:schemeClr val="accent6"/>
                </a:solidFill>
                <a:latin typeface="Calibri"/>
                <a:ea typeface="Calibri"/>
                <a:cs typeface="Calibri"/>
                <a:sym typeface="Calibri"/>
              </a:rPr>
              <a:t>She graduated from high school.</a:t>
            </a:r>
            <a:endParaRPr sz="1800" dirty="0">
              <a:solidFill>
                <a:schemeClr val="accent6"/>
              </a:solidFill>
              <a:latin typeface="Calibri"/>
              <a:ea typeface="Calibri"/>
              <a:cs typeface="Calibri"/>
              <a:sym typeface="Calibri"/>
            </a:endParaRPr>
          </a:p>
          <a:p>
            <a:pPr marL="0" lvl="0" indent="0" rtl="0">
              <a:lnSpc>
                <a:spcPct val="115000"/>
              </a:lnSpc>
              <a:spcBef>
                <a:spcPts val="0"/>
              </a:spcBef>
              <a:spcAft>
                <a:spcPts val="0"/>
              </a:spcAft>
              <a:buNone/>
            </a:pPr>
            <a:r>
              <a:rPr lang="en" sz="1800" dirty="0">
                <a:solidFill>
                  <a:schemeClr val="accent6"/>
                </a:solidFill>
                <a:latin typeface="Calibri"/>
                <a:ea typeface="Calibri"/>
                <a:cs typeface="Calibri"/>
                <a:sym typeface="Calibri"/>
              </a:rPr>
              <a:t>She has filed a restraining order against an ex-boyfriend who assaulted her at age 20. </a:t>
            </a:r>
            <a:endParaRPr sz="1800" dirty="0">
              <a:solidFill>
                <a:schemeClr val="accent6"/>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 sz="1800" dirty="0">
                <a:solidFill>
                  <a:schemeClr val="accent6"/>
                </a:solidFill>
                <a:latin typeface="Calibri"/>
                <a:ea typeface="Calibri"/>
                <a:cs typeface="Calibri"/>
                <a:sym typeface="Calibri"/>
              </a:rPr>
              <a:t>Patient has no past/current legal charges and no history of incarceration/involvement with legal system otherwise.</a:t>
            </a:r>
            <a:endParaRPr sz="1800" dirty="0">
              <a:solidFill>
                <a:schemeClr val="accent6"/>
              </a:solidFill>
              <a:latin typeface="Calibri"/>
              <a:ea typeface="Calibri"/>
              <a:cs typeface="Calibri"/>
              <a:sym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Discussion</a:t>
            </a:r>
            <a:endParaRPr/>
          </a:p>
        </p:txBody>
      </p:sp>
      <p:sp>
        <p:nvSpPr>
          <p:cNvPr id="173" name="Shape 173"/>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rtl="0">
              <a:lnSpc>
                <a:spcPct val="115000"/>
              </a:lnSpc>
              <a:spcBef>
                <a:spcPts val="0"/>
              </a:spcBef>
              <a:spcAft>
                <a:spcPts val="0"/>
              </a:spcAft>
              <a:buClr>
                <a:schemeClr val="accent6"/>
              </a:buClr>
              <a:buSzPts val="2400"/>
              <a:buFont typeface="Calibri"/>
              <a:buChar char="•"/>
            </a:pPr>
            <a:r>
              <a:rPr lang="en">
                <a:solidFill>
                  <a:schemeClr val="accent6"/>
                </a:solidFill>
                <a:latin typeface="Calibri"/>
                <a:ea typeface="Calibri"/>
                <a:cs typeface="Calibri"/>
                <a:sym typeface="Calibri"/>
              </a:rPr>
              <a:t>What are Catori’s identifiable risk factors for her primary diagnosis? </a:t>
            </a:r>
            <a:endParaRPr>
              <a:solidFill>
                <a:schemeClr val="accent6"/>
              </a:solidFill>
              <a:latin typeface="Calibri"/>
              <a:ea typeface="Calibri"/>
              <a:cs typeface="Calibri"/>
              <a:sym typeface="Calibri"/>
            </a:endParaRPr>
          </a:p>
          <a:p>
            <a:pPr marL="0" lvl="0" indent="0" rtl="0">
              <a:lnSpc>
                <a:spcPct val="115000"/>
              </a:lnSpc>
              <a:spcBef>
                <a:spcPts val="0"/>
              </a:spcBef>
              <a:spcAft>
                <a:spcPts val="0"/>
              </a:spcAft>
              <a:buNone/>
            </a:pPr>
            <a:endParaRPr>
              <a:solidFill>
                <a:schemeClr val="accent6"/>
              </a:solidFill>
              <a:latin typeface="Calibri"/>
              <a:ea typeface="Calibri"/>
              <a:cs typeface="Calibri"/>
              <a:sym typeface="Calibri"/>
            </a:endParaRPr>
          </a:p>
          <a:p>
            <a:pPr marL="457200" lvl="0" indent="-381000" rtl="0">
              <a:lnSpc>
                <a:spcPct val="115000"/>
              </a:lnSpc>
              <a:spcBef>
                <a:spcPts val="0"/>
              </a:spcBef>
              <a:spcAft>
                <a:spcPts val="0"/>
              </a:spcAft>
              <a:buClr>
                <a:schemeClr val="accent6"/>
              </a:buClr>
              <a:buSzPts val="2400"/>
              <a:buFont typeface="Calibri"/>
              <a:buChar char="•"/>
            </a:pPr>
            <a:r>
              <a:rPr lang="en">
                <a:solidFill>
                  <a:schemeClr val="accent6"/>
                </a:solidFill>
                <a:latin typeface="Calibri"/>
                <a:ea typeface="Calibri"/>
                <a:cs typeface="Calibri"/>
                <a:sym typeface="Calibri"/>
              </a:rPr>
              <a:t>What would you propose as a treatment plan? (Consider all aspects of the biopsychosocial model.)</a:t>
            </a:r>
            <a:endParaRPr>
              <a:solidFill>
                <a:schemeClr val="accent6"/>
              </a:solidFill>
              <a:latin typeface="Calibri"/>
              <a:ea typeface="Calibri"/>
              <a:cs typeface="Calibri"/>
              <a:sym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Burden of Trauma</a:t>
            </a:r>
            <a:endParaRPr/>
          </a:p>
        </p:txBody>
      </p:sp>
      <p:sp>
        <p:nvSpPr>
          <p:cNvPr id="179" name="Shape 179"/>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spcBef>
                <a:spcPts val="480"/>
              </a:spcBef>
              <a:spcAft>
                <a:spcPts val="0"/>
              </a:spcAft>
              <a:buSzPts val="2400"/>
              <a:buFont typeface="Calibri"/>
              <a:buChar char="•"/>
            </a:pPr>
            <a:r>
              <a:rPr lang="en">
                <a:latin typeface="Calibri"/>
                <a:ea typeface="Calibri"/>
                <a:cs typeface="Calibri"/>
                <a:sym typeface="Calibri"/>
              </a:rPr>
              <a:t>About half of all women in the US will be exposed to at least one traumatic event in their lifetime. (1)</a:t>
            </a:r>
            <a:endParaRPr>
              <a:latin typeface="Calibri"/>
              <a:ea typeface="Calibri"/>
              <a:cs typeface="Calibri"/>
              <a:sym typeface="Calibri"/>
            </a:endParaRPr>
          </a:p>
          <a:p>
            <a:pPr marL="457200" lvl="0" indent="-381000">
              <a:spcBef>
                <a:spcPts val="0"/>
              </a:spcBef>
              <a:spcAft>
                <a:spcPts val="0"/>
              </a:spcAft>
              <a:buSzPts val="2400"/>
              <a:buFont typeface="Calibri"/>
              <a:buChar char="•"/>
            </a:pPr>
            <a:r>
              <a:rPr lang="en">
                <a:latin typeface="Calibri"/>
                <a:ea typeface="Calibri"/>
                <a:cs typeface="Calibri"/>
                <a:sym typeface="Calibri"/>
              </a:rPr>
              <a:t>Research indicates that women are more vulnerable to sexual assault and childhood sexual abuse than men. (2)</a:t>
            </a:r>
            <a:endParaRPr>
              <a:latin typeface="Calibri"/>
              <a:ea typeface="Calibri"/>
              <a:cs typeface="Calibri"/>
              <a:sym typeface="Calibri"/>
            </a:endParaRPr>
          </a:p>
          <a:p>
            <a:pPr marL="457200" lvl="0" indent="-381000" rtl="0">
              <a:spcBef>
                <a:spcPts val="0"/>
              </a:spcBef>
              <a:spcAft>
                <a:spcPts val="0"/>
              </a:spcAft>
              <a:buSzPts val="2400"/>
              <a:buFont typeface="Calibri"/>
              <a:buChar char="•"/>
            </a:pPr>
            <a:r>
              <a:rPr lang="en">
                <a:latin typeface="Calibri"/>
                <a:ea typeface="Calibri"/>
                <a:cs typeface="Calibri"/>
                <a:sym typeface="Calibri"/>
              </a:rPr>
              <a:t>Per CDC National Intimate Partner and Sexual Violence Survey conducted in 2010 1 in 5 women (18.3%) in the US have been raped at some point in their lives. (3)</a:t>
            </a:r>
            <a:endParaRPr>
              <a:latin typeface="Calibri"/>
              <a:ea typeface="Calibri"/>
              <a:cs typeface="Calibri"/>
              <a:sym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Clr>
                <a:schemeClr val="dk1"/>
              </a:buClr>
              <a:buSzPts val="1100"/>
              <a:buFont typeface="Arial"/>
              <a:buNone/>
            </a:pPr>
            <a:r>
              <a:rPr lang="en"/>
              <a:t>Burden of Trauma</a:t>
            </a:r>
            <a:endParaRPr/>
          </a:p>
        </p:txBody>
      </p:sp>
      <p:sp>
        <p:nvSpPr>
          <p:cNvPr id="185" name="Shape 185"/>
          <p:cNvSpPr txBox="1">
            <a:spLocks noGrp="1"/>
          </p:cNvSpPr>
          <p:nvPr>
            <p:ph idx="1"/>
          </p:nvPr>
        </p:nvSpPr>
        <p:spPr>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b="1" dirty="0">
                <a:solidFill>
                  <a:schemeClr val="accent6"/>
                </a:solidFill>
                <a:latin typeface="Calibri"/>
                <a:ea typeface="Calibri"/>
                <a:cs typeface="Calibri"/>
                <a:sym typeface="Calibri"/>
              </a:rPr>
              <a:t>Birth Trauma</a:t>
            </a:r>
            <a:endParaRPr sz="1800" b="1" dirty="0">
              <a:solidFill>
                <a:schemeClr val="accent6"/>
              </a:solidFill>
              <a:latin typeface="Calibri"/>
              <a:ea typeface="Calibri"/>
              <a:cs typeface="Calibri"/>
              <a:sym typeface="Calibri"/>
            </a:endParaRPr>
          </a:p>
          <a:p>
            <a:pPr marL="457200" lvl="0" indent="-342900" rtl="0">
              <a:lnSpc>
                <a:spcPct val="115000"/>
              </a:lnSpc>
              <a:spcBef>
                <a:spcPts val="0"/>
              </a:spcBef>
              <a:spcAft>
                <a:spcPts val="0"/>
              </a:spcAft>
              <a:buClr>
                <a:schemeClr val="accent6"/>
              </a:buClr>
              <a:buSzPts val="1800"/>
              <a:buFont typeface="Calibri"/>
              <a:buChar char="•"/>
            </a:pPr>
            <a:r>
              <a:rPr lang="en" sz="1800" dirty="0">
                <a:solidFill>
                  <a:schemeClr val="accent6"/>
                </a:solidFill>
                <a:latin typeface="Calibri"/>
                <a:ea typeface="Calibri"/>
                <a:cs typeface="Calibri"/>
                <a:sym typeface="Calibri"/>
              </a:rPr>
              <a:t>As many as 1/3 of women rate their delivery as </a:t>
            </a:r>
            <a:r>
              <a:rPr lang="en-US" sz="1800" dirty="0" smtClean="0">
                <a:solidFill>
                  <a:schemeClr val="accent6"/>
                </a:solidFill>
                <a:latin typeface="Calibri"/>
                <a:ea typeface="Calibri"/>
                <a:cs typeface="Calibri"/>
                <a:sym typeface="Calibri"/>
              </a:rPr>
              <a:t>significantly distressing</a:t>
            </a:r>
            <a:endParaRPr sz="1800" dirty="0">
              <a:solidFill>
                <a:schemeClr val="accent6"/>
              </a:solidFill>
              <a:latin typeface="Calibri"/>
              <a:ea typeface="Calibri"/>
              <a:cs typeface="Calibri"/>
              <a:sym typeface="Calibri"/>
            </a:endParaRPr>
          </a:p>
          <a:p>
            <a:pPr marL="457200" lvl="0" indent="-342900" rtl="0">
              <a:lnSpc>
                <a:spcPct val="115000"/>
              </a:lnSpc>
              <a:spcBef>
                <a:spcPts val="0"/>
              </a:spcBef>
              <a:spcAft>
                <a:spcPts val="0"/>
              </a:spcAft>
              <a:buClr>
                <a:schemeClr val="accent6"/>
              </a:buClr>
              <a:buSzPts val="1800"/>
              <a:buFont typeface="Calibri"/>
              <a:buChar char="•"/>
            </a:pPr>
            <a:r>
              <a:rPr lang="en" sz="1800" dirty="0">
                <a:solidFill>
                  <a:schemeClr val="accent6"/>
                </a:solidFill>
                <a:latin typeface="Calibri"/>
                <a:ea typeface="Calibri"/>
                <a:cs typeface="Calibri"/>
                <a:sym typeface="Calibri"/>
              </a:rPr>
              <a:t>Significant minority met criteria for postpartum-PTSD (PP-PTSD) (acute PP-PTSD 4.6-6.3%)</a:t>
            </a:r>
            <a:endParaRPr sz="1800" dirty="0">
              <a:solidFill>
                <a:schemeClr val="accent6"/>
              </a:solidFill>
              <a:latin typeface="Calibri"/>
              <a:ea typeface="Calibri"/>
              <a:cs typeface="Calibri"/>
              <a:sym typeface="Calibri"/>
            </a:endParaRPr>
          </a:p>
          <a:p>
            <a:pPr marL="457200" lvl="0" indent="-342900" rtl="0">
              <a:lnSpc>
                <a:spcPct val="115000"/>
              </a:lnSpc>
              <a:spcBef>
                <a:spcPts val="0"/>
              </a:spcBef>
              <a:spcAft>
                <a:spcPts val="0"/>
              </a:spcAft>
              <a:buClr>
                <a:schemeClr val="accent6"/>
              </a:buClr>
              <a:buSzPts val="1800"/>
              <a:buFont typeface="Calibri"/>
              <a:buChar char="•"/>
            </a:pPr>
            <a:endParaRPr sz="1800" dirty="0">
              <a:solidFill>
                <a:schemeClr val="accent6"/>
              </a:solidFill>
              <a:latin typeface="Calibri"/>
              <a:ea typeface="Calibri"/>
              <a:cs typeface="Calibri"/>
              <a:sym typeface="Calibri"/>
            </a:endParaRPr>
          </a:p>
          <a:p>
            <a:pPr marL="0" lvl="0" indent="0" rtl="0">
              <a:lnSpc>
                <a:spcPct val="115000"/>
              </a:lnSpc>
              <a:spcBef>
                <a:spcPts val="0"/>
              </a:spcBef>
              <a:spcAft>
                <a:spcPts val="0"/>
              </a:spcAft>
              <a:buNone/>
            </a:pPr>
            <a:r>
              <a:rPr lang="en" sz="1800" b="1" dirty="0">
                <a:solidFill>
                  <a:schemeClr val="accent6"/>
                </a:solidFill>
                <a:latin typeface="Calibri"/>
                <a:ea typeface="Calibri"/>
                <a:cs typeface="Calibri"/>
                <a:sym typeface="Calibri"/>
              </a:rPr>
              <a:t>Reproductive Loss and Posttraumatic Stress Disorder </a:t>
            </a:r>
            <a:r>
              <a:rPr lang="en" sz="1800" dirty="0">
                <a:solidFill>
                  <a:schemeClr val="accent6"/>
                </a:solidFill>
                <a:latin typeface="Calibri"/>
                <a:ea typeface="Calibri"/>
                <a:cs typeface="Calibri"/>
                <a:sym typeface="Calibri"/>
              </a:rPr>
              <a:t>                                                        </a:t>
            </a:r>
            <a:endParaRPr sz="1800" dirty="0">
              <a:solidFill>
                <a:schemeClr val="accent6"/>
              </a:solidFill>
              <a:latin typeface="Calibri"/>
              <a:ea typeface="Calibri"/>
              <a:cs typeface="Calibri"/>
              <a:sym typeface="Calibri"/>
            </a:endParaRPr>
          </a:p>
          <a:p>
            <a:pPr marL="457200" lvl="0" indent="-342900" rtl="0">
              <a:lnSpc>
                <a:spcPct val="115000"/>
              </a:lnSpc>
              <a:spcBef>
                <a:spcPts val="0"/>
              </a:spcBef>
              <a:spcAft>
                <a:spcPts val="0"/>
              </a:spcAft>
              <a:buClr>
                <a:schemeClr val="accent6"/>
              </a:buClr>
              <a:buSzPts val="1800"/>
              <a:buFont typeface="Calibri"/>
              <a:buChar char="•"/>
            </a:pPr>
            <a:r>
              <a:rPr lang="en" sz="1800" dirty="0">
                <a:solidFill>
                  <a:schemeClr val="accent6"/>
                </a:solidFill>
                <a:latin typeface="Calibri"/>
                <a:ea typeface="Calibri"/>
                <a:cs typeface="Calibri"/>
                <a:sym typeface="Calibri"/>
              </a:rPr>
              <a:t>In USA, 16% of pregnancies end in </a:t>
            </a:r>
            <a:r>
              <a:rPr lang="en" sz="1800" dirty="0" smtClean="0">
                <a:solidFill>
                  <a:schemeClr val="accent6"/>
                </a:solidFill>
                <a:latin typeface="Calibri"/>
                <a:ea typeface="Calibri"/>
                <a:cs typeface="Calibri"/>
                <a:sym typeface="Calibri"/>
              </a:rPr>
              <a:t>spontaneous abortion (SAB) or </a:t>
            </a:r>
            <a:r>
              <a:rPr lang="en" sz="1800" dirty="0">
                <a:solidFill>
                  <a:schemeClr val="accent6"/>
                </a:solidFill>
                <a:latin typeface="Calibri"/>
                <a:ea typeface="Calibri"/>
                <a:cs typeface="Calibri"/>
                <a:sym typeface="Calibri"/>
              </a:rPr>
              <a:t>s</a:t>
            </a:r>
            <a:r>
              <a:rPr lang="en" sz="1800" dirty="0" smtClean="0">
                <a:solidFill>
                  <a:schemeClr val="accent6"/>
                </a:solidFill>
                <a:latin typeface="Calibri"/>
                <a:ea typeface="Calibri"/>
                <a:cs typeface="Calibri"/>
                <a:sym typeface="Calibri"/>
              </a:rPr>
              <a:t>tillbirth</a:t>
            </a:r>
            <a:endParaRPr sz="1800" dirty="0">
              <a:solidFill>
                <a:schemeClr val="accent6"/>
              </a:solidFill>
              <a:latin typeface="Calibri"/>
              <a:ea typeface="Calibri"/>
              <a:cs typeface="Calibri"/>
              <a:sym typeface="Calibri"/>
            </a:endParaRPr>
          </a:p>
          <a:p>
            <a:pPr marL="457200" lvl="0" indent="-342900" rtl="0">
              <a:lnSpc>
                <a:spcPct val="115000"/>
              </a:lnSpc>
              <a:spcBef>
                <a:spcPts val="0"/>
              </a:spcBef>
              <a:spcAft>
                <a:spcPts val="0"/>
              </a:spcAft>
              <a:buClr>
                <a:schemeClr val="accent6"/>
              </a:buClr>
              <a:buSzPts val="1800"/>
              <a:buFont typeface="Calibri"/>
              <a:buChar char="•"/>
            </a:pPr>
            <a:r>
              <a:rPr lang="en" sz="1800" dirty="0">
                <a:solidFill>
                  <a:schemeClr val="accent6"/>
                </a:solidFill>
                <a:latin typeface="Calibri"/>
                <a:ea typeface="Calibri"/>
                <a:cs typeface="Calibri"/>
                <a:sym typeface="Calibri"/>
              </a:rPr>
              <a:t>About 19% of pregnancies end in </a:t>
            </a:r>
            <a:r>
              <a:rPr lang="en" sz="1800" dirty="0" smtClean="0">
                <a:solidFill>
                  <a:schemeClr val="accent6"/>
                </a:solidFill>
                <a:latin typeface="Calibri"/>
                <a:ea typeface="Calibri"/>
                <a:cs typeface="Calibri"/>
                <a:sym typeface="Calibri"/>
              </a:rPr>
              <a:t>elective abortion (EAB)</a:t>
            </a:r>
            <a:endParaRPr sz="1800" dirty="0">
              <a:solidFill>
                <a:schemeClr val="accent6"/>
              </a:solidFill>
              <a:latin typeface="Calibri"/>
              <a:ea typeface="Calibri"/>
              <a:cs typeface="Calibri"/>
              <a:sym typeface="Calibri"/>
            </a:endParaRPr>
          </a:p>
          <a:p>
            <a:pPr marL="457200" lvl="0" indent="-381000" rtl="0">
              <a:lnSpc>
                <a:spcPct val="115000"/>
              </a:lnSpc>
              <a:spcBef>
                <a:spcPts val="0"/>
              </a:spcBef>
              <a:spcAft>
                <a:spcPts val="0"/>
              </a:spcAft>
              <a:buSzPts val="2400"/>
              <a:buChar char="•"/>
            </a:pPr>
            <a:r>
              <a:rPr lang="en" sz="1800" dirty="0">
                <a:solidFill>
                  <a:schemeClr val="accent6"/>
                </a:solidFill>
                <a:latin typeface="Calibri"/>
                <a:ea typeface="Calibri"/>
                <a:cs typeface="Calibri"/>
                <a:sym typeface="Calibri"/>
              </a:rPr>
              <a:t>12-32% of SABs  and EABs can lead to PTSD (Hamana, 2010)   </a:t>
            </a:r>
            <a:r>
              <a:rPr lang="en" sz="1000" dirty="0">
                <a:solidFill>
                  <a:schemeClr val="dk1"/>
                </a:solidFill>
                <a:latin typeface="Arial"/>
                <a:ea typeface="Arial"/>
                <a:cs typeface="Arial"/>
                <a:sym typeface="Arial"/>
              </a:rPr>
              <a:t>     </a:t>
            </a:r>
            <a:endParaRPr sz="1000" dirty="0">
              <a:solidFill>
                <a:schemeClr val="dk1"/>
              </a:solidFill>
              <a:latin typeface="Arial"/>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 sz="1000" dirty="0">
                <a:solidFill>
                  <a:schemeClr val="dk1"/>
                </a:solidFill>
                <a:latin typeface="Arial"/>
                <a:ea typeface="Arial"/>
                <a:cs typeface="Arial"/>
                <a:sym typeface="Arial"/>
              </a:rPr>
              <a:t> </a:t>
            </a:r>
            <a:endParaRPr sz="1000" dirty="0">
              <a:solidFill>
                <a:schemeClr val="dk1"/>
              </a:solidFill>
              <a:latin typeface="Arial"/>
              <a:ea typeface="Arial"/>
              <a:cs typeface="Arial"/>
              <a:sym typeface="Arial"/>
            </a:endParaRPr>
          </a:p>
          <a:p>
            <a:pPr marL="0" lvl="0" indent="0">
              <a:spcBef>
                <a:spcPts val="480"/>
              </a:spcBef>
              <a:spcAft>
                <a:spcPts val="0"/>
              </a:spcAft>
              <a:buNone/>
            </a:pP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Risk of PTSD</a:t>
            </a:r>
            <a:endParaRPr/>
          </a:p>
        </p:txBody>
      </p:sp>
      <p:sp>
        <p:nvSpPr>
          <p:cNvPr id="191" name="Shape 191"/>
          <p:cNvSpPr txBox="1">
            <a:spLocks noGrp="1"/>
          </p:cNvSpPr>
          <p:nvPr>
            <p:ph idx="1"/>
          </p:nvPr>
        </p:nvSpPr>
        <p:spPr>
          <a:xfrm>
            <a:off x="628650" y="1369219"/>
            <a:ext cx="7174822" cy="3263504"/>
          </a:xfrm>
          <a:prstGeom prst="rect">
            <a:avLst/>
          </a:prstGeom>
        </p:spPr>
        <p:txBody>
          <a:bodyPr spcFirstLastPara="1" wrap="square" lIns="91425" tIns="91425" rIns="91425" bIns="91425" anchor="t" anchorCtr="0">
            <a:noAutofit/>
          </a:bodyPr>
          <a:lstStyle/>
          <a:p>
            <a:pPr marL="457200" lvl="0" indent="-381000" rtl="0">
              <a:spcBef>
                <a:spcPts val="480"/>
              </a:spcBef>
              <a:spcAft>
                <a:spcPts val="0"/>
              </a:spcAft>
              <a:buSzPts val="2400"/>
              <a:buFont typeface="Calibri"/>
              <a:buChar char="•"/>
            </a:pPr>
            <a:r>
              <a:rPr lang="en" dirty="0">
                <a:latin typeface="Calibri"/>
                <a:ea typeface="Calibri"/>
                <a:cs typeface="Calibri"/>
                <a:sym typeface="Calibri"/>
              </a:rPr>
              <a:t>Women are twice as likely as men to develop PTSD after a traumatic event and to carry this diagnosis across their lifetime (12% women vs. 6% men) </a:t>
            </a:r>
            <a:r>
              <a:rPr lang="en" sz="1000" dirty="0">
                <a:latin typeface="Calibri"/>
                <a:ea typeface="Calibri"/>
                <a:cs typeface="Calibri"/>
                <a:sym typeface="Calibri"/>
              </a:rPr>
              <a:t>Kessler, Sonnega, Bromet, Hughes, &amp; Nelson, 1995</a:t>
            </a:r>
            <a:endParaRPr dirty="0">
              <a:latin typeface="Calibri"/>
              <a:ea typeface="Calibri"/>
              <a:cs typeface="Calibri"/>
              <a:sym typeface="Calibri"/>
            </a:endParaRPr>
          </a:p>
          <a:p>
            <a:pPr marL="457200" lvl="0" indent="-381000">
              <a:spcBef>
                <a:spcPts val="0"/>
              </a:spcBef>
              <a:spcAft>
                <a:spcPts val="0"/>
              </a:spcAft>
              <a:buSzPts val="2400"/>
              <a:buFont typeface="Calibri"/>
              <a:buChar char="•"/>
            </a:pPr>
            <a:r>
              <a:rPr lang="en" dirty="0">
                <a:latin typeface="Calibri"/>
                <a:ea typeface="Calibri"/>
                <a:cs typeface="Calibri"/>
                <a:sym typeface="Calibri"/>
              </a:rPr>
              <a:t>Approximately 8% of women have PTSD in pregnancy or postpartum, and fewer (3%) develop new onset of PTSD after a traumatic childbirth </a:t>
            </a:r>
            <a:r>
              <a:rPr lang="en" sz="1000" dirty="0">
                <a:latin typeface="Calibri"/>
                <a:ea typeface="Calibri"/>
                <a:cs typeface="Calibri"/>
                <a:sym typeface="Calibri"/>
              </a:rPr>
              <a:t>(Ross &amp; McLean, 2006)</a:t>
            </a:r>
            <a:r>
              <a:rPr lang="en" dirty="0">
                <a:latin typeface="Calibri"/>
                <a:ea typeface="Calibri"/>
                <a:cs typeface="Calibri"/>
                <a:sym typeface="Calibri"/>
              </a:rPr>
              <a:t>.</a:t>
            </a:r>
            <a:endParaRPr dirty="0">
              <a:latin typeface="Calibri"/>
              <a:ea typeface="Calibri"/>
              <a:cs typeface="Calibri"/>
              <a:sym typeface="Calibri"/>
            </a:endParaRPr>
          </a:p>
          <a:p>
            <a:pPr marL="457200" lvl="0" indent="-381000" rtl="0">
              <a:spcBef>
                <a:spcPts val="0"/>
              </a:spcBef>
              <a:spcAft>
                <a:spcPts val="0"/>
              </a:spcAft>
              <a:buSzPts val="2400"/>
              <a:buFont typeface="Calibri"/>
              <a:buChar char="•"/>
            </a:pPr>
            <a:r>
              <a:rPr lang="en" dirty="0">
                <a:latin typeface="Calibri"/>
                <a:ea typeface="Calibri"/>
                <a:cs typeface="Calibri"/>
                <a:sym typeface="Calibri"/>
              </a:rPr>
              <a:t>Finally, a history of childhood abuse also increases the risk of perinatal PTSD, in part, through a heightened likelihood of engaging in abusive or unsupportive relationships </a:t>
            </a:r>
            <a:r>
              <a:rPr lang="en" sz="1000" dirty="0">
                <a:latin typeface="Calibri"/>
                <a:ea typeface="Calibri"/>
                <a:cs typeface="Calibri"/>
                <a:sym typeface="Calibri"/>
              </a:rPr>
              <a:t>(Smith, Poschman,</a:t>
            </a:r>
            <a:endParaRPr sz="1000" dirty="0">
              <a:latin typeface="Calibri"/>
              <a:ea typeface="Calibri"/>
              <a:cs typeface="Calibri"/>
              <a:sym typeface="Calibri"/>
            </a:endParaRPr>
          </a:p>
          <a:p>
            <a:pPr marL="457200" lvl="0" indent="-292100">
              <a:spcBef>
                <a:spcPts val="0"/>
              </a:spcBef>
              <a:spcAft>
                <a:spcPts val="0"/>
              </a:spcAft>
              <a:buSzPts val="1000"/>
              <a:buFont typeface="Calibri"/>
              <a:buChar char="•"/>
            </a:pPr>
            <a:r>
              <a:rPr lang="en" sz="1000" dirty="0">
                <a:latin typeface="Calibri"/>
                <a:ea typeface="Calibri"/>
                <a:cs typeface="Calibri"/>
                <a:sym typeface="Calibri"/>
              </a:rPr>
              <a:t>Cavaleri, Howell, &amp; Yonkers, 2006).</a:t>
            </a:r>
            <a:endParaRPr sz="1000" dirty="0">
              <a:latin typeface="Calibri"/>
              <a:ea typeface="Calibri"/>
              <a:cs typeface="Calibri"/>
              <a:sym typeface="Calibri"/>
            </a:endParaRPr>
          </a:p>
          <a:p>
            <a:pPr marL="0" lvl="0" indent="0">
              <a:spcBef>
                <a:spcPts val="480"/>
              </a:spcBef>
              <a:spcAft>
                <a:spcPts val="0"/>
              </a:spcAft>
              <a:buClr>
                <a:schemeClr val="dk1"/>
              </a:buClr>
              <a:buSzPts val="1100"/>
              <a:buFont typeface="Arial"/>
              <a:buNone/>
            </a:pPr>
            <a:endParaRPr dirty="0">
              <a:latin typeface="Calibri"/>
              <a:ea typeface="Calibri"/>
              <a:cs typeface="Calibri"/>
              <a:sym typeface="Calibri"/>
            </a:endParaRPr>
          </a:p>
          <a:p>
            <a:pPr marL="0" lvl="0" indent="0">
              <a:spcBef>
                <a:spcPts val="480"/>
              </a:spcBef>
              <a:spcAft>
                <a:spcPts val="0"/>
              </a:spcAft>
              <a:buNone/>
            </a:pP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Shape 196"/>
          <p:cNvPicPr preferRelativeResize="0"/>
          <p:nvPr/>
        </p:nvPicPr>
        <p:blipFill>
          <a:blip r:embed="rId3">
            <a:alphaModFix/>
          </a:blip>
          <a:stretch>
            <a:fillRect/>
          </a:stretch>
        </p:blipFill>
        <p:spPr>
          <a:xfrm>
            <a:off x="1037075" y="239850"/>
            <a:ext cx="6865999" cy="4279775"/>
          </a:xfrm>
          <a:prstGeom prst="rect">
            <a:avLst/>
          </a:prstGeom>
          <a:noFill/>
          <a:ln>
            <a:noFill/>
          </a:ln>
        </p:spPr>
      </p:pic>
      <p:pic>
        <p:nvPicPr>
          <p:cNvPr id="197" name="Shape 197"/>
          <p:cNvPicPr preferRelativeResize="0"/>
          <p:nvPr/>
        </p:nvPicPr>
        <p:blipFill>
          <a:blip r:embed="rId4">
            <a:alphaModFix/>
          </a:blip>
          <a:stretch>
            <a:fillRect/>
          </a:stretch>
        </p:blipFill>
        <p:spPr>
          <a:xfrm>
            <a:off x="2016625" y="4811125"/>
            <a:ext cx="5886450" cy="190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Dissociation</a:t>
            </a:r>
            <a:endParaRPr lang="en-US" dirty="0"/>
          </a:p>
        </p:txBody>
      </p:sp>
      <p:sp>
        <p:nvSpPr>
          <p:cNvPr id="3" name="Text Placeholder 2"/>
          <p:cNvSpPr>
            <a:spLocks noGrp="1"/>
          </p:cNvSpPr>
          <p:nvPr>
            <p:ph type="body" idx="1"/>
          </p:nvPr>
        </p:nvSpPr>
        <p:spPr/>
        <p:txBody>
          <a:bodyPr/>
          <a:lstStyle/>
          <a:p>
            <a:r>
              <a:rPr lang="en-US" dirty="0" smtClean="0"/>
              <a:t>DSM 5 includes dissociative </a:t>
            </a:r>
            <a:r>
              <a:rPr lang="en-US" dirty="0"/>
              <a:t>subtype </a:t>
            </a:r>
            <a:r>
              <a:rPr lang="en-US" dirty="0" smtClean="0"/>
              <a:t>(</a:t>
            </a:r>
            <a:r>
              <a:rPr lang="en-US" dirty="0"/>
              <a:t>complex </a:t>
            </a:r>
            <a:r>
              <a:rPr lang="en-US" dirty="0" smtClean="0"/>
              <a:t>PTSD) in its diagnostic criteria</a:t>
            </a:r>
          </a:p>
          <a:p>
            <a:r>
              <a:rPr lang="en-US" dirty="0"/>
              <a:t>C</a:t>
            </a:r>
            <a:r>
              <a:rPr lang="en-US" dirty="0" smtClean="0"/>
              <a:t>an </a:t>
            </a:r>
            <a:r>
              <a:rPr lang="en-US" dirty="0"/>
              <a:t>result from severe childhood maltreatment/sexual </a:t>
            </a:r>
            <a:r>
              <a:rPr lang="en-US" dirty="0" smtClean="0"/>
              <a:t>abuse</a:t>
            </a:r>
          </a:p>
          <a:p>
            <a:r>
              <a:rPr lang="en-US" dirty="0" smtClean="0"/>
              <a:t>Dissociation </a:t>
            </a:r>
            <a:r>
              <a:rPr lang="en-US" dirty="0"/>
              <a:t>could increase risk for abuse/neglect of her children</a:t>
            </a:r>
            <a:r>
              <a:rPr lang="en-US" dirty="0" smtClean="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extLst>
      <p:ext uri="{BB962C8B-B14F-4D97-AF65-F5344CB8AC3E}">
        <p14:creationId xmlns:p14="http://schemas.microsoft.com/office/powerpoint/2010/main" val="358142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Learning Objectives</a:t>
            </a:r>
            <a:endParaRPr/>
          </a:p>
        </p:txBody>
      </p:sp>
      <p:sp>
        <p:nvSpPr>
          <p:cNvPr id="100" name="Shape 100"/>
          <p:cNvSpPr txBox="1">
            <a:spLocks noGrp="1"/>
          </p:cNvSpPr>
          <p:nvPr>
            <p:ph idx="1"/>
          </p:nvPr>
        </p:nvSpPr>
        <p:spPr>
          <a:xfrm>
            <a:off x="381000" y="1200150"/>
            <a:ext cx="8601600" cy="3394500"/>
          </a:xfrm>
          <a:prstGeom prst="rect">
            <a:avLst/>
          </a:prstGeom>
        </p:spPr>
        <p:txBody>
          <a:bodyPr spcFirstLastPara="1" wrap="square" lIns="91425" tIns="91425" rIns="91425" bIns="91425" anchor="t" anchorCtr="0">
            <a:noAutofit/>
          </a:bodyPr>
          <a:lstStyle/>
          <a:p>
            <a:pPr marL="457200" lvl="0" indent="-381000" rtl="0">
              <a:spcBef>
                <a:spcPts val="480"/>
              </a:spcBef>
              <a:spcAft>
                <a:spcPts val="0"/>
              </a:spcAft>
              <a:buSzPts val="2400"/>
              <a:buAutoNum type="arabicPeriod"/>
            </a:pPr>
            <a:r>
              <a:rPr lang="en" dirty="0" smtClean="0"/>
              <a:t>Identify and screen for </a:t>
            </a:r>
            <a:r>
              <a:rPr lang="en" dirty="0"/>
              <a:t>trauma</a:t>
            </a:r>
            <a:endParaRPr dirty="0"/>
          </a:p>
          <a:p>
            <a:pPr marL="457200" lvl="0" indent="-381000" rtl="0">
              <a:spcBef>
                <a:spcPts val="0"/>
              </a:spcBef>
              <a:spcAft>
                <a:spcPts val="0"/>
              </a:spcAft>
              <a:buSzPts val="2400"/>
              <a:buAutoNum type="arabicPeriod"/>
            </a:pPr>
            <a:r>
              <a:rPr lang="en" dirty="0"/>
              <a:t>Understand basic principles of Trauma Informed Care</a:t>
            </a:r>
            <a:endParaRPr dirty="0"/>
          </a:p>
          <a:p>
            <a:pPr marL="457200" lvl="0" indent="-381000" rtl="0">
              <a:spcBef>
                <a:spcPts val="0"/>
              </a:spcBef>
              <a:spcAft>
                <a:spcPts val="0"/>
              </a:spcAft>
              <a:buSzPts val="2400"/>
              <a:buAutoNum type="arabicPeriod"/>
            </a:pPr>
            <a:r>
              <a:rPr lang="en" dirty="0"/>
              <a:t>Discuss evidence based treatments for PTSD</a:t>
            </a:r>
            <a:endParaRPr dirty="0"/>
          </a:p>
          <a:p>
            <a:pPr marL="457200" lvl="0" indent="-381000" rtl="0">
              <a:spcBef>
                <a:spcPts val="0"/>
              </a:spcBef>
              <a:spcAft>
                <a:spcPts val="0"/>
              </a:spcAft>
              <a:buSzPts val="2400"/>
              <a:buAutoNum type="arabicPeriod"/>
            </a:pPr>
            <a:r>
              <a:rPr lang="en" dirty="0"/>
              <a:t>Compare and contrast various therapy modalities recommended for trauma management</a:t>
            </a:r>
            <a:endParaRPr dirty="0"/>
          </a:p>
          <a:p>
            <a:pPr marL="457200" lvl="0" indent="-381000" rtl="0">
              <a:spcBef>
                <a:spcPts val="0"/>
              </a:spcBef>
              <a:spcAft>
                <a:spcPts val="0"/>
              </a:spcAft>
              <a:buSzPts val="2400"/>
              <a:buAutoNum type="arabicPeriod"/>
            </a:pPr>
            <a:r>
              <a:rPr lang="en" dirty="0"/>
              <a:t>Review medication management options for PTSD</a:t>
            </a:r>
            <a:endParaRPr dirty="0"/>
          </a:p>
          <a:p>
            <a:pPr marL="457200" lvl="0" indent="-381000" rtl="0">
              <a:spcBef>
                <a:spcPts val="0"/>
              </a:spcBef>
              <a:spcAft>
                <a:spcPts val="0"/>
              </a:spcAft>
              <a:buSzPts val="2400"/>
              <a:buAutoNum type="arabicPeriod"/>
            </a:pPr>
            <a:r>
              <a:rPr lang="en" dirty="0"/>
              <a:t>Identify available resources for further learning</a:t>
            </a: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4800"/>
              <a:t>Trauma Informed Care</a:t>
            </a:r>
            <a:endParaRPr sz="4800"/>
          </a:p>
        </p:txBody>
      </p:sp>
      <p:sp>
        <p:nvSpPr>
          <p:cNvPr id="203" name="Shape 203"/>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68300" rtl="0">
              <a:spcBef>
                <a:spcPts val="1000"/>
              </a:spcBef>
              <a:spcAft>
                <a:spcPts val="0"/>
              </a:spcAft>
              <a:buClr>
                <a:schemeClr val="accent6"/>
              </a:buClr>
              <a:buSzPts val="2200"/>
              <a:buFont typeface="Calibri"/>
              <a:buChar char="•"/>
            </a:pPr>
            <a:r>
              <a:rPr lang="en" sz="2200" dirty="0">
                <a:solidFill>
                  <a:schemeClr val="accent6"/>
                </a:solidFill>
                <a:latin typeface="Calibri"/>
                <a:ea typeface="Calibri"/>
                <a:cs typeface="Calibri"/>
                <a:sym typeface="Calibri"/>
              </a:rPr>
              <a:t>Organizational structure and treatment framework</a:t>
            </a:r>
            <a:endParaRPr sz="2200" dirty="0">
              <a:solidFill>
                <a:schemeClr val="accent6"/>
              </a:solidFill>
              <a:latin typeface="Calibri"/>
              <a:ea typeface="Calibri"/>
              <a:cs typeface="Calibri"/>
              <a:sym typeface="Calibri"/>
            </a:endParaRPr>
          </a:p>
          <a:p>
            <a:pPr marL="457200" lvl="0" indent="-368300" rtl="0">
              <a:spcBef>
                <a:spcPts val="0"/>
              </a:spcBef>
              <a:spcAft>
                <a:spcPts val="0"/>
              </a:spcAft>
              <a:buClr>
                <a:schemeClr val="accent6"/>
              </a:buClr>
              <a:buSzPts val="2200"/>
              <a:buFont typeface="Calibri"/>
              <a:buChar char="•"/>
            </a:pPr>
            <a:r>
              <a:rPr lang="en" sz="2200" dirty="0">
                <a:solidFill>
                  <a:schemeClr val="accent6"/>
                </a:solidFill>
                <a:latin typeface="Calibri"/>
                <a:ea typeface="Calibri"/>
                <a:cs typeface="Calibri"/>
                <a:sym typeface="Calibri"/>
              </a:rPr>
              <a:t>Involves understanding, recognizing, and responding to the effects of of trauma</a:t>
            </a:r>
            <a:endParaRPr sz="2200" dirty="0">
              <a:solidFill>
                <a:schemeClr val="accent6"/>
              </a:solidFill>
              <a:latin typeface="Calibri"/>
              <a:ea typeface="Calibri"/>
              <a:cs typeface="Calibri"/>
              <a:sym typeface="Calibri"/>
            </a:endParaRPr>
          </a:p>
          <a:p>
            <a:pPr marL="457200" lvl="0" indent="-368300" rtl="0">
              <a:spcBef>
                <a:spcPts val="0"/>
              </a:spcBef>
              <a:spcAft>
                <a:spcPts val="0"/>
              </a:spcAft>
              <a:buClr>
                <a:schemeClr val="accent6"/>
              </a:buClr>
              <a:buSzPts val="2200"/>
              <a:buFont typeface="Calibri"/>
              <a:buChar char="•"/>
            </a:pPr>
            <a:r>
              <a:rPr lang="en" sz="2200" dirty="0">
                <a:solidFill>
                  <a:schemeClr val="accent6"/>
                </a:solidFill>
                <a:latin typeface="Calibri"/>
                <a:ea typeface="Calibri"/>
                <a:cs typeface="Calibri"/>
                <a:sym typeface="Calibri"/>
              </a:rPr>
              <a:t>Emphasizes physical, </a:t>
            </a:r>
            <a:r>
              <a:rPr lang="en" sz="2200" dirty="0" smtClean="0">
                <a:solidFill>
                  <a:schemeClr val="accent6"/>
                </a:solidFill>
                <a:latin typeface="Calibri"/>
                <a:ea typeface="Calibri"/>
                <a:cs typeface="Calibri"/>
                <a:sym typeface="Calibri"/>
              </a:rPr>
              <a:t>psychological, </a:t>
            </a:r>
            <a:r>
              <a:rPr lang="en" sz="2200" dirty="0">
                <a:solidFill>
                  <a:schemeClr val="accent6"/>
                </a:solidFill>
                <a:latin typeface="Calibri"/>
                <a:ea typeface="Calibri"/>
                <a:cs typeface="Calibri"/>
                <a:sym typeface="Calibri"/>
              </a:rPr>
              <a:t>and emotional safety for both consumers and providers</a:t>
            </a:r>
            <a:endParaRPr sz="2200" dirty="0">
              <a:solidFill>
                <a:schemeClr val="accent6"/>
              </a:solidFill>
              <a:latin typeface="Calibri"/>
              <a:ea typeface="Calibri"/>
              <a:cs typeface="Calibri"/>
              <a:sym typeface="Calibri"/>
            </a:endParaRPr>
          </a:p>
          <a:p>
            <a:pPr marL="457200" lvl="0" indent="-368300" rtl="0">
              <a:spcBef>
                <a:spcPts val="0"/>
              </a:spcBef>
              <a:spcAft>
                <a:spcPts val="0"/>
              </a:spcAft>
              <a:buClr>
                <a:schemeClr val="accent6"/>
              </a:buClr>
              <a:buSzPts val="2200"/>
              <a:buFont typeface="Calibri"/>
              <a:buChar char="•"/>
            </a:pPr>
            <a:r>
              <a:rPr lang="en" sz="2200" dirty="0">
                <a:solidFill>
                  <a:schemeClr val="accent6"/>
                </a:solidFill>
                <a:latin typeface="Calibri"/>
                <a:ea typeface="Calibri"/>
                <a:cs typeface="Calibri"/>
                <a:sym typeface="Calibri"/>
              </a:rPr>
              <a:t>Helps survivors rebuild a sense of control and </a:t>
            </a:r>
            <a:r>
              <a:rPr lang="en" sz="2200" dirty="0" smtClean="0">
                <a:solidFill>
                  <a:schemeClr val="accent6"/>
                </a:solidFill>
                <a:latin typeface="Calibri"/>
                <a:ea typeface="Calibri"/>
                <a:cs typeface="Calibri"/>
                <a:sym typeface="Calibri"/>
              </a:rPr>
              <a:t>empowerment.</a:t>
            </a:r>
            <a:endParaRPr lang="en" sz="2200" dirty="0">
              <a:solidFill>
                <a:schemeClr val="accent6"/>
              </a:solidFill>
              <a:latin typeface="Calibri"/>
              <a:ea typeface="Calibri"/>
              <a:cs typeface="Calibri"/>
              <a:sym typeface="Calibri"/>
            </a:endParaRPr>
          </a:p>
          <a:p>
            <a:pPr marL="457200" lvl="0" indent="-368300" rtl="0">
              <a:spcBef>
                <a:spcPts val="0"/>
              </a:spcBef>
              <a:spcAft>
                <a:spcPts val="0"/>
              </a:spcAft>
              <a:buClr>
                <a:schemeClr val="accent6"/>
              </a:buClr>
              <a:buSzPts val="2200"/>
              <a:buFont typeface="Calibri"/>
              <a:buChar char="•"/>
            </a:pPr>
            <a:endParaRPr lang="en" sz="2200" u="sng" dirty="0">
              <a:solidFill>
                <a:schemeClr val="accent6"/>
              </a:solidFill>
              <a:latin typeface="Calibri"/>
              <a:ea typeface="Calibri"/>
              <a:cs typeface="Calibri"/>
              <a:sym typeface="Calibri"/>
              <a:hlinkClick r:id="rId3"/>
            </a:endParaRPr>
          </a:p>
          <a:p>
            <a:pPr marL="457200" lvl="0" indent="-368300" rtl="0">
              <a:spcBef>
                <a:spcPts val="0"/>
              </a:spcBef>
              <a:spcAft>
                <a:spcPts val="0"/>
              </a:spcAft>
              <a:buClr>
                <a:schemeClr val="accent6"/>
              </a:buClr>
              <a:buSzPts val="2200"/>
              <a:buFont typeface="Calibri"/>
              <a:buChar char="•"/>
            </a:pPr>
            <a:endParaRPr lang="en" sz="2200" u="sng" dirty="0">
              <a:solidFill>
                <a:schemeClr val="accent6"/>
              </a:solidFill>
              <a:latin typeface="Calibri"/>
              <a:ea typeface="Calibri"/>
              <a:cs typeface="Calibri"/>
              <a:sym typeface="Calibri"/>
              <a:hlinkClick r:id="rId3"/>
            </a:endParaRPr>
          </a:p>
          <a:p>
            <a:pPr marL="457200" lvl="0" indent="-368300" rtl="0">
              <a:spcBef>
                <a:spcPts val="0"/>
              </a:spcBef>
              <a:spcAft>
                <a:spcPts val="0"/>
              </a:spcAft>
              <a:buClr>
                <a:schemeClr val="accent6"/>
              </a:buClr>
              <a:buSzPts val="2200"/>
              <a:buFont typeface="Calibri"/>
              <a:buChar char="•"/>
            </a:pPr>
            <a:endParaRPr lang="en" sz="2200" u="sng" dirty="0">
              <a:solidFill>
                <a:schemeClr val="accent6"/>
              </a:solidFill>
              <a:latin typeface="Calibri"/>
              <a:ea typeface="Calibri"/>
              <a:cs typeface="Calibri"/>
              <a:sym typeface="Calibri"/>
              <a:hlinkClick r:id="rId3"/>
            </a:endParaRPr>
          </a:p>
          <a:p>
            <a:pPr marL="88900" lvl="0" indent="0" rtl="0">
              <a:spcBef>
                <a:spcPts val="0"/>
              </a:spcBef>
              <a:spcAft>
                <a:spcPts val="0"/>
              </a:spcAft>
              <a:buClr>
                <a:schemeClr val="accent6"/>
              </a:buClr>
              <a:buSzPts val="2200"/>
              <a:buNone/>
            </a:pPr>
            <a:endParaRPr lang="en" sz="2200" u="sng" dirty="0">
              <a:solidFill>
                <a:schemeClr val="accent6"/>
              </a:solidFill>
              <a:latin typeface="Calibri"/>
              <a:ea typeface="Calibri"/>
              <a:cs typeface="Calibri"/>
              <a:sym typeface="Calibri"/>
              <a:hlinkClick r:id="rId3"/>
            </a:endParaRPr>
          </a:p>
          <a:p>
            <a:pPr marL="88900" lvl="0" indent="0" rtl="0">
              <a:spcBef>
                <a:spcPts val="0"/>
              </a:spcBef>
              <a:spcAft>
                <a:spcPts val="0"/>
              </a:spcAft>
              <a:buClr>
                <a:schemeClr val="accent6"/>
              </a:buClr>
              <a:buSzPts val="2200"/>
              <a:buNone/>
            </a:pPr>
            <a:endParaRPr lang="en" sz="2200" u="sng" dirty="0">
              <a:solidFill>
                <a:schemeClr val="accent6"/>
              </a:solidFill>
              <a:latin typeface="Calibri"/>
              <a:ea typeface="Calibri"/>
              <a:cs typeface="Calibri"/>
              <a:sym typeface="Calibri"/>
              <a:hlinkClick r:id="rId3"/>
            </a:endParaRPr>
          </a:p>
          <a:p>
            <a:pPr marL="88900" lvl="0" indent="0" rtl="0">
              <a:spcBef>
                <a:spcPts val="0"/>
              </a:spcBef>
              <a:spcAft>
                <a:spcPts val="0"/>
              </a:spcAft>
              <a:buClr>
                <a:schemeClr val="accent6"/>
              </a:buClr>
              <a:buSzPts val="2200"/>
              <a:buNone/>
            </a:pPr>
            <a:r>
              <a:rPr lang="en" sz="1800" u="sng" dirty="0" smtClean="0">
                <a:solidFill>
                  <a:schemeClr val="hlink"/>
                </a:solidFill>
                <a:latin typeface="Calibri"/>
                <a:ea typeface="Calibri"/>
                <a:cs typeface="Calibri"/>
                <a:sym typeface="Calibri"/>
                <a:hlinkClick r:id="rId3"/>
              </a:rPr>
              <a:t>http</a:t>
            </a:r>
            <a:r>
              <a:rPr lang="en" sz="1800" u="sng" dirty="0">
                <a:solidFill>
                  <a:schemeClr val="hlink"/>
                </a:solidFill>
                <a:latin typeface="Calibri"/>
                <a:ea typeface="Calibri"/>
                <a:cs typeface="Calibri"/>
                <a:sym typeface="Calibri"/>
                <a:hlinkClick r:id="rId3"/>
              </a:rPr>
              <a:t>://www.traumainformedcareproject.org/</a:t>
            </a:r>
            <a:endParaRPr sz="1800" u="sng" dirty="0">
              <a:solidFill>
                <a:schemeClr val="hlink"/>
              </a:solidFill>
              <a:latin typeface="Calibri"/>
              <a:ea typeface="Calibri"/>
              <a:cs typeface="Calibri"/>
              <a:sym typeface="Calibri"/>
              <a:hlinkClick r:id="rId3"/>
            </a:endParaRPr>
          </a:p>
          <a:p>
            <a:pPr marL="0" lvl="0" indent="0">
              <a:spcBef>
                <a:spcPts val="480"/>
              </a:spcBef>
              <a:spcAft>
                <a:spcPts val="0"/>
              </a:spcAft>
              <a:buNone/>
            </a:pPr>
            <a:endParaRPr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Core Principles of TIC</a:t>
            </a:r>
            <a:endParaRPr/>
          </a:p>
        </p:txBody>
      </p:sp>
      <p:sp>
        <p:nvSpPr>
          <p:cNvPr id="209" name="Shape 209"/>
          <p:cNvSpPr txBox="1">
            <a:spLocks noGrp="1"/>
          </p:cNvSpPr>
          <p:nvPr>
            <p:ph idx="1"/>
          </p:nvPr>
        </p:nvSpPr>
        <p:spPr>
          <a:xfrm>
            <a:off x="457200" y="1244600"/>
            <a:ext cx="6840245" cy="3691384"/>
          </a:xfrm>
          <a:prstGeom prst="rect">
            <a:avLst/>
          </a:prstGeom>
        </p:spPr>
        <p:txBody>
          <a:bodyPr spcFirstLastPara="1" wrap="square" lIns="91425" tIns="91425" rIns="91425" bIns="91425" anchor="t" anchorCtr="0">
            <a:noAutofit/>
          </a:bodyPr>
          <a:lstStyle/>
          <a:p>
            <a:pPr marL="457200" lvl="0" indent="-355600" rtl="0">
              <a:lnSpc>
                <a:spcPct val="115000"/>
              </a:lnSpc>
              <a:spcBef>
                <a:spcPts val="0"/>
              </a:spcBef>
              <a:spcAft>
                <a:spcPts val="0"/>
              </a:spcAft>
              <a:buClr>
                <a:schemeClr val="accent6"/>
              </a:buClr>
              <a:buSzPts val="2000"/>
              <a:buFont typeface="Calibri"/>
              <a:buChar char="•"/>
            </a:pPr>
            <a:r>
              <a:rPr lang="en" sz="2000" b="1" dirty="0">
                <a:solidFill>
                  <a:schemeClr val="accent6"/>
                </a:solidFill>
                <a:latin typeface="Calibri"/>
                <a:ea typeface="Calibri"/>
                <a:cs typeface="Calibri"/>
                <a:sym typeface="Calibri"/>
              </a:rPr>
              <a:t>Safety</a:t>
            </a:r>
            <a:r>
              <a:rPr lang="en" sz="2000" dirty="0">
                <a:solidFill>
                  <a:schemeClr val="accent6"/>
                </a:solidFill>
                <a:latin typeface="Calibri"/>
                <a:ea typeface="Calibri"/>
                <a:cs typeface="Calibri"/>
                <a:sym typeface="Calibri"/>
              </a:rPr>
              <a:t> – ensuring physical and emotional safety</a:t>
            </a:r>
            <a:endParaRPr sz="2000" dirty="0">
              <a:solidFill>
                <a:schemeClr val="accent6"/>
              </a:solidFill>
              <a:latin typeface="Calibri"/>
              <a:ea typeface="Calibri"/>
              <a:cs typeface="Calibri"/>
              <a:sym typeface="Calibri"/>
            </a:endParaRPr>
          </a:p>
          <a:p>
            <a:pPr marL="457200" lvl="0" indent="-355600" rtl="0">
              <a:lnSpc>
                <a:spcPct val="115000"/>
              </a:lnSpc>
              <a:spcBef>
                <a:spcPts val="0"/>
              </a:spcBef>
              <a:spcAft>
                <a:spcPts val="0"/>
              </a:spcAft>
              <a:buClr>
                <a:schemeClr val="accent6"/>
              </a:buClr>
              <a:buSzPts val="2000"/>
              <a:buFont typeface="Calibri"/>
              <a:buChar char="•"/>
            </a:pPr>
            <a:r>
              <a:rPr lang="en" sz="2000" b="1" dirty="0">
                <a:solidFill>
                  <a:schemeClr val="accent6"/>
                </a:solidFill>
                <a:latin typeface="Calibri"/>
                <a:ea typeface="Calibri"/>
                <a:cs typeface="Calibri"/>
                <a:sym typeface="Calibri"/>
              </a:rPr>
              <a:t>Trustworthiness</a:t>
            </a:r>
            <a:r>
              <a:rPr lang="en" sz="2000" dirty="0">
                <a:solidFill>
                  <a:schemeClr val="accent6"/>
                </a:solidFill>
                <a:latin typeface="Calibri"/>
                <a:ea typeface="Calibri"/>
                <a:cs typeface="Calibri"/>
                <a:sym typeface="Calibri"/>
              </a:rPr>
              <a:t> – maintaining appropriate boundaries and making tasks clear</a:t>
            </a:r>
            <a:endParaRPr sz="2000" dirty="0">
              <a:solidFill>
                <a:schemeClr val="accent6"/>
              </a:solidFill>
              <a:latin typeface="Calibri"/>
              <a:ea typeface="Calibri"/>
              <a:cs typeface="Calibri"/>
              <a:sym typeface="Calibri"/>
            </a:endParaRPr>
          </a:p>
          <a:p>
            <a:pPr marL="457200" lvl="0" indent="-355600" rtl="0">
              <a:lnSpc>
                <a:spcPct val="115000"/>
              </a:lnSpc>
              <a:spcBef>
                <a:spcPts val="0"/>
              </a:spcBef>
              <a:spcAft>
                <a:spcPts val="0"/>
              </a:spcAft>
              <a:buClr>
                <a:schemeClr val="accent6"/>
              </a:buClr>
              <a:buSzPts val="2000"/>
              <a:buFont typeface="Calibri"/>
              <a:buChar char="•"/>
            </a:pPr>
            <a:r>
              <a:rPr lang="en" sz="2000" b="1" dirty="0">
                <a:solidFill>
                  <a:schemeClr val="accent6"/>
                </a:solidFill>
                <a:latin typeface="Calibri"/>
                <a:ea typeface="Calibri"/>
                <a:cs typeface="Calibri"/>
                <a:sym typeface="Calibri"/>
              </a:rPr>
              <a:t>Choice</a:t>
            </a:r>
            <a:r>
              <a:rPr lang="en" sz="2000" dirty="0">
                <a:solidFill>
                  <a:schemeClr val="accent6"/>
                </a:solidFill>
                <a:latin typeface="Calibri"/>
                <a:ea typeface="Calibri"/>
                <a:cs typeface="Calibri"/>
                <a:sym typeface="Calibri"/>
              </a:rPr>
              <a:t> – prioritizing (staff) consumer choice and control (people want choices and options; for people who have had control taken away, having small choices makes a big difference)</a:t>
            </a:r>
            <a:endParaRPr sz="2000" dirty="0">
              <a:solidFill>
                <a:schemeClr val="accent6"/>
              </a:solidFill>
              <a:latin typeface="Calibri"/>
              <a:ea typeface="Calibri"/>
              <a:cs typeface="Calibri"/>
              <a:sym typeface="Calibri"/>
            </a:endParaRPr>
          </a:p>
          <a:p>
            <a:pPr marL="457200" lvl="0" indent="-355600" rtl="0">
              <a:lnSpc>
                <a:spcPct val="115000"/>
              </a:lnSpc>
              <a:spcBef>
                <a:spcPts val="0"/>
              </a:spcBef>
              <a:spcAft>
                <a:spcPts val="0"/>
              </a:spcAft>
              <a:buClr>
                <a:schemeClr val="accent6"/>
              </a:buClr>
              <a:buSzPts val="2000"/>
              <a:buFont typeface="Calibri"/>
              <a:buChar char="•"/>
            </a:pPr>
            <a:r>
              <a:rPr lang="en" sz="2000" b="1" dirty="0">
                <a:solidFill>
                  <a:schemeClr val="accent6"/>
                </a:solidFill>
                <a:latin typeface="Calibri"/>
                <a:ea typeface="Calibri"/>
                <a:cs typeface="Calibri"/>
                <a:sym typeface="Calibri"/>
              </a:rPr>
              <a:t>Collaboration</a:t>
            </a:r>
            <a:r>
              <a:rPr lang="en" sz="2000" dirty="0">
                <a:solidFill>
                  <a:schemeClr val="accent6"/>
                </a:solidFill>
                <a:latin typeface="Calibri"/>
                <a:ea typeface="Calibri"/>
                <a:cs typeface="Calibri"/>
                <a:sym typeface="Calibri"/>
              </a:rPr>
              <a:t> – maximizing collaboration</a:t>
            </a:r>
            <a:endParaRPr sz="2000" dirty="0">
              <a:solidFill>
                <a:schemeClr val="accent6"/>
              </a:solidFill>
              <a:latin typeface="Calibri"/>
              <a:ea typeface="Calibri"/>
              <a:cs typeface="Calibri"/>
              <a:sym typeface="Calibri"/>
            </a:endParaRPr>
          </a:p>
          <a:p>
            <a:pPr marL="457200" lvl="0" indent="-355600" rtl="0">
              <a:lnSpc>
                <a:spcPct val="115000"/>
              </a:lnSpc>
              <a:spcBef>
                <a:spcPts val="0"/>
              </a:spcBef>
              <a:spcAft>
                <a:spcPts val="0"/>
              </a:spcAft>
              <a:buClr>
                <a:schemeClr val="accent6"/>
              </a:buClr>
              <a:buSzPts val="2000"/>
              <a:buFont typeface="Calibri"/>
              <a:buChar char="•"/>
            </a:pPr>
            <a:r>
              <a:rPr lang="en" sz="2000" b="1" dirty="0">
                <a:solidFill>
                  <a:schemeClr val="accent6"/>
                </a:solidFill>
                <a:latin typeface="Calibri"/>
                <a:ea typeface="Calibri"/>
                <a:cs typeface="Calibri"/>
                <a:sym typeface="Calibri"/>
              </a:rPr>
              <a:t>Empowerment </a:t>
            </a:r>
            <a:r>
              <a:rPr lang="en" sz="2000" dirty="0">
                <a:solidFill>
                  <a:schemeClr val="accent6"/>
                </a:solidFill>
                <a:latin typeface="Calibri"/>
                <a:ea typeface="Calibri"/>
                <a:cs typeface="Calibri"/>
                <a:sym typeface="Calibri"/>
              </a:rPr>
              <a:t>– prioritizing (staff) consumer empowerment and skill-building</a:t>
            </a:r>
            <a:endParaRPr sz="2000" b="1" dirty="0">
              <a:solidFill>
                <a:schemeClr val="accent6"/>
              </a:solidFill>
              <a:latin typeface="Calibri"/>
              <a:ea typeface="Calibri"/>
              <a:cs typeface="Calibri"/>
              <a:sym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How can PTSD be treated</a:t>
            </a:r>
            <a:endParaRPr/>
          </a:p>
        </p:txBody>
      </p:sp>
      <p:pic>
        <p:nvPicPr>
          <p:cNvPr id="215" name="Shape 215"/>
          <p:cNvPicPr preferRelativeResize="0"/>
          <p:nvPr/>
        </p:nvPicPr>
        <p:blipFill>
          <a:blip r:embed="rId3">
            <a:alphaModFix/>
          </a:blip>
          <a:stretch>
            <a:fillRect/>
          </a:stretch>
        </p:blipFill>
        <p:spPr>
          <a:xfrm>
            <a:off x="1686575" y="1157300"/>
            <a:ext cx="5604425" cy="3866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311700" y="1152475"/>
            <a:ext cx="7420750" cy="3011152"/>
          </a:xfrm>
          <a:prstGeom prst="rect">
            <a:avLst/>
          </a:prstGeom>
        </p:spPr>
        <p:txBody>
          <a:bodyPr spcFirstLastPara="1" wrap="square" lIns="91425" tIns="91425" rIns="91425" bIns="91425" anchor="t" anchorCtr="0">
            <a:noAutofit/>
          </a:bodyPr>
          <a:lstStyle/>
          <a:p>
            <a:pPr marL="457200" lvl="0" indent="-342900">
              <a:spcBef>
                <a:spcPts val="480"/>
              </a:spcBef>
              <a:spcAft>
                <a:spcPts val="0"/>
              </a:spcAft>
              <a:buSzPts val="1800"/>
              <a:buFont typeface="Calibri"/>
              <a:buChar char="•"/>
            </a:pPr>
            <a:r>
              <a:rPr lang="en" sz="1800" dirty="0">
                <a:latin typeface="Calibri"/>
                <a:ea typeface="Calibri"/>
                <a:cs typeface="Calibri"/>
                <a:sym typeface="Calibri"/>
              </a:rPr>
              <a:t>A meta analysis of treatments for PTSD suggests that psychotherapy is more effective than medications. (1)</a:t>
            </a:r>
            <a:endParaRPr sz="1800" dirty="0">
              <a:latin typeface="Calibri"/>
              <a:ea typeface="Calibri"/>
              <a:cs typeface="Calibri"/>
              <a:sym typeface="Calibri"/>
            </a:endParaRPr>
          </a:p>
          <a:p>
            <a:pPr marL="457200" lvl="0" indent="-342900">
              <a:spcBef>
                <a:spcPts val="0"/>
              </a:spcBef>
              <a:spcAft>
                <a:spcPts val="0"/>
              </a:spcAft>
              <a:buSzPts val="1800"/>
              <a:buFont typeface="Calibri"/>
              <a:buChar char="•"/>
            </a:pPr>
            <a:r>
              <a:rPr lang="en" sz="1800" dirty="0">
                <a:latin typeface="Calibri"/>
                <a:ea typeface="Calibri"/>
                <a:cs typeface="Calibri"/>
                <a:sym typeface="Calibri"/>
              </a:rPr>
              <a:t>There have been few head to head comparisons of trauma focused psychotherapy and a first line medication for treating PTSD, two recent meta analysis compared the treatment effects of psychotherapies and pharmacotherapies. (1,2)</a:t>
            </a:r>
            <a:endParaRPr sz="1800" dirty="0">
              <a:latin typeface="Calibri"/>
              <a:ea typeface="Calibri"/>
              <a:cs typeface="Calibri"/>
              <a:sym typeface="Calibri"/>
            </a:endParaRPr>
          </a:p>
          <a:p>
            <a:pPr marL="457200" lvl="0" indent="-342900" rtl="0">
              <a:spcBef>
                <a:spcPts val="0"/>
              </a:spcBef>
              <a:spcAft>
                <a:spcPts val="0"/>
              </a:spcAft>
              <a:buSzPts val="1800"/>
              <a:buFont typeface="Calibri"/>
              <a:buChar char="•"/>
            </a:pPr>
            <a:r>
              <a:rPr lang="en" sz="1800" dirty="0">
                <a:latin typeface="Calibri"/>
                <a:ea typeface="Calibri"/>
                <a:cs typeface="Calibri"/>
                <a:sym typeface="Calibri"/>
              </a:rPr>
              <a:t>The results showed that trauma focused psychotherapies lead to greater improvements than medications, and that these improvements lasted longer</a:t>
            </a:r>
            <a:r>
              <a:rPr lang="en" sz="1800" dirty="0" smtClean="0">
                <a:latin typeface="Calibri"/>
                <a:ea typeface="Calibri"/>
                <a:cs typeface="Calibri"/>
                <a:sym typeface="Calibri"/>
              </a:rPr>
              <a:t>.</a:t>
            </a:r>
            <a:endParaRPr sz="1800" dirty="0">
              <a:latin typeface="Calibri"/>
              <a:ea typeface="Calibri"/>
              <a:cs typeface="Calibri"/>
              <a:sym typeface="Calibri"/>
            </a:endParaRPr>
          </a:p>
          <a:p>
            <a:pPr marL="0" lvl="0" indent="0">
              <a:spcBef>
                <a:spcPts val="480"/>
              </a:spcBef>
              <a:spcAft>
                <a:spcPts val="0"/>
              </a:spcAft>
              <a:buNone/>
            </a:pPr>
            <a:endParaRPr lang="en-US" sz="1800" dirty="0" smtClean="0">
              <a:latin typeface="Calibri"/>
              <a:ea typeface="Calibri"/>
              <a:cs typeface="Calibri"/>
              <a:sym typeface="Calibri"/>
            </a:endParaRPr>
          </a:p>
          <a:p>
            <a:pPr marL="0" lvl="0" indent="0">
              <a:spcBef>
                <a:spcPts val="480"/>
              </a:spcBef>
              <a:spcAft>
                <a:spcPts val="0"/>
              </a:spcAft>
              <a:buNone/>
            </a:pPr>
            <a:endParaRPr sz="1800" dirty="0">
              <a:latin typeface="Calibri"/>
              <a:ea typeface="Calibri"/>
              <a:cs typeface="Calibri"/>
              <a:sym typeface="Calibri"/>
            </a:endParaRPr>
          </a:p>
          <a:p>
            <a:pPr marL="0" lvl="0" indent="0" rtl="0">
              <a:lnSpc>
                <a:spcPct val="115000"/>
              </a:lnSpc>
              <a:spcBef>
                <a:spcPts val="0"/>
              </a:spcBef>
              <a:spcAft>
                <a:spcPts val="0"/>
              </a:spcAft>
              <a:buNone/>
            </a:pPr>
            <a:endParaRPr sz="1000" dirty="0">
              <a:solidFill>
                <a:srgbClr val="2E2E2E"/>
              </a:solidFill>
              <a:latin typeface="Arial"/>
              <a:ea typeface="Arial"/>
              <a:cs typeface="Arial"/>
              <a:sym typeface="Arial"/>
            </a:endParaRPr>
          </a:p>
          <a:p>
            <a:pPr marL="457200" lvl="0" indent="-292100" rtl="0">
              <a:lnSpc>
                <a:spcPct val="115000"/>
              </a:lnSpc>
              <a:spcBef>
                <a:spcPts val="0"/>
              </a:spcBef>
              <a:spcAft>
                <a:spcPts val="0"/>
              </a:spcAft>
              <a:buClr>
                <a:srgbClr val="2E2E2E"/>
              </a:buClr>
              <a:buSzPts val="1000"/>
              <a:buFont typeface="Arial"/>
              <a:buAutoNum type="arabicPeriod"/>
            </a:pPr>
            <a:r>
              <a:rPr lang="en" sz="900" dirty="0">
                <a:solidFill>
                  <a:srgbClr val="2E2E2E"/>
                </a:solidFill>
                <a:latin typeface="Arial"/>
                <a:ea typeface="Arial"/>
                <a:cs typeface="Arial"/>
                <a:sym typeface="Arial"/>
              </a:rPr>
              <a:t>Watts, B. V., Schnurr, P. P., Mayo, L., et al. (2013). Meta-analysis of the efficacy of treatments for posttraumatic stress disorder. </a:t>
            </a:r>
            <a:r>
              <a:rPr lang="en" sz="900" i="1" dirty="0" smtClean="0">
                <a:solidFill>
                  <a:srgbClr val="2E2E2E"/>
                </a:solidFill>
                <a:latin typeface="Arial"/>
                <a:ea typeface="Arial"/>
                <a:cs typeface="Arial"/>
                <a:sym typeface="Arial"/>
              </a:rPr>
              <a:t>Journal </a:t>
            </a:r>
            <a:r>
              <a:rPr lang="en" sz="900" i="1" dirty="0">
                <a:solidFill>
                  <a:srgbClr val="2E2E2E"/>
                </a:solidFill>
                <a:latin typeface="Arial"/>
                <a:ea typeface="Arial"/>
                <a:cs typeface="Arial"/>
                <a:sym typeface="Arial"/>
              </a:rPr>
              <a:t>of Clinical Psychiatry, 74</a:t>
            </a:r>
            <a:r>
              <a:rPr lang="en" sz="900" dirty="0">
                <a:solidFill>
                  <a:srgbClr val="2E2E2E"/>
                </a:solidFill>
                <a:latin typeface="Arial"/>
                <a:ea typeface="Arial"/>
                <a:cs typeface="Arial"/>
                <a:sym typeface="Arial"/>
              </a:rPr>
              <a:t>, e541-550. doi:10.4088/JCP.12r08225</a:t>
            </a:r>
            <a:endParaRPr sz="900" dirty="0">
              <a:solidFill>
                <a:srgbClr val="2E2E2E"/>
              </a:solidFill>
              <a:latin typeface="Arial"/>
              <a:ea typeface="Arial"/>
              <a:cs typeface="Arial"/>
              <a:sym typeface="Arial"/>
            </a:endParaRPr>
          </a:p>
          <a:p>
            <a:pPr marL="457200" lvl="0" indent="-292100" rtl="0">
              <a:lnSpc>
                <a:spcPct val="115000"/>
              </a:lnSpc>
              <a:spcBef>
                <a:spcPts val="0"/>
              </a:spcBef>
              <a:spcAft>
                <a:spcPts val="0"/>
              </a:spcAft>
              <a:buClr>
                <a:srgbClr val="2E2E2E"/>
              </a:buClr>
              <a:buSzPts val="1000"/>
              <a:buFont typeface="Arial"/>
              <a:buAutoNum type="arabicPeriod"/>
            </a:pPr>
            <a:r>
              <a:rPr lang="en" sz="900" dirty="0">
                <a:solidFill>
                  <a:srgbClr val="2E2E2E"/>
                </a:solidFill>
                <a:latin typeface="Arial"/>
                <a:ea typeface="Arial"/>
                <a:cs typeface="Arial"/>
                <a:sym typeface="Arial"/>
              </a:rPr>
              <a:t>Lee, D. J., Schnitzlein, C. W., Wolf, J. P., Vythilingam, M., Rasmusson, A. M., &amp; Hoge, C. W. (2016). Psychotherapy versus pharmacotherapy for posttraumatic stress disorder: Systematic review and meta-analyses to determine first-line treatments. </a:t>
            </a:r>
            <a:r>
              <a:rPr lang="en" sz="900" i="1" dirty="0">
                <a:solidFill>
                  <a:srgbClr val="2E2E2E"/>
                </a:solidFill>
                <a:latin typeface="Arial"/>
                <a:ea typeface="Arial"/>
                <a:cs typeface="Arial"/>
                <a:sym typeface="Arial"/>
              </a:rPr>
              <a:t>Depression and Anxiety, 33</a:t>
            </a:r>
            <a:r>
              <a:rPr lang="en" sz="900" dirty="0">
                <a:solidFill>
                  <a:srgbClr val="2E2E2E"/>
                </a:solidFill>
                <a:latin typeface="Arial"/>
                <a:ea typeface="Arial"/>
                <a:cs typeface="Arial"/>
                <a:sym typeface="Arial"/>
              </a:rPr>
              <a:t>, 792-806. doi:10.1002/da.22511</a:t>
            </a:r>
            <a:endParaRPr sz="900" dirty="0">
              <a:solidFill>
                <a:srgbClr val="2E2E2E"/>
              </a:solidFill>
              <a:latin typeface="Arial"/>
              <a:ea typeface="Arial"/>
              <a:cs typeface="Arial"/>
              <a:sym typeface="Arial"/>
            </a:endParaRPr>
          </a:p>
          <a:p>
            <a:pPr marL="0" lvl="0" indent="0" rtl="0">
              <a:lnSpc>
                <a:spcPct val="115000"/>
              </a:lnSpc>
              <a:spcBef>
                <a:spcPts val="0"/>
              </a:spcBef>
              <a:spcAft>
                <a:spcPts val="0"/>
              </a:spcAft>
              <a:buNone/>
            </a:pPr>
            <a:endParaRPr sz="1000" dirty="0">
              <a:solidFill>
                <a:srgbClr val="2E2E2E"/>
              </a:solidFill>
              <a:latin typeface="Arial"/>
              <a:ea typeface="Arial"/>
              <a:cs typeface="Arial"/>
              <a:sym typeface="Arial"/>
            </a:endParaRPr>
          </a:p>
          <a:p>
            <a:pPr marL="0" lvl="0" indent="0">
              <a:spcBef>
                <a:spcPts val="480"/>
              </a:spcBef>
              <a:spcAft>
                <a:spcPts val="0"/>
              </a:spcAft>
              <a:buNone/>
            </a:pPr>
            <a:endParaRPr dirty="0"/>
          </a:p>
        </p:txBody>
      </p:sp>
      <p:sp>
        <p:nvSpPr>
          <p:cNvPr id="221" name="Shape 221"/>
          <p:cNvSpPr txBox="1"/>
          <p:nvPr/>
        </p:nvSpPr>
        <p:spPr>
          <a:xfrm>
            <a:off x="597100" y="429500"/>
            <a:ext cx="8181300" cy="670500"/>
          </a:xfrm>
          <a:prstGeom prst="rect">
            <a:avLst/>
          </a:prstGeom>
          <a:noFill/>
          <a:ln>
            <a:noFill/>
          </a:ln>
        </p:spPr>
        <p:txBody>
          <a:bodyPr spcFirstLastPara="1" wrap="square" lIns="91425" tIns="91425" rIns="91425" bIns="91425" anchor="t" anchorCtr="0">
            <a:noAutofit/>
          </a:bodyPr>
          <a:lstStyle/>
          <a:p>
            <a:pPr marL="0" lvl="0" indent="0" algn="ctr" rtl="0">
              <a:lnSpc>
                <a:spcPct val="107407"/>
              </a:lnSpc>
              <a:spcBef>
                <a:spcPts val="0"/>
              </a:spcBef>
              <a:spcAft>
                <a:spcPts val="0"/>
              </a:spcAft>
              <a:buClr>
                <a:schemeClr val="dk1"/>
              </a:buClr>
              <a:buSzPts val="1100"/>
              <a:buFont typeface="Arial"/>
              <a:buNone/>
            </a:pPr>
            <a:r>
              <a:rPr lang="en" sz="3600">
                <a:solidFill>
                  <a:schemeClr val="dk2"/>
                </a:solidFill>
                <a:latin typeface="Palatino Linotype"/>
                <a:ea typeface="Palatino Linotype"/>
                <a:cs typeface="Palatino Linotype"/>
                <a:sym typeface="Palatino Linotype"/>
              </a:rPr>
              <a:t>Psychotherapy vs. Pharmacotherapy</a:t>
            </a:r>
            <a:endParaRPr sz="360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Part 2 of Case</a:t>
            </a:r>
            <a:endParaRPr/>
          </a:p>
        </p:txBody>
      </p:sp>
      <p:sp>
        <p:nvSpPr>
          <p:cNvPr id="227" name="Shape 227"/>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spcBef>
                <a:spcPts val="400"/>
              </a:spcBef>
              <a:spcAft>
                <a:spcPts val="0"/>
              </a:spcAft>
              <a:buNone/>
            </a:pPr>
            <a:r>
              <a:rPr lang="en"/>
              <a:t>3 months later</a:t>
            </a:r>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idx="1"/>
          </p:nvPr>
        </p:nvSpPr>
        <p:spPr>
          <a:xfrm>
            <a:off x="457200" y="895350"/>
            <a:ext cx="8229600" cy="3394500"/>
          </a:xfrm>
          <a:prstGeom prst="rect">
            <a:avLst/>
          </a:prstGeom>
        </p:spPr>
        <p:txBody>
          <a:bodyPr spcFirstLastPara="1" wrap="square" lIns="91425" tIns="91425" rIns="91425" bIns="91425" anchor="t" anchorCtr="0">
            <a:noAutofit/>
          </a:bodyPr>
          <a:lstStyle/>
          <a:p>
            <a:pPr marL="76200" indent="0">
              <a:buNone/>
            </a:pPr>
            <a:r>
              <a:rPr lang="en-US" sz="1600" dirty="0" err="1">
                <a:latin typeface="Calibri" panose="020F0502020204030204" pitchFamily="34" charset="0"/>
              </a:rPr>
              <a:t>Catori</a:t>
            </a:r>
            <a:r>
              <a:rPr lang="en-US" sz="1600" dirty="0">
                <a:latin typeface="Calibri" panose="020F0502020204030204" pitchFamily="34" charset="0"/>
              </a:rPr>
              <a:t> returns to you now 5 months postpartum. In the last 3 months she has been started on an SSRI and you have helped with getting </a:t>
            </a:r>
            <a:r>
              <a:rPr lang="en-US" sz="1600" dirty="0" smtClean="0">
                <a:latin typeface="Calibri" panose="020F0502020204030204" pitchFamily="34" charset="0"/>
              </a:rPr>
              <a:t>approved medical leave as </a:t>
            </a:r>
            <a:r>
              <a:rPr lang="en-US" sz="1600" dirty="0">
                <a:latin typeface="Calibri" panose="020F0502020204030204" pitchFamily="34" charset="0"/>
              </a:rPr>
              <a:t>well as using local resources (</a:t>
            </a:r>
            <a:r>
              <a:rPr lang="en-US" sz="1600" dirty="0" err="1">
                <a:latin typeface="Calibri" panose="020F0502020204030204" pitchFamily="34" charset="0"/>
              </a:rPr>
              <a:t>MomBabyCare</a:t>
            </a:r>
            <a:r>
              <a:rPr lang="en-US" sz="1600" dirty="0">
                <a:latin typeface="Calibri" panose="020F0502020204030204" pitchFamily="34" charset="0"/>
              </a:rPr>
              <a:t>, a free service where an RN visits the home to help with teaching basic baby care) As per your initial plan, the goal was to stabilize her using medications to get her to the point of being able  engage in some form of therapy.</a:t>
            </a:r>
          </a:p>
          <a:p>
            <a:pPr marL="76200" indent="0">
              <a:buNone/>
            </a:pPr>
            <a:r>
              <a:rPr lang="en-US" sz="1600" dirty="0" err="1" smtClean="0">
                <a:latin typeface="Calibri" panose="020F0502020204030204" pitchFamily="34" charset="0"/>
              </a:rPr>
              <a:t>Catori</a:t>
            </a:r>
            <a:r>
              <a:rPr lang="en-US" sz="1600" dirty="0" smtClean="0">
                <a:latin typeface="Calibri" panose="020F0502020204030204" pitchFamily="34" charset="0"/>
              </a:rPr>
              <a:t> </a:t>
            </a:r>
            <a:r>
              <a:rPr lang="en-US" sz="1600" dirty="0">
                <a:latin typeface="Calibri" panose="020F0502020204030204" pitchFamily="34" charset="0"/>
              </a:rPr>
              <a:t>shares more about her personal life this visit. She grew up on the Navajo reservation in abject poverty and describes a childhood exposed to addiction, suicide, mental illness, and sexual violence. She has three brothers and four sisters; most of them continue to live on the reservation. She has left the reservation and lives in a city one hour away from it. She felt she needed to leave as she couldn’t succeed with gaining sobriety while at the reservation but notes that this was a difficult decision. She has a good relationship with her mom and feels her mom “did the best she could” with being protective of her. Her father died from cirrhosis. She remembers him as “an angry drunk”. </a:t>
            </a:r>
          </a:p>
          <a:p>
            <a:pPr marL="0" lvl="0" indent="0" rtl="0">
              <a:lnSpc>
                <a:spcPct val="115000"/>
              </a:lnSpc>
              <a:spcBef>
                <a:spcPts val="0"/>
              </a:spcBef>
              <a:spcAft>
                <a:spcPts val="0"/>
              </a:spcAft>
              <a:buClr>
                <a:schemeClr val="dk1"/>
              </a:buClr>
              <a:buSzPts val="1100"/>
              <a:buFont typeface="Arial"/>
              <a:buNone/>
            </a:pPr>
            <a:endParaRPr sz="1100" dirty="0">
              <a:solidFill>
                <a:schemeClr val="accent6"/>
              </a:solidFill>
              <a:latin typeface="Arial"/>
              <a:ea typeface="Arial"/>
              <a:cs typeface="Arial"/>
              <a:sym typeface="Arial"/>
            </a:endParaRPr>
          </a:p>
          <a:p>
            <a:pPr marL="0" lvl="0" indent="0" rtl="0">
              <a:lnSpc>
                <a:spcPct val="115000"/>
              </a:lnSpc>
              <a:spcBef>
                <a:spcPts val="0"/>
              </a:spcBef>
              <a:spcAft>
                <a:spcPts val="0"/>
              </a:spcAft>
              <a:buClr>
                <a:schemeClr val="dk1"/>
              </a:buClr>
              <a:buSzPts val="1100"/>
              <a:buFont typeface="Arial"/>
              <a:buNone/>
            </a:pPr>
            <a:endParaRPr sz="1100" dirty="0">
              <a:solidFill>
                <a:schemeClr val="dk1"/>
              </a:solidFill>
              <a:latin typeface="Arial"/>
              <a:ea typeface="Arial"/>
              <a:cs typeface="Arial"/>
              <a:sym typeface="Arial"/>
            </a:endParaRPr>
          </a:p>
          <a:p>
            <a:pPr marL="0" lvl="0" indent="0" rtl="0">
              <a:lnSpc>
                <a:spcPct val="115000"/>
              </a:lnSpc>
              <a:spcBef>
                <a:spcPts val="0"/>
              </a:spcBef>
              <a:spcAft>
                <a:spcPts val="0"/>
              </a:spcAft>
              <a:buClr>
                <a:schemeClr val="dk1"/>
              </a:buClr>
              <a:buSzPts val="1100"/>
              <a:buFont typeface="Arial"/>
              <a:buNone/>
            </a:pPr>
            <a:endParaRPr sz="1100" dirty="0">
              <a:solidFill>
                <a:schemeClr val="dk1"/>
              </a:solidFill>
              <a:latin typeface="Arial"/>
              <a:ea typeface="Arial"/>
              <a:cs typeface="Arial"/>
              <a:sym typeface="Arial"/>
            </a:endParaRPr>
          </a:p>
          <a:p>
            <a:pPr marL="0" lvl="0" indent="0">
              <a:spcBef>
                <a:spcPts val="480"/>
              </a:spcBef>
              <a:spcAft>
                <a:spcPts val="0"/>
              </a:spcAft>
              <a:buNone/>
            </a:pPr>
            <a:endParaRPr dirty="0"/>
          </a:p>
        </p:txBody>
      </p:sp>
      <p:sp>
        <p:nvSpPr>
          <p:cNvPr id="233" name="Shape 233"/>
          <p:cNvSpPr txBox="1"/>
          <p:nvPr/>
        </p:nvSpPr>
        <p:spPr>
          <a:xfrm>
            <a:off x="520900" y="277100"/>
            <a:ext cx="8181300" cy="670500"/>
          </a:xfrm>
          <a:prstGeom prst="rect">
            <a:avLst/>
          </a:prstGeom>
          <a:noFill/>
          <a:ln>
            <a:noFill/>
          </a:ln>
        </p:spPr>
        <p:txBody>
          <a:bodyPr spcFirstLastPara="1" wrap="square" lIns="91425" tIns="91425" rIns="91425" bIns="91425" anchor="t" anchorCtr="0">
            <a:noAutofit/>
          </a:bodyPr>
          <a:lstStyle/>
          <a:p>
            <a:pPr marL="0" lvl="0" indent="0" algn="ctr" rtl="0">
              <a:lnSpc>
                <a:spcPct val="107407"/>
              </a:lnSpc>
              <a:spcBef>
                <a:spcPts val="0"/>
              </a:spcBef>
              <a:spcAft>
                <a:spcPts val="0"/>
              </a:spcAft>
              <a:buClr>
                <a:schemeClr val="dk1"/>
              </a:buClr>
              <a:buSzPts val="1100"/>
              <a:buFont typeface="Arial"/>
              <a:buNone/>
            </a:pPr>
            <a:r>
              <a:rPr lang="en" sz="3600">
                <a:solidFill>
                  <a:schemeClr val="dk2"/>
                </a:solidFill>
                <a:latin typeface="Palatino Linotype"/>
                <a:ea typeface="Palatino Linotype"/>
                <a:cs typeface="Palatino Linotype"/>
                <a:sym typeface="Palatino Linotype"/>
              </a:rPr>
              <a:t>Case continued...</a:t>
            </a:r>
            <a:endParaRPr sz="360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idx="1"/>
          </p:nvPr>
        </p:nvSpPr>
        <p:spPr>
          <a:xfrm>
            <a:off x="628650" y="1369219"/>
            <a:ext cx="6952880" cy="3263504"/>
          </a:xfrm>
          <a:prstGeom prst="rect">
            <a:avLst/>
          </a:prstGeom>
        </p:spPr>
        <p:txBody>
          <a:bodyPr spcFirstLastPara="1" wrap="square" lIns="91425" tIns="91425" rIns="91425" bIns="91425" anchor="t" anchorCtr="0">
            <a:noAutofit/>
          </a:bodyPr>
          <a:lstStyle/>
          <a:p>
            <a:pPr marL="76200" indent="0">
              <a:buNone/>
            </a:pPr>
            <a:r>
              <a:rPr lang="en-US" sz="1600" dirty="0">
                <a:latin typeface="Calibri" panose="020F0502020204030204" pitchFamily="34" charset="0"/>
              </a:rPr>
              <a:t>She describes a long history of being sexually abused by her uncle. In her childhood, he would come into her room at night when he was intoxicated and rape her, telling her he would kill her if she ever told anyone. She also had a series of physically and sexually abusive relationships as a teen and young adult. </a:t>
            </a:r>
          </a:p>
          <a:p>
            <a:pPr marL="76200" indent="0">
              <a:buNone/>
            </a:pPr>
            <a:r>
              <a:rPr lang="en-US" sz="1600" dirty="0">
                <a:latin typeface="Calibri" panose="020F0502020204030204" pitchFamily="34" charset="0"/>
              </a:rPr>
              <a:t> </a:t>
            </a:r>
          </a:p>
          <a:p>
            <a:pPr marL="76200" indent="0">
              <a:buNone/>
            </a:pPr>
            <a:r>
              <a:rPr lang="en-US" sz="1600" dirty="0">
                <a:latin typeface="Calibri" panose="020F0502020204030204" pitchFamily="34" charset="0"/>
              </a:rPr>
              <a:t>Her husband is Caucasian. They met 10 years ago and got married within a year of meeting. She is currently dependent on him financially. She states that “he has a temper”. She describes one incident where he got very upset and she felt reminded of her previous boyfriends. This occurred a few weeks before her second visit, and since then she has noticed she has episodes of hyperventilation, sweating, heart racing and chest pressure. She thinks something maybe wrong with her heart. She often wakes up in the middle of the night after a horrific dream and experiences the symptoms described above. </a:t>
            </a:r>
          </a:p>
        </p:txBody>
      </p:sp>
      <p:sp>
        <p:nvSpPr>
          <p:cNvPr id="239" name="Shape 239"/>
          <p:cNvSpPr txBox="1"/>
          <p:nvPr/>
        </p:nvSpPr>
        <p:spPr>
          <a:xfrm>
            <a:off x="597100" y="429500"/>
            <a:ext cx="8181300" cy="670500"/>
          </a:xfrm>
          <a:prstGeom prst="rect">
            <a:avLst/>
          </a:prstGeom>
          <a:noFill/>
          <a:ln>
            <a:noFill/>
          </a:ln>
        </p:spPr>
        <p:txBody>
          <a:bodyPr spcFirstLastPara="1" wrap="square" lIns="91425" tIns="91425" rIns="91425" bIns="91425" anchor="t" anchorCtr="0">
            <a:noAutofit/>
          </a:bodyPr>
          <a:lstStyle/>
          <a:p>
            <a:pPr marL="0" lvl="0" indent="0" algn="ctr" rtl="0">
              <a:lnSpc>
                <a:spcPct val="107407"/>
              </a:lnSpc>
              <a:spcBef>
                <a:spcPts val="0"/>
              </a:spcBef>
              <a:spcAft>
                <a:spcPts val="0"/>
              </a:spcAft>
              <a:buClr>
                <a:schemeClr val="dk1"/>
              </a:buClr>
              <a:buSzPts val="1100"/>
              <a:buFont typeface="Arial"/>
              <a:buNone/>
            </a:pPr>
            <a:r>
              <a:rPr lang="en" sz="3600">
                <a:solidFill>
                  <a:schemeClr val="dk2"/>
                </a:solidFill>
                <a:latin typeface="Palatino Linotype"/>
                <a:ea typeface="Palatino Linotype"/>
                <a:cs typeface="Palatino Linotype"/>
                <a:sym typeface="Palatino Linotype"/>
              </a:rPr>
              <a:t>Case Continued ...</a:t>
            </a:r>
            <a:endParaRPr sz="360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Discussion</a:t>
            </a:r>
            <a:endParaRPr/>
          </a:p>
        </p:txBody>
      </p:sp>
      <p:sp>
        <p:nvSpPr>
          <p:cNvPr id="245" name="Shape 245"/>
          <p:cNvSpPr txBox="1">
            <a:spLocks noGrp="1"/>
          </p:cNvSpPr>
          <p:nvPr>
            <p:ph idx="1"/>
          </p:nvPr>
        </p:nvSpPr>
        <p:spPr>
          <a:xfrm>
            <a:off x="628650" y="1222969"/>
            <a:ext cx="7886700" cy="3263504"/>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dirty="0">
                <a:solidFill>
                  <a:schemeClr val="accent6"/>
                </a:solidFill>
                <a:latin typeface="Calibri"/>
                <a:ea typeface="Calibri"/>
                <a:cs typeface="Calibri"/>
                <a:sym typeface="Calibri"/>
              </a:rPr>
              <a:t>How would you go about discussing intimate partner violence (IPV) with the patient?</a:t>
            </a:r>
            <a:endParaRPr sz="1800" dirty="0">
              <a:solidFill>
                <a:schemeClr val="accent6"/>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endParaRPr sz="1800" dirty="0">
              <a:solidFill>
                <a:schemeClr val="accent6"/>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 sz="1800" dirty="0">
                <a:solidFill>
                  <a:schemeClr val="accent6"/>
                </a:solidFill>
                <a:latin typeface="Calibri"/>
                <a:ea typeface="Calibri"/>
                <a:cs typeface="Calibri"/>
                <a:sym typeface="Calibri"/>
              </a:rPr>
              <a:t>How do you incorporate your suspicion of IPV into your treatment plan?</a:t>
            </a:r>
            <a:endParaRPr sz="1800" dirty="0">
              <a:solidFill>
                <a:schemeClr val="accent6"/>
              </a:solidFill>
              <a:latin typeface="Calibri"/>
              <a:ea typeface="Calibri"/>
              <a:cs typeface="Calibri"/>
              <a:sym typeface="Calibri"/>
            </a:endParaRPr>
          </a:p>
          <a:p>
            <a:pPr marL="0" lvl="0" indent="0" rtl="0">
              <a:lnSpc>
                <a:spcPct val="115000"/>
              </a:lnSpc>
              <a:spcBef>
                <a:spcPts val="0"/>
              </a:spcBef>
              <a:spcAft>
                <a:spcPts val="0"/>
              </a:spcAft>
              <a:buNone/>
            </a:pPr>
            <a:endParaRPr sz="1800" dirty="0">
              <a:solidFill>
                <a:schemeClr val="accent6"/>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 sz="1800" dirty="0">
                <a:solidFill>
                  <a:schemeClr val="accent6"/>
                </a:solidFill>
                <a:latin typeface="Calibri"/>
                <a:ea typeface="Calibri"/>
                <a:cs typeface="Calibri"/>
                <a:sym typeface="Calibri"/>
              </a:rPr>
              <a:t>What are different therapy modalities you would consider for this patient?</a:t>
            </a:r>
            <a:endParaRPr sz="1800" dirty="0">
              <a:solidFill>
                <a:schemeClr val="accent6"/>
              </a:solidFill>
              <a:latin typeface="Calibri"/>
              <a:ea typeface="Calibri"/>
              <a:cs typeface="Calibri"/>
              <a:sym typeface="Calibri"/>
            </a:endParaRPr>
          </a:p>
          <a:p>
            <a:pPr marL="0" lvl="0" indent="0" rtl="0">
              <a:lnSpc>
                <a:spcPct val="115000"/>
              </a:lnSpc>
              <a:spcBef>
                <a:spcPts val="0"/>
              </a:spcBef>
              <a:spcAft>
                <a:spcPts val="0"/>
              </a:spcAft>
              <a:buNone/>
            </a:pPr>
            <a:endParaRPr sz="1800" dirty="0">
              <a:solidFill>
                <a:schemeClr val="accent6"/>
              </a:solidFill>
              <a:latin typeface="Calibri"/>
              <a:ea typeface="Calibri"/>
              <a:cs typeface="Calibri"/>
              <a:sym typeface="Calibri"/>
            </a:endParaRPr>
          </a:p>
          <a:p>
            <a:pPr marL="0" lvl="0" indent="0" rtl="0">
              <a:lnSpc>
                <a:spcPct val="115000"/>
              </a:lnSpc>
              <a:spcBef>
                <a:spcPts val="0"/>
              </a:spcBef>
              <a:spcAft>
                <a:spcPts val="0"/>
              </a:spcAft>
              <a:buNone/>
            </a:pPr>
            <a:r>
              <a:rPr lang="en" sz="1800" dirty="0">
                <a:solidFill>
                  <a:schemeClr val="accent6"/>
                </a:solidFill>
                <a:latin typeface="Calibri"/>
                <a:ea typeface="Calibri"/>
                <a:cs typeface="Calibri"/>
                <a:sym typeface="Calibri"/>
              </a:rPr>
              <a:t>What medication options are there for her current panic attacks and nightmares?</a:t>
            </a:r>
            <a:endParaRPr sz="1800" dirty="0">
              <a:solidFill>
                <a:schemeClr val="accent6"/>
              </a:solidFill>
              <a:latin typeface="Calibri"/>
              <a:ea typeface="Calibri"/>
              <a:cs typeface="Calibri"/>
              <a:sym typeface="Calibri"/>
            </a:endParaRPr>
          </a:p>
          <a:p>
            <a:pPr marL="0" lvl="0" indent="0" rtl="0">
              <a:lnSpc>
                <a:spcPct val="115000"/>
              </a:lnSpc>
              <a:spcBef>
                <a:spcPts val="0"/>
              </a:spcBef>
              <a:spcAft>
                <a:spcPts val="0"/>
              </a:spcAft>
              <a:buNone/>
            </a:pPr>
            <a:endParaRPr sz="1800" dirty="0">
              <a:solidFill>
                <a:schemeClr val="accent6"/>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a:p>
            <a:pPr marL="0" lvl="0" indent="0">
              <a:spcBef>
                <a:spcPts val="480"/>
              </a:spcBef>
              <a:spcAft>
                <a:spcPts val="0"/>
              </a:spcAft>
              <a:buNone/>
            </a:pP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000"/>
              <a:t>Evidence Based Psychotherapy Treatments</a:t>
            </a:r>
            <a:endParaRPr sz="3000"/>
          </a:p>
        </p:txBody>
      </p:sp>
      <p:sp>
        <p:nvSpPr>
          <p:cNvPr id="251" name="Shape 251"/>
          <p:cNvSpPr txBox="1">
            <a:spLocks noGrp="1"/>
          </p:cNvSpPr>
          <p:nvPr>
            <p:ph type="body" idx="1"/>
          </p:nvPr>
        </p:nvSpPr>
        <p:spPr>
          <a:prstGeom prst="rect">
            <a:avLst/>
          </a:prstGeom>
        </p:spPr>
        <p:txBody>
          <a:bodyPr spcFirstLastPara="1" wrap="square" lIns="91425" tIns="91425" rIns="91425" bIns="91425" anchor="t" anchorCtr="0">
            <a:noAutofit/>
          </a:bodyPr>
          <a:lstStyle/>
          <a:p>
            <a:pPr lvl="0" indent="0">
              <a:spcBef>
                <a:spcPts val="1200"/>
              </a:spcBef>
              <a:buClr>
                <a:schemeClr val="dk1"/>
              </a:buClr>
              <a:buSzPts val="1100"/>
              <a:buNone/>
            </a:pPr>
            <a:r>
              <a:rPr lang="en" sz="2000" b="1" dirty="0" smtClean="0">
                <a:solidFill>
                  <a:schemeClr val="accent6"/>
                </a:solidFill>
                <a:latin typeface="Calibri"/>
                <a:ea typeface="Calibri"/>
                <a:cs typeface="Calibri"/>
                <a:sym typeface="Calibri"/>
              </a:rPr>
              <a:t>Cognitive </a:t>
            </a:r>
            <a:r>
              <a:rPr lang="en" sz="2000" b="1" dirty="0">
                <a:solidFill>
                  <a:schemeClr val="accent6"/>
                </a:solidFill>
                <a:latin typeface="Calibri"/>
                <a:ea typeface="Calibri"/>
                <a:cs typeface="Calibri"/>
                <a:sym typeface="Calibri"/>
              </a:rPr>
              <a:t>Behavioral Therapy (</a:t>
            </a:r>
            <a:r>
              <a:rPr lang="en" sz="2000" b="1" dirty="0" smtClean="0">
                <a:solidFill>
                  <a:schemeClr val="accent6"/>
                </a:solidFill>
                <a:latin typeface="Calibri"/>
                <a:ea typeface="Calibri"/>
                <a:cs typeface="Calibri"/>
                <a:sym typeface="Calibri"/>
              </a:rPr>
              <a:t>CBT</a:t>
            </a:r>
            <a:r>
              <a:rPr lang="en-US" sz="2000" b="1" dirty="0" smtClean="0">
                <a:solidFill>
                  <a:schemeClr val="accent6"/>
                </a:solidFill>
                <a:latin typeface="Calibri"/>
                <a:ea typeface="Calibri"/>
                <a:cs typeface="Calibri"/>
                <a:sym typeface="Calibri"/>
              </a:rPr>
              <a:t>)</a:t>
            </a:r>
            <a:endParaRPr sz="2000" dirty="0">
              <a:solidFill>
                <a:schemeClr val="accent6"/>
              </a:solidFill>
              <a:latin typeface="Calibri"/>
              <a:ea typeface="Calibri"/>
              <a:cs typeface="Calibri"/>
              <a:sym typeface="Calibri"/>
            </a:endParaRPr>
          </a:p>
          <a:p>
            <a:pPr marL="457200" lvl="0" indent="0" rtl="0">
              <a:spcBef>
                <a:spcPts val="500"/>
              </a:spcBef>
              <a:spcAft>
                <a:spcPts val="0"/>
              </a:spcAft>
              <a:buClr>
                <a:schemeClr val="dk1"/>
              </a:buClr>
              <a:buSzPts val="1100"/>
              <a:buFont typeface="Arial"/>
              <a:buNone/>
            </a:pPr>
            <a:r>
              <a:rPr lang="en" sz="2000" b="1" dirty="0">
                <a:solidFill>
                  <a:schemeClr val="accent6"/>
                </a:solidFill>
                <a:latin typeface="Calibri"/>
                <a:ea typeface="Calibri"/>
                <a:cs typeface="Calibri"/>
                <a:sym typeface="Calibri"/>
              </a:rPr>
              <a:t>Prolonged Exposure (</a:t>
            </a:r>
            <a:r>
              <a:rPr lang="en" sz="2000" b="1" dirty="0" smtClean="0">
                <a:solidFill>
                  <a:schemeClr val="accent6"/>
                </a:solidFill>
                <a:latin typeface="Calibri"/>
                <a:ea typeface="Calibri"/>
                <a:cs typeface="Calibri"/>
                <a:sym typeface="Calibri"/>
              </a:rPr>
              <a:t>PE</a:t>
            </a:r>
            <a:r>
              <a:rPr lang="en-US" sz="2000" b="1" dirty="0" smtClean="0">
                <a:solidFill>
                  <a:schemeClr val="accent6"/>
                </a:solidFill>
                <a:latin typeface="Calibri"/>
                <a:ea typeface="Calibri"/>
                <a:cs typeface="Calibri"/>
                <a:sym typeface="Calibri"/>
              </a:rPr>
              <a:t>)</a:t>
            </a:r>
          </a:p>
          <a:p>
            <a:pPr marL="457200" lvl="0" indent="0" rtl="0">
              <a:spcBef>
                <a:spcPts val="500"/>
              </a:spcBef>
              <a:spcAft>
                <a:spcPts val="0"/>
              </a:spcAft>
              <a:buClr>
                <a:schemeClr val="dk1"/>
              </a:buClr>
              <a:buSzPts val="1100"/>
              <a:buFont typeface="Arial"/>
              <a:buNone/>
            </a:pPr>
            <a:r>
              <a:rPr lang="en" sz="2000" b="1" dirty="0" smtClean="0">
                <a:solidFill>
                  <a:schemeClr val="accent6"/>
                </a:solidFill>
                <a:latin typeface="Calibri"/>
                <a:ea typeface="Calibri"/>
                <a:cs typeface="Calibri"/>
                <a:sym typeface="Calibri"/>
              </a:rPr>
              <a:t>Cognitive </a:t>
            </a:r>
            <a:r>
              <a:rPr lang="en" sz="2000" b="1" dirty="0">
                <a:solidFill>
                  <a:schemeClr val="accent6"/>
                </a:solidFill>
                <a:latin typeface="Calibri"/>
                <a:ea typeface="Calibri"/>
                <a:cs typeface="Calibri"/>
                <a:sym typeface="Calibri"/>
              </a:rPr>
              <a:t>Processing Therapy (</a:t>
            </a:r>
            <a:r>
              <a:rPr lang="en" sz="2000" b="1" dirty="0" smtClean="0">
                <a:solidFill>
                  <a:schemeClr val="accent6"/>
                </a:solidFill>
                <a:latin typeface="Calibri"/>
                <a:ea typeface="Calibri"/>
                <a:cs typeface="Calibri"/>
                <a:sym typeface="Calibri"/>
              </a:rPr>
              <a:t>CPT)</a:t>
            </a:r>
            <a:endParaRPr lang="en" dirty="0">
              <a:ea typeface="Calibri"/>
              <a:cs typeface="Calibri"/>
            </a:endParaRPr>
          </a:p>
          <a:p>
            <a:pPr lvl="0" indent="0">
              <a:spcBef>
                <a:spcPts val="1200"/>
              </a:spcBef>
              <a:buClr>
                <a:schemeClr val="dk1"/>
              </a:buClr>
              <a:buSzPts val="1100"/>
              <a:buNone/>
            </a:pPr>
            <a:r>
              <a:rPr lang="en" sz="2000" b="1" dirty="0">
                <a:solidFill>
                  <a:schemeClr val="accent6"/>
                </a:solidFill>
                <a:latin typeface="Calibri"/>
                <a:ea typeface="Calibri"/>
                <a:cs typeface="Calibri"/>
                <a:sym typeface="Calibri"/>
              </a:rPr>
              <a:t>Eye Movement Desensitization and Reprocessing (EMDR</a:t>
            </a:r>
            <a:r>
              <a:rPr lang="en" sz="2000" b="1" dirty="0" smtClean="0">
                <a:solidFill>
                  <a:schemeClr val="accent6"/>
                </a:solidFill>
                <a:latin typeface="Calibri"/>
                <a:ea typeface="Calibri"/>
                <a:cs typeface="Calibri"/>
                <a:sym typeface="Calibri"/>
              </a:rPr>
              <a:t>)</a:t>
            </a:r>
          </a:p>
          <a:p>
            <a:pPr indent="0">
              <a:spcBef>
                <a:spcPts val="1200"/>
              </a:spcBef>
              <a:buClr>
                <a:schemeClr val="dk1"/>
              </a:buClr>
              <a:buSzPts val="1100"/>
              <a:buNone/>
            </a:pPr>
            <a:r>
              <a:rPr lang="en" sz="2000" b="1" dirty="0" smtClean="0">
                <a:solidFill>
                  <a:schemeClr val="accent6"/>
                </a:solidFill>
                <a:latin typeface="Calibri"/>
                <a:ea typeface="Calibri"/>
                <a:cs typeface="Calibri"/>
                <a:sym typeface="Calibri"/>
              </a:rPr>
              <a:t>Stress </a:t>
            </a:r>
            <a:r>
              <a:rPr lang="en" sz="2000" b="1" dirty="0">
                <a:solidFill>
                  <a:schemeClr val="accent6"/>
                </a:solidFill>
                <a:latin typeface="Calibri"/>
                <a:ea typeface="Calibri"/>
                <a:cs typeface="Calibri"/>
                <a:sym typeface="Calibri"/>
              </a:rPr>
              <a:t>Inoculation Training (</a:t>
            </a:r>
            <a:r>
              <a:rPr lang="en" sz="2000" b="1" dirty="0" smtClean="0">
                <a:solidFill>
                  <a:schemeClr val="accent6"/>
                </a:solidFill>
                <a:latin typeface="Calibri"/>
                <a:ea typeface="Calibri"/>
                <a:cs typeface="Calibri"/>
                <a:sym typeface="Calibri"/>
              </a:rPr>
              <a:t>SIT</a:t>
            </a:r>
            <a:r>
              <a:rPr lang="en-US" sz="2000" b="1" dirty="0" smtClean="0">
                <a:solidFill>
                  <a:schemeClr val="accent6"/>
                </a:solidFill>
                <a:latin typeface="Calibri"/>
                <a:ea typeface="Calibri"/>
                <a:cs typeface="Calibri"/>
                <a:sym typeface="Calibri"/>
              </a:rPr>
              <a:t>)</a:t>
            </a:r>
            <a:endParaRPr lang="en" sz="2000" b="1" dirty="0" smtClean="0">
              <a:solidFill>
                <a:schemeClr val="accent6"/>
              </a:solidFill>
              <a:latin typeface="Calibri"/>
              <a:ea typeface="Calibri"/>
              <a:cs typeface="Calibri"/>
              <a:sym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5000"/>
              <a:t>What is Prolonged Exposure?</a:t>
            </a:r>
            <a:endParaRPr sz="5000"/>
          </a:p>
        </p:txBody>
      </p:sp>
      <p:sp>
        <p:nvSpPr>
          <p:cNvPr id="263" name="Shape 263"/>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spcBef>
                <a:spcPts val="480"/>
              </a:spcBef>
              <a:spcAft>
                <a:spcPts val="0"/>
              </a:spcAft>
              <a:buNone/>
            </a:pPr>
            <a:r>
              <a:rPr lang="en" sz="2000" u="sng">
                <a:solidFill>
                  <a:schemeClr val="hlink"/>
                </a:solidFill>
                <a:hlinkClick r:id="rId3"/>
              </a:rPr>
              <a:t>https://www.media.eo.va.gov/ptsd/mp4/Whiteboard_PE.mp4</a:t>
            </a:r>
            <a:r>
              <a:rPr lang="en" sz="2000"/>
              <a:t> </a:t>
            </a:r>
            <a:endParaRPr sz="2000"/>
          </a:p>
        </p:txBody>
      </p:sp>
      <p:pic>
        <p:nvPicPr>
          <p:cNvPr id="264" name="Shape 264"/>
          <p:cNvPicPr preferRelativeResize="0"/>
          <p:nvPr/>
        </p:nvPicPr>
        <p:blipFill>
          <a:blip r:embed="rId4">
            <a:alphaModFix/>
          </a:blip>
          <a:stretch>
            <a:fillRect/>
          </a:stretch>
        </p:blipFill>
        <p:spPr>
          <a:xfrm>
            <a:off x="892475" y="1667475"/>
            <a:ext cx="6884251" cy="34163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Part 1 of Case</a:t>
            </a:r>
            <a:endParaRPr/>
          </a:p>
        </p:txBody>
      </p:sp>
      <p:sp>
        <p:nvSpPr>
          <p:cNvPr id="106" name="Shape 106"/>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spcBef>
                <a:spcPts val="400"/>
              </a:spcBef>
              <a:spcAft>
                <a:spcPts val="0"/>
              </a:spcAft>
              <a:buNone/>
            </a:pPr>
            <a:r>
              <a:rPr lang="en"/>
              <a:t>Initial Presentation</a:t>
            </a:r>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Prolonged Exposure </a:t>
            </a:r>
            <a:endParaRPr/>
          </a:p>
        </p:txBody>
      </p:sp>
      <p:sp>
        <p:nvSpPr>
          <p:cNvPr id="270" name="Shape 270"/>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81000" rtl="0">
              <a:spcBef>
                <a:spcPts val="480"/>
              </a:spcBef>
              <a:spcAft>
                <a:spcPts val="0"/>
              </a:spcAft>
              <a:buSzPts val="2400"/>
              <a:buFont typeface="Calibri"/>
              <a:buChar char="•"/>
            </a:pPr>
            <a:r>
              <a:rPr lang="en" dirty="0" smtClean="0">
                <a:latin typeface="Calibri"/>
                <a:ea typeface="Calibri"/>
                <a:cs typeface="Calibri"/>
                <a:sym typeface="Calibri"/>
              </a:rPr>
              <a:t>Teaches individuals </a:t>
            </a:r>
            <a:r>
              <a:rPr lang="en" dirty="0">
                <a:latin typeface="Calibri"/>
                <a:ea typeface="Calibri"/>
                <a:cs typeface="Calibri"/>
                <a:sym typeface="Calibri"/>
              </a:rPr>
              <a:t>to approach their trauma related memories, </a:t>
            </a:r>
            <a:r>
              <a:rPr lang="en" dirty="0" smtClean="0">
                <a:latin typeface="Calibri"/>
                <a:ea typeface="Calibri"/>
                <a:cs typeface="Calibri"/>
                <a:sym typeface="Calibri"/>
              </a:rPr>
              <a:t>feelings, </a:t>
            </a:r>
            <a:r>
              <a:rPr lang="en" dirty="0">
                <a:latin typeface="Calibri"/>
                <a:ea typeface="Calibri"/>
                <a:cs typeface="Calibri"/>
                <a:sym typeface="Calibri"/>
              </a:rPr>
              <a:t>and situations. </a:t>
            </a:r>
            <a:endParaRPr dirty="0">
              <a:latin typeface="Calibri"/>
              <a:ea typeface="Calibri"/>
              <a:cs typeface="Calibri"/>
              <a:sym typeface="Calibri"/>
            </a:endParaRPr>
          </a:p>
          <a:p>
            <a:pPr marL="0" lvl="0" indent="0">
              <a:spcBef>
                <a:spcPts val="480"/>
              </a:spcBef>
              <a:spcAft>
                <a:spcPts val="0"/>
              </a:spcAft>
              <a:buNone/>
            </a:pPr>
            <a:endParaRPr dirty="0">
              <a:latin typeface="Calibri"/>
              <a:ea typeface="Calibri"/>
              <a:cs typeface="Calibri"/>
              <a:sym typeface="Calibri"/>
            </a:endParaRPr>
          </a:p>
          <a:p>
            <a:pPr marL="457200" lvl="0" indent="-381000" rtl="0">
              <a:spcBef>
                <a:spcPts val="480"/>
              </a:spcBef>
              <a:spcAft>
                <a:spcPts val="0"/>
              </a:spcAft>
              <a:buSzPts val="2400"/>
              <a:buFont typeface="Calibri"/>
              <a:buChar char="•"/>
            </a:pPr>
            <a:r>
              <a:rPr lang="en" dirty="0">
                <a:latin typeface="Calibri"/>
                <a:ea typeface="Calibri"/>
                <a:cs typeface="Calibri"/>
                <a:sym typeface="Calibri"/>
              </a:rPr>
              <a:t>The aim is to learn that the trauma related memories and cues are not dangerous and do not need to be avoided.</a:t>
            </a:r>
            <a:endParaRPr dirty="0">
              <a:latin typeface="Calibri"/>
              <a:ea typeface="Calibri"/>
              <a:cs typeface="Calibri"/>
              <a:sym typeface="Calibri"/>
            </a:endParaRPr>
          </a:p>
          <a:p>
            <a:pPr marL="0" lvl="0" indent="0">
              <a:spcBef>
                <a:spcPts val="480"/>
              </a:spcBef>
              <a:spcAft>
                <a:spcPts val="0"/>
              </a:spcAft>
              <a:buNone/>
            </a:pPr>
            <a:endParaRPr dirty="0">
              <a:latin typeface="Calibri"/>
              <a:ea typeface="Calibri"/>
              <a:cs typeface="Calibri"/>
              <a:sym typeface="Calibri"/>
            </a:endParaRPr>
          </a:p>
          <a:p>
            <a:pPr marL="457200" lvl="0" indent="-381000">
              <a:spcBef>
                <a:spcPts val="480"/>
              </a:spcBef>
              <a:spcAft>
                <a:spcPts val="0"/>
              </a:spcAft>
              <a:buSzPts val="2400"/>
              <a:buFont typeface="Calibri"/>
              <a:buChar char="•"/>
            </a:pPr>
            <a:r>
              <a:rPr lang="en" dirty="0">
                <a:latin typeface="Calibri"/>
                <a:ea typeface="Calibri"/>
                <a:cs typeface="Calibri"/>
                <a:sym typeface="Calibri"/>
              </a:rPr>
              <a:t>Both Imaginal and In vivo exposure is </a:t>
            </a:r>
            <a:r>
              <a:rPr lang="en" dirty="0" smtClean="0">
                <a:latin typeface="Calibri"/>
                <a:ea typeface="Calibri"/>
                <a:cs typeface="Calibri"/>
                <a:sym typeface="Calibri"/>
              </a:rPr>
              <a:t>utilized, </a:t>
            </a:r>
            <a:r>
              <a:rPr lang="en" dirty="0">
                <a:latin typeface="Calibri"/>
                <a:ea typeface="Calibri"/>
                <a:cs typeface="Calibri"/>
                <a:sym typeface="Calibri"/>
              </a:rPr>
              <a:t>with the pace determined by the patient</a:t>
            </a:r>
            <a:endParaRPr dirty="0">
              <a:latin typeface="Calibri"/>
              <a:ea typeface="Calibri"/>
              <a:cs typeface="Calibri"/>
              <a:sym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a:p>
            <a:pPr marL="0" lvl="0" indent="0" rtl="0">
              <a:spcBef>
                <a:spcPts val="0"/>
              </a:spcBef>
              <a:spcAft>
                <a:spcPts val="0"/>
              </a:spcAft>
              <a:buNone/>
            </a:pPr>
            <a:r>
              <a:rPr lang="en"/>
              <a:t>CPT for PTSD</a:t>
            </a:r>
            <a:endParaRPr/>
          </a:p>
        </p:txBody>
      </p:sp>
      <p:sp>
        <p:nvSpPr>
          <p:cNvPr id="276" name="Shape 276"/>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spcBef>
                <a:spcPts val="480"/>
              </a:spcBef>
              <a:spcAft>
                <a:spcPts val="0"/>
              </a:spcAft>
              <a:buNone/>
            </a:pPr>
            <a:r>
              <a:rPr lang="en" u="sng" dirty="0">
                <a:solidFill>
                  <a:schemeClr val="hlink"/>
                </a:solidFill>
                <a:hlinkClick r:id="rId3"/>
              </a:rPr>
              <a:t>https://www.ptsd.va.gov/public/materials/videos/index.asp#</a:t>
            </a:r>
            <a:endParaRPr dirty="0"/>
          </a:p>
          <a:p>
            <a:pPr marL="0" lvl="0" indent="0">
              <a:spcBef>
                <a:spcPts val="480"/>
              </a:spcBef>
              <a:spcAft>
                <a:spcPts val="0"/>
              </a:spcAft>
              <a:buNone/>
            </a:pPr>
            <a:endParaRPr dirty="0"/>
          </a:p>
        </p:txBody>
      </p:sp>
      <p:pic>
        <p:nvPicPr>
          <p:cNvPr id="277" name="Shape 277"/>
          <p:cNvPicPr preferRelativeResize="0"/>
          <p:nvPr/>
        </p:nvPicPr>
        <p:blipFill>
          <a:blip r:embed="rId4">
            <a:alphaModFix/>
          </a:blip>
          <a:stretch>
            <a:fillRect/>
          </a:stretch>
        </p:blipFill>
        <p:spPr>
          <a:xfrm>
            <a:off x="2126550" y="1906550"/>
            <a:ext cx="7017449" cy="32180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4800"/>
              <a:t>Cognitive Processing Therapy</a:t>
            </a:r>
            <a:endParaRPr sz="4800"/>
          </a:p>
        </p:txBody>
      </p:sp>
      <p:sp>
        <p:nvSpPr>
          <p:cNvPr id="283" name="Shape 283"/>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81000">
              <a:lnSpc>
                <a:spcPct val="115000"/>
              </a:lnSpc>
              <a:spcBef>
                <a:spcPts val="480"/>
              </a:spcBef>
              <a:spcAft>
                <a:spcPts val="0"/>
              </a:spcAft>
              <a:buSzPts val="2400"/>
              <a:buFont typeface="Calibri"/>
              <a:buChar char="•"/>
            </a:pPr>
            <a:r>
              <a:rPr lang="en" dirty="0" smtClean="0">
                <a:latin typeface="Calibri"/>
                <a:ea typeface="Calibri"/>
                <a:cs typeface="Calibri"/>
                <a:sym typeface="Calibri"/>
              </a:rPr>
              <a:t>One of </a:t>
            </a:r>
            <a:r>
              <a:rPr lang="en" dirty="0">
                <a:latin typeface="Calibri"/>
                <a:ea typeface="Calibri"/>
                <a:cs typeface="Calibri"/>
                <a:sym typeface="Calibri"/>
              </a:rPr>
              <a:t>the most well-research</a:t>
            </a:r>
            <a:r>
              <a:rPr lang="en-US" dirty="0" err="1">
                <a:latin typeface="Calibri"/>
                <a:ea typeface="Calibri"/>
                <a:cs typeface="Calibri"/>
                <a:sym typeface="Calibri"/>
              </a:rPr>
              <a:t>ed</a:t>
            </a:r>
            <a:r>
              <a:rPr lang="en" dirty="0">
                <a:latin typeface="Calibri"/>
                <a:ea typeface="Calibri"/>
                <a:cs typeface="Calibri"/>
                <a:sym typeface="Calibri"/>
              </a:rPr>
              <a:t> cognitive </a:t>
            </a:r>
            <a:r>
              <a:rPr lang="en" dirty="0" smtClean="0">
                <a:latin typeface="Calibri"/>
                <a:ea typeface="Calibri"/>
                <a:cs typeface="Calibri"/>
                <a:sym typeface="Calibri"/>
              </a:rPr>
              <a:t>approaches</a:t>
            </a:r>
            <a:endParaRPr dirty="0">
              <a:latin typeface="Calibri"/>
              <a:ea typeface="Calibri"/>
              <a:cs typeface="Calibri"/>
              <a:sym typeface="Calibri"/>
            </a:endParaRPr>
          </a:p>
          <a:p>
            <a:pPr marL="457200" lvl="0" indent="-381000">
              <a:lnSpc>
                <a:spcPct val="115000"/>
              </a:lnSpc>
              <a:spcBef>
                <a:spcPts val="0"/>
              </a:spcBef>
              <a:spcAft>
                <a:spcPts val="0"/>
              </a:spcAft>
              <a:buSzPts val="2400"/>
              <a:buFont typeface="Calibri"/>
              <a:buChar char="•"/>
            </a:pPr>
            <a:r>
              <a:rPr lang="en" dirty="0" smtClean="0">
                <a:latin typeface="Calibri"/>
                <a:ea typeface="Calibri"/>
                <a:cs typeface="Calibri"/>
                <a:sym typeface="Calibri"/>
              </a:rPr>
              <a:t>Focus on challenging/modifying </a:t>
            </a:r>
            <a:r>
              <a:rPr lang="en" dirty="0">
                <a:latin typeface="Calibri"/>
                <a:ea typeface="Calibri"/>
                <a:cs typeface="Calibri"/>
                <a:sym typeface="Calibri"/>
              </a:rPr>
              <a:t>maladaptive beliefs related to </a:t>
            </a:r>
            <a:r>
              <a:rPr lang="en" dirty="0" smtClean="0">
                <a:latin typeface="Calibri"/>
                <a:ea typeface="Calibri"/>
                <a:cs typeface="Calibri"/>
                <a:sym typeface="Calibri"/>
              </a:rPr>
              <a:t>trauma</a:t>
            </a:r>
          </a:p>
          <a:p>
            <a:pPr marL="457200" lvl="0" indent="-381000">
              <a:lnSpc>
                <a:spcPct val="115000"/>
              </a:lnSpc>
              <a:spcBef>
                <a:spcPts val="0"/>
              </a:spcBef>
              <a:spcAft>
                <a:spcPts val="0"/>
              </a:spcAft>
              <a:buSzPts val="2400"/>
              <a:buFont typeface="Calibri"/>
              <a:buChar char="•"/>
            </a:pPr>
            <a:r>
              <a:rPr lang="en" dirty="0" smtClean="0">
                <a:latin typeface="Calibri"/>
                <a:ea typeface="Calibri"/>
                <a:cs typeface="Calibri"/>
                <a:sym typeface="Calibri"/>
              </a:rPr>
              <a:t>Has a written </a:t>
            </a:r>
            <a:r>
              <a:rPr lang="en" dirty="0">
                <a:latin typeface="Calibri"/>
                <a:ea typeface="Calibri"/>
                <a:cs typeface="Calibri"/>
                <a:sym typeface="Calibri"/>
              </a:rPr>
              <a:t>exposure </a:t>
            </a:r>
            <a:r>
              <a:rPr lang="en" dirty="0" smtClean="0">
                <a:latin typeface="Calibri"/>
                <a:ea typeface="Calibri"/>
                <a:cs typeface="Calibri"/>
                <a:sym typeface="Calibri"/>
              </a:rPr>
              <a:t>component</a:t>
            </a:r>
            <a:endParaRPr dirty="0">
              <a:latin typeface="Calibri"/>
              <a:ea typeface="Calibri"/>
              <a:cs typeface="Calibri"/>
              <a:sym typeface="Calibri"/>
            </a:endParaRPr>
          </a:p>
          <a:p>
            <a:pPr marL="457200" lvl="0" indent="-381000">
              <a:lnSpc>
                <a:spcPct val="115000"/>
              </a:lnSpc>
              <a:spcBef>
                <a:spcPts val="0"/>
              </a:spcBef>
              <a:spcAft>
                <a:spcPts val="0"/>
              </a:spcAft>
              <a:buSzPts val="2400"/>
              <a:buFont typeface="Calibri"/>
              <a:buChar char="•"/>
            </a:pPr>
            <a:r>
              <a:rPr lang="en" dirty="0" smtClean="0">
                <a:latin typeface="Calibri"/>
                <a:ea typeface="Calibri"/>
                <a:cs typeface="Calibri"/>
                <a:sym typeface="Calibri"/>
              </a:rPr>
              <a:t>12 </a:t>
            </a:r>
            <a:r>
              <a:rPr lang="en" dirty="0">
                <a:latin typeface="Calibri"/>
                <a:ea typeface="Calibri"/>
                <a:cs typeface="Calibri"/>
                <a:sym typeface="Calibri"/>
              </a:rPr>
              <a:t>session protocol </a:t>
            </a:r>
            <a:endParaRPr lang="en" dirty="0" smtClean="0">
              <a:latin typeface="Calibri"/>
              <a:ea typeface="Calibri"/>
              <a:cs typeface="Calibri"/>
              <a:sym typeface="Calibri"/>
            </a:endParaRPr>
          </a:p>
          <a:p>
            <a:pPr marL="457200" lvl="0" indent="-381000">
              <a:lnSpc>
                <a:spcPct val="115000"/>
              </a:lnSpc>
              <a:spcBef>
                <a:spcPts val="0"/>
              </a:spcBef>
              <a:spcAft>
                <a:spcPts val="0"/>
              </a:spcAft>
              <a:buSzPts val="2400"/>
              <a:buFont typeface="Calibri"/>
              <a:buChar char="•"/>
            </a:pPr>
            <a:r>
              <a:rPr lang="en" dirty="0">
                <a:latin typeface="Calibri"/>
                <a:ea typeface="Calibri"/>
                <a:cs typeface="Calibri"/>
                <a:sym typeface="Calibri"/>
              </a:rPr>
              <a:t>C</a:t>
            </a:r>
            <a:r>
              <a:rPr lang="en" dirty="0" smtClean="0">
                <a:latin typeface="Calibri"/>
                <a:ea typeface="Calibri"/>
                <a:cs typeface="Calibri"/>
                <a:sym typeface="Calibri"/>
              </a:rPr>
              <a:t>an </a:t>
            </a:r>
            <a:r>
              <a:rPr lang="en" dirty="0">
                <a:latin typeface="Calibri"/>
                <a:ea typeface="Calibri"/>
                <a:cs typeface="Calibri"/>
                <a:sym typeface="Calibri"/>
              </a:rPr>
              <a:t>be conducted both in individual and group settings. </a:t>
            </a:r>
            <a:endParaRPr dirty="0">
              <a:latin typeface="Calibri"/>
              <a:ea typeface="Calibri"/>
              <a:cs typeface="Calibri"/>
              <a:sym typeface="Calibri"/>
            </a:endParaRPr>
          </a:p>
          <a:p>
            <a:pPr marL="0" lvl="0" indent="0" rtl="0">
              <a:lnSpc>
                <a:spcPct val="115000"/>
              </a:lnSpc>
              <a:spcBef>
                <a:spcPts val="480"/>
              </a:spcBef>
              <a:spcAft>
                <a:spcPts val="0"/>
              </a:spcAft>
              <a:buClr>
                <a:srgbClr val="000000"/>
              </a:buClr>
              <a:buSzPts val="1100"/>
              <a:buFont typeface="Arial"/>
              <a:buNone/>
            </a:pP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What is EMDR</a:t>
            </a:r>
            <a:endParaRPr/>
          </a:p>
        </p:txBody>
      </p:sp>
      <p:sp>
        <p:nvSpPr>
          <p:cNvPr id="302" name="Shape 302"/>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spcBef>
                <a:spcPts val="480"/>
              </a:spcBef>
              <a:spcAft>
                <a:spcPts val="0"/>
              </a:spcAft>
              <a:buNone/>
            </a:pPr>
            <a:r>
              <a:rPr lang="en" sz="1400" u="sng">
                <a:solidFill>
                  <a:schemeClr val="hlink"/>
                </a:solidFill>
                <a:hlinkClick r:id="rId3"/>
              </a:rPr>
              <a:t>https://www.media.eo.va.gov/PTSD/mp4/VA_Video01_EMDR_VFinal_NoAudioDescribe.mp4</a:t>
            </a:r>
            <a:endParaRPr sz="1400"/>
          </a:p>
          <a:p>
            <a:pPr marL="0" lvl="0" indent="0">
              <a:spcBef>
                <a:spcPts val="480"/>
              </a:spcBef>
              <a:spcAft>
                <a:spcPts val="0"/>
              </a:spcAft>
              <a:buNone/>
            </a:pPr>
            <a:endParaRPr/>
          </a:p>
        </p:txBody>
      </p:sp>
      <p:pic>
        <p:nvPicPr>
          <p:cNvPr id="303" name="Shape 303"/>
          <p:cNvPicPr preferRelativeResize="0"/>
          <p:nvPr/>
        </p:nvPicPr>
        <p:blipFill>
          <a:blip r:embed="rId4">
            <a:alphaModFix/>
          </a:blip>
          <a:stretch>
            <a:fillRect/>
          </a:stretch>
        </p:blipFill>
        <p:spPr>
          <a:xfrm>
            <a:off x="2694700" y="1793050"/>
            <a:ext cx="5202224" cy="30533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EMDR</a:t>
            </a:r>
            <a:endParaRPr/>
          </a:p>
        </p:txBody>
      </p:sp>
      <p:sp>
        <p:nvSpPr>
          <p:cNvPr id="309" name="Shape 309"/>
          <p:cNvSpPr txBox="1">
            <a:spLocks noGrp="1"/>
          </p:cNvSpPr>
          <p:nvPr>
            <p:ph type="body" idx="1"/>
          </p:nvPr>
        </p:nvSpPr>
        <p:spPr>
          <a:xfrm>
            <a:off x="311700" y="964410"/>
            <a:ext cx="8520600" cy="3416400"/>
          </a:xfrm>
          <a:prstGeom prst="rect">
            <a:avLst/>
          </a:prstGeom>
        </p:spPr>
        <p:txBody>
          <a:bodyPr spcFirstLastPara="1" wrap="square" lIns="91425" tIns="91425" rIns="91425" bIns="91425" anchor="t" anchorCtr="0">
            <a:noAutofit/>
          </a:bodyPr>
          <a:lstStyle/>
          <a:p>
            <a:pPr marL="0" lvl="0" indent="0">
              <a:spcBef>
                <a:spcPts val="480"/>
              </a:spcBef>
              <a:spcAft>
                <a:spcPts val="0"/>
              </a:spcAft>
              <a:buNone/>
            </a:pPr>
            <a:r>
              <a:rPr lang="en" sz="1800" dirty="0">
                <a:solidFill>
                  <a:schemeClr val="accent6"/>
                </a:solidFill>
                <a:latin typeface="Calibri"/>
                <a:ea typeface="Calibri"/>
                <a:cs typeface="Calibri"/>
                <a:sym typeface="Calibri"/>
              </a:rPr>
              <a:t>Eye Movement Desensitization and Reprocessing Therapy was initially introduced in 1989 by Dr. Shapiro.The objective of EMDR is to assist patients to access, and process, traumatic memories while bringing them to an adaptive resolution.</a:t>
            </a:r>
            <a:endParaRPr sz="1800" dirty="0">
              <a:solidFill>
                <a:schemeClr val="accent6"/>
              </a:solidFill>
              <a:latin typeface="Calibri"/>
              <a:ea typeface="Calibri"/>
              <a:cs typeface="Calibri"/>
              <a:sym typeface="Calibri"/>
            </a:endParaRPr>
          </a:p>
          <a:p>
            <a:pPr marL="0" lvl="0" indent="0">
              <a:spcBef>
                <a:spcPts val="480"/>
              </a:spcBef>
              <a:spcAft>
                <a:spcPts val="0"/>
              </a:spcAft>
              <a:buNone/>
            </a:pPr>
            <a:endParaRPr sz="1800" dirty="0">
              <a:solidFill>
                <a:schemeClr val="accent6"/>
              </a:solidFill>
              <a:latin typeface="Calibri"/>
              <a:ea typeface="Calibri"/>
              <a:cs typeface="Calibri"/>
              <a:sym typeface="Calibri"/>
            </a:endParaRPr>
          </a:p>
          <a:p>
            <a:pPr marL="0" lvl="0" indent="0" rtl="0">
              <a:spcBef>
                <a:spcPts val="0"/>
              </a:spcBef>
              <a:spcAft>
                <a:spcPts val="0"/>
              </a:spcAft>
              <a:buClr>
                <a:schemeClr val="dk1"/>
              </a:buClr>
              <a:buSzPts val="1100"/>
              <a:buFont typeface="Arial"/>
              <a:buNone/>
            </a:pPr>
            <a:r>
              <a:rPr lang="en" sz="1800" dirty="0">
                <a:solidFill>
                  <a:schemeClr val="accent6"/>
                </a:solidFill>
                <a:latin typeface="Calibri"/>
                <a:ea typeface="Calibri"/>
                <a:cs typeface="Calibri"/>
                <a:sym typeface="Calibri"/>
              </a:rPr>
              <a:t>It is a manualized therapy that is divided into </a:t>
            </a:r>
            <a:r>
              <a:rPr lang="en" sz="1800" dirty="0" smtClean="0">
                <a:solidFill>
                  <a:schemeClr val="accent6"/>
                </a:solidFill>
                <a:latin typeface="Calibri"/>
                <a:ea typeface="Calibri"/>
                <a:cs typeface="Calibri"/>
                <a:sym typeface="Calibri"/>
              </a:rPr>
              <a:t>8 stages/steps</a:t>
            </a:r>
            <a:endParaRPr sz="1800" dirty="0" smtClean="0">
              <a:solidFill>
                <a:schemeClr val="accent6"/>
              </a:solidFill>
              <a:latin typeface="Calibri"/>
              <a:ea typeface="Calibri"/>
              <a:cs typeface="Calibri"/>
              <a:sym typeface="Calibri"/>
            </a:endParaRPr>
          </a:p>
          <a:p>
            <a:pPr marL="457200" lvl="0" indent="-342900" rtl="0">
              <a:spcBef>
                <a:spcPts val="0"/>
              </a:spcBef>
              <a:spcAft>
                <a:spcPts val="0"/>
              </a:spcAft>
              <a:buClr>
                <a:schemeClr val="accent6"/>
              </a:buClr>
              <a:buSzPts val="1800"/>
              <a:buFont typeface="Calibri"/>
              <a:buAutoNum type="arabicPeriod"/>
            </a:pPr>
            <a:r>
              <a:rPr lang="en" sz="1800" dirty="0" smtClean="0">
                <a:solidFill>
                  <a:schemeClr val="accent6"/>
                </a:solidFill>
                <a:latin typeface="Calibri"/>
                <a:ea typeface="Calibri"/>
                <a:cs typeface="Calibri"/>
                <a:sym typeface="Calibri"/>
              </a:rPr>
              <a:t>Obtaining a patient history and treatment planning. </a:t>
            </a:r>
            <a:endParaRPr sz="1800" dirty="0" smtClean="0">
              <a:solidFill>
                <a:schemeClr val="accent6"/>
              </a:solidFill>
              <a:latin typeface="Calibri"/>
              <a:ea typeface="Calibri"/>
              <a:cs typeface="Calibri"/>
              <a:sym typeface="Calibri"/>
            </a:endParaRPr>
          </a:p>
          <a:p>
            <a:pPr marL="457200" lvl="0" indent="-342900" rtl="0">
              <a:spcBef>
                <a:spcPts val="0"/>
              </a:spcBef>
              <a:spcAft>
                <a:spcPts val="0"/>
              </a:spcAft>
              <a:buClr>
                <a:schemeClr val="accent6"/>
              </a:buClr>
              <a:buSzPts val="1800"/>
              <a:buFont typeface="Calibri"/>
              <a:buAutoNum type="arabicPeriod"/>
            </a:pPr>
            <a:r>
              <a:rPr lang="en" sz="1800" dirty="0" smtClean="0">
                <a:solidFill>
                  <a:schemeClr val="accent6"/>
                </a:solidFill>
                <a:latin typeface="Calibri"/>
                <a:ea typeface="Calibri"/>
                <a:cs typeface="Calibri"/>
                <a:sym typeface="Calibri"/>
              </a:rPr>
              <a:t>Prepare </a:t>
            </a:r>
            <a:r>
              <a:rPr lang="en" sz="1800" dirty="0">
                <a:solidFill>
                  <a:schemeClr val="accent6"/>
                </a:solidFill>
                <a:latin typeface="Calibri"/>
                <a:ea typeface="Calibri"/>
                <a:cs typeface="Calibri"/>
                <a:sym typeface="Calibri"/>
              </a:rPr>
              <a:t>the client to participate in the treatment.</a:t>
            </a:r>
            <a:endParaRPr sz="1800" dirty="0">
              <a:solidFill>
                <a:schemeClr val="accent6"/>
              </a:solidFill>
              <a:latin typeface="Calibri"/>
              <a:ea typeface="Calibri"/>
              <a:cs typeface="Calibri"/>
              <a:sym typeface="Calibri"/>
            </a:endParaRPr>
          </a:p>
          <a:p>
            <a:pPr marL="457200" lvl="0" indent="-342900" rtl="0">
              <a:spcBef>
                <a:spcPts val="0"/>
              </a:spcBef>
              <a:spcAft>
                <a:spcPts val="0"/>
              </a:spcAft>
              <a:buClr>
                <a:schemeClr val="accent6"/>
              </a:buClr>
              <a:buSzPts val="1800"/>
              <a:buFont typeface="Calibri"/>
              <a:buAutoNum type="arabicPeriod"/>
            </a:pPr>
            <a:r>
              <a:rPr lang="en" sz="1800" dirty="0">
                <a:solidFill>
                  <a:schemeClr val="accent6"/>
                </a:solidFill>
                <a:latin typeface="Calibri"/>
                <a:ea typeface="Calibri"/>
                <a:cs typeface="Calibri"/>
                <a:sym typeface="Calibri"/>
              </a:rPr>
              <a:t>Assessment. </a:t>
            </a:r>
            <a:endParaRPr sz="1800" dirty="0">
              <a:solidFill>
                <a:schemeClr val="accent6"/>
              </a:solidFill>
              <a:latin typeface="Calibri"/>
              <a:ea typeface="Calibri"/>
              <a:cs typeface="Calibri"/>
              <a:sym typeface="Calibri"/>
            </a:endParaRPr>
          </a:p>
          <a:p>
            <a:pPr marL="457200" lvl="0" indent="-342900" rtl="0">
              <a:spcBef>
                <a:spcPts val="0"/>
              </a:spcBef>
              <a:spcAft>
                <a:spcPts val="0"/>
              </a:spcAft>
              <a:buClr>
                <a:schemeClr val="accent6"/>
              </a:buClr>
              <a:buSzPts val="1800"/>
              <a:buFont typeface="Calibri"/>
              <a:buAutoNum type="arabicPeriod"/>
            </a:pPr>
            <a:r>
              <a:rPr lang="en" sz="1800" dirty="0">
                <a:solidFill>
                  <a:schemeClr val="accent6"/>
                </a:solidFill>
                <a:latin typeface="Calibri"/>
                <a:ea typeface="Calibri"/>
                <a:cs typeface="Calibri"/>
                <a:sym typeface="Calibri"/>
              </a:rPr>
              <a:t>Desensitization and reprocessing. </a:t>
            </a:r>
            <a:endParaRPr sz="1800" dirty="0">
              <a:solidFill>
                <a:schemeClr val="accent6"/>
              </a:solidFill>
              <a:latin typeface="Calibri"/>
              <a:ea typeface="Calibri"/>
              <a:cs typeface="Calibri"/>
              <a:sym typeface="Calibri"/>
            </a:endParaRPr>
          </a:p>
          <a:p>
            <a:pPr marL="457200" lvl="0" indent="-342900" rtl="0">
              <a:spcBef>
                <a:spcPts val="0"/>
              </a:spcBef>
              <a:spcAft>
                <a:spcPts val="0"/>
              </a:spcAft>
              <a:buClr>
                <a:schemeClr val="accent6"/>
              </a:buClr>
              <a:buSzPts val="1800"/>
              <a:buFont typeface="Calibri"/>
              <a:buAutoNum type="arabicPeriod"/>
            </a:pPr>
            <a:r>
              <a:rPr lang="en" sz="1800" dirty="0">
                <a:solidFill>
                  <a:schemeClr val="accent6"/>
                </a:solidFill>
                <a:latin typeface="Calibri"/>
                <a:ea typeface="Calibri"/>
                <a:cs typeface="Calibri"/>
                <a:sym typeface="Calibri"/>
              </a:rPr>
              <a:t>Installation of a positive cognition. </a:t>
            </a:r>
            <a:endParaRPr sz="1800" dirty="0">
              <a:solidFill>
                <a:schemeClr val="accent6"/>
              </a:solidFill>
              <a:latin typeface="Calibri"/>
              <a:ea typeface="Calibri"/>
              <a:cs typeface="Calibri"/>
              <a:sym typeface="Calibri"/>
            </a:endParaRPr>
          </a:p>
          <a:p>
            <a:pPr marL="457200" lvl="0" indent="-342900" rtl="0">
              <a:spcBef>
                <a:spcPts val="0"/>
              </a:spcBef>
              <a:spcAft>
                <a:spcPts val="0"/>
              </a:spcAft>
              <a:buClr>
                <a:schemeClr val="accent6"/>
              </a:buClr>
              <a:buSzPts val="1800"/>
              <a:buFont typeface="Calibri"/>
              <a:buAutoNum type="arabicPeriod"/>
            </a:pPr>
            <a:r>
              <a:rPr lang="en" sz="1800" dirty="0">
                <a:solidFill>
                  <a:schemeClr val="accent6"/>
                </a:solidFill>
                <a:latin typeface="Calibri"/>
                <a:ea typeface="Calibri"/>
                <a:cs typeface="Calibri"/>
                <a:sym typeface="Calibri"/>
              </a:rPr>
              <a:t>Body scan. </a:t>
            </a:r>
            <a:endParaRPr sz="1800" dirty="0">
              <a:solidFill>
                <a:schemeClr val="accent6"/>
              </a:solidFill>
              <a:latin typeface="Calibri"/>
              <a:ea typeface="Calibri"/>
              <a:cs typeface="Calibri"/>
              <a:sym typeface="Calibri"/>
            </a:endParaRPr>
          </a:p>
          <a:p>
            <a:pPr marL="457200" lvl="0" indent="-342900" rtl="0">
              <a:spcBef>
                <a:spcPts val="0"/>
              </a:spcBef>
              <a:spcAft>
                <a:spcPts val="0"/>
              </a:spcAft>
              <a:buClr>
                <a:schemeClr val="accent6"/>
              </a:buClr>
              <a:buSzPts val="1800"/>
              <a:buFont typeface="Calibri"/>
              <a:buAutoNum type="arabicPeriod"/>
            </a:pPr>
            <a:r>
              <a:rPr lang="en" sz="1800" dirty="0">
                <a:solidFill>
                  <a:schemeClr val="accent6"/>
                </a:solidFill>
                <a:latin typeface="Calibri"/>
                <a:ea typeface="Calibri"/>
                <a:cs typeface="Calibri"/>
                <a:sym typeface="Calibri"/>
              </a:rPr>
              <a:t>Closure for the procedure </a:t>
            </a:r>
            <a:endParaRPr sz="1800" dirty="0">
              <a:solidFill>
                <a:schemeClr val="accent6"/>
              </a:solidFill>
              <a:latin typeface="Calibri"/>
              <a:ea typeface="Calibri"/>
              <a:cs typeface="Calibri"/>
              <a:sym typeface="Calibri"/>
            </a:endParaRPr>
          </a:p>
          <a:p>
            <a:pPr marL="457200" lvl="0" indent="-342900" rtl="0">
              <a:spcBef>
                <a:spcPts val="0"/>
              </a:spcBef>
              <a:spcAft>
                <a:spcPts val="0"/>
              </a:spcAft>
              <a:buClr>
                <a:schemeClr val="accent6"/>
              </a:buClr>
              <a:buSzPts val="1800"/>
              <a:buFont typeface="Calibri"/>
              <a:buAutoNum type="arabicPeriod"/>
            </a:pPr>
            <a:r>
              <a:rPr lang="en" sz="1800" dirty="0">
                <a:solidFill>
                  <a:schemeClr val="accent6"/>
                </a:solidFill>
                <a:latin typeface="Calibri"/>
                <a:ea typeface="Calibri"/>
                <a:cs typeface="Calibri"/>
                <a:sym typeface="Calibri"/>
              </a:rPr>
              <a:t>Ongoing reevaluation of patient status. </a:t>
            </a:r>
            <a:endParaRPr sz="1800" dirty="0">
              <a:solidFill>
                <a:schemeClr val="accent6"/>
              </a:solidFill>
              <a:latin typeface="Calibri"/>
              <a:ea typeface="Calibri"/>
              <a:cs typeface="Calibri"/>
              <a:sym typeface="Calibri"/>
            </a:endParaRPr>
          </a:p>
          <a:p>
            <a:pPr marL="0" lvl="0" indent="0">
              <a:spcBef>
                <a:spcPts val="480"/>
              </a:spcBef>
              <a:spcAft>
                <a:spcPts val="0"/>
              </a:spcAft>
              <a:buNone/>
            </a:pP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311700" y="1152474"/>
            <a:ext cx="6657271" cy="3730243"/>
          </a:xfrm>
          <a:prstGeom prst="rect">
            <a:avLst/>
          </a:prstGeom>
        </p:spPr>
        <p:txBody>
          <a:bodyPr spcFirstLastPara="1" wrap="square" lIns="91425" tIns="91425" rIns="91425" bIns="91425" anchor="t" anchorCtr="0">
            <a:noAutofit/>
          </a:bodyPr>
          <a:lstStyle/>
          <a:p>
            <a:pPr marL="0" lvl="0" indent="0">
              <a:spcBef>
                <a:spcPts val="480"/>
              </a:spcBef>
              <a:spcAft>
                <a:spcPts val="0"/>
              </a:spcAft>
              <a:buNone/>
            </a:pPr>
            <a:r>
              <a:rPr lang="en" sz="1800" dirty="0" smtClean="0">
                <a:latin typeface="Calibri"/>
                <a:ea typeface="Calibri"/>
                <a:cs typeface="Calibri"/>
                <a:sym typeface="Calibri"/>
              </a:rPr>
              <a:t>All have been shown to be effective in </a:t>
            </a:r>
            <a:r>
              <a:rPr lang="en" sz="1800" dirty="0">
                <a:latin typeface="Calibri"/>
                <a:ea typeface="Calibri"/>
                <a:cs typeface="Calibri"/>
                <a:sym typeface="Calibri"/>
              </a:rPr>
              <a:t>outcome literature.</a:t>
            </a:r>
            <a:endParaRPr sz="1800" dirty="0">
              <a:latin typeface="Calibri"/>
              <a:ea typeface="Calibri"/>
              <a:cs typeface="Calibri"/>
              <a:sym typeface="Calibri"/>
            </a:endParaRPr>
          </a:p>
          <a:p>
            <a:pPr marL="0" lvl="0" indent="0">
              <a:spcBef>
                <a:spcPts val="480"/>
              </a:spcBef>
              <a:spcAft>
                <a:spcPts val="0"/>
              </a:spcAft>
              <a:buNone/>
            </a:pPr>
            <a:endParaRPr sz="1800" dirty="0">
              <a:latin typeface="Calibri"/>
              <a:ea typeface="Calibri"/>
              <a:cs typeface="Calibri"/>
              <a:sym typeface="Calibri"/>
            </a:endParaRPr>
          </a:p>
          <a:p>
            <a:pPr marL="0" lvl="0" indent="0">
              <a:spcBef>
                <a:spcPts val="480"/>
              </a:spcBef>
              <a:spcAft>
                <a:spcPts val="0"/>
              </a:spcAft>
              <a:buNone/>
            </a:pPr>
            <a:r>
              <a:rPr lang="en" sz="1800" dirty="0">
                <a:latin typeface="Calibri"/>
                <a:ea typeface="Calibri"/>
                <a:cs typeface="Calibri"/>
                <a:sym typeface="Calibri"/>
              </a:rPr>
              <a:t>In 2002 a head to head comparison CPT vs PE was done for PTSD and depression in female sexual assault survivors. (1) Two studies compared EMDR to PE (2,3) one found equivalent results (2) and the other found PE to be </a:t>
            </a:r>
            <a:r>
              <a:rPr lang="en" sz="1800" dirty="0" smtClean="0">
                <a:latin typeface="Calibri"/>
                <a:ea typeface="Calibri"/>
                <a:cs typeface="Calibri"/>
                <a:sym typeface="Calibri"/>
              </a:rPr>
              <a:t>superior.</a:t>
            </a:r>
            <a:endParaRPr sz="1800" dirty="0">
              <a:latin typeface="Calibri"/>
              <a:ea typeface="Calibri"/>
              <a:cs typeface="Calibri"/>
              <a:sym typeface="Calibri"/>
            </a:endParaRPr>
          </a:p>
          <a:p>
            <a:pPr marL="0" lvl="0" indent="0">
              <a:spcBef>
                <a:spcPts val="480"/>
              </a:spcBef>
              <a:spcAft>
                <a:spcPts val="0"/>
              </a:spcAft>
              <a:buNone/>
            </a:pPr>
            <a:endParaRPr sz="1800" dirty="0">
              <a:latin typeface="Calibri"/>
              <a:ea typeface="Calibri"/>
              <a:cs typeface="Calibri"/>
              <a:sym typeface="Calibri"/>
            </a:endParaRPr>
          </a:p>
          <a:p>
            <a:pPr marL="0" lvl="0" indent="0">
              <a:spcBef>
                <a:spcPts val="480"/>
              </a:spcBef>
              <a:spcAft>
                <a:spcPts val="0"/>
              </a:spcAft>
              <a:buNone/>
            </a:pPr>
            <a:r>
              <a:rPr lang="en" sz="1800" dirty="0">
                <a:latin typeface="Calibri"/>
                <a:ea typeface="Calibri"/>
                <a:cs typeface="Calibri"/>
                <a:sym typeface="Calibri"/>
              </a:rPr>
              <a:t>So far, there is no clear winner. </a:t>
            </a:r>
            <a:endParaRPr sz="1800" dirty="0">
              <a:latin typeface="Calibri"/>
              <a:ea typeface="Calibri"/>
              <a:cs typeface="Calibri"/>
              <a:sym typeface="Calibri"/>
            </a:endParaRPr>
          </a:p>
          <a:p>
            <a:pPr marL="0" lvl="0" indent="0">
              <a:spcBef>
                <a:spcPts val="480"/>
              </a:spcBef>
              <a:spcAft>
                <a:spcPts val="0"/>
              </a:spcAft>
              <a:buNone/>
            </a:pPr>
            <a:endParaRPr sz="1800" dirty="0">
              <a:latin typeface="Calibri"/>
              <a:ea typeface="Calibri"/>
              <a:cs typeface="Calibri"/>
              <a:sym typeface="Calibri"/>
            </a:endParaRPr>
          </a:p>
          <a:p>
            <a:pPr marL="0" lvl="0" indent="0">
              <a:spcBef>
                <a:spcPts val="480"/>
              </a:spcBef>
              <a:spcAft>
                <a:spcPts val="0"/>
              </a:spcAft>
              <a:buNone/>
            </a:pPr>
            <a:r>
              <a:rPr lang="en" sz="1800" dirty="0">
                <a:latin typeface="Calibri"/>
                <a:ea typeface="Calibri"/>
                <a:cs typeface="Calibri"/>
                <a:sym typeface="Calibri"/>
              </a:rPr>
              <a:t>Currently recommend a </a:t>
            </a:r>
            <a:r>
              <a:rPr lang="en" sz="1800" b="1" dirty="0">
                <a:latin typeface="Calibri"/>
                <a:ea typeface="Calibri"/>
                <a:cs typeface="Calibri"/>
                <a:sym typeface="Calibri"/>
              </a:rPr>
              <a:t>patient centered approach</a:t>
            </a:r>
            <a:r>
              <a:rPr lang="en" sz="1800" dirty="0">
                <a:latin typeface="Calibri"/>
                <a:ea typeface="Calibri"/>
                <a:cs typeface="Calibri"/>
                <a:sym typeface="Calibri"/>
              </a:rPr>
              <a:t> and </a:t>
            </a:r>
            <a:r>
              <a:rPr lang="en" sz="1800" b="1" dirty="0">
                <a:latin typeface="Calibri"/>
                <a:ea typeface="Calibri"/>
                <a:cs typeface="Calibri"/>
                <a:sym typeface="Calibri"/>
              </a:rPr>
              <a:t>shared decision making </a:t>
            </a:r>
            <a:r>
              <a:rPr lang="en" sz="1800" dirty="0">
                <a:latin typeface="Calibri"/>
                <a:ea typeface="Calibri"/>
                <a:cs typeface="Calibri"/>
                <a:sym typeface="Calibri"/>
              </a:rPr>
              <a:t>in </a:t>
            </a:r>
            <a:r>
              <a:rPr lang="en" sz="1800" dirty="0" smtClean="0">
                <a:latin typeface="Calibri"/>
                <a:ea typeface="Calibri"/>
                <a:cs typeface="Calibri"/>
                <a:sym typeface="Calibri"/>
              </a:rPr>
              <a:t>choosing </a:t>
            </a:r>
            <a:r>
              <a:rPr lang="en" sz="1800" dirty="0">
                <a:latin typeface="Calibri"/>
                <a:ea typeface="Calibri"/>
                <a:cs typeface="Calibri"/>
                <a:sym typeface="Calibri"/>
              </a:rPr>
              <a:t>amongst available treatment options.</a:t>
            </a:r>
            <a:endParaRPr sz="1800" dirty="0">
              <a:latin typeface="Calibri"/>
              <a:ea typeface="Calibri"/>
              <a:cs typeface="Calibri"/>
              <a:sym typeface="Calibri"/>
            </a:endParaRPr>
          </a:p>
          <a:p>
            <a:pPr marL="0" lvl="0" indent="0">
              <a:spcBef>
                <a:spcPts val="480"/>
              </a:spcBef>
              <a:spcAft>
                <a:spcPts val="0"/>
              </a:spcAft>
              <a:buNone/>
            </a:pPr>
            <a:endParaRPr dirty="0"/>
          </a:p>
          <a:p>
            <a:pPr marL="0" lvl="0" indent="0">
              <a:spcBef>
                <a:spcPts val="480"/>
              </a:spcBef>
              <a:spcAft>
                <a:spcPts val="0"/>
              </a:spcAft>
              <a:buNone/>
            </a:pPr>
            <a:endParaRPr dirty="0"/>
          </a:p>
        </p:txBody>
      </p:sp>
      <p:sp>
        <p:nvSpPr>
          <p:cNvPr id="315" name="Shape 315"/>
          <p:cNvSpPr txBox="1"/>
          <p:nvPr/>
        </p:nvSpPr>
        <p:spPr>
          <a:xfrm>
            <a:off x="439975" y="274225"/>
            <a:ext cx="8191800" cy="6495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4800">
                <a:solidFill>
                  <a:schemeClr val="dk2"/>
                </a:solidFill>
                <a:latin typeface="Palatino Linotype"/>
                <a:ea typeface="Palatino Linotype"/>
                <a:cs typeface="Palatino Linotype"/>
                <a:sym typeface="Palatino Linotype"/>
              </a:rPr>
              <a:t>CPT vs. PE vs. EMDR</a:t>
            </a:r>
            <a:endParaRPr sz="4800">
              <a:solidFill>
                <a:schemeClr val="dk2"/>
              </a:solidFill>
              <a:latin typeface="Palatino Linotype"/>
              <a:ea typeface="Palatino Linotype"/>
              <a:cs typeface="Palatino Linotype"/>
              <a:sym typeface="Palatino Linotype"/>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311700" y="579775"/>
            <a:ext cx="8520600" cy="572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Stress Inoculation Training</a:t>
            </a:r>
            <a:endParaRPr/>
          </a:p>
        </p:txBody>
      </p:sp>
      <p:sp>
        <p:nvSpPr>
          <p:cNvPr id="321" name="Shape 321"/>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spcBef>
                <a:spcPts val="480"/>
              </a:spcBef>
              <a:spcAft>
                <a:spcPts val="0"/>
              </a:spcAft>
              <a:buNone/>
            </a:pPr>
            <a:r>
              <a:rPr lang="en" sz="2000" dirty="0">
                <a:latin typeface="Calibri"/>
                <a:ea typeface="Calibri"/>
                <a:cs typeface="Calibri"/>
                <a:sym typeface="Calibri"/>
              </a:rPr>
              <a:t>Focus on management of anxiety and coping skills training</a:t>
            </a:r>
            <a:endParaRPr sz="2000" dirty="0">
              <a:latin typeface="Calibri"/>
              <a:ea typeface="Calibri"/>
              <a:cs typeface="Calibri"/>
              <a:sym typeface="Calibri"/>
            </a:endParaRPr>
          </a:p>
          <a:p>
            <a:pPr marL="0" lvl="0" indent="0">
              <a:spcBef>
                <a:spcPts val="480"/>
              </a:spcBef>
              <a:spcAft>
                <a:spcPts val="0"/>
              </a:spcAft>
              <a:buNone/>
            </a:pPr>
            <a:r>
              <a:rPr lang="en" sz="2000" dirty="0">
                <a:latin typeface="Calibri"/>
                <a:ea typeface="Calibri"/>
                <a:cs typeface="Calibri"/>
                <a:sym typeface="Calibri"/>
              </a:rPr>
              <a:t>Tool Box: </a:t>
            </a:r>
            <a:endParaRPr sz="2000" dirty="0">
              <a:latin typeface="Calibri"/>
              <a:ea typeface="Calibri"/>
              <a:cs typeface="Calibri"/>
              <a:sym typeface="Calibri"/>
            </a:endParaRPr>
          </a:p>
          <a:p>
            <a:pPr marL="457200" lvl="0" indent="-355600">
              <a:spcBef>
                <a:spcPts val="480"/>
              </a:spcBef>
              <a:spcAft>
                <a:spcPts val="0"/>
              </a:spcAft>
              <a:buSzPts val="2000"/>
              <a:buFont typeface="Calibri"/>
              <a:buChar char="•"/>
            </a:pPr>
            <a:r>
              <a:rPr lang="en" sz="2000" dirty="0">
                <a:latin typeface="Calibri"/>
                <a:ea typeface="Calibri"/>
                <a:cs typeface="Calibri"/>
                <a:sym typeface="Calibri"/>
              </a:rPr>
              <a:t>Relaxation Training</a:t>
            </a:r>
            <a:endParaRPr sz="2000" dirty="0">
              <a:latin typeface="Calibri"/>
              <a:ea typeface="Calibri"/>
              <a:cs typeface="Calibri"/>
              <a:sym typeface="Calibri"/>
            </a:endParaRPr>
          </a:p>
          <a:p>
            <a:pPr marL="457200" lvl="0" indent="-355600">
              <a:spcBef>
                <a:spcPts val="0"/>
              </a:spcBef>
              <a:spcAft>
                <a:spcPts val="0"/>
              </a:spcAft>
              <a:buSzPts val="2000"/>
              <a:buFont typeface="Calibri"/>
              <a:buChar char="•"/>
            </a:pPr>
            <a:r>
              <a:rPr lang="en" sz="2000" dirty="0">
                <a:latin typeface="Calibri"/>
                <a:ea typeface="Calibri"/>
                <a:cs typeface="Calibri"/>
                <a:sym typeface="Calibri"/>
              </a:rPr>
              <a:t>Breathing Retraining</a:t>
            </a:r>
            <a:endParaRPr sz="2000" dirty="0">
              <a:latin typeface="Calibri"/>
              <a:ea typeface="Calibri"/>
              <a:cs typeface="Calibri"/>
              <a:sym typeface="Calibri"/>
            </a:endParaRPr>
          </a:p>
          <a:p>
            <a:pPr marL="457200" lvl="0" indent="-355600">
              <a:spcBef>
                <a:spcPts val="0"/>
              </a:spcBef>
              <a:spcAft>
                <a:spcPts val="0"/>
              </a:spcAft>
              <a:buSzPts val="2000"/>
              <a:buFont typeface="Calibri"/>
              <a:buChar char="•"/>
            </a:pPr>
            <a:r>
              <a:rPr lang="en" sz="2000" dirty="0">
                <a:latin typeface="Calibri"/>
                <a:ea typeface="Calibri"/>
                <a:cs typeface="Calibri"/>
                <a:sym typeface="Calibri"/>
              </a:rPr>
              <a:t>Positive Thinking and Self-Talk (practiced in </a:t>
            </a:r>
            <a:r>
              <a:rPr lang="en" sz="2000" dirty="0" smtClean="0">
                <a:latin typeface="Calibri"/>
                <a:ea typeface="Calibri"/>
                <a:cs typeface="Calibri"/>
                <a:sym typeface="Calibri"/>
              </a:rPr>
              <a:t>homework)</a:t>
            </a:r>
            <a:endParaRPr sz="2000" dirty="0">
              <a:latin typeface="Calibri"/>
              <a:ea typeface="Calibri"/>
              <a:cs typeface="Calibri"/>
              <a:sym typeface="Calibri"/>
            </a:endParaRPr>
          </a:p>
          <a:p>
            <a:pPr marL="457200" lvl="0" indent="-355600">
              <a:spcBef>
                <a:spcPts val="0"/>
              </a:spcBef>
              <a:spcAft>
                <a:spcPts val="0"/>
              </a:spcAft>
              <a:buSzPts val="2000"/>
              <a:buFont typeface="Calibri"/>
              <a:buChar char="•"/>
            </a:pPr>
            <a:r>
              <a:rPr lang="en" sz="2000" dirty="0">
                <a:latin typeface="Calibri"/>
                <a:ea typeface="Calibri"/>
                <a:cs typeface="Calibri"/>
                <a:sym typeface="Calibri"/>
              </a:rPr>
              <a:t>Assertiveness Training</a:t>
            </a:r>
            <a:endParaRPr sz="2000" dirty="0">
              <a:latin typeface="Calibri"/>
              <a:ea typeface="Calibri"/>
              <a:cs typeface="Calibri"/>
              <a:sym typeface="Calibri"/>
            </a:endParaRPr>
          </a:p>
          <a:p>
            <a:pPr marL="0" lvl="0" indent="0">
              <a:spcBef>
                <a:spcPts val="480"/>
              </a:spcBef>
              <a:spcAft>
                <a:spcPts val="0"/>
              </a:spcAft>
              <a:buNone/>
            </a:pPr>
            <a:r>
              <a:rPr lang="en" sz="2000" dirty="0">
                <a:latin typeface="Calibri"/>
                <a:ea typeface="Calibri"/>
                <a:cs typeface="Calibri"/>
                <a:sym typeface="Calibri"/>
              </a:rPr>
              <a:t>Goal is to give patient tools that they can use in all different kinds of anxiety eliciting situations. </a:t>
            </a:r>
            <a:endParaRPr sz="2000" dirty="0">
              <a:latin typeface="Calibri"/>
              <a:ea typeface="Calibri"/>
              <a:cs typeface="Calibri"/>
              <a:sym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Acceptance and Commitment Therapy</a:t>
            </a:r>
            <a:endParaRPr sz="3600"/>
          </a:p>
        </p:txBody>
      </p:sp>
      <p:sp>
        <p:nvSpPr>
          <p:cNvPr id="327" name="Shape 327"/>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81000">
              <a:spcBef>
                <a:spcPts val="480"/>
              </a:spcBef>
              <a:spcAft>
                <a:spcPts val="0"/>
              </a:spcAft>
              <a:buSzPts val="2400"/>
              <a:buFont typeface="Calibri"/>
              <a:buChar char="•"/>
            </a:pPr>
            <a:r>
              <a:rPr lang="en" dirty="0">
                <a:latin typeface="Calibri"/>
                <a:ea typeface="Calibri"/>
                <a:cs typeface="Calibri"/>
                <a:sym typeface="Calibri"/>
              </a:rPr>
              <a:t>Time limited behaviorally based treatment </a:t>
            </a:r>
            <a:endParaRPr dirty="0">
              <a:latin typeface="Calibri"/>
              <a:ea typeface="Calibri"/>
              <a:cs typeface="Calibri"/>
              <a:sym typeface="Calibri"/>
            </a:endParaRPr>
          </a:p>
          <a:p>
            <a:pPr marL="457200" lvl="0" indent="-381000">
              <a:spcBef>
                <a:spcPts val="0"/>
              </a:spcBef>
              <a:spcAft>
                <a:spcPts val="0"/>
              </a:spcAft>
              <a:buSzPts val="2400"/>
              <a:buFont typeface="Calibri"/>
              <a:buChar char="•"/>
            </a:pPr>
            <a:r>
              <a:rPr lang="en" dirty="0">
                <a:latin typeface="Calibri"/>
                <a:ea typeface="Calibri"/>
                <a:cs typeface="Calibri"/>
                <a:sym typeface="Calibri"/>
              </a:rPr>
              <a:t>Overall goal to help patients engage in valued behavior despite difficult emotions thoughts or memories</a:t>
            </a:r>
            <a:endParaRPr dirty="0">
              <a:latin typeface="Calibri"/>
              <a:ea typeface="Calibri"/>
              <a:cs typeface="Calibri"/>
              <a:sym typeface="Calibri"/>
            </a:endParaRPr>
          </a:p>
          <a:p>
            <a:pPr marL="457200" lvl="0" indent="-381000" rtl="0">
              <a:spcBef>
                <a:spcPts val="0"/>
              </a:spcBef>
              <a:spcAft>
                <a:spcPts val="0"/>
              </a:spcAft>
              <a:buSzPts val="2400"/>
              <a:buFont typeface="Calibri"/>
              <a:buChar char="•"/>
            </a:pPr>
            <a:r>
              <a:rPr lang="en-US" dirty="0">
                <a:latin typeface="Calibri"/>
                <a:ea typeface="Calibri"/>
                <a:cs typeface="Calibri"/>
                <a:sym typeface="Calibri"/>
              </a:rPr>
              <a:t>Limited research in</a:t>
            </a:r>
            <a:r>
              <a:rPr lang="en" dirty="0">
                <a:latin typeface="Calibri"/>
                <a:ea typeface="Calibri"/>
                <a:cs typeface="Calibri"/>
                <a:sym typeface="Calibri"/>
              </a:rPr>
              <a:t> PTSD</a:t>
            </a:r>
            <a:endParaRPr dirty="0">
              <a:latin typeface="Calibri"/>
              <a:ea typeface="Calibri"/>
              <a:cs typeface="Calibri"/>
              <a:sym typeface="Calibri"/>
            </a:endParaRPr>
          </a:p>
          <a:p>
            <a:pPr marL="457200" lvl="0" indent="-381000" rtl="0">
              <a:spcBef>
                <a:spcPts val="0"/>
              </a:spcBef>
              <a:spcAft>
                <a:spcPts val="0"/>
              </a:spcAft>
              <a:buSzPts val="2400"/>
              <a:buFont typeface="Calibri"/>
              <a:buChar char="•"/>
            </a:pPr>
            <a:r>
              <a:rPr lang="en" dirty="0">
                <a:latin typeface="Calibri"/>
                <a:ea typeface="Calibri"/>
                <a:cs typeface="Calibri"/>
                <a:sym typeface="Calibri"/>
              </a:rPr>
              <a:t>ACT is transdiagnostic </a:t>
            </a:r>
            <a:endParaRPr dirty="0">
              <a:latin typeface="Calibri"/>
              <a:ea typeface="Calibri"/>
              <a:cs typeface="Calibri"/>
              <a:sym typeface="Calibri"/>
            </a:endParaRPr>
          </a:p>
          <a:p>
            <a:pPr marL="457200" lvl="0" indent="-381000">
              <a:spcBef>
                <a:spcPts val="0"/>
              </a:spcBef>
              <a:spcAft>
                <a:spcPts val="0"/>
              </a:spcAft>
              <a:buSzPts val="2400"/>
              <a:buFont typeface="Calibri"/>
              <a:buChar char="•"/>
            </a:pPr>
            <a:r>
              <a:rPr lang="en" dirty="0">
                <a:latin typeface="Calibri"/>
                <a:ea typeface="Calibri"/>
                <a:cs typeface="Calibri"/>
                <a:sym typeface="Calibri"/>
              </a:rPr>
              <a:t>Fundamental focus is on living</a:t>
            </a:r>
            <a:endParaRPr dirty="0">
              <a:latin typeface="Calibri"/>
              <a:ea typeface="Calibri"/>
              <a:cs typeface="Calibri"/>
              <a:sym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311700" y="902225"/>
            <a:ext cx="8520600" cy="572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Evidence Based Pharmacological Treatments</a:t>
            </a:r>
            <a:endParaRPr sz="3600"/>
          </a:p>
        </p:txBody>
      </p:sp>
      <p:sp>
        <p:nvSpPr>
          <p:cNvPr id="333" name="Shape 333"/>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rtl="0">
              <a:spcBef>
                <a:spcPts val="600"/>
              </a:spcBef>
              <a:spcAft>
                <a:spcPts val="0"/>
              </a:spcAft>
              <a:buClr>
                <a:schemeClr val="dk1"/>
              </a:buClr>
              <a:buSzPts val="1100"/>
              <a:buFont typeface="Arial"/>
              <a:buNone/>
            </a:pPr>
            <a:r>
              <a:rPr lang="en" sz="1800" dirty="0">
                <a:solidFill>
                  <a:schemeClr val="accent6"/>
                </a:solidFill>
              </a:rPr>
              <a:t>•</a:t>
            </a:r>
            <a:r>
              <a:rPr lang="en" sz="1800" dirty="0">
                <a:solidFill>
                  <a:schemeClr val="accent6"/>
                </a:solidFill>
                <a:latin typeface="Calibri"/>
                <a:ea typeface="Calibri"/>
                <a:cs typeface="Calibri"/>
                <a:sym typeface="Calibri"/>
              </a:rPr>
              <a:t>First line medications</a:t>
            </a:r>
            <a:endParaRPr sz="1800" dirty="0">
              <a:solidFill>
                <a:schemeClr val="accent6"/>
              </a:solidFill>
              <a:latin typeface="Calibri"/>
              <a:ea typeface="Calibri"/>
              <a:cs typeface="Calibri"/>
              <a:sym typeface="Calibri"/>
            </a:endParaRPr>
          </a:p>
          <a:p>
            <a:pPr marL="457200" lvl="0" indent="-342900" rtl="0">
              <a:spcBef>
                <a:spcPts val="500"/>
              </a:spcBef>
              <a:spcAft>
                <a:spcPts val="0"/>
              </a:spcAft>
              <a:buClr>
                <a:schemeClr val="accent6"/>
              </a:buClr>
              <a:buSzPts val="1800"/>
              <a:buFont typeface="Calibri"/>
              <a:buChar char="•"/>
            </a:pPr>
            <a:r>
              <a:rPr lang="en" sz="1800" dirty="0">
                <a:solidFill>
                  <a:schemeClr val="accent6"/>
                </a:solidFill>
                <a:latin typeface="Calibri"/>
                <a:ea typeface="Calibri"/>
                <a:cs typeface="Calibri"/>
                <a:sym typeface="Calibri"/>
              </a:rPr>
              <a:t>Selective Serotonin Reuptake Inhibitors (SSRIs</a:t>
            </a:r>
            <a:r>
              <a:rPr lang="en" sz="1800" dirty="0" smtClean="0">
                <a:solidFill>
                  <a:schemeClr val="accent6"/>
                </a:solidFill>
                <a:latin typeface="Calibri"/>
                <a:ea typeface="Calibri"/>
                <a:cs typeface="Calibri"/>
                <a:sym typeface="Calibri"/>
              </a:rPr>
              <a:t>)</a:t>
            </a:r>
          </a:p>
          <a:p>
            <a:pPr marL="114300" lvl="0" indent="0" rtl="0">
              <a:spcBef>
                <a:spcPts val="500"/>
              </a:spcBef>
              <a:spcAft>
                <a:spcPts val="0"/>
              </a:spcAft>
              <a:buClr>
                <a:schemeClr val="accent6"/>
              </a:buClr>
              <a:buSzPts val="1800"/>
              <a:buNone/>
            </a:pPr>
            <a:endParaRPr sz="1800" dirty="0">
              <a:solidFill>
                <a:schemeClr val="accent6"/>
              </a:solidFill>
              <a:latin typeface="Calibri"/>
              <a:ea typeface="Calibri"/>
              <a:cs typeface="Calibri"/>
              <a:sym typeface="Calibri"/>
            </a:endParaRPr>
          </a:p>
          <a:p>
            <a:pPr marL="457200" lvl="0" indent="-342900" rtl="0">
              <a:spcBef>
                <a:spcPts val="0"/>
              </a:spcBef>
              <a:spcAft>
                <a:spcPts val="0"/>
              </a:spcAft>
              <a:buClr>
                <a:schemeClr val="accent6"/>
              </a:buClr>
              <a:buSzPts val="1800"/>
              <a:buFont typeface="Calibri"/>
              <a:buChar char="•"/>
            </a:pPr>
            <a:r>
              <a:rPr lang="en" sz="1800" dirty="0">
                <a:solidFill>
                  <a:schemeClr val="accent6"/>
                </a:solidFill>
                <a:latin typeface="Calibri"/>
                <a:ea typeface="Calibri"/>
                <a:cs typeface="Calibri"/>
                <a:sym typeface="Calibri"/>
              </a:rPr>
              <a:t>Serotonin-Norepinephrine Reuptake Inhibitors (SNRIs)</a:t>
            </a:r>
            <a:endParaRPr sz="1800" dirty="0">
              <a:solidFill>
                <a:schemeClr val="accent6"/>
              </a:solidFill>
              <a:latin typeface="Calibri"/>
              <a:ea typeface="Calibri"/>
              <a:cs typeface="Calibri"/>
              <a:sym typeface="Calibri"/>
            </a:endParaRPr>
          </a:p>
          <a:p>
            <a:pPr marL="114300" lvl="0" indent="0" rtl="0">
              <a:spcBef>
                <a:spcPts val="0"/>
              </a:spcBef>
              <a:spcAft>
                <a:spcPts val="0"/>
              </a:spcAft>
              <a:buClr>
                <a:schemeClr val="accent6"/>
              </a:buClr>
              <a:buSzPts val="1800"/>
              <a:buNone/>
            </a:pPr>
            <a:endParaRPr lang="en" sz="1800" dirty="0" smtClean="0">
              <a:solidFill>
                <a:schemeClr val="accent6"/>
              </a:solidFill>
              <a:latin typeface="Calibri"/>
              <a:ea typeface="Calibri"/>
              <a:cs typeface="Calibri"/>
              <a:sym typeface="Calibri"/>
            </a:endParaRPr>
          </a:p>
          <a:p>
            <a:pPr marL="457200" lvl="0" indent="-342900" rtl="0">
              <a:spcBef>
                <a:spcPts val="0"/>
              </a:spcBef>
              <a:spcAft>
                <a:spcPts val="0"/>
              </a:spcAft>
              <a:buClr>
                <a:schemeClr val="accent6"/>
              </a:buClr>
              <a:buSzPts val="1800"/>
              <a:buFont typeface="Calibri"/>
              <a:buChar char="•"/>
            </a:pPr>
            <a:r>
              <a:rPr lang="en" sz="1800" dirty="0" smtClean="0">
                <a:solidFill>
                  <a:schemeClr val="accent6"/>
                </a:solidFill>
                <a:latin typeface="Calibri"/>
                <a:ea typeface="Calibri"/>
                <a:cs typeface="Calibri"/>
                <a:sym typeface="Calibri"/>
              </a:rPr>
              <a:t>Prazosin</a:t>
            </a: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311700" y="597425"/>
            <a:ext cx="8520600" cy="572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Propranolol</a:t>
            </a:r>
            <a:endParaRPr/>
          </a:p>
        </p:txBody>
      </p:sp>
      <p:sp>
        <p:nvSpPr>
          <p:cNvPr id="339" name="Shape 339"/>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81000">
              <a:spcBef>
                <a:spcPts val="480"/>
              </a:spcBef>
              <a:spcAft>
                <a:spcPts val="0"/>
              </a:spcAft>
              <a:buSzPts val="2400"/>
              <a:buFont typeface="Calibri"/>
              <a:buChar char="•"/>
            </a:pPr>
            <a:r>
              <a:rPr lang="en" dirty="0">
                <a:latin typeface="Calibri"/>
                <a:ea typeface="Calibri"/>
                <a:cs typeface="Calibri"/>
                <a:sym typeface="Calibri"/>
              </a:rPr>
              <a:t>Controlled studies have not been conducted in pregnant women </a:t>
            </a:r>
            <a:endParaRPr dirty="0">
              <a:latin typeface="Calibri"/>
              <a:ea typeface="Calibri"/>
              <a:cs typeface="Calibri"/>
              <a:sym typeface="Calibri"/>
            </a:endParaRPr>
          </a:p>
          <a:p>
            <a:pPr marL="457200" lvl="0" indent="-381000">
              <a:spcBef>
                <a:spcPts val="0"/>
              </a:spcBef>
              <a:spcAft>
                <a:spcPts val="0"/>
              </a:spcAft>
              <a:buSzPts val="2400"/>
              <a:buFont typeface="Calibri"/>
              <a:buChar char="•"/>
            </a:pPr>
            <a:r>
              <a:rPr lang="en" dirty="0">
                <a:latin typeface="Calibri"/>
                <a:ea typeface="Calibri"/>
                <a:cs typeface="Calibri"/>
                <a:sym typeface="Calibri"/>
              </a:rPr>
              <a:t>May reduce perfusion of the placenta </a:t>
            </a:r>
            <a:endParaRPr dirty="0">
              <a:latin typeface="Calibri"/>
              <a:ea typeface="Calibri"/>
              <a:cs typeface="Calibri"/>
              <a:sym typeface="Calibri"/>
            </a:endParaRPr>
          </a:p>
          <a:p>
            <a:pPr marL="457200" lvl="0" indent="-381000" rtl="0">
              <a:spcBef>
                <a:spcPts val="0"/>
              </a:spcBef>
              <a:spcAft>
                <a:spcPts val="0"/>
              </a:spcAft>
              <a:buSzPts val="2400"/>
              <a:buFont typeface="Calibri"/>
              <a:buChar char="•"/>
            </a:pPr>
            <a:r>
              <a:rPr lang="en" dirty="0">
                <a:latin typeface="Calibri"/>
                <a:ea typeface="Calibri"/>
                <a:cs typeface="Calibri"/>
                <a:sym typeface="Calibri"/>
              </a:rPr>
              <a:t>Use only if potential benefits outweigh potential </a:t>
            </a:r>
            <a:r>
              <a:rPr lang="en-US" dirty="0">
                <a:latin typeface="Calibri"/>
                <a:ea typeface="Calibri"/>
                <a:cs typeface="Calibri"/>
                <a:sym typeface="Calibri"/>
              </a:rPr>
              <a:t>fetal risks</a:t>
            </a:r>
            <a:endParaRPr dirty="0">
              <a:latin typeface="Calibri"/>
              <a:ea typeface="Calibri"/>
              <a:cs typeface="Calibri"/>
              <a:sym typeface="Calibri"/>
            </a:endParaRPr>
          </a:p>
          <a:p>
            <a:pPr marL="457200" lvl="0" indent="-381000" rtl="0">
              <a:spcBef>
                <a:spcPts val="0"/>
              </a:spcBef>
              <a:spcAft>
                <a:spcPts val="0"/>
              </a:spcAft>
              <a:buSzPts val="2400"/>
              <a:buFont typeface="Calibri"/>
              <a:buChar char="•"/>
            </a:pPr>
            <a:r>
              <a:rPr lang="en" dirty="0">
                <a:latin typeface="Calibri"/>
                <a:ea typeface="Calibri"/>
                <a:cs typeface="Calibri"/>
                <a:sym typeface="Calibri"/>
              </a:rPr>
              <a:t>Some drug is found in mother’s breast milk </a:t>
            </a:r>
            <a:endParaRPr dirty="0">
              <a:latin typeface="Calibri"/>
              <a:ea typeface="Calibri"/>
              <a:cs typeface="Calibri"/>
              <a:sym typeface="Calibri"/>
            </a:endParaRPr>
          </a:p>
          <a:p>
            <a:pPr marL="457200" lvl="0" indent="-381000">
              <a:spcBef>
                <a:spcPts val="0"/>
              </a:spcBef>
              <a:spcAft>
                <a:spcPts val="0"/>
              </a:spcAft>
              <a:buSzPts val="2400"/>
              <a:buFont typeface="Calibri"/>
              <a:buChar char="•"/>
            </a:pPr>
            <a:r>
              <a:rPr lang="en" dirty="0">
                <a:latin typeface="Calibri"/>
                <a:ea typeface="Calibri"/>
                <a:cs typeface="Calibri"/>
                <a:sym typeface="Calibri"/>
              </a:rPr>
              <a:t>Due to high lipid solubility, propranolol is found in breast milk more than many other beta blockers </a:t>
            </a:r>
            <a:endParaRPr dirty="0">
              <a:latin typeface="Calibri"/>
              <a:ea typeface="Calibri"/>
              <a:cs typeface="Calibri"/>
              <a:sym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a:spcBef>
                <a:spcPts val="0"/>
              </a:spcBef>
              <a:spcAft>
                <a:spcPts val="0"/>
              </a:spcAft>
              <a:buNone/>
            </a:pPr>
            <a:r>
              <a:rPr lang="en"/>
              <a:t>Chief Complaint + HPI</a:t>
            </a:r>
            <a:endParaRPr/>
          </a:p>
        </p:txBody>
      </p:sp>
      <p:sp>
        <p:nvSpPr>
          <p:cNvPr id="112" name="Shape 112"/>
          <p:cNvSpPr txBox="1">
            <a:spLocks noGrp="1"/>
          </p:cNvSpPr>
          <p:nvPr>
            <p:ph idx="1"/>
          </p:nvPr>
        </p:nvSpPr>
        <p:spPr>
          <a:xfrm>
            <a:off x="628650" y="1369219"/>
            <a:ext cx="6961758" cy="3263504"/>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600" b="1" dirty="0">
                <a:solidFill>
                  <a:schemeClr val="accent6"/>
                </a:solidFill>
                <a:latin typeface="Calibri"/>
                <a:ea typeface="Calibri"/>
                <a:cs typeface="Calibri"/>
                <a:sym typeface="Calibri"/>
              </a:rPr>
              <a:t>Chief Complaint:</a:t>
            </a:r>
            <a:r>
              <a:rPr lang="en" sz="1600" dirty="0">
                <a:solidFill>
                  <a:schemeClr val="accent6"/>
                </a:solidFill>
                <a:latin typeface="Calibri"/>
                <a:ea typeface="Calibri"/>
                <a:cs typeface="Calibri"/>
                <a:sym typeface="Calibri"/>
              </a:rPr>
              <a:t> referral from PCP for low mood in postpartum period</a:t>
            </a:r>
            <a:endParaRPr sz="1600" dirty="0">
              <a:solidFill>
                <a:schemeClr val="accent6"/>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endParaRPr sz="1600" dirty="0">
              <a:solidFill>
                <a:schemeClr val="accent6"/>
              </a:solidFill>
              <a:latin typeface="Calibri" panose="020F0502020204030204" pitchFamily="34" charset="0"/>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 sz="1600" b="1" dirty="0">
                <a:solidFill>
                  <a:schemeClr val="accent6"/>
                </a:solidFill>
                <a:latin typeface="Calibri" panose="020F0502020204030204" pitchFamily="34" charset="0"/>
                <a:ea typeface="Calibri"/>
                <a:cs typeface="Calibri"/>
                <a:sym typeface="Calibri"/>
              </a:rPr>
              <a:t>History of Present Illness:</a:t>
            </a:r>
            <a:endParaRPr sz="1600" b="1" dirty="0">
              <a:solidFill>
                <a:schemeClr val="accent6"/>
              </a:solidFill>
              <a:latin typeface="Calibri" panose="020F0502020204030204" pitchFamily="34" charset="0"/>
              <a:ea typeface="Calibri"/>
              <a:cs typeface="Calibri"/>
              <a:sym typeface="Calibri"/>
            </a:endParaRPr>
          </a:p>
          <a:p>
            <a:pPr marL="76200" indent="0">
              <a:buNone/>
            </a:pPr>
            <a:r>
              <a:rPr lang="en-US" sz="1600" dirty="0" err="1">
                <a:latin typeface="Calibri" panose="020F0502020204030204" pitchFamily="34" charset="0"/>
              </a:rPr>
              <a:t>Catori</a:t>
            </a:r>
            <a:r>
              <a:rPr lang="en-US" sz="1600" dirty="0">
                <a:latin typeface="Calibri" panose="020F0502020204030204" pitchFamily="34" charset="0"/>
              </a:rPr>
              <a:t> is a 37 year old married, employed Native American female being seen for an intake. She has been referred to psychiatry for assessment in context of her low mood after giving birth two months ago.</a:t>
            </a:r>
          </a:p>
          <a:p>
            <a:pPr marL="76200" indent="0">
              <a:buNone/>
            </a:pPr>
            <a:r>
              <a:rPr lang="en-US" sz="1600" dirty="0">
                <a:latin typeface="Calibri" panose="020F0502020204030204" pitchFamily="34" charset="0"/>
              </a:rPr>
              <a:t> </a:t>
            </a:r>
          </a:p>
          <a:p>
            <a:pPr marL="76200" indent="0">
              <a:buNone/>
            </a:pPr>
            <a:r>
              <a:rPr lang="en-US" sz="1600" u="sng" dirty="0">
                <a:latin typeface="Calibri" panose="020F0502020204030204" pitchFamily="34" charset="0"/>
              </a:rPr>
              <a:t>Pregnancy:</a:t>
            </a:r>
            <a:r>
              <a:rPr lang="en-US" sz="1600" dirty="0">
                <a:latin typeface="Calibri" panose="020F0502020204030204" pitchFamily="34" charset="0"/>
              </a:rPr>
              <a:t> While it was unplanned, both she and her husband desired the pregnancy. She describes having a rough pregnancy with a lot of initial nausea and vomiting followed by a 70 </a:t>
            </a:r>
            <a:r>
              <a:rPr lang="en-US" sz="1600" dirty="0" err="1">
                <a:latin typeface="Calibri" panose="020F0502020204030204" pitchFamily="34" charset="0"/>
              </a:rPr>
              <a:t>lb</a:t>
            </a:r>
            <a:r>
              <a:rPr lang="en-US" sz="1600" dirty="0">
                <a:latin typeface="Calibri" panose="020F0502020204030204" pitchFamily="34" charset="0"/>
              </a:rPr>
              <a:t> weight gain. The pregnancy strained her marriage, and some body image issues had resurfaced for </a:t>
            </a:r>
            <a:r>
              <a:rPr lang="en-US" sz="1600" dirty="0" err="1">
                <a:latin typeface="Calibri" panose="020F0502020204030204" pitchFamily="34" charset="0"/>
              </a:rPr>
              <a:t>Catori</a:t>
            </a:r>
            <a:r>
              <a:rPr lang="en-US" sz="1600" dirty="0">
                <a:latin typeface="Calibri" panose="020F0502020204030204" pitchFamily="34" charset="0"/>
              </a:rPr>
              <a:t>. </a:t>
            </a:r>
          </a:p>
          <a:p>
            <a:pPr marL="0" lvl="0" indent="0">
              <a:spcBef>
                <a:spcPts val="480"/>
              </a:spcBef>
              <a:spcAft>
                <a:spcPts val="0"/>
              </a:spcAft>
              <a:buNone/>
            </a:pP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311700" y="521225"/>
            <a:ext cx="8520600" cy="572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Prazosin</a:t>
            </a:r>
            <a:endParaRPr/>
          </a:p>
        </p:txBody>
      </p:sp>
      <p:sp>
        <p:nvSpPr>
          <p:cNvPr id="345" name="Shape 345"/>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spcBef>
                <a:spcPts val="480"/>
              </a:spcBef>
              <a:spcAft>
                <a:spcPts val="0"/>
              </a:spcAft>
              <a:buNone/>
            </a:pPr>
            <a:r>
              <a:rPr lang="en" b="1">
                <a:latin typeface="Calibri"/>
                <a:ea typeface="Calibri"/>
                <a:cs typeface="Calibri"/>
                <a:sym typeface="Calibri"/>
              </a:rPr>
              <a:t>Class:</a:t>
            </a:r>
            <a:r>
              <a:rPr lang="en">
                <a:latin typeface="Calibri"/>
                <a:ea typeface="Calibri"/>
                <a:cs typeface="Calibri"/>
                <a:sym typeface="Calibri"/>
              </a:rPr>
              <a:t> Alpha 1 Adrenergic Blocker</a:t>
            </a:r>
            <a:endParaRPr>
              <a:latin typeface="Calibri"/>
              <a:ea typeface="Calibri"/>
              <a:cs typeface="Calibri"/>
              <a:sym typeface="Calibri"/>
            </a:endParaRPr>
          </a:p>
          <a:p>
            <a:pPr marL="0" lvl="0" indent="0">
              <a:spcBef>
                <a:spcPts val="480"/>
              </a:spcBef>
              <a:spcAft>
                <a:spcPts val="0"/>
              </a:spcAft>
              <a:buNone/>
            </a:pPr>
            <a:r>
              <a:rPr lang="en" b="1">
                <a:latin typeface="Calibri"/>
                <a:ea typeface="Calibri"/>
                <a:cs typeface="Calibri"/>
                <a:sym typeface="Calibri"/>
              </a:rPr>
              <a:t>Commonly Prescribed for (bold for FDA approved)</a:t>
            </a:r>
            <a:r>
              <a:rPr lang="en">
                <a:latin typeface="Calibri"/>
                <a:ea typeface="Calibri"/>
                <a:cs typeface="Calibri"/>
                <a:sym typeface="Calibri"/>
              </a:rPr>
              <a:t> </a:t>
            </a:r>
            <a:endParaRPr>
              <a:latin typeface="Calibri"/>
              <a:ea typeface="Calibri"/>
              <a:cs typeface="Calibri"/>
              <a:sym typeface="Calibri"/>
            </a:endParaRPr>
          </a:p>
          <a:p>
            <a:pPr marL="0" lvl="0" indent="0">
              <a:spcBef>
                <a:spcPts val="480"/>
              </a:spcBef>
              <a:spcAft>
                <a:spcPts val="0"/>
              </a:spcAft>
              <a:buNone/>
            </a:pPr>
            <a:r>
              <a:rPr lang="en" b="1">
                <a:latin typeface="Calibri"/>
                <a:ea typeface="Calibri"/>
                <a:cs typeface="Calibri"/>
                <a:sym typeface="Calibri"/>
              </a:rPr>
              <a:t>• Hypertension </a:t>
            </a:r>
            <a:endParaRPr b="1">
              <a:latin typeface="Calibri"/>
              <a:ea typeface="Calibri"/>
              <a:cs typeface="Calibri"/>
              <a:sym typeface="Calibri"/>
            </a:endParaRPr>
          </a:p>
          <a:p>
            <a:pPr marL="0" lvl="0" indent="0">
              <a:spcBef>
                <a:spcPts val="480"/>
              </a:spcBef>
              <a:spcAft>
                <a:spcPts val="0"/>
              </a:spcAft>
              <a:buNone/>
            </a:pPr>
            <a:r>
              <a:rPr lang="en">
                <a:latin typeface="Calibri"/>
                <a:ea typeface="Calibri"/>
                <a:cs typeface="Calibri"/>
                <a:sym typeface="Calibri"/>
              </a:rPr>
              <a:t>• Nightmares associated with PTSD </a:t>
            </a:r>
            <a:endParaRPr>
              <a:latin typeface="Calibri"/>
              <a:ea typeface="Calibri"/>
              <a:cs typeface="Calibri"/>
              <a:sym typeface="Calibri"/>
            </a:endParaRPr>
          </a:p>
          <a:p>
            <a:pPr marL="0" lvl="0" indent="0">
              <a:spcBef>
                <a:spcPts val="480"/>
              </a:spcBef>
              <a:spcAft>
                <a:spcPts val="0"/>
              </a:spcAft>
              <a:buNone/>
            </a:pPr>
            <a:r>
              <a:rPr lang="en">
                <a:latin typeface="Calibri"/>
                <a:ea typeface="Calibri"/>
                <a:cs typeface="Calibri"/>
                <a:sym typeface="Calibri"/>
              </a:rPr>
              <a:t>• Blood circulation disorders </a:t>
            </a:r>
            <a:endParaRPr>
              <a:latin typeface="Calibri"/>
              <a:ea typeface="Calibri"/>
              <a:cs typeface="Calibri"/>
              <a:sym typeface="Calibri"/>
            </a:endParaRPr>
          </a:p>
          <a:p>
            <a:pPr marL="0" lvl="0" indent="0">
              <a:spcBef>
                <a:spcPts val="480"/>
              </a:spcBef>
              <a:spcAft>
                <a:spcPts val="0"/>
              </a:spcAft>
              <a:buNone/>
            </a:pPr>
            <a:r>
              <a:rPr lang="en">
                <a:latin typeface="Calibri"/>
                <a:ea typeface="Calibri"/>
                <a:cs typeface="Calibri"/>
                <a:sym typeface="Calibri"/>
              </a:rPr>
              <a:t>• Problems urinating due to enlarged prostate </a:t>
            </a:r>
            <a:endParaRPr>
              <a:latin typeface="Calibri"/>
              <a:ea typeface="Calibri"/>
              <a:cs typeface="Calibri"/>
              <a:sym typeface="Calibri"/>
            </a:endParaRPr>
          </a:p>
          <a:p>
            <a:pPr marL="0" lvl="0" indent="0">
              <a:spcBef>
                <a:spcPts val="480"/>
              </a:spcBef>
              <a:spcAft>
                <a:spcPts val="0"/>
              </a:spcAft>
              <a:buNone/>
            </a:pPr>
            <a:r>
              <a:rPr lang="en">
                <a:latin typeface="Calibri"/>
                <a:ea typeface="Calibri"/>
                <a:cs typeface="Calibri"/>
                <a:sym typeface="Calibri"/>
              </a:rPr>
              <a:t>• Passing of kidney stones </a:t>
            </a:r>
            <a:endParaRPr>
              <a:latin typeface="Calibri"/>
              <a:ea typeface="Calibri"/>
              <a:cs typeface="Calibri"/>
              <a:sym typeface="Calibri"/>
            </a:endParaRPr>
          </a:p>
          <a:p>
            <a:pPr marL="0" lvl="0" indent="0">
              <a:spcBef>
                <a:spcPts val="480"/>
              </a:spcBef>
              <a:spcAft>
                <a:spcPts val="0"/>
              </a:spcAft>
              <a:buNone/>
            </a:pPr>
            <a:endParaRPr>
              <a:latin typeface="Calibri"/>
              <a:ea typeface="Calibri"/>
              <a:cs typeface="Calibri"/>
              <a:sym typeface="Calibri"/>
            </a:endParaRPr>
          </a:p>
          <a:p>
            <a:pPr marL="0" lvl="0" indent="0">
              <a:spcBef>
                <a:spcPts val="480"/>
              </a:spcBef>
              <a:spcAft>
                <a:spcPts val="0"/>
              </a:spcAft>
              <a:buNone/>
            </a:pPr>
            <a:endParaRPr>
              <a:latin typeface="Calibri"/>
              <a:ea typeface="Calibri"/>
              <a:cs typeface="Calibri"/>
              <a:sym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Prazosin</a:t>
            </a:r>
            <a:endParaRPr/>
          </a:p>
        </p:txBody>
      </p:sp>
      <p:sp>
        <p:nvSpPr>
          <p:cNvPr id="351" name="Shape 351"/>
          <p:cNvSpPr txBox="1">
            <a:spLocks noGrp="1"/>
          </p:cNvSpPr>
          <p:nvPr>
            <p:ph type="body" idx="1"/>
          </p:nvPr>
        </p:nvSpPr>
        <p:spPr>
          <a:xfrm>
            <a:off x="178000" y="1107925"/>
            <a:ext cx="8520600" cy="3416400"/>
          </a:xfrm>
          <a:prstGeom prst="rect">
            <a:avLst/>
          </a:prstGeom>
        </p:spPr>
        <p:txBody>
          <a:bodyPr spcFirstLastPara="1" wrap="square" lIns="91425" tIns="91425" rIns="91425" bIns="91425" anchor="t" anchorCtr="0">
            <a:noAutofit/>
          </a:bodyPr>
          <a:lstStyle/>
          <a:p>
            <a:pPr marL="0" lvl="0" indent="0">
              <a:spcBef>
                <a:spcPts val="480"/>
              </a:spcBef>
              <a:spcAft>
                <a:spcPts val="0"/>
              </a:spcAft>
              <a:buNone/>
            </a:pPr>
            <a:r>
              <a:rPr lang="en" dirty="0">
                <a:latin typeface="Calibri"/>
                <a:ea typeface="Calibri"/>
                <a:cs typeface="Calibri"/>
                <a:sym typeface="Calibri"/>
              </a:rPr>
              <a:t>• Controlled studies have not been conducted in pregnant women </a:t>
            </a:r>
            <a:endParaRPr dirty="0">
              <a:latin typeface="Calibri"/>
              <a:ea typeface="Calibri"/>
              <a:cs typeface="Calibri"/>
              <a:sym typeface="Calibri"/>
            </a:endParaRPr>
          </a:p>
          <a:p>
            <a:pPr marL="0" lvl="0" indent="0">
              <a:spcBef>
                <a:spcPts val="480"/>
              </a:spcBef>
              <a:spcAft>
                <a:spcPts val="0"/>
              </a:spcAft>
              <a:buNone/>
            </a:pPr>
            <a:r>
              <a:rPr lang="en" dirty="0">
                <a:latin typeface="Calibri"/>
                <a:ea typeface="Calibri"/>
                <a:cs typeface="Calibri"/>
                <a:sym typeface="Calibri"/>
              </a:rPr>
              <a:t>• Prazosin has been used alone or in combination with other hypotensive agents in severe hypertension of pregnancy, with no fetal or neonatal abnormalities reported </a:t>
            </a:r>
            <a:endParaRPr dirty="0">
              <a:latin typeface="Calibri"/>
              <a:ea typeface="Calibri"/>
              <a:cs typeface="Calibri"/>
              <a:sym typeface="Calibri"/>
            </a:endParaRPr>
          </a:p>
          <a:p>
            <a:pPr marL="0" lvl="0" indent="0">
              <a:spcBef>
                <a:spcPts val="480"/>
              </a:spcBef>
              <a:spcAft>
                <a:spcPts val="0"/>
              </a:spcAft>
              <a:buNone/>
            </a:pPr>
            <a:r>
              <a:rPr lang="en" dirty="0">
                <a:latin typeface="Calibri"/>
                <a:ea typeface="Calibri"/>
                <a:cs typeface="Calibri"/>
                <a:sym typeface="Calibri"/>
              </a:rPr>
              <a:t>• Prazosin should be used during pregnancy only if the potential benefits justify the potential risks to the mother and fetus</a:t>
            </a:r>
            <a:endParaRPr dirty="0">
              <a:latin typeface="Calibri"/>
              <a:ea typeface="Calibri"/>
              <a:cs typeface="Calibri"/>
              <a:sym typeface="Calibri"/>
            </a:endParaRPr>
          </a:p>
          <a:p>
            <a:pPr marL="0" lvl="0" indent="0">
              <a:spcBef>
                <a:spcPts val="480"/>
              </a:spcBef>
              <a:spcAft>
                <a:spcPts val="0"/>
              </a:spcAft>
              <a:buNone/>
            </a:pPr>
            <a:endParaRPr dirty="0">
              <a:latin typeface="Calibri"/>
              <a:ea typeface="Calibri"/>
              <a:cs typeface="Calibri"/>
              <a:sym typeface="Calibri"/>
            </a:endParaRPr>
          </a:p>
          <a:p>
            <a:pPr marL="0" lvl="0" indent="0">
              <a:spcBef>
                <a:spcPts val="480"/>
              </a:spcBef>
              <a:spcAft>
                <a:spcPts val="0"/>
              </a:spcAft>
              <a:buClr>
                <a:schemeClr val="dk1"/>
              </a:buClr>
              <a:buSzPts val="1100"/>
              <a:buFont typeface="Arial"/>
              <a:buNone/>
            </a:pPr>
            <a:r>
              <a:rPr lang="en" b="1" dirty="0">
                <a:latin typeface="Calibri"/>
                <a:ea typeface="Calibri"/>
                <a:cs typeface="Calibri"/>
                <a:sym typeface="Calibri"/>
              </a:rPr>
              <a:t>Maternal Levels:</a:t>
            </a:r>
            <a:r>
              <a:rPr lang="en" dirty="0">
                <a:latin typeface="Calibri"/>
                <a:ea typeface="Calibri"/>
                <a:cs typeface="Calibri"/>
                <a:sym typeface="Calibri"/>
              </a:rPr>
              <a:t> The manufacturer reports that one mother was studied and excreted at most 3% of the dose into her breastmilk</a:t>
            </a:r>
            <a:endParaRPr dirty="0">
              <a:latin typeface="Calibri"/>
              <a:ea typeface="Calibri"/>
              <a:cs typeface="Calibri"/>
              <a:sym typeface="Calibri"/>
            </a:endParaRPr>
          </a:p>
          <a:p>
            <a:pPr marL="0" lvl="0" indent="0">
              <a:spcBef>
                <a:spcPts val="480"/>
              </a:spcBef>
              <a:spcAft>
                <a:spcPts val="0"/>
              </a:spcAft>
              <a:buNone/>
            </a:pPr>
            <a:r>
              <a:rPr lang="en" dirty="0">
                <a:latin typeface="Calibri"/>
                <a:ea typeface="Calibri"/>
                <a:cs typeface="Calibri"/>
                <a:sym typeface="Calibri"/>
              </a:rPr>
              <a:t> </a:t>
            </a:r>
            <a:endParaRPr dirty="0">
              <a:latin typeface="Calibri"/>
              <a:ea typeface="Calibri"/>
              <a:cs typeface="Calibri"/>
              <a:sym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000"/>
              <a:t>Role of Benzodiazepines in PTSD management</a:t>
            </a:r>
            <a:endParaRPr sz="3000"/>
          </a:p>
        </p:txBody>
      </p:sp>
      <p:sp>
        <p:nvSpPr>
          <p:cNvPr id="357" name="Shape 357"/>
          <p:cNvSpPr txBox="1"/>
          <p:nvPr/>
        </p:nvSpPr>
        <p:spPr>
          <a:xfrm>
            <a:off x="408550" y="1017725"/>
            <a:ext cx="7093081" cy="2011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dirty="0">
                <a:solidFill>
                  <a:schemeClr val="accent6"/>
                </a:solidFill>
                <a:latin typeface="Calibri"/>
                <a:ea typeface="Calibri"/>
                <a:cs typeface="Calibri"/>
                <a:sym typeface="Calibri"/>
              </a:rPr>
              <a:t>The evidence is mounting on the harms associated with chronic benzodiazepine use in patients with PTSD. VA/Dod Practice guidelines from 2010 recommend against use of benzodiazepines in patients with PTSD.</a:t>
            </a:r>
            <a:endParaRPr sz="1800" dirty="0">
              <a:solidFill>
                <a:schemeClr val="accent6"/>
              </a:solidFill>
              <a:latin typeface="Calibri"/>
              <a:ea typeface="Calibri"/>
              <a:cs typeface="Calibri"/>
              <a:sym typeface="Calibri"/>
            </a:endParaRPr>
          </a:p>
          <a:p>
            <a:pPr marL="0" lvl="0" indent="0">
              <a:spcBef>
                <a:spcPts val="0"/>
              </a:spcBef>
              <a:spcAft>
                <a:spcPts val="0"/>
              </a:spcAft>
              <a:buNone/>
            </a:pPr>
            <a:endParaRPr sz="1800" dirty="0">
              <a:solidFill>
                <a:schemeClr val="accent6"/>
              </a:solidFill>
              <a:latin typeface="Calibri"/>
              <a:ea typeface="Calibri"/>
              <a:cs typeface="Calibri"/>
              <a:sym typeface="Calibri"/>
            </a:endParaRPr>
          </a:p>
          <a:p>
            <a:pPr marL="0" lvl="0" indent="0">
              <a:spcBef>
                <a:spcPts val="0"/>
              </a:spcBef>
              <a:spcAft>
                <a:spcPts val="0"/>
              </a:spcAft>
              <a:buNone/>
            </a:pPr>
            <a:r>
              <a:rPr lang="en" sz="1800" dirty="0">
                <a:solidFill>
                  <a:schemeClr val="accent6"/>
                </a:solidFill>
                <a:latin typeface="Calibri"/>
                <a:ea typeface="Calibri"/>
                <a:cs typeface="Calibri"/>
                <a:sym typeface="Calibri"/>
              </a:rPr>
              <a:t>There have been two placebo controlled randomized clinical trials of benzodiazepine for treating PTSD. Both trials had negative findings. In (1) Xanax had no benefit in alleviating PTSD symptoms and in (2) Klonopin had no benefit for the tx of PTSD related sleep symptoms</a:t>
            </a:r>
            <a:endParaRPr sz="1800" dirty="0">
              <a:solidFill>
                <a:schemeClr val="accent6"/>
              </a:solidFill>
              <a:latin typeface="Calibri"/>
              <a:ea typeface="Calibri"/>
              <a:cs typeface="Calibri"/>
              <a:sym typeface="Calibri"/>
            </a:endParaRPr>
          </a:p>
          <a:p>
            <a:pPr marL="0" lvl="0" indent="0">
              <a:spcBef>
                <a:spcPts val="0"/>
              </a:spcBef>
              <a:spcAft>
                <a:spcPts val="0"/>
              </a:spcAft>
              <a:buNone/>
            </a:pPr>
            <a:endParaRPr sz="1800" dirty="0">
              <a:solidFill>
                <a:schemeClr val="accent6"/>
              </a:solidFill>
              <a:latin typeface="Calibri"/>
              <a:ea typeface="Calibri"/>
              <a:cs typeface="Calibri"/>
              <a:sym typeface="Calibri"/>
            </a:endParaRPr>
          </a:p>
          <a:p>
            <a:pPr marL="0" lvl="0" indent="0">
              <a:spcBef>
                <a:spcPts val="0"/>
              </a:spcBef>
              <a:spcAft>
                <a:spcPts val="0"/>
              </a:spcAft>
              <a:buNone/>
            </a:pPr>
            <a:r>
              <a:rPr lang="en" sz="1800" dirty="0">
                <a:solidFill>
                  <a:schemeClr val="accent6"/>
                </a:solidFill>
                <a:latin typeface="Calibri"/>
                <a:ea typeface="Calibri"/>
                <a:cs typeface="Calibri"/>
                <a:sym typeface="Calibri"/>
              </a:rPr>
              <a:t>A meta analysis of 18 studies done in 2015 with over 5200 participants found benzodiazepines ineffective for PTSD treatment and noted that the risks associated with their use outweigh potential short term benefits .(3)</a:t>
            </a:r>
            <a:endParaRPr sz="1000" dirty="0">
              <a:solidFill>
                <a:schemeClr val="accent6"/>
              </a:solidFill>
              <a:latin typeface="Calibri"/>
              <a:ea typeface="Calibri"/>
              <a:cs typeface="Calibri"/>
              <a:sym typeface="Calibri"/>
            </a:endParaRPr>
          </a:p>
          <a:p>
            <a:pPr marL="0" lvl="0" indent="0">
              <a:spcBef>
                <a:spcPts val="0"/>
              </a:spcBef>
              <a:spcAft>
                <a:spcPts val="0"/>
              </a:spcAft>
              <a:buNone/>
            </a:pP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Updated Tx Plan</a:t>
            </a:r>
            <a:endParaRPr/>
          </a:p>
        </p:txBody>
      </p:sp>
      <p:sp>
        <p:nvSpPr>
          <p:cNvPr id="363" name="Shape 363"/>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b="1">
                <a:solidFill>
                  <a:schemeClr val="accent6"/>
                </a:solidFill>
                <a:latin typeface="Calibri"/>
                <a:ea typeface="Calibri"/>
                <a:cs typeface="Calibri"/>
                <a:sym typeface="Calibri"/>
              </a:rPr>
              <a:t>Updated Treatment Plan:</a:t>
            </a:r>
            <a:endParaRPr b="1">
              <a:solidFill>
                <a:schemeClr val="accent6"/>
              </a:solidFill>
              <a:latin typeface="Calibri"/>
              <a:ea typeface="Calibri"/>
              <a:cs typeface="Calibri"/>
              <a:sym typeface="Calibri"/>
            </a:endParaRPr>
          </a:p>
          <a:p>
            <a:pPr marL="457200" lvl="0" indent="-381000" rtl="0">
              <a:lnSpc>
                <a:spcPct val="115000"/>
              </a:lnSpc>
              <a:spcBef>
                <a:spcPts val="0"/>
              </a:spcBef>
              <a:spcAft>
                <a:spcPts val="0"/>
              </a:spcAft>
              <a:buClr>
                <a:schemeClr val="accent6"/>
              </a:buClr>
              <a:buSzPts val="2400"/>
              <a:buFont typeface="Calibri"/>
              <a:buChar char="-"/>
            </a:pPr>
            <a:r>
              <a:rPr lang="en">
                <a:solidFill>
                  <a:schemeClr val="accent6"/>
                </a:solidFill>
                <a:latin typeface="Calibri"/>
                <a:ea typeface="Calibri"/>
                <a:cs typeface="Calibri"/>
                <a:sym typeface="Calibri"/>
              </a:rPr>
              <a:t>Explain various therapy modalities to patient, patient opts to try EMDR </a:t>
            </a:r>
            <a:endParaRPr>
              <a:solidFill>
                <a:schemeClr val="accent6"/>
              </a:solidFill>
              <a:latin typeface="Calibri"/>
              <a:ea typeface="Calibri"/>
              <a:cs typeface="Calibri"/>
              <a:sym typeface="Calibri"/>
            </a:endParaRPr>
          </a:p>
          <a:p>
            <a:pPr marL="457200" lvl="0" indent="-381000" rtl="0">
              <a:lnSpc>
                <a:spcPct val="115000"/>
              </a:lnSpc>
              <a:spcBef>
                <a:spcPts val="0"/>
              </a:spcBef>
              <a:spcAft>
                <a:spcPts val="0"/>
              </a:spcAft>
              <a:buClr>
                <a:schemeClr val="accent6"/>
              </a:buClr>
              <a:buSzPts val="2400"/>
              <a:buFont typeface="Calibri"/>
              <a:buChar char="-"/>
            </a:pPr>
            <a:r>
              <a:rPr lang="en">
                <a:solidFill>
                  <a:schemeClr val="accent6"/>
                </a:solidFill>
                <a:latin typeface="Calibri"/>
                <a:ea typeface="Calibri"/>
                <a:cs typeface="Calibri"/>
                <a:sym typeface="Calibri"/>
              </a:rPr>
              <a:t>Propranolol 10mg BID PRN was also started</a:t>
            </a:r>
            <a:endParaRPr>
              <a:solidFill>
                <a:schemeClr val="accent6"/>
              </a:solidFill>
              <a:latin typeface="Calibri"/>
              <a:ea typeface="Calibri"/>
              <a:cs typeface="Calibri"/>
              <a:sym typeface="Calibri"/>
            </a:endParaRPr>
          </a:p>
          <a:p>
            <a:pPr marL="457200" lvl="0" indent="-381000" rtl="0">
              <a:lnSpc>
                <a:spcPct val="115000"/>
              </a:lnSpc>
              <a:spcBef>
                <a:spcPts val="0"/>
              </a:spcBef>
              <a:spcAft>
                <a:spcPts val="0"/>
              </a:spcAft>
              <a:buClr>
                <a:schemeClr val="accent6"/>
              </a:buClr>
              <a:buSzPts val="2400"/>
              <a:buFont typeface="Calibri"/>
              <a:buChar char="-"/>
            </a:pPr>
            <a:r>
              <a:rPr lang="en">
                <a:solidFill>
                  <a:schemeClr val="accent6"/>
                </a:solidFill>
                <a:latin typeface="Calibri"/>
                <a:ea typeface="Calibri"/>
                <a:cs typeface="Calibri"/>
                <a:sym typeface="Calibri"/>
              </a:rPr>
              <a:t>Continue Lexapro 10mg PO QAM</a:t>
            </a:r>
            <a:endParaRPr>
              <a:solidFill>
                <a:schemeClr val="accent6"/>
              </a:solidFill>
              <a:latin typeface="Calibri"/>
              <a:ea typeface="Calibri"/>
              <a:cs typeface="Calibri"/>
              <a:sym typeface="Calibri"/>
            </a:endParaRPr>
          </a:p>
          <a:p>
            <a:pPr marL="457200" lvl="0" indent="-381000" rtl="0">
              <a:lnSpc>
                <a:spcPct val="115000"/>
              </a:lnSpc>
              <a:spcBef>
                <a:spcPts val="0"/>
              </a:spcBef>
              <a:spcAft>
                <a:spcPts val="0"/>
              </a:spcAft>
              <a:buClr>
                <a:schemeClr val="accent6"/>
              </a:buClr>
              <a:buSzPts val="2400"/>
              <a:buFont typeface="Calibri"/>
              <a:buChar char="-"/>
            </a:pPr>
            <a:r>
              <a:rPr lang="en">
                <a:solidFill>
                  <a:schemeClr val="accent6"/>
                </a:solidFill>
                <a:latin typeface="Calibri"/>
                <a:ea typeface="Calibri"/>
                <a:cs typeface="Calibri"/>
                <a:sym typeface="Calibri"/>
              </a:rPr>
              <a:t>Follow up monthly and collaborate with therapist. </a:t>
            </a:r>
            <a:endParaRPr>
              <a:solidFill>
                <a:schemeClr val="accent6"/>
              </a:solidFill>
              <a:latin typeface="Calibri"/>
              <a:ea typeface="Calibri"/>
              <a:cs typeface="Calibri"/>
              <a:sym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6 months later….</a:t>
            </a:r>
            <a:endParaRPr/>
          </a:p>
        </p:txBody>
      </p:sp>
      <p:sp>
        <p:nvSpPr>
          <p:cNvPr id="369" name="Shape 369"/>
          <p:cNvSpPr txBox="1">
            <a:spLocks noGrp="1"/>
          </p:cNvSpPr>
          <p:nvPr>
            <p:ph type="body" idx="1"/>
          </p:nvPr>
        </p:nvSpPr>
        <p:spPr>
          <a:prstGeom prst="rect">
            <a:avLst/>
          </a:prstGeom>
        </p:spPr>
        <p:txBody>
          <a:bodyPr spcFirstLastPara="1" wrap="square" lIns="91425" tIns="91425" rIns="91425" bIns="91425" anchor="t" anchorCtr="0">
            <a:noAutofit/>
          </a:bodyPr>
          <a:lstStyle/>
          <a:p>
            <a:pPr marL="76200" indent="0">
              <a:buNone/>
            </a:pPr>
            <a:r>
              <a:rPr lang="en-US" sz="1600" dirty="0" err="1">
                <a:latin typeface="Calibri" panose="020F0502020204030204" pitchFamily="34" charset="0"/>
              </a:rPr>
              <a:t>Catori</a:t>
            </a:r>
            <a:r>
              <a:rPr lang="en-US" sz="1600" dirty="0">
                <a:latin typeface="Calibri" panose="020F0502020204030204" pitchFamily="34" charset="0"/>
              </a:rPr>
              <a:t> has noted a reduction in PTSD symptoms and panic attacks since engaging in EMDR and taking Lexapro (escitalopram). Over the last 1-2 months she has no longer required PRN propranolol. She is no longer experiencing nightmares. </a:t>
            </a:r>
          </a:p>
          <a:p>
            <a:pPr marL="76200" indent="0">
              <a:buNone/>
            </a:pPr>
            <a:r>
              <a:rPr lang="en-US" sz="1600" dirty="0">
                <a:latin typeface="Calibri" panose="020F0502020204030204" pitchFamily="34" charset="0"/>
              </a:rPr>
              <a:t>She has also been working on assertiveness in therapy and is better able to communicate with her husband. She has returned to work fulltime, relieving much of the financial strain on her family. Her daughter is coming up on her first birthday. While she doesn’t have cerebral palsy, she is still under routine monitoring for seizures.  </a:t>
            </a:r>
          </a:p>
          <a:p>
            <a:pPr marL="76200" indent="0">
              <a:buNone/>
            </a:pPr>
            <a:r>
              <a:rPr lang="en-US" sz="1600" dirty="0" err="1">
                <a:latin typeface="Calibri" panose="020F0502020204030204" pitchFamily="34" charset="0"/>
              </a:rPr>
              <a:t>Catori</a:t>
            </a:r>
            <a:r>
              <a:rPr lang="en-US" sz="1600" dirty="0">
                <a:latin typeface="Calibri" panose="020F0502020204030204" pitchFamily="34" charset="0"/>
              </a:rPr>
              <a:t> is planning to go to the reservation for a month as her mother has fallen quite ill. She is concerned about reemergence of symptoms when surrounded by the setting of her earlier trauma. She tried to find a therapist there but can’t get in on short notice. She is worried her symptoms may return if she is not engaged in therapy.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Discussion</a:t>
            </a:r>
            <a:endParaRPr/>
          </a:p>
        </p:txBody>
      </p:sp>
      <p:sp>
        <p:nvSpPr>
          <p:cNvPr id="375" name="Shape 375"/>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a:solidFill>
                <a:schemeClr val="accent6"/>
              </a:solidFill>
              <a:latin typeface="Calibri"/>
              <a:ea typeface="Calibri"/>
              <a:cs typeface="Calibri"/>
              <a:sym typeface="Calibri"/>
            </a:endParaRPr>
          </a:p>
          <a:p>
            <a:pPr marL="457200" lvl="0" indent="-381000" rtl="0">
              <a:lnSpc>
                <a:spcPct val="115000"/>
              </a:lnSpc>
              <a:spcBef>
                <a:spcPts val="0"/>
              </a:spcBef>
              <a:spcAft>
                <a:spcPts val="0"/>
              </a:spcAft>
              <a:buClr>
                <a:schemeClr val="accent6"/>
              </a:buClr>
              <a:buSzPts val="2400"/>
              <a:buFont typeface="Calibri"/>
              <a:buChar char="•"/>
            </a:pPr>
            <a:r>
              <a:rPr lang="en">
                <a:solidFill>
                  <a:schemeClr val="accent6"/>
                </a:solidFill>
                <a:latin typeface="Calibri"/>
                <a:ea typeface="Calibri"/>
                <a:cs typeface="Calibri"/>
                <a:sym typeface="Calibri"/>
              </a:rPr>
              <a:t>How would you counsel the patient on symptom management?</a:t>
            </a:r>
            <a:endParaRPr>
              <a:solidFill>
                <a:schemeClr val="accent6"/>
              </a:solidFill>
              <a:latin typeface="Calibri"/>
              <a:ea typeface="Calibri"/>
              <a:cs typeface="Calibri"/>
              <a:sym typeface="Calibri"/>
            </a:endParaRPr>
          </a:p>
          <a:p>
            <a:pPr marL="0" lvl="0" indent="0" rtl="0">
              <a:lnSpc>
                <a:spcPct val="115000"/>
              </a:lnSpc>
              <a:spcBef>
                <a:spcPts val="0"/>
              </a:spcBef>
              <a:spcAft>
                <a:spcPts val="0"/>
              </a:spcAft>
              <a:buNone/>
            </a:pPr>
            <a:endParaRPr>
              <a:solidFill>
                <a:schemeClr val="accent6"/>
              </a:solidFill>
              <a:latin typeface="Calibri"/>
              <a:ea typeface="Calibri"/>
              <a:cs typeface="Calibri"/>
              <a:sym typeface="Calibri"/>
            </a:endParaRPr>
          </a:p>
          <a:p>
            <a:pPr marL="457200" lvl="0" indent="-381000" rtl="0">
              <a:lnSpc>
                <a:spcPct val="115000"/>
              </a:lnSpc>
              <a:spcBef>
                <a:spcPts val="0"/>
              </a:spcBef>
              <a:spcAft>
                <a:spcPts val="0"/>
              </a:spcAft>
              <a:buClr>
                <a:schemeClr val="accent6"/>
              </a:buClr>
              <a:buSzPts val="2400"/>
              <a:buFont typeface="Calibri"/>
              <a:buChar char="•"/>
            </a:pPr>
            <a:r>
              <a:rPr lang="en">
                <a:solidFill>
                  <a:schemeClr val="accent6"/>
                </a:solidFill>
                <a:latin typeface="Calibri"/>
                <a:ea typeface="Calibri"/>
                <a:cs typeface="Calibri"/>
                <a:sym typeface="Calibri"/>
              </a:rPr>
              <a:t>What resources would you recommend while she is away?</a:t>
            </a:r>
            <a:endParaRPr>
              <a:solidFill>
                <a:schemeClr val="accent6"/>
              </a:solidFill>
              <a:latin typeface="Calibri"/>
              <a:ea typeface="Calibri"/>
              <a:cs typeface="Calibri"/>
              <a:sym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Mobile Apps</a:t>
            </a:r>
            <a:endParaRPr/>
          </a:p>
        </p:txBody>
      </p:sp>
      <p:sp>
        <p:nvSpPr>
          <p:cNvPr id="381" name="Shape 381"/>
          <p:cNvSpPr txBox="1">
            <a:spLocks noGrp="1"/>
          </p:cNvSpPr>
          <p:nvPr>
            <p:ph type="body" idx="1"/>
          </p:nvPr>
        </p:nvSpPr>
        <p:spPr>
          <a:xfrm>
            <a:off x="4391175" y="1152475"/>
            <a:ext cx="4441200" cy="3416400"/>
          </a:xfrm>
          <a:prstGeom prst="rect">
            <a:avLst/>
          </a:prstGeom>
        </p:spPr>
        <p:txBody>
          <a:bodyPr spcFirstLastPara="1" wrap="square" lIns="91425" tIns="91425" rIns="91425" bIns="91425" anchor="t" anchorCtr="0">
            <a:noAutofit/>
          </a:bodyPr>
          <a:lstStyle/>
          <a:p>
            <a:pPr marL="0" lvl="0" indent="0" rtl="0">
              <a:lnSpc>
                <a:spcPct val="115000"/>
              </a:lnSpc>
              <a:spcBef>
                <a:spcPts val="500"/>
              </a:spcBef>
              <a:spcAft>
                <a:spcPts val="0"/>
              </a:spcAft>
              <a:buClr>
                <a:schemeClr val="dk1"/>
              </a:buClr>
              <a:buSzPts val="1100"/>
              <a:buFont typeface="Arial"/>
              <a:buNone/>
            </a:pPr>
            <a:r>
              <a:rPr lang="en" sz="1800" dirty="0">
                <a:solidFill>
                  <a:schemeClr val="accent6"/>
                </a:solidFill>
                <a:latin typeface="Calibri"/>
                <a:ea typeface="Calibri"/>
                <a:cs typeface="Calibri"/>
                <a:sym typeface="Calibri"/>
              </a:rPr>
              <a:t>•NCPTSD has partnered with a number of organizations to develop a variety of mobile apps.</a:t>
            </a:r>
            <a:endParaRPr sz="1800" dirty="0">
              <a:solidFill>
                <a:schemeClr val="accent6"/>
              </a:solidFill>
              <a:latin typeface="Calibri"/>
              <a:ea typeface="Calibri"/>
              <a:cs typeface="Calibri"/>
              <a:sym typeface="Calibri"/>
            </a:endParaRPr>
          </a:p>
          <a:p>
            <a:pPr marL="0" lvl="0" indent="0" rtl="0">
              <a:lnSpc>
                <a:spcPct val="115000"/>
              </a:lnSpc>
              <a:spcBef>
                <a:spcPts val="1200"/>
              </a:spcBef>
              <a:spcAft>
                <a:spcPts val="0"/>
              </a:spcAft>
              <a:buClr>
                <a:schemeClr val="dk1"/>
              </a:buClr>
              <a:buSzPts val="1100"/>
              <a:buFont typeface="Arial"/>
              <a:buNone/>
            </a:pPr>
            <a:r>
              <a:rPr lang="en" sz="1800" dirty="0">
                <a:solidFill>
                  <a:schemeClr val="accent6"/>
                </a:solidFill>
                <a:latin typeface="Calibri"/>
                <a:ea typeface="Calibri"/>
                <a:cs typeface="Calibri"/>
                <a:sym typeface="Calibri"/>
              </a:rPr>
              <a:t>•Apps are focused on PTSD, related health problems (e.g., insomnia, alcohol use, etc.), or general well-being.</a:t>
            </a:r>
            <a:endParaRPr sz="1800" dirty="0">
              <a:solidFill>
                <a:schemeClr val="accent6"/>
              </a:solidFill>
              <a:latin typeface="Calibri"/>
              <a:ea typeface="Calibri"/>
              <a:cs typeface="Calibri"/>
              <a:sym typeface="Calibri"/>
            </a:endParaRPr>
          </a:p>
          <a:p>
            <a:pPr marL="0" lvl="0" indent="0" rtl="0">
              <a:lnSpc>
                <a:spcPct val="115000"/>
              </a:lnSpc>
              <a:spcBef>
                <a:spcPts val="1200"/>
              </a:spcBef>
              <a:spcAft>
                <a:spcPts val="0"/>
              </a:spcAft>
              <a:buClr>
                <a:schemeClr val="dk1"/>
              </a:buClr>
              <a:buSzPts val="1100"/>
              <a:buFont typeface="Arial"/>
              <a:buNone/>
            </a:pPr>
            <a:r>
              <a:rPr lang="en" sz="1800" dirty="0">
                <a:solidFill>
                  <a:schemeClr val="accent6"/>
                </a:solidFill>
                <a:latin typeface="Calibri"/>
                <a:ea typeface="Calibri"/>
                <a:cs typeface="Calibri"/>
                <a:sym typeface="Calibri"/>
              </a:rPr>
              <a:t>•There are apps for patients, providers, and for use with patient-provider dyads.</a:t>
            </a:r>
            <a:endParaRPr sz="1800" dirty="0">
              <a:solidFill>
                <a:schemeClr val="accent6"/>
              </a:solidFill>
              <a:latin typeface="Calibri"/>
              <a:ea typeface="Calibri"/>
              <a:cs typeface="Calibri"/>
              <a:sym typeface="Calibri"/>
            </a:endParaRPr>
          </a:p>
          <a:p>
            <a:pPr marL="0" lvl="0" indent="0">
              <a:spcBef>
                <a:spcPts val="1200"/>
              </a:spcBef>
              <a:spcAft>
                <a:spcPts val="0"/>
              </a:spcAft>
              <a:buNone/>
            </a:pPr>
            <a:endParaRPr dirty="0"/>
          </a:p>
        </p:txBody>
      </p:sp>
      <p:pic>
        <p:nvPicPr>
          <p:cNvPr id="382" name="Shape 382"/>
          <p:cNvPicPr preferRelativeResize="0"/>
          <p:nvPr/>
        </p:nvPicPr>
        <p:blipFill>
          <a:blip r:embed="rId3">
            <a:alphaModFix/>
          </a:blip>
          <a:stretch>
            <a:fillRect/>
          </a:stretch>
        </p:blipFill>
        <p:spPr>
          <a:xfrm>
            <a:off x="347663" y="1166813"/>
            <a:ext cx="2505075" cy="3571875"/>
          </a:xfrm>
          <a:prstGeom prst="rect">
            <a:avLst/>
          </a:prstGeom>
          <a:noFill/>
          <a:ln>
            <a:noFill/>
          </a:ln>
        </p:spPr>
      </p:pic>
      <p:sp>
        <p:nvSpPr>
          <p:cNvPr id="383" name="Shape 383"/>
          <p:cNvSpPr txBox="1"/>
          <p:nvPr/>
        </p:nvSpPr>
        <p:spPr>
          <a:xfrm>
            <a:off x="6152825" y="4783800"/>
            <a:ext cx="3440700" cy="268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solidFill>
                  <a:schemeClr val="accent1"/>
                </a:solidFill>
              </a:rPr>
              <a:t>Source: NCPTSD</a:t>
            </a:r>
            <a:endParaRPr>
              <a:solidFill>
                <a:schemeClr val="accent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PTSD Coach</a:t>
            </a:r>
            <a:endParaRPr/>
          </a:p>
        </p:txBody>
      </p:sp>
      <p:sp>
        <p:nvSpPr>
          <p:cNvPr id="389" name="Shape 389"/>
          <p:cNvSpPr txBox="1">
            <a:spLocks noGrp="1"/>
          </p:cNvSpPr>
          <p:nvPr>
            <p:ph type="body" idx="1"/>
          </p:nvPr>
        </p:nvSpPr>
        <p:spPr>
          <a:xfrm>
            <a:off x="4225875" y="1152475"/>
            <a:ext cx="4606200" cy="3416400"/>
          </a:xfrm>
          <a:prstGeom prst="rect">
            <a:avLst/>
          </a:prstGeom>
        </p:spPr>
        <p:txBody>
          <a:bodyPr spcFirstLastPara="1" wrap="square" lIns="91425" tIns="91425" rIns="91425" bIns="91425" anchor="t" anchorCtr="0">
            <a:noAutofit/>
          </a:bodyPr>
          <a:lstStyle/>
          <a:p>
            <a:pPr marL="0" lvl="0" indent="0" rtl="0">
              <a:lnSpc>
                <a:spcPct val="80000"/>
              </a:lnSpc>
              <a:spcBef>
                <a:spcPts val="500"/>
              </a:spcBef>
              <a:spcAft>
                <a:spcPts val="0"/>
              </a:spcAft>
              <a:buClr>
                <a:schemeClr val="dk1"/>
              </a:buClr>
              <a:buSzPts val="1100"/>
              <a:buFont typeface="Arial"/>
              <a:buNone/>
            </a:pPr>
            <a:r>
              <a:rPr lang="en" sz="1800">
                <a:solidFill>
                  <a:schemeClr val="accent6"/>
                </a:solidFill>
                <a:latin typeface="Calibri"/>
                <a:ea typeface="Calibri"/>
                <a:cs typeface="Calibri"/>
                <a:sym typeface="Calibri"/>
              </a:rPr>
              <a:t>•PTSD Coach mobile app – more than 275,000 downloads in 98 countries.</a:t>
            </a:r>
            <a:endParaRPr sz="1800">
              <a:solidFill>
                <a:schemeClr val="accent6"/>
              </a:solidFill>
              <a:latin typeface="Calibri"/>
              <a:ea typeface="Calibri"/>
              <a:cs typeface="Calibri"/>
              <a:sym typeface="Calibri"/>
            </a:endParaRPr>
          </a:p>
          <a:p>
            <a:pPr marL="0" lvl="0" indent="0" rtl="0">
              <a:lnSpc>
                <a:spcPct val="80000"/>
              </a:lnSpc>
              <a:spcBef>
                <a:spcPts val="1200"/>
              </a:spcBef>
              <a:spcAft>
                <a:spcPts val="0"/>
              </a:spcAft>
              <a:buClr>
                <a:schemeClr val="dk1"/>
              </a:buClr>
              <a:buSzPts val="1100"/>
              <a:buFont typeface="Arial"/>
              <a:buNone/>
            </a:pPr>
            <a:r>
              <a:rPr lang="en" sz="1800">
                <a:solidFill>
                  <a:schemeClr val="accent6"/>
                </a:solidFill>
                <a:latin typeface="Calibri"/>
                <a:ea typeface="Calibri"/>
                <a:cs typeface="Calibri"/>
                <a:sym typeface="Calibri"/>
              </a:rPr>
              <a:t>•App provides:</a:t>
            </a:r>
            <a:endParaRPr sz="1800">
              <a:solidFill>
                <a:schemeClr val="accent6"/>
              </a:solidFill>
              <a:latin typeface="Calibri"/>
              <a:ea typeface="Calibri"/>
              <a:cs typeface="Calibri"/>
              <a:sym typeface="Calibri"/>
            </a:endParaRPr>
          </a:p>
          <a:p>
            <a:pPr marL="0" lvl="0" indent="0" rtl="0">
              <a:lnSpc>
                <a:spcPct val="80000"/>
              </a:lnSpc>
              <a:spcBef>
                <a:spcPts val="500"/>
              </a:spcBef>
              <a:spcAft>
                <a:spcPts val="0"/>
              </a:spcAft>
              <a:buClr>
                <a:schemeClr val="dk1"/>
              </a:buClr>
              <a:buSzPts val="1100"/>
              <a:buFont typeface="Arial"/>
              <a:buNone/>
            </a:pPr>
            <a:r>
              <a:rPr lang="en" sz="1800">
                <a:solidFill>
                  <a:schemeClr val="accent6"/>
                </a:solidFill>
                <a:latin typeface="Calibri"/>
                <a:ea typeface="Calibri"/>
                <a:cs typeface="Calibri"/>
                <a:sym typeface="Calibri"/>
              </a:rPr>
              <a:t>–Education about PTSD and PTSD treatment</a:t>
            </a:r>
            <a:endParaRPr sz="1800">
              <a:solidFill>
                <a:schemeClr val="accent6"/>
              </a:solidFill>
              <a:latin typeface="Calibri"/>
              <a:ea typeface="Calibri"/>
              <a:cs typeface="Calibri"/>
              <a:sym typeface="Calibri"/>
            </a:endParaRPr>
          </a:p>
          <a:p>
            <a:pPr marL="0" lvl="0" indent="0" rtl="0">
              <a:lnSpc>
                <a:spcPct val="80000"/>
              </a:lnSpc>
              <a:spcBef>
                <a:spcPts val="500"/>
              </a:spcBef>
              <a:spcAft>
                <a:spcPts val="0"/>
              </a:spcAft>
              <a:buClr>
                <a:schemeClr val="dk1"/>
              </a:buClr>
              <a:buSzPts val="1100"/>
              <a:buFont typeface="Arial"/>
              <a:buNone/>
            </a:pPr>
            <a:r>
              <a:rPr lang="en" sz="1800">
                <a:solidFill>
                  <a:schemeClr val="accent6"/>
                </a:solidFill>
                <a:latin typeface="Calibri"/>
                <a:ea typeface="Calibri"/>
                <a:cs typeface="Calibri"/>
                <a:sym typeface="Calibri"/>
              </a:rPr>
              <a:t>–A self-assessment tool</a:t>
            </a:r>
            <a:endParaRPr sz="1800">
              <a:solidFill>
                <a:schemeClr val="accent6"/>
              </a:solidFill>
              <a:latin typeface="Calibri"/>
              <a:ea typeface="Calibri"/>
              <a:cs typeface="Calibri"/>
              <a:sym typeface="Calibri"/>
            </a:endParaRPr>
          </a:p>
          <a:p>
            <a:pPr marL="0" lvl="0" indent="0" rtl="0">
              <a:lnSpc>
                <a:spcPct val="80000"/>
              </a:lnSpc>
              <a:spcBef>
                <a:spcPts val="500"/>
              </a:spcBef>
              <a:spcAft>
                <a:spcPts val="0"/>
              </a:spcAft>
              <a:buClr>
                <a:schemeClr val="dk1"/>
              </a:buClr>
              <a:buSzPts val="1100"/>
              <a:buFont typeface="Arial"/>
              <a:buNone/>
            </a:pPr>
            <a:r>
              <a:rPr lang="en" sz="1800">
                <a:solidFill>
                  <a:schemeClr val="accent6"/>
                </a:solidFill>
                <a:latin typeface="Calibri"/>
                <a:ea typeface="Calibri"/>
                <a:cs typeface="Calibri"/>
                <a:sym typeface="Calibri"/>
              </a:rPr>
              <a:t>–Portable skills to address acute symptoms</a:t>
            </a:r>
            <a:endParaRPr sz="1800">
              <a:solidFill>
                <a:schemeClr val="accent6"/>
              </a:solidFill>
              <a:latin typeface="Calibri"/>
              <a:ea typeface="Calibri"/>
              <a:cs typeface="Calibri"/>
              <a:sym typeface="Calibri"/>
            </a:endParaRPr>
          </a:p>
          <a:p>
            <a:pPr marL="0" lvl="0" indent="0" rtl="0">
              <a:lnSpc>
                <a:spcPct val="80000"/>
              </a:lnSpc>
              <a:spcBef>
                <a:spcPts val="500"/>
              </a:spcBef>
              <a:spcAft>
                <a:spcPts val="0"/>
              </a:spcAft>
              <a:buClr>
                <a:schemeClr val="dk1"/>
              </a:buClr>
              <a:buSzPts val="1100"/>
              <a:buFont typeface="Arial"/>
              <a:buNone/>
            </a:pPr>
            <a:r>
              <a:rPr lang="en" sz="1800">
                <a:solidFill>
                  <a:schemeClr val="accent6"/>
                </a:solidFill>
                <a:latin typeface="Calibri"/>
                <a:ea typeface="Calibri"/>
                <a:cs typeface="Calibri"/>
                <a:sym typeface="Calibri"/>
              </a:rPr>
              <a:t>–Direct connection to crisis support</a:t>
            </a:r>
            <a:endParaRPr sz="1800">
              <a:solidFill>
                <a:schemeClr val="accent6"/>
              </a:solidFill>
              <a:latin typeface="Calibri"/>
              <a:ea typeface="Calibri"/>
              <a:cs typeface="Calibri"/>
              <a:sym typeface="Calibri"/>
            </a:endParaRPr>
          </a:p>
          <a:p>
            <a:pPr marL="0" lvl="0" indent="0" rtl="0">
              <a:lnSpc>
                <a:spcPct val="80000"/>
              </a:lnSpc>
              <a:spcBef>
                <a:spcPts val="1200"/>
              </a:spcBef>
              <a:spcAft>
                <a:spcPts val="1200"/>
              </a:spcAft>
              <a:buNone/>
            </a:pPr>
            <a:r>
              <a:rPr lang="en" sz="1800">
                <a:solidFill>
                  <a:schemeClr val="accent6"/>
                </a:solidFill>
                <a:latin typeface="Calibri"/>
                <a:ea typeface="Calibri"/>
                <a:cs typeface="Calibri"/>
                <a:sym typeface="Calibri"/>
              </a:rPr>
              <a:t>•Used as stand-alone education and symptom management tool, or with face-to-face care.</a:t>
            </a:r>
            <a:endParaRPr>
              <a:latin typeface="Calibri"/>
              <a:ea typeface="Calibri"/>
              <a:cs typeface="Calibri"/>
              <a:sym typeface="Calibri"/>
            </a:endParaRPr>
          </a:p>
        </p:txBody>
      </p:sp>
      <p:pic>
        <p:nvPicPr>
          <p:cNvPr id="390" name="Shape 390"/>
          <p:cNvPicPr preferRelativeResize="0"/>
          <p:nvPr/>
        </p:nvPicPr>
        <p:blipFill>
          <a:blip r:embed="rId3">
            <a:alphaModFix/>
          </a:blip>
          <a:stretch>
            <a:fillRect/>
          </a:stretch>
        </p:blipFill>
        <p:spPr>
          <a:xfrm>
            <a:off x="311700" y="1152475"/>
            <a:ext cx="1692750" cy="2988750"/>
          </a:xfrm>
          <a:prstGeom prst="rect">
            <a:avLst/>
          </a:prstGeom>
          <a:noFill/>
          <a:ln>
            <a:noFill/>
          </a:ln>
        </p:spPr>
      </p:pic>
      <p:pic>
        <p:nvPicPr>
          <p:cNvPr id="391" name="Shape 391"/>
          <p:cNvPicPr preferRelativeResize="0"/>
          <p:nvPr/>
        </p:nvPicPr>
        <p:blipFill>
          <a:blip r:embed="rId4">
            <a:alphaModFix/>
          </a:blip>
          <a:stretch>
            <a:fillRect/>
          </a:stretch>
        </p:blipFill>
        <p:spPr>
          <a:xfrm>
            <a:off x="2231750" y="2235250"/>
            <a:ext cx="1570500" cy="2517575"/>
          </a:xfrm>
          <a:prstGeom prst="rect">
            <a:avLst/>
          </a:prstGeom>
          <a:noFill/>
          <a:ln>
            <a:noFill/>
          </a:ln>
        </p:spPr>
      </p:pic>
      <p:sp>
        <p:nvSpPr>
          <p:cNvPr id="392" name="Shape 392"/>
          <p:cNvSpPr txBox="1"/>
          <p:nvPr/>
        </p:nvSpPr>
        <p:spPr>
          <a:xfrm>
            <a:off x="818825" y="4783800"/>
            <a:ext cx="3440700" cy="268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solidFill>
                  <a:schemeClr val="accent1"/>
                </a:solidFill>
              </a:rPr>
              <a:t>Source: NCPTSD</a:t>
            </a:r>
            <a:endParaRPr>
              <a:solidFill>
                <a:schemeClr val="accent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800"/>
              <a:t>Treatment Companion Apps</a:t>
            </a:r>
            <a:endParaRPr sz="4800"/>
          </a:p>
        </p:txBody>
      </p:sp>
      <p:sp>
        <p:nvSpPr>
          <p:cNvPr id="398" name="Shape 398"/>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spcBef>
                <a:spcPts val="480"/>
              </a:spcBef>
              <a:spcAft>
                <a:spcPts val="0"/>
              </a:spcAft>
              <a:buNone/>
            </a:pPr>
            <a:endParaRPr/>
          </a:p>
        </p:txBody>
      </p:sp>
      <p:pic>
        <p:nvPicPr>
          <p:cNvPr id="399" name="Shape 399"/>
          <p:cNvPicPr preferRelativeResize="0"/>
          <p:nvPr/>
        </p:nvPicPr>
        <p:blipFill>
          <a:blip r:embed="rId3">
            <a:alphaModFix/>
          </a:blip>
          <a:stretch>
            <a:fillRect/>
          </a:stretch>
        </p:blipFill>
        <p:spPr>
          <a:xfrm>
            <a:off x="3265125" y="1252525"/>
            <a:ext cx="1771650" cy="2638425"/>
          </a:xfrm>
          <a:prstGeom prst="rect">
            <a:avLst/>
          </a:prstGeom>
          <a:noFill/>
          <a:ln>
            <a:noFill/>
          </a:ln>
        </p:spPr>
      </p:pic>
      <p:pic>
        <p:nvPicPr>
          <p:cNvPr id="400" name="Shape 400"/>
          <p:cNvPicPr preferRelativeResize="0"/>
          <p:nvPr/>
        </p:nvPicPr>
        <p:blipFill>
          <a:blip r:embed="rId4">
            <a:alphaModFix/>
          </a:blip>
          <a:stretch>
            <a:fillRect/>
          </a:stretch>
        </p:blipFill>
        <p:spPr>
          <a:xfrm>
            <a:off x="475838" y="1247775"/>
            <a:ext cx="1781175" cy="26479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Shape 404"/>
        <p:cNvGrpSpPr/>
        <p:nvPr/>
      </p:nvGrpSpPr>
      <p:grpSpPr>
        <a:xfrm>
          <a:off x="0" y="0"/>
          <a:ext cx="0" cy="0"/>
          <a:chOff x="0" y="0"/>
          <a:chExt cx="0" cy="0"/>
        </a:xfrm>
      </p:grpSpPr>
      <p:pic>
        <p:nvPicPr>
          <p:cNvPr id="405" name="Shape 405"/>
          <p:cNvPicPr preferRelativeResize="0"/>
          <p:nvPr/>
        </p:nvPicPr>
        <p:blipFill>
          <a:blip r:embed="rId3">
            <a:alphaModFix/>
          </a:blip>
          <a:stretch>
            <a:fillRect/>
          </a:stretch>
        </p:blipFill>
        <p:spPr>
          <a:xfrm>
            <a:off x="1099925" y="0"/>
            <a:ext cx="7133875" cy="5143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HPI (cont.)</a:t>
            </a:r>
            <a:endParaRPr/>
          </a:p>
        </p:txBody>
      </p:sp>
      <p:sp>
        <p:nvSpPr>
          <p:cNvPr id="118" name="Shape 118"/>
          <p:cNvSpPr txBox="1">
            <a:spLocks noGrp="1"/>
          </p:cNvSpPr>
          <p:nvPr>
            <p:ph idx="1"/>
          </p:nvPr>
        </p:nvSpPr>
        <p:spPr>
          <a:xfrm>
            <a:off x="628650" y="1369219"/>
            <a:ext cx="6872981" cy="3611154"/>
          </a:xfrm>
          <a:prstGeom prst="rect">
            <a:avLst/>
          </a:prstGeom>
        </p:spPr>
        <p:txBody>
          <a:bodyPr spcFirstLastPara="1" wrap="square" lIns="91425" tIns="91425" rIns="91425" bIns="91425" anchor="t" anchorCtr="0">
            <a:noAutofit/>
          </a:bodyPr>
          <a:lstStyle/>
          <a:p>
            <a:pPr marL="0" lvl="0" indent="0">
              <a:lnSpc>
                <a:spcPct val="115000"/>
              </a:lnSpc>
              <a:spcBef>
                <a:spcPts val="0"/>
              </a:spcBef>
              <a:buClr>
                <a:schemeClr val="dk1"/>
              </a:buClr>
              <a:buSzPts val="1100"/>
              <a:buNone/>
            </a:pPr>
            <a:r>
              <a:rPr lang="en" sz="1600" u="sng" dirty="0">
                <a:solidFill>
                  <a:schemeClr val="accent6"/>
                </a:solidFill>
                <a:latin typeface="Calibri"/>
                <a:ea typeface="Calibri"/>
                <a:cs typeface="Calibri"/>
                <a:sym typeface="Calibri"/>
              </a:rPr>
              <a:t>Delivery:</a:t>
            </a:r>
            <a:r>
              <a:rPr lang="en" sz="1600" dirty="0">
                <a:solidFill>
                  <a:schemeClr val="accent6"/>
                </a:solidFill>
                <a:latin typeface="Calibri"/>
                <a:ea typeface="Calibri"/>
                <a:cs typeface="Calibri"/>
                <a:sym typeface="Calibri"/>
              </a:rPr>
              <a:t> </a:t>
            </a:r>
            <a:r>
              <a:rPr lang="en-US" sz="1600" dirty="0">
                <a:latin typeface="Calibri" panose="020F0502020204030204" pitchFamily="34" charset="0"/>
              </a:rPr>
              <a:t>Though initially reluctant to discuss her experience of labor and delivery, she eventually described a significant complication that was traumatic for her. Labor stopped progressing, and she had to undergo a C-Section for which she was unprepared. When the he possibility had been raised earlier she had refused as she was worried about needing pain medication after. Per </a:t>
            </a:r>
            <a:r>
              <a:rPr lang="en-US" sz="1600" dirty="0" err="1">
                <a:latin typeface="Calibri" panose="020F0502020204030204" pitchFamily="34" charset="0"/>
              </a:rPr>
              <a:t>Catori</a:t>
            </a:r>
            <a:r>
              <a:rPr lang="en-US" sz="1600" dirty="0">
                <a:latin typeface="Calibri" panose="020F0502020204030204" pitchFamily="34" charset="0"/>
              </a:rPr>
              <a:t>, the scar split open after her C-Section and the wound got infected. She was afraid to go on pain medication due to her history of opioid use disorder with multiple years of sobriety and opted to stay on NSAIDS. This resulted in a prolonged recovery as well as pain with moving. Meanwhile the baby was in the ICU for “some breathing issue.” She discusses being “terrified” and feeling like a failure. Says “if I weren’t so fat, none of this would have happened and my baby would have been fine.” </a:t>
            </a:r>
            <a:endParaRPr dirty="0">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411" name="Shape 411"/>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spcBef>
                <a:spcPts val="480"/>
              </a:spcBef>
              <a:spcAft>
                <a:spcPts val="0"/>
              </a:spcAft>
              <a:buNone/>
            </a:pPr>
            <a:endParaRPr/>
          </a:p>
        </p:txBody>
      </p:sp>
      <p:pic>
        <p:nvPicPr>
          <p:cNvPr id="412" name="Shape 412"/>
          <p:cNvPicPr preferRelativeResize="0"/>
          <p:nvPr/>
        </p:nvPicPr>
        <p:blipFill>
          <a:blip r:embed="rId3">
            <a:alphaModFix/>
          </a:blip>
          <a:stretch>
            <a:fillRect/>
          </a:stretch>
        </p:blipFill>
        <p:spPr>
          <a:xfrm>
            <a:off x="1343025" y="152400"/>
            <a:ext cx="6457950" cy="48387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PILOTS Database</a:t>
            </a:r>
            <a:endParaRPr/>
          </a:p>
        </p:txBody>
      </p:sp>
      <p:sp>
        <p:nvSpPr>
          <p:cNvPr id="418" name="Shape 418"/>
          <p:cNvSpPr txBox="1">
            <a:spLocks noGrp="1"/>
          </p:cNvSpPr>
          <p:nvPr>
            <p:ph type="body" idx="1"/>
          </p:nvPr>
        </p:nvSpPr>
        <p:spPr>
          <a:xfrm>
            <a:off x="5321075" y="1152475"/>
            <a:ext cx="3511200" cy="3416400"/>
          </a:xfrm>
          <a:prstGeom prst="rect">
            <a:avLst/>
          </a:prstGeom>
        </p:spPr>
        <p:txBody>
          <a:bodyPr spcFirstLastPara="1" wrap="square" lIns="91425" tIns="91425" rIns="91425" bIns="91425" anchor="t" anchorCtr="0">
            <a:noAutofit/>
          </a:bodyPr>
          <a:lstStyle/>
          <a:p>
            <a:pPr marL="0" lvl="0" indent="0" rtl="0">
              <a:lnSpc>
                <a:spcPct val="115000"/>
              </a:lnSpc>
              <a:spcBef>
                <a:spcPts val="400"/>
              </a:spcBef>
              <a:spcAft>
                <a:spcPts val="0"/>
              </a:spcAft>
              <a:buClr>
                <a:schemeClr val="dk1"/>
              </a:buClr>
              <a:buSzPts val="1100"/>
              <a:buFont typeface="Arial"/>
              <a:buNone/>
            </a:pPr>
            <a:r>
              <a:rPr lang="en" sz="1800">
                <a:solidFill>
                  <a:schemeClr val="accent6"/>
                </a:solidFill>
                <a:latin typeface="Arial"/>
                <a:ea typeface="Arial"/>
                <a:cs typeface="Arial"/>
                <a:sym typeface="Arial"/>
              </a:rPr>
              <a:t>•</a:t>
            </a:r>
            <a:r>
              <a:rPr lang="en" sz="1800">
                <a:solidFill>
                  <a:schemeClr val="accent6"/>
                </a:solidFill>
                <a:latin typeface="Calibri"/>
                <a:ea typeface="Calibri"/>
                <a:cs typeface="Calibri"/>
                <a:sym typeface="Calibri"/>
              </a:rPr>
              <a:t>The </a:t>
            </a:r>
            <a:r>
              <a:rPr lang="en" sz="1800" b="1">
                <a:solidFill>
                  <a:schemeClr val="accent6"/>
                </a:solidFill>
                <a:latin typeface="Calibri"/>
                <a:ea typeface="Calibri"/>
                <a:cs typeface="Calibri"/>
                <a:sym typeface="Calibri"/>
              </a:rPr>
              <a:t>Published International Literature on Traumatic Stress </a:t>
            </a:r>
            <a:r>
              <a:rPr lang="en" sz="1800">
                <a:solidFill>
                  <a:schemeClr val="accent6"/>
                </a:solidFill>
                <a:latin typeface="Calibri"/>
                <a:ea typeface="Calibri"/>
                <a:cs typeface="Calibri"/>
                <a:sym typeface="Calibri"/>
              </a:rPr>
              <a:t>(</a:t>
            </a:r>
            <a:r>
              <a:rPr lang="en" sz="1800" b="1">
                <a:solidFill>
                  <a:schemeClr val="accent6"/>
                </a:solidFill>
                <a:latin typeface="Calibri"/>
                <a:ea typeface="Calibri"/>
                <a:cs typeface="Calibri"/>
                <a:sym typeface="Calibri"/>
              </a:rPr>
              <a:t>PILOTS</a:t>
            </a:r>
            <a:r>
              <a:rPr lang="en" sz="1800">
                <a:solidFill>
                  <a:schemeClr val="accent6"/>
                </a:solidFill>
                <a:latin typeface="Calibri"/>
                <a:ea typeface="Calibri"/>
                <a:cs typeface="Calibri"/>
                <a:sym typeface="Calibri"/>
              </a:rPr>
              <a:t>) Database is an electronic index to the worldwide literature on trauma and PTSD.</a:t>
            </a:r>
            <a:endParaRPr sz="1800">
              <a:solidFill>
                <a:schemeClr val="accent6"/>
              </a:solidFill>
              <a:latin typeface="Calibri"/>
              <a:ea typeface="Calibri"/>
              <a:cs typeface="Calibri"/>
              <a:sym typeface="Calibri"/>
            </a:endParaRPr>
          </a:p>
          <a:p>
            <a:pPr marL="0" lvl="0" indent="0" rtl="0">
              <a:lnSpc>
                <a:spcPct val="115000"/>
              </a:lnSpc>
              <a:spcBef>
                <a:spcPts val="1800"/>
              </a:spcBef>
              <a:spcAft>
                <a:spcPts val="0"/>
              </a:spcAft>
              <a:buClr>
                <a:schemeClr val="dk1"/>
              </a:buClr>
              <a:buSzPts val="1100"/>
              <a:buFont typeface="Arial"/>
              <a:buNone/>
            </a:pPr>
            <a:r>
              <a:rPr lang="en" sz="1800">
                <a:solidFill>
                  <a:schemeClr val="accent6"/>
                </a:solidFill>
                <a:latin typeface="Arial"/>
                <a:ea typeface="Arial"/>
                <a:cs typeface="Arial"/>
                <a:sym typeface="Arial"/>
              </a:rPr>
              <a:t>•</a:t>
            </a:r>
            <a:r>
              <a:rPr lang="en" sz="1800">
                <a:solidFill>
                  <a:schemeClr val="accent6"/>
                </a:solidFill>
                <a:latin typeface="Calibri"/>
                <a:ea typeface="Calibri"/>
                <a:cs typeface="Calibri"/>
                <a:sym typeface="Calibri"/>
              </a:rPr>
              <a:t>Currently, PILOTS has close to 55,000 searchable citations (e.g., articles, book chapters, dissertations).</a:t>
            </a:r>
            <a:endParaRPr sz="1800">
              <a:solidFill>
                <a:schemeClr val="accent6"/>
              </a:solidFill>
              <a:latin typeface="Calibri"/>
              <a:ea typeface="Calibri"/>
              <a:cs typeface="Calibri"/>
              <a:sym typeface="Calibri"/>
            </a:endParaRPr>
          </a:p>
          <a:p>
            <a:pPr marL="0" lvl="0" indent="0">
              <a:spcBef>
                <a:spcPts val="1800"/>
              </a:spcBef>
              <a:spcAft>
                <a:spcPts val="0"/>
              </a:spcAft>
              <a:buNone/>
            </a:pPr>
            <a:endParaRPr/>
          </a:p>
        </p:txBody>
      </p:sp>
      <p:pic>
        <p:nvPicPr>
          <p:cNvPr id="419" name="Shape 419"/>
          <p:cNvPicPr preferRelativeResize="0"/>
          <p:nvPr/>
        </p:nvPicPr>
        <p:blipFill>
          <a:blip r:embed="rId3">
            <a:alphaModFix/>
          </a:blip>
          <a:stretch>
            <a:fillRect/>
          </a:stretch>
        </p:blipFill>
        <p:spPr>
          <a:xfrm>
            <a:off x="311700" y="1190625"/>
            <a:ext cx="4937050" cy="3416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Children and Parenting</a:t>
            </a:r>
            <a:endParaRPr lang="en-US" dirty="0"/>
          </a:p>
        </p:txBody>
      </p:sp>
      <p:sp>
        <p:nvSpPr>
          <p:cNvPr id="3" name="Text Placeholder 2"/>
          <p:cNvSpPr>
            <a:spLocks noGrp="1"/>
          </p:cNvSpPr>
          <p:nvPr>
            <p:ph type="body" idx="1"/>
          </p:nvPr>
        </p:nvSpPr>
        <p:spPr/>
        <p:txBody>
          <a:bodyPr/>
          <a:lstStyle/>
          <a:p>
            <a:r>
              <a:rPr lang="en-US" dirty="0" smtClean="0"/>
              <a:t>Intergenerational patterns/epigenetic load</a:t>
            </a:r>
          </a:p>
          <a:p>
            <a:r>
              <a:rPr lang="en-US" dirty="0" smtClean="0"/>
              <a:t>Offer parenting strategies to mother</a:t>
            </a:r>
          </a:p>
          <a:p>
            <a:r>
              <a:rPr lang="en-US" dirty="0" smtClean="0"/>
              <a:t>Consider</a:t>
            </a:r>
            <a:endParaRPr lang="en-US" sz="3600" dirty="0" smtClean="0"/>
          </a:p>
          <a:p>
            <a:pPr lvl="1"/>
            <a:r>
              <a:rPr lang="en-US" sz="2400" dirty="0" smtClean="0"/>
              <a:t>Family therapy</a:t>
            </a:r>
          </a:p>
          <a:p>
            <a:pPr lvl="1"/>
            <a:r>
              <a:rPr lang="en-US" sz="2400" dirty="0" smtClean="0"/>
              <a:t>Individual therapy for the child</a:t>
            </a:r>
            <a:endParaRPr lang="en-US" sz="24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extLst>
      <p:ext uri="{BB962C8B-B14F-4D97-AF65-F5344CB8AC3E}">
        <p14:creationId xmlns:p14="http://schemas.microsoft.com/office/powerpoint/2010/main" val="3544034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45073"/>
            <a:ext cx="8229600" cy="1200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a:t>HPI (cont.)</a:t>
            </a:r>
            <a:endParaRPr dirty="0"/>
          </a:p>
        </p:txBody>
      </p:sp>
      <p:sp>
        <p:nvSpPr>
          <p:cNvPr id="124" name="Shape 124"/>
          <p:cNvSpPr txBox="1">
            <a:spLocks noGrp="1"/>
          </p:cNvSpPr>
          <p:nvPr>
            <p:ph idx="1"/>
          </p:nvPr>
        </p:nvSpPr>
        <p:spPr>
          <a:xfrm>
            <a:off x="457200" y="916833"/>
            <a:ext cx="6884633" cy="4045783"/>
          </a:xfrm>
          <a:prstGeom prst="rect">
            <a:avLst/>
          </a:prstGeom>
        </p:spPr>
        <p:txBody>
          <a:bodyPr spcFirstLastPara="1" wrap="square" lIns="91425" tIns="91425" rIns="91425" bIns="91425" anchor="t" anchorCtr="0">
            <a:noAutofit/>
          </a:bodyPr>
          <a:lstStyle/>
          <a:p>
            <a:pPr marL="76200" indent="0">
              <a:buNone/>
            </a:pPr>
            <a:r>
              <a:rPr lang="en" sz="1600" u="sng" dirty="0">
                <a:solidFill>
                  <a:schemeClr val="accent6"/>
                </a:solidFill>
                <a:latin typeface="Calibri" panose="020F0502020204030204" pitchFamily="34" charset="0"/>
                <a:ea typeface="Arial"/>
                <a:cs typeface="Arial"/>
                <a:sym typeface="Arial"/>
              </a:rPr>
              <a:t>Postpartum</a:t>
            </a:r>
            <a:r>
              <a:rPr lang="en" sz="1600" dirty="0">
                <a:solidFill>
                  <a:schemeClr val="accent6"/>
                </a:solidFill>
                <a:latin typeface="Calibri" panose="020F0502020204030204" pitchFamily="34" charset="0"/>
                <a:ea typeface="Arial"/>
                <a:cs typeface="Arial"/>
                <a:sym typeface="Arial"/>
              </a:rPr>
              <a:t>: </a:t>
            </a:r>
            <a:r>
              <a:rPr lang="en-US" sz="1600" dirty="0">
                <a:latin typeface="Calibri" panose="020F0502020204030204" pitchFamily="34" charset="0"/>
              </a:rPr>
              <a:t>The baby is currently 2 months old and may have residual deficits and possible Cerebral Palsy. </a:t>
            </a:r>
            <a:r>
              <a:rPr lang="en-US" sz="1600" dirty="0" err="1">
                <a:latin typeface="Calibri" panose="020F0502020204030204" pitchFamily="34" charset="0"/>
              </a:rPr>
              <a:t>Catori</a:t>
            </a:r>
            <a:r>
              <a:rPr lang="en-US" sz="1600" dirty="0">
                <a:latin typeface="Calibri" panose="020F0502020204030204" pitchFamily="34" charset="0"/>
              </a:rPr>
              <a:t> is trying to go back to work for financial reasons, but she is having difficulty concentrating. She is unable to stay at work the whole day, worrying something might have happened to her baby. Her manager has been flexible finding her things she can do from home, but </a:t>
            </a:r>
            <a:r>
              <a:rPr lang="en-US" sz="1600" dirty="0" err="1">
                <a:latin typeface="Calibri" panose="020F0502020204030204" pitchFamily="34" charset="0"/>
              </a:rPr>
              <a:t>Catori</a:t>
            </a:r>
            <a:r>
              <a:rPr lang="en-US" sz="1600" dirty="0">
                <a:latin typeface="Calibri" panose="020F0502020204030204" pitchFamily="34" charset="0"/>
              </a:rPr>
              <a:t> worries this support will not last long. She finds it difficult to be at her desk as she feels “jumpy”, noting that when co-workers put a hand on her chair she starts “freaking out”, becoming overwhelmed with a sense of dread and panic. She reports intrusive thoughts about the day of the birth, noting “most moms love to tell their birth story, but I cry when someone asks about it.” She reports she doesn’t feel like herself anymore. She finds it hard to do dressing changes on her wound, which is still healing. She reports feeling her emotions are more numbed. She also reports feeling restless and tense. </a:t>
            </a:r>
          </a:p>
          <a:p>
            <a:pPr marL="76200" indent="0">
              <a:buNone/>
            </a:pPr>
            <a:r>
              <a:rPr lang="en-US" sz="1600" dirty="0" smtClean="0">
                <a:latin typeface="Calibri" panose="020F0502020204030204" pitchFamily="34" charset="0"/>
              </a:rPr>
              <a:t>She </a:t>
            </a:r>
            <a:r>
              <a:rPr lang="en-US" sz="1600" dirty="0">
                <a:latin typeface="Calibri" panose="020F0502020204030204" pitchFamily="34" charset="0"/>
              </a:rPr>
              <a:t>has had her mother-in-law move in to the house to help with the kids and housework. She alludes to increased tension between herself and her husband but is quite reluctant to discuss details when probed. </a:t>
            </a:r>
          </a:p>
          <a:p>
            <a:pPr marL="0" lvl="0" indent="0" rtl="0">
              <a:lnSpc>
                <a:spcPct val="115000"/>
              </a:lnSpc>
              <a:spcBef>
                <a:spcPts val="0"/>
              </a:spcBef>
              <a:spcAft>
                <a:spcPts val="0"/>
              </a:spcAft>
              <a:buClr>
                <a:schemeClr val="dk1"/>
              </a:buClr>
              <a:buSzPts val="1100"/>
              <a:buFont typeface="Arial"/>
              <a:buNone/>
            </a:pPr>
            <a:endParaRPr sz="1600" dirty="0">
              <a:solidFill>
                <a:schemeClr val="accent6"/>
              </a:solidFill>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smtClean="0"/>
              <a:t>Mental Status Exam</a:t>
            </a:r>
            <a:endParaRPr dirty="0"/>
          </a:p>
        </p:txBody>
      </p:sp>
      <p:sp>
        <p:nvSpPr>
          <p:cNvPr id="130" name="Shape 130"/>
          <p:cNvSpPr txBox="1">
            <a:spLocks noGrp="1"/>
          </p:cNvSpPr>
          <p:nvPr>
            <p:ph idx="1"/>
          </p:nvPr>
        </p:nvSpPr>
        <p:spPr>
          <a:xfrm>
            <a:off x="463640" y="1040238"/>
            <a:ext cx="8229600" cy="3394500"/>
          </a:xfrm>
          <a:prstGeom prst="rect">
            <a:avLst/>
          </a:prstGeom>
        </p:spPr>
        <p:txBody>
          <a:bodyPr spcFirstLastPara="1" wrap="square" lIns="91425" tIns="91425" rIns="91425" bIns="91425" anchor="t" anchorCtr="0">
            <a:noAutofit/>
          </a:bodyPr>
          <a:lstStyle/>
          <a:p>
            <a:pPr marL="285750" indent="-285750">
              <a:lnSpc>
                <a:spcPct val="115000"/>
              </a:lnSpc>
              <a:spcBef>
                <a:spcPts val="0"/>
              </a:spcBef>
              <a:buClr>
                <a:schemeClr val="dk1"/>
              </a:buClr>
              <a:buSzPts val="1100"/>
            </a:pPr>
            <a:r>
              <a:rPr lang="en" sz="1600" dirty="0" smtClean="0">
                <a:solidFill>
                  <a:schemeClr val="accent6"/>
                </a:solidFill>
                <a:latin typeface="Calibri"/>
                <a:ea typeface="Calibri"/>
                <a:cs typeface="Calibri"/>
                <a:sym typeface="Calibri"/>
              </a:rPr>
              <a:t>Adult </a:t>
            </a:r>
            <a:r>
              <a:rPr lang="en" sz="1600" dirty="0">
                <a:solidFill>
                  <a:schemeClr val="accent6"/>
                </a:solidFill>
                <a:latin typeface="Calibri"/>
                <a:ea typeface="Calibri"/>
                <a:cs typeface="Calibri"/>
                <a:sym typeface="Calibri"/>
              </a:rPr>
              <a:t>Native American women, obese, with good hygiene and casual attire. </a:t>
            </a:r>
            <a:endParaRPr lang="en" sz="1600" dirty="0" smtClean="0">
              <a:solidFill>
                <a:schemeClr val="accent6"/>
              </a:solidFill>
              <a:latin typeface="Calibri"/>
              <a:ea typeface="Calibri"/>
              <a:cs typeface="Calibri"/>
              <a:sym typeface="Calibri"/>
            </a:endParaRPr>
          </a:p>
          <a:p>
            <a:pPr marL="285750" indent="-285750">
              <a:lnSpc>
                <a:spcPct val="115000"/>
              </a:lnSpc>
              <a:spcBef>
                <a:spcPts val="0"/>
              </a:spcBef>
              <a:buClr>
                <a:schemeClr val="dk1"/>
              </a:buClr>
              <a:buSzPts val="1100"/>
            </a:pPr>
            <a:r>
              <a:rPr lang="en" sz="1600" dirty="0" smtClean="0">
                <a:solidFill>
                  <a:schemeClr val="accent6"/>
                </a:solidFill>
                <a:latin typeface="Calibri"/>
                <a:ea typeface="Calibri"/>
                <a:cs typeface="Calibri"/>
                <a:sym typeface="Calibri"/>
              </a:rPr>
              <a:t>Makes </a:t>
            </a:r>
            <a:r>
              <a:rPr lang="en" sz="1600" dirty="0">
                <a:solidFill>
                  <a:schemeClr val="accent6"/>
                </a:solidFill>
                <a:latin typeface="Calibri"/>
                <a:ea typeface="Calibri"/>
                <a:cs typeface="Calibri"/>
                <a:sym typeface="Calibri"/>
              </a:rPr>
              <a:t>fair eye contact, is tearful at times, with mild psychomotor slowing. </a:t>
            </a:r>
            <a:endParaRPr lang="en" sz="1600" dirty="0" smtClean="0">
              <a:solidFill>
                <a:schemeClr val="accent6"/>
              </a:solidFill>
              <a:latin typeface="Calibri"/>
              <a:ea typeface="Calibri"/>
              <a:cs typeface="Calibri"/>
              <a:sym typeface="Calibri"/>
            </a:endParaRPr>
          </a:p>
          <a:p>
            <a:pPr marL="285750" indent="-285750">
              <a:lnSpc>
                <a:spcPct val="115000"/>
              </a:lnSpc>
              <a:spcBef>
                <a:spcPts val="0"/>
              </a:spcBef>
              <a:buClr>
                <a:schemeClr val="dk1"/>
              </a:buClr>
              <a:buSzPts val="1100"/>
            </a:pPr>
            <a:r>
              <a:rPr lang="en" sz="1600" dirty="0" smtClean="0">
                <a:solidFill>
                  <a:schemeClr val="accent6"/>
                </a:solidFill>
                <a:latin typeface="Calibri"/>
                <a:ea typeface="Calibri"/>
                <a:cs typeface="Calibri"/>
                <a:sym typeface="Calibri"/>
              </a:rPr>
              <a:t>No </a:t>
            </a:r>
            <a:r>
              <a:rPr lang="en" sz="1600" dirty="0">
                <a:solidFill>
                  <a:schemeClr val="accent6"/>
                </a:solidFill>
                <a:latin typeface="Calibri"/>
                <a:ea typeface="Calibri"/>
                <a:cs typeface="Calibri"/>
                <a:sym typeface="Calibri"/>
              </a:rPr>
              <a:t>tics, tremors, or other abnormal movements noted. </a:t>
            </a:r>
            <a:endParaRPr lang="en" sz="1600" dirty="0" smtClean="0">
              <a:solidFill>
                <a:schemeClr val="accent6"/>
              </a:solidFill>
              <a:latin typeface="Calibri"/>
              <a:ea typeface="Calibri"/>
              <a:cs typeface="Calibri"/>
              <a:sym typeface="Calibri"/>
            </a:endParaRPr>
          </a:p>
          <a:p>
            <a:pPr marL="285750" indent="-285750">
              <a:lnSpc>
                <a:spcPct val="115000"/>
              </a:lnSpc>
              <a:spcBef>
                <a:spcPts val="0"/>
              </a:spcBef>
              <a:buClr>
                <a:schemeClr val="dk1"/>
              </a:buClr>
              <a:buSzPts val="1100"/>
            </a:pPr>
            <a:r>
              <a:rPr lang="en" sz="1600" dirty="0" smtClean="0">
                <a:solidFill>
                  <a:schemeClr val="accent6"/>
                </a:solidFill>
                <a:latin typeface="Calibri"/>
                <a:ea typeface="Calibri"/>
                <a:cs typeface="Calibri"/>
                <a:sym typeface="Calibri"/>
              </a:rPr>
              <a:t>Mood </a:t>
            </a:r>
            <a:r>
              <a:rPr lang="en" sz="1600" dirty="0">
                <a:solidFill>
                  <a:schemeClr val="accent6"/>
                </a:solidFill>
                <a:latin typeface="Calibri"/>
                <a:ea typeface="Calibri"/>
                <a:cs typeface="Calibri"/>
                <a:sym typeface="Calibri"/>
              </a:rPr>
              <a:t>is “not good”. Affect is congruent, dysthymic, reactive with a restricted range. </a:t>
            </a:r>
            <a:endParaRPr lang="en" sz="1600" dirty="0" smtClean="0">
              <a:solidFill>
                <a:schemeClr val="accent6"/>
              </a:solidFill>
              <a:latin typeface="Calibri"/>
              <a:ea typeface="Calibri"/>
              <a:cs typeface="Calibri"/>
              <a:sym typeface="Calibri"/>
            </a:endParaRPr>
          </a:p>
          <a:p>
            <a:pPr marL="285750" indent="-285750">
              <a:lnSpc>
                <a:spcPct val="115000"/>
              </a:lnSpc>
              <a:spcBef>
                <a:spcPts val="0"/>
              </a:spcBef>
              <a:buClr>
                <a:schemeClr val="dk1"/>
              </a:buClr>
              <a:buSzPts val="1100"/>
            </a:pPr>
            <a:r>
              <a:rPr lang="en" sz="1600" dirty="0" smtClean="0">
                <a:solidFill>
                  <a:schemeClr val="accent6"/>
                </a:solidFill>
                <a:latin typeface="Calibri"/>
                <a:ea typeface="Calibri"/>
                <a:cs typeface="Calibri"/>
                <a:sym typeface="Calibri"/>
              </a:rPr>
              <a:t>Speech </a:t>
            </a:r>
            <a:r>
              <a:rPr lang="en" sz="1600" dirty="0">
                <a:solidFill>
                  <a:schemeClr val="accent6"/>
                </a:solidFill>
                <a:latin typeface="Calibri"/>
                <a:ea typeface="Calibri"/>
                <a:cs typeface="Calibri"/>
                <a:sym typeface="Calibri"/>
              </a:rPr>
              <a:t>is </a:t>
            </a:r>
            <a:r>
              <a:rPr lang="en" sz="1600" dirty="0" smtClean="0">
                <a:solidFill>
                  <a:schemeClr val="accent6"/>
                </a:solidFill>
                <a:latin typeface="Calibri"/>
                <a:ea typeface="Calibri"/>
                <a:cs typeface="Calibri"/>
                <a:sym typeface="Calibri"/>
              </a:rPr>
              <a:t>somewhat monotonous </a:t>
            </a:r>
            <a:r>
              <a:rPr lang="en" sz="1600" dirty="0">
                <a:solidFill>
                  <a:schemeClr val="accent6"/>
                </a:solidFill>
                <a:latin typeface="Calibri"/>
                <a:ea typeface="Calibri"/>
                <a:cs typeface="Calibri"/>
                <a:sym typeface="Calibri"/>
              </a:rPr>
              <a:t>with normal rate/volume/prosody. </a:t>
            </a:r>
            <a:endParaRPr lang="en" sz="1600" dirty="0" smtClean="0">
              <a:solidFill>
                <a:schemeClr val="accent6"/>
              </a:solidFill>
              <a:latin typeface="Calibri"/>
              <a:ea typeface="Calibri"/>
              <a:cs typeface="Calibri"/>
              <a:sym typeface="Calibri"/>
            </a:endParaRPr>
          </a:p>
          <a:p>
            <a:pPr marL="285750" indent="-285750">
              <a:lnSpc>
                <a:spcPct val="115000"/>
              </a:lnSpc>
              <a:spcBef>
                <a:spcPts val="0"/>
              </a:spcBef>
              <a:buClr>
                <a:schemeClr val="dk1"/>
              </a:buClr>
              <a:buSzPts val="1100"/>
            </a:pPr>
            <a:r>
              <a:rPr lang="en" sz="1600" dirty="0" smtClean="0">
                <a:solidFill>
                  <a:schemeClr val="accent6"/>
                </a:solidFill>
                <a:latin typeface="Calibri"/>
                <a:ea typeface="Calibri"/>
                <a:cs typeface="Calibri"/>
                <a:sym typeface="Calibri"/>
              </a:rPr>
              <a:t>Thought </a:t>
            </a:r>
            <a:r>
              <a:rPr lang="en" sz="1600" dirty="0">
                <a:solidFill>
                  <a:schemeClr val="accent6"/>
                </a:solidFill>
                <a:latin typeface="Calibri"/>
                <a:ea typeface="Calibri"/>
                <a:cs typeface="Calibri"/>
                <a:sym typeface="Calibri"/>
              </a:rPr>
              <a:t>process is logical, linear, and goal-directed. </a:t>
            </a:r>
            <a:endParaRPr lang="en" sz="1600" dirty="0" smtClean="0">
              <a:solidFill>
                <a:schemeClr val="accent6"/>
              </a:solidFill>
              <a:latin typeface="Calibri"/>
              <a:ea typeface="Calibri"/>
              <a:cs typeface="Calibri"/>
              <a:sym typeface="Calibri"/>
            </a:endParaRPr>
          </a:p>
          <a:p>
            <a:pPr marL="285750" indent="-285750">
              <a:lnSpc>
                <a:spcPct val="115000"/>
              </a:lnSpc>
              <a:spcBef>
                <a:spcPts val="0"/>
              </a:spcBef>
              <a:buClr>
                <a:schemeClr val="dk1"/>
              </a:buClr>
              <a:buSzPts val="1100"/>
            </a:pPr>
            <a:r>
              <a:rPr lang="en" sz="1600" dirty="0" smtClean="0">
                <a:solidFill>
                  <a:schemeClr val="accent6"/>
                </a:solidFill>
                <a:latin typeface="Calibri"/>
                <a:ea typeface="Calibri"/>
                <a:cs typeface="Calibri"/>
                <a:sym typeface="Calibri"/>
              </a:rPr>
              <a:t>There </a:t>
            </a:r>
            <a:r>
              <a:rPr lang="en" sz="1600" dirty="0">
                <a:solidFill>
                  <a:schemeClr val="accent6"/>
                </a:solidFill>
                <a:latin typeface="Calibri"/>
                <a:ea typeface="Calibri"/>
                <a:cs typeface="Calibri"/>
                <a:sym typeface="Calibri"/>
              </a:rPr>
              <a:t>is no evident suicidal or homicidal ideation, intent, or plan. No evidence delusions, obsessions, or compulsions. </a:t>
            </a:r>
            <a:endParaRPr lang="en" sz="1600" dirty="0" smtClean="0">
              <a:solidFill>
                <a:schemeClr val="accent6"/>
              </a:solidFill>
              <a:latin typeface="Calibri"/>
              <a:ea typeface="Calibri"/>
              <a:cs typeface="Calibri"/>
              <a:sym typeface="Calibri"/>
            </a:endParaRPr>
          </a:p>
          <a:p>
            <a:pPr marL="285750" indent="-285750">
              <a:lnSpc>
                <a:spcPct val="115000"/>
              </a:lnSpc>
              <a:spcBef>
                <a:spcPts val="0"/>
              </a:spcBef>
              <a:buClr>
                <a:schemeClr val="dk1"/>
              </a:buClr>
              <a:buSzPts val="1100"/>
            </a:pPr>
            <a:r>
              <a:rPr lang="en" sz="1600" dirty="0" smtClean="0">
                <a:solidFill>
                  <a:schemeClr val="accent6"/>
                </a:solidFill>
                <a:latin typeface="Calibri"/>
                <a:ea typeface="Calibri"/>
                <a:cs typeface="Calibri"/>
                <a:sym typeface="Calibri"/>
              </a:rPr>
              <a:t>Does </a:t>
            </a:r>
            <a:r>
              <a:rPr lang="en" sz="1600" dirty="0">
                <a:solidFill>
                  <a:schemeClr val="accent6"/>
                </a:solidFill>
                <a:latin typeface="Calibri"/>
                <a:ea typeface="Calibri"/>
                <a:cs typeface="Calibri"/>
                <a:sym typeface="Calibri"/>
              </a:rPr>
              <a:t>not appear to be responding to internal stimuli. </a:t>
            </a:r>
            <a:endParaRPr lang="en" sz="1600" dirty="0" smtClean="0">
              <a:solidFill>
                <a:schemeClr val="accent6"/>
              </a:solidFill>
              <a:latin typeface="Calibri"/>
              <a:ea typeface="Calibri"/>
              <a:cs typeface="Calibri"/>
              <a:sym typeface="Calibri"/>
            </a:endParaRPr>
          </a:p>
          <a:p>
            <a:pPr marL="285750" indent="-285750">
              <a:lnSpc>
                <a:spcPct val="115000"/>
              </a:lnSpc>
              <a:spcBef>
                <a:spcPts val="0"/>
              </a:spcBef>
              <a:buClr>
                <a:schemeClr val="dk1"/>
              </a:buClr>
              <a:buSzPts val="1100"/>
            </a:pPr>
            <a:r>
              <a:rPr lang="en" sz="1600" dirty="0" smtClean="0">
                <a:solidFill>
                  <a:schemeClr val="accent6"/>
                </a:solidFill>
                <a:latin typeface="Calibri"/>
                <a:ea typeface="Calibri"/>
                <a:cs typeface="Calibri"/>
                <a:sym typeface="Calibri"/>
              </a:rPr>
              <a:t>Alert and </a:t>
            </a:r>
            <a:r>
              <a:rPr lang="en" sz="1600" dirty="0">
                <a:solidFill>
                  <a:schemeClr val="accent6"/>
                </a:solidFill>
                <a:latin typeface="Calibri"/>
                <a:ea typeface="Calibri"/>
                <a:cs typeface="Calibri"/>
                <a:sym typeface="Calibri"/>
              </a:rPr>
              <a:t>fully oriented, with normal recent and remote memory, attention, and concentration as per responses to interview. </a:t>
            </a:r>
            <a:endParaRPr lang="en" sz="1600" dirty="0" smtClean="0">
              <a:solidFill>
                <a:schemeClr val="accent6"/>
              </a:solidFill>
              <a:latin typeface="Calibri"/>
              <a:ea typeface="Calibri"/>
              <a:cs typeface="Calibri"/>
              <a:sym typeface="Calibri"/>
            </a:endParaRPr>
          </a:p>
          <a:p>
            <a:pPr marL="285750" indent="-285750">
              <a:lnSpc>
                <a:spcPct val="115000"/>
              </a:lnSpc>
              <a:spcBef>
                <a:spcPts val="0"/>
              </a:spcBef>
              <a:buClr>
                <a:schemeClr val="dk1"/>
              </a:buClr>
              <a:buSzPts val="1100"/>
            </a:pPr>
            <a:r>
              <a:rPr lang="en" sz="1600" dirty="0" smtClean="0">
                <a:solidFill>
                  <a:schemeClr val="accent6"/>
                </a:solidFill>
                <a:latin typeface="Calibri"/>
                <a:ea typeface="Calibri"/>
                <a:cs typeface="Calibri"/>
                <a:sym typeface="Calibri"/>
              </a:rPr>
              <a:t>Insight </a:t>
            </a:r>
            <a:r>
              <a:rPr lang="en" sz="1600" dirty="0">
                <a:solidFill>
                  <a:schemeClr val="accent6"/>
                </a:solidFill>
                <a:latin typeface="Calibri"/>
                <a:ea typeface="Calibri"/>
                <a:cs typeface="Calibri"/>
                <a:sym typeface="Calibri"/>
              </a:rPr>
              <a:t>and judgment are fair. </a:t>
            </a:r>
            <a:endParaRPr lang="en" sz="1600" dirty="0" smtClean="0">
              <a:solidFill>
                <a:schemeClr val="accent6"/>
              </a:solidFill>
              <a:latin typeface="Calibri"/>
              <a:ea typeface="Calibri"/>
              <a:cs typeface="Calibri"/>
              <a:sym typeface="Calibri"/>
            </a:endParaRPr>
          </a:p>
          <a:p>
            <a:pPr marL="285750" indent="-285750">
              <a:lnSpc>
                <a:spcPct val="115000"/>
              </a:lnSpc>
              <a:spcBef>
                <a:spcPts val="0"/>
              </a:spcBef>
              <a:buClr>
                <a:schemeClr val="dk1"/>
              </a:buClr>
              <a:buSzPts val="1100"/>
            </a:pPr>
            <a:r>
              <a:rPr lang="en" sz="1600" dirty="0" smtClean="0">
                <a:solidFill>
                  <a:schemeClr val="accent6"/>
                </a:solidFill>
                <a:latin typeface="Calibri"/>
                <a:ea typeface="Calibri"/>
                <a:cs typeface="Calibri"/>
                <a:sym typeface="Calibri"/>
              </a:rPr>
              <a:t>Gait </a:t>
            </a:r>
            <a:r>
              <a:rPr lang="en" sz="1600" dirty="0">
                <a:solidFill>
                  <a:schemeClr val="accent6"/>
                </a:solidFill>
                <a:latin typeface="Calibri"/>
                <a:ea typeface="Calibri"/>
                <a:cs typeface="Calibri"/>
                <a:sym typeface="Calibri"/>
              </a:rPr>
              <a:t>is normal. </a:t>
            </a:r>
            <a:endParaRPr sz="1600" dirty="0">
              <a:solidFill>
                <a:schemeClr val="accent6"/>
              </a:solidFill>
              <a:latin typeface="Calibri"/>
              <a:ea typeface="Calibri"/>
              <a:cs typeface="Calibri"/>
              <a:sym typeface="Calibri"/>
            </a:endParaRPr>
          </a:p>
          <a:p>
            <a:pPr marL="0" lvl="0" indent="0">
              <a:spcBef>
                <a:spcPts val="480"/>
              </a:spcBef>
              <a:spcAft>
                <a:spcPts val="0"/>
              </a:spcAft>
              <a:buNone/>
            </a:pP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Discussion</a:t>
            </a:r>
            <a:endParaRPr/>
          </a:p>
        </p:txBody>
      </p:sp>
      <p:sp>
        <p:nvSpPr>
          <p:cNvPr id="136" name="Shape 136"/>
          <p:cNvSpPr txBox="1">
            <a:spLocks noGrp="1"/>
          </p:cNvSpPr>
          <p:nvPr>
            <p:ph idx="1"/>
          </p:nvPr>
        </p:nvSpPr>
        <p:spPr>
          <a:xfrm>
            <a:off x="404825" y="1200000"/>
            <a:ext cx="8229600" cy="33945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b="1">
              <a:solidFill>
                <a:schemeClr val="dk1"/>
              </a:solidFill>
              <a:latin typeface="Calibri"/>
              <a:ea typeface="Calibri"/>
              <a:cs typeface="Calibri"/>
              <a:sym typeface="Calibri"/>
            </a:endParaRPr>
          </a:p>
          <a:p>
            <a:pPr marL="457200" lvl="0" indent="-381000" rtl="0">
              <a:lnSpc>
                <a:spcPct val="115000"/>
              </a:lnSpc>
              <a:spcBef>
                <a:spcPts val="0"/>
              </a:spcBef>
              <a:spcAft>
                <a:spcPts val="0"/>
              </a:spcAft>
              <a:buClr>
                <a:schemeClr val="accent6"/>
              </a:buClr>
              <a:buSzPts val="2400"/>
              <a:buFont typeface="Calibri"/>
              <a:buChar char="•"/>
            </a:pPr>
            <a:r>
              <a:rPr lang="en">
                <a:solidFill>
                  <a:schemeClr val="accent6"/>
                </a:solidFill>
                <a:latin typeface="Calibri"/>
                <a:ea typeface="Calibri"/>
                <a:cs typeface="Calibri"/>
                <a:sym typeface="Calibri"/>
              </a:rPr>
              <a:t>What is your differential diagnosis?</a:t>
            </a:r>
            <a:endParaRPr>
              <a:solidFill>
                <a:schemeClr val="accent6"/>
              </a:solidFill>
              <a:latin typeface="Calibri"/>
              <a:ea typeface="Calibri"/>
              <a:cs typeface="Calibri"/>
              <a:sym typeface="Calibri"/>
            </a:endParaRPr>
          </a:p>
          <a:p>
            <a:pPr marL="0" lvl="0" indent="0" rtl="0">
              <a:lnSpc>
                <a:spcPct val="115000"/>
              </a:lnSpc>
              <a:spcBef>
                <a:spcPts val="0"/>
              </a:spcBef>
              <a:spcAft>
                <a:spcPts val="0"/>
              </a:spcAft>
              <a:buNone/>
            </a:pPr>
            <a:endParaRPr>
              <a:solidFill>
                <a:schemeClr val="accent6"/>
              </a:solidFill>
              <a:latin typeface="Calibri"/>
              <a:ea typeface="Calibri"/>
              <a:cs typeface="Calibri"/>
              <a:sym typeface="Calibri"/>
            </a:endParaRPr>
          </a:p>
          <a:p>
            <a:pPr marL="457200" lvl="0" indent="-381000" rtl="0">
              <a:lnSpc>
                <a:spcPct val="115000"/>
              </a:lnSpc>
              <a:spcBef>
                <a:spcPts val="0"/>
              </a:spcBef>
              <a:spcAft>
                <a:spcPts val="0"/>
              </a:spcAft>
              <a:buClr>
                <a:schemeClr val="accent6"/>
              </a:buClr>
              <a:buSzPts val="2400"/>
              <a:buFont typeface="Calibri"/>
              <a:buChar char="•"/>
            </a:pPr>
            <a:r>
              <a:rPr lang="en">
                <a:solidFill>
                  <a:schemeClr val="accent6"/>
                </a:solidFill>
                <a:latin typeface="Calibri"/>
                <a:ea typeface="Calibri"/>
                <a:cs typeface="Calibri"/>
                <a:sym typeface="Calibri"/>
              </a:rPr>
              <a:t>What additional information would you like?</a:t>
            </a:r>
            <a:endParaRPr>
              <a:solidFill>
                <a:schemeClr val="accent6"/>
              </a:solidFill>
              <a:latin typeface="Calibri"/>
              <a:ea typeface="Calibri"/>
              <a:cs typeface="Calibri"/>
              <a:sym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Past Psych Hx</a:t>
            </a:r>
            <a:endParaRPr/>
          </a:p>
        </p:txBody>
      </p:sp>
      <p:sp>
        <p:nvSpPr>
          <p:cNvPr id="142" name="Shape 142"/>
          <p:cNvSpPr txBox="1">
            <a:spLocks noGrp="1"/>
          </p:cNvSpPr>
          <p:nvPr>
            <p:ph idx="1"/>
          </p:nvPr>
        </p:nvSpPr>
        <p:spPr>
          <a:xfrm>
            <a:off x="457200" y="1123950"/>
            <a:ext cx="8229600" cy="33945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800" b="1">
                <a:solidFill>
                  <a:schemeClr val="accent6"/>
                </a:solidFill>
                <a:latin typeface="Calibri"/>
                <a:ea typeface="Calibri"/>
                <a:cs typeface="Calibri"/>
                <a:sym typeface="Calibri"/>
              </a:rPr>
              <a:t>Suicide attempt: </a:t>
            </a:r>
            <a:r>
              <a:rPr lang="en" sz="1800">
                <a:solidFill>
                  <a:schemeClr val="accent6"/>
                </a:solidFill>
                <a:latin typeface="Calibri"/>
                <a:ea typeface="Calibri"/>
                <a:cs typeface="Calibri"/>
                <a:sym typeface="Calibri"/>
              </a:rPr>
              <a:t>Age 24 via overdose describes it as “I wanted to escape I’m not sure I wanted to die”</a:t>
            </a:r>
            <a:endParaRPr sz="1800">
              <a:solidFill>
                <a:schemeClr val="accent6"/>
              </a:solidFill>
              <a:latin typeface="Calibri"/>
              <a:ea typeface="Calibri"/>
              <a:cs typeface="Calibri"/>
              <a:sym typeface="Calibri"/>
            </a:endParaRPr>
          </a:p>
          <a:p>
            <a:pPr marL="0" lvl="0" indent="0" rtl="0">
              <a:lnSpc>
                <a:spcPct val="115000"/>
              </a:lnSpc>
              <a:spcBef>
                <a:spcPts val="0"/>
              </a:spcBef>
              <a:spcAft>
                <a:spcPts val="0"/>
              </a:spcAft>
              <a:buNone/>
            </a:pPr>
            <a:endParaRPr sz="1800" b="1">
              <a:solidFill>
                <a:schemeClr val="accent6"/>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 sz="1800" b="1">
                <a:solidFill>
                  <a:schemeClr val="accent6"/>
                </a:solidFill>
                <a:latin typeface="Calibri"/>
                <a:ea typeface="Calibri"/>
                <a:cs typeface="Calibri"/>
                <a:sym typeface="Calibri"/>
              </a:rPr>
              <a:t>Hospitalizations: </a:t>
            </a:r>
            <a:r>
              <a:rPr lang="en" sz="1800">
                <a:solidFill>
                  <a:schemeClr val="accent6"/>
                </a:solidFill>
                <a:latin typeface="Calibri"/>
                <a:ea typeface="Calibri"/>
                <a:cs typeface="Calibri"/>
                <a:sym typeface="Calibri"/>
              </a:rPr>
              <a:t>2 admissions to inpatient rehab</a:t>
            </a:r>
            <a:endParaRPr sz="1800">
              <a:solidFill>
                <a:schemeClr val="accent6"/>
              </a:solidFill>
              <a:latin typeface="Calibri"/>
              <a:ea typeface="Calibri"/>
              <a:cs typeface="Calibri"/>
              <a:sym typeface="Calibri"/>
            </a:endParaRPr>
          </a:p>
          <a:p>
            <a:pPr marL="0" lvl="0" indent="0" rtl="0">
              <a:lnSpc>
                <a:spcPct val="115000"/>
              </a:lnSpc>
              <a:spcBef>
                <a:spcPts val="0"/>
              </a:spcBef>
              <a:spcAft>
                <a:spcPts val="0"/>
              </a:spcAft>
              <a:buNone/>
            </a:pPr>
            <a:endParaRPr sz="1800" b="1">
              <a:solidFill>
                <a:schemeClr val="accent6"/>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 sz="1800" b="1">
                <a:solidFill>
                  <a:schemeClr val="accent6"/>
                </a:solidFill>
                <a:latin typeface="Calibri"/>
                <a:ea typeface="Calibri"/>
                <a:cs typeface="Calibri"/>
                <a:sym typeface="Calibri"/>
              </a:rPr>
              <a:t>Medications</a:t>
            </a:r>
            <a:r>
              <a:rPr lang="en" sz="1800">
                <a:solidFill>
                  <a:schemeClr val="accent6"/>
                </a:solidFill>
                <a:latin typeface="Calibri"/>
                <a:ea typeface="Calibri"/>
                <a:cs typeface="Calibri"/>
                <a:sym typeface="Calibri"/>
              </a:rPr>
              <a:t>: Has been on Methadone in the past. She was also tried on Wellbutrin- “I think it worked”, unsure why this was discontinued</a:t>
            </a:r>
            <a:endParaRPr sz="1800">
              <a:solidFill>
                <a:schemeClr val="accent6"/>
              </a:solidFill>
              <a:latin typeface="Calibri"/>
              <a:ea typeface="Calibri"/>
              <a:cs typeface="Calibri"/>
              <a:sym typeface="Calibri"/>
            </a:endParaRPr>
          </a:p>
          <a:p>
            <a:pPr marL="0" lvl="0" indent="0" rtl="0">
              <a:lnSpc>
                <a:spcPct val="115000"/>
              </a:lnSpc>
              <a:spcBef>
                <a:spcPts val="0"/>
              </a:spcBef>
              <a:spcAft>
                <a:spcPts val="0"/>
              </a:spcAft>
              <a:buNone/>
            </a:pPr>
            <a:endParaRPr sz="1800" b="1">
              <a:solidFill>
                <a:schemeClr val="accent6"/>
              </a:solidFill>
              <a:latin typeface="Calibri"/>
              <a:ea typeface="Calibri"/>
              <a:cs typeface="Calibri"/>
              <a:sym typeface="Calibri"/>
            </a:endParaRPr>
          </a:p>
          <a:p>
            <a:pPr marL="0" lvl="0" indent="0" rtl="0">
              <a:lnSpc>
                <a:spcPct val="115000"/>
              </a:lnSpc>
              <a:spcBef>
                <a:spcPts val="0"/>
              </a:spcBef>
              <a:spcAft>
                <a:spcPts val="0"/>
              </a:spcAft>
              <a:buNone/>
            </a:pPr>
            <a:r>
              <a:rPr lang="en" sz="1800" b="1">
                <a:solidFill>
                  <a:schemeClr val="accent6"/>
                </a:solidFill>
                <a:latin typeface="Calibri"/>
                <a:ea typeface="Calibri"/>
                <a:cs typeface="Calibri"/>
                <a:sym typeface="Calibri"/>
              </a:rPr>
              <a:t>Therapy:</a:t>
            </a:r>
            <a:r>
              <a:rPr lang="en" sz="1800">
                <a:solidFill>
                  <a:schemeClr val="accent6"/>
                </a:solidFill>
                <a:latin typeface="Calibri"/>
                <a:ea typeface="Calibri"/>
                <a:cs typeface="Calibri"/>
                <a:sym typeface="Calibri"/>
              </a:rPr>
              <a:t> Substance use groups in the past, none for several years</a:t>
            </a:r>
            <a:endParaRPr sz="1800">
              <a:solidFill>
                <a:schemeClr val="accent6"/>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631" y="3829447"/>
            <a:ext cx="1642369" cy="131405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458</TotalTime>
  <Words>6124</Words>
  <Application>Microsoft Office PowerPoint</Application>
  <PresentationFormat>On-screen Show (16:9)</PresentationFormat>
  <Paragraphs>374</Paragraphs>
  <Slides>52</Slides>
  <Notes>50</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Palatino Linotype</vt:lpstr>
      <vt:lpstr>Calibri Light</vt:lpstr>
      <vt:lpstr>Arial</vt:lpstr>
      <vt:lpstr>Calibri</vt:lpstr>
      <vt:lpstr>Roboto</vt:lpstr>
      <vt:lpstr>Office Theme</vt:lpstr>
      <vt:lpstr>Trauma Management in the Perinatal Period</vt:lpstr>
      <vt:lpstr>Learning Objectives</vt:lpstr>
      <vt:lpstr>Part 1 of Case</vt:lpstr>
      <vt:lpstr>Chief Complaint + HPI</vt:lpstr>
      <vt:lpstr>HPI (cont.)</vt:lpstr>
      <vt:lpstr>HPI (cont.)</vt:lpstr>
      <vt:lpstr>Mental Status Exam</vt:lpstr>
      <vt:lpstr>Discussion</vt:lpstr>
      <vt:lpstr>Past Psych Hx</vt:lpstr>
      <vt:lpstr>Family Hx</vt:lpstr>
      <vt:lpstr>Substance Use Hx</vt:lpstr>
      <vt:lpstr>PMHx</vt:lpstr>
      <vt:lpstr>Social Hx</vt:lpstr>
      <vt:lpstr>Discussion</vt:lpstr>
      <vt:lpstr>Burden of Trauma</vt:lpstr>
      <vt:lpstr>Burden of Trauma</vt:lpstr>
      <vt:lpstr>Risk of PTSD</vt:lpstr>
      <vt:lpstr>PowerPoint Presentation</vt:lpstr>
      <vt:lpstr>Dissociation</vt:lpstr>
      <vt:lpstr>Trauma Informed Care</vt:lpstr>
      <vt:lpstr>Core Principles of TIC</vt:lpstr>
      <vt:lpstr>How can PTSD be treated</vt:lpstr>
      <vt:lpstr>PowerPoint Presentation</vt:lpstr>
      <vt:lpstr>Part 2 of Case</vt:lpstr>
      <vt:lpstr>PowerPoint Presentation</vt:lpstr>
      <vt:lpstr>PowerPoint Presentation</vt:lpstr>
      <vt:lpstr>Discussion</vt:lpstr>
      <vt:lpstr>Evidence Based Psychotherapy Treatments</vt:lpstr>
      <vt:lpstr>What is Prolonged Exposure?</vt:lpstr>
      <vt:lpstr>Prolonged Exposure </vt:lpstr>
      <vt:lpstr> CPT for PTSD</vt:lpstr>
      <vt:lpstr>Cognitive Processing Therapy</vt:lpstr>
      <vt:lpstr>What is EMDR</vt:lpstr>
      <vt:lpstr>EMDR</vt:lpstr>
      <vt:lpstr>PowerPoint Presentation</vt:lpstr>
      <vt:lpstr>Stress Inoculation Training</vt:lpstr>
      <vt:lpstr>Acceptance and Commitment Therapy</vt:lpstr>
      <vt:lpstr>Evidence Based Pharmacological Treatments</vt:lpstr>
      <vt:lpstr>Propranolol</vt:lpstr>
      <vt:lpstr>Prazosin</vt:lpstr>
      <vt:lpstr>Prazosin</vt:lpstr>
      <vt:lpstr>Role of Benzodiazepines in PTSD management</vt:lpstr>
      <vt:lpstr>Updated Tx Plan</vt:lpstr>
      <vt:lpstr>6 months later….</vt:lpstr>
      <vt:lpstr>Discussion</vt:lpstr>
      <vt:lpstr>Mobile Apps</vt:lpstr>
      <vt:lpstr>PTSD Coach</vt:lpstr>
      <vt:lpstr>Treatment Companion Apps</vt:lpstr>
      <vt:lpstr>PowerPoint Presentation</vt:lpstr>
      <vt:lpstr>PowerPoint Presentation</vt:lpstr>
      <vt:lpstr>PILOTS Database</vt:lpstr>
      <vt:lpstr>Children and Parenting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Management in the Perinatal Period</dc:title>
  <dc:creator>Shenai, Neeta</dc:creator>
  <cp:lastModifiedBy>Courtney Erdly</cp:lastModifiedBy>
  <cp:revision>18</cp:revision>
  <dcterms:modified xsi:type="dcterms:W3CDTF">2019-10-14T13:08:28Z</dcterms:modified>
</cp:coreProperties>
</file>