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7" r:id="rId1"/>
  </p:sldMasterIdLst>
  <p:notesMasterIdLst>
    <p:notesMasterId r:id="rId22"/>
  </p:notesMasterIdLst>
  <p:sldIdLst>
    <p:sldId id="278" r:id="rId2"/>
    <p:sldId id="283" r:id="rId3"/>
    <p:sldId id="258" r:id="rId4"/>
    <p:sldId id="259" r:id="rId5"/>
    <p:sldId id="257" r:id="rId6"/>
    <p:sldId id="260" r:id="rId7"/>
    <p:sldId id="279" r:id="rId8"/>
    <p:sldId id="280" r:id="rId9"/>
    <p:sldId id="263" r:id="rId10"/>
    <p:sldId id="286" r:id="rId11"/>
    <p:sldId id="285" r:id="rId12"/>
    <p:sldId id="266" r:id="rId13"/>
    <p:sldId id="269" r:id="rId14"/>
    <p:sldId id="282" r:id="rId15"/>
    <p:sldId id="268" r:id="rId16"/>
    <p:sldId id="272" r:id="rId17"/>
    <p:sldId id="270" r:id="rId18"/>
    <p:sldId id="275" r:id="rId19"/>
    <p:sldId id="276" r:id="rId20"/>
    <p:sldId id="284"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DADC"/>
    <a:srgbClr val="D1F3FF"/>
    <a:srgbClr val="83C4C7"/>
    <a:srgbClr val="327476"/>
    <a:srgbClr val="E5F8FF"/>
    <a:srgbClr val="F1F9F9"/>
    <a:srgbClr val="CCF2F8"/>
    <a:srgbClr val="F4FDFE"/>
    <a:srgbClr val="151C9F"/>
    <a:srgbClr val="9FA3F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8"/>
    <p:restoredTop sz="93588" autoAdjust="0"/>
  </p:normalViewPr>
  <p:slideViewPr>
    <p:cSldViewPr snapToGrid="0" snapToObjects="1">
      <p:cViewPr varScale="1">
        <p:scale>
          <a:sx n="94" d="100"/>
          <a:sy n="94" d="100"/>
        </p:scale>
        <p:origin x="736" y="1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_rels/data5.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sv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11" Type="http://schemas.openxmlformats.org/officeDocument/2006/relationships/image" Target="../media/image16.pn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s>
</file>

<file path=ppt/diagrams/_rels/drawing5.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19.png"/><Relationship Id="rId7" Type="http://schemas.openxmlformats.org/officeDocument/2006/relationships/image" Target="../media/image21.png"/><Relationship Id="rId12" Type="http://schemas.openxmlformats.org/officeDocument/2006/relationships/image" Target="../media/image17.svg"/><Relationship Id="rId2" Type="http://schemas.openxmlformats.org/officeDocument/2006/relationships/image" Target="../media/image7.svg"/><Relationship Id="rId1" Type="http://schemas.openxmlformats.org/officeDocument/2006/relationships/image" Target="../media/image18.png"/><Relationship Id="rId6" Type="http://schemas.openxmlformats.org/officeDocument/2006/relationships/image" Target="../media/image11.svg"/><Relationship Id="rId11" Type="http://schemas.openxmlformats.org/officeDocument/2006/relationships/image" Target="../media/image16.png"/><Relationship Id="rId5" Type="http://schemas.openxmlformats.org/officeDocument/2006/relationships/image" Target="../media/image2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22.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FB3DA9A-0668-4A05-94FA-2F79EFB8363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234717DB-2FB4-45F3-A5ED-47D3C36DAE05}">
      <dgm:prSet phldrT="[Text]" custT="1"/>
      <dgm:spPr>
        <a:solidFill>
          <a:srgbClr val="E5F8FF"/>
        </a:solidFill>
        <a:ln>
          <a:noFill/>
        </a:ln>
      </dgm:spPr>
      <dgm:t>
        <a:bodyPr/>
        <a:lstStyle/>
        <a:p>
          <a:r>
            <a:rPr lang="en-US" sz="2000" dirty="0">
              <a:solidFill>
                <a:schemeClr val="tx1"/>
              </a:solidFill>
            </a:rPr>
            <a:t>Sybil Smith, 27 year old G1P1 at 11 days postpartum, elementary school teacher with close, supportive family</a:t>
          </a:r>
        </a:p>
      </dgm:t>
    </dgm:pt>
    <dgm:pt modelId="{4C47E349-9C0D-4D9D-9A3E-E11552D9BA13}" type="parTrans" cxnId="{F61A9C7D-9BD6-4DFF-8853-8A01DD9C836F}">
      <dgm:prSet/>
      <dgm:spPr/>
      <dgm:t>
        <a:bodyPr/>
        <a:lstStyle/>
        <a:p>
          <a:endParaRPr lang="en-US"/>
        </a:p>
      </dgm:t>
    </dgm:pt>
    <dgm:pt modelId="{50F41AE8-E842-4385-9D18-2483DE6EF422}" type="sibTrans" cxnId="{F61A9C7D-9BD6-4DFF-8853-8A01DD9C836F}">
      <dgm:prSet/>
      <dgm:spPr/>
      <dgm:t>
        <a:bodyPr/>
        <a:lstStyle/>
        <a:p>
          <a:endParaRPr lang="en-US"/>
        </a:p>
      </dgm:t>
    </dgm:pt>
    <dgm:pt modelId="{6768F4A4-E9F4-4D63-8BF7-DE39B0235C1C}">
      <dgm:prSet phldrT="[Text]" custT="1"/>
      <dgm:spPr>
        <a:solidFill>
          <a:srgbClr val="E5F8FF"/>
        </a:solidFill>
        <a:ln>
          <a:noFill/>
        </a:ln>
      </dgm:spPr>
      <dgm:t>
        <a:bodyPr/>
        <a:lstStyle/>
        <a:p>
          <a:r>
            <a:rPr lang="en-US" sz="2000" dirty="0">
              <a:solidFill>
                <a:schemeClr val="tx1"/>
              </a:solidFill>
            </a:rPr>
            <a:t>No formal past psychiatric history, but her husband reports she is “anxious and perfectionistic” at baseline</a:t>
          </a:r>
        </a:p>
      </dgm:t>
    </dgm:pt>
    <dgm:pt modelId="{44C21FD2-CFCD-4A24-A385-82D4202BF0E5}" type="parTrans" cxnId="{34F7E04C-C419-47D4-8C4E-9DB885331AF6}">
      <dgm:prSet/>
      <dgm:spPr/>
      <dgm:t>
        <a:bodyPr/>
        <a:lstStyle/>
        <a:p>
          <a:endParaRPr lang="en-US"/>
        </a:p>
      </dgm:t>
    </dgm:pt>
    <dgm:pt modelId="{1F279FA0-F1BF-4AC9-9D1E-F1C395EFFB9B}" type="sibTrans" cxnId="{34F7E04C-C419-47D4-8C4E-9DB885331AF6}">
      <dgm:prSet/>
      <dgm:spPr/>
      <dgm:t>
        <a:bodyPr/>
        <a:lstStyle/>
        <a:p>
          <a:endParaRPr lang="en-US"/>
        </a:p>
      </dgm:t>
    </dgm:pt>
    <dgm:pt modelId="{E15D1E5E-1A58-4EEF-BC3A-B4D9E95DF6FB}">
      <dgm:prSet phldrT="[Text]" custT="1"/>
      <dgm:spPr>
        <a:solidFill>
          <a:srgbClr val="E5F8FF"/>
        </a:solidFill>
        <a:ln>
          <a:noFill/>
        </a:ln>
      </dgm:spPr>
      <dgm:t>
        <a:bodyPr/>
        <a:lstStyle/>
        <a:p>
          <a:r>
            <a:rPr lang="en-US" sz="2000" dirty="0">
              <a:solidFill>
                <a:schemeClr val="tx1"/>
              </a:solidFill>
            </a:rPr>
            <a:t>Her mother calls your office seeking urgent evaluation</a:t>
          </a:r>
        </a:p>
      </dgm:t>
    </dgm:pt>
    <dgm:pt modelId="{93A7A8AD-2C7E-4B20-BBF9-2FF988B7C27A}" type="parTrans" cxnId="{67D73A1A-7B6D-44B2-ABCC-8E13D6F2E106}">
      <dgm:prSet/>
      <dgm:spPr/>
      <dgm:t>
        <a:bodyPr/>
        <a:lstStyle/>
        <a:p>
          <a:endParaRPr lang="en-US"/>
        </a:p>
      </dgm:t>
    </dgm:pt>
    <dgm:pt modelId="{66F693BB-2466-4ADA-A76F-2E2C929B5343}" type="sibTrans" cxnId="{67D73A1A-7B6D-44B2-ABCC-8E13D6F2E106}">
      <dgm:prSet/>
      <dgm:spPr/>
      <dgm:t>
        <a:bodyPr/>
        <a:lstStyle/>
        <a:p>
          <a:endParaRPr lang="en-US"/>
        </a:p>
      </dgm:t>
    </dgm:pt>
    <dgm:pt modelId="{D58BDF59-DDB7-409E-87C1-635EB98E9F0A}">
      <dgm:prSet custT="1"/>
      <dgm:spPr>
        <a:solidFill>
          <a:srgbClr val="E5F8FF"/>
        </a:solidFill>
        <a:ln>
          <a:noFill/>
        </a:ln>
      </dgm:spPr>
      <dgm:t>
        <a:bodyPr/>
        <a:lstStyle/>
        <a:p>
          <a:r>
            <a:rPr lang="en-US" sz="2000" dirty="0">
              <a:solidFill>
                <a:schemeClr val="tx1"/>
              </a:solidFill>
            </a:rPr>
            <a:t>Husband accompanies patient to appointment and reports that wife is behaving oddly</a:t>
          </a:r>
        </a:p>
      </dgm:t>
    </dgm:pt>
    <dgm:pt modelId="{F481E479-48BC-4D9F-AAA7-636B5ADD6417}" type="parTrans" cxnId="{017343B6-047B-4B9F-B14D-A79112E2B9D2}">
      <dgm:prSet/>
      <dgm:spPr/>
      <dgm:t>
        <a:bodyPr/>
        <a:lstStyle/>
        <a:p>
          <a:endParaRPr lang="en-US"/>
        </a:p>
      </dgm:t>
    </dgm:pt>
    <dgm:pt modelId="{DE70CB56-397D-41C0-8C93-C428A27D81D3}" type="sibTrans" cxnId="{017343B6-047B-4B9F-B14D-A79112E2B9D2}">
      <dgm:prSet/>
      <dgm:spPr/>
      <dgm:t>
        <a:bodyPr/>
        <a:lstStyle/>
        <a:p>
          <a:endParaRPr lang="en-US"/>
        </a:p>
      </dgm:t>
    </dgm:pt>
    <dgm:pt modelId="{C33493B2-0971-4AA0-98C5-5E2AF56C7743}">
      <dgm:prSet phldrT="[Text]" custT="1"/>
      <dgm:spPr>
        <a:solidFill>
          <a:srgbClr val="E5F8FF"/>
        </a:solidFill>
        <a:ln>
          <a:noFill/>
        </a:ln>
      </dgm:spPr>
      <dgm:t>
        <a:bodyPr/>
        <a:lstStyle/>
        <a:p>
          <a:r>
            <a:rPr lang="en-US" sz="2000" dirty="0">
              <a:solidFill>
                <a:schemeClr val="tx1"/>
              </a:solidFill>
            </a:rPr>
            <a:t>Has not been sleeping</a:t>
          </a:r>
        </a:p>
      </dgm:t>
    </dgm:pt>
    <dgm:pt modelId="{4C138285-026F-4D4B-85B1-9A56676D1F94}" type="parTrans" cxnId="{2C42B9ED-8F99-467C-93C8-D6FAB25D6FC4}">
      <dgm:prSet/>
      <dgm:spPr/>
      <dgm:t>
        <a:bodyPr/>
        <a:lstStyle/>
        <a:p>
          <a:endParaRPr lang="en-US"/>
        </a:p>
      </dgm:t>
    </dgm:pt>
    <dgm:pt modelId="{E96C9C76-86A3-4DBE-921E-7C8908887EC8}" type="sibTrans" cxnId="{2C42B9ED-8F99-467C-93C8-D6FAB25D6FC4}">
      <dgm:prSet/>
      <dgm:spPr/>
      <dgm:t>
        <a:bodyPr/>
        <a:lstStyle/>
        <a:p>
          <a:endParaRPr lang="en-US"/>
        </a:p>
      </dgm:t>
    </dgm:pt>
    <dgm:pt modelId="{78D7047F-B567-4268-B294-15551EE48686}">
      <dgm:prSet phldrT="[Text]" custT="1"/>
      <dgm:spPr>
        <a:solidFill>
          <a:srgbClr val="E5F8FF"/>
        </a:solidFill>
        <a:ln>
          <a:noFill/>
        </a:ln>
      </dgm:spPr>
      <dgm:t>
        <a:bodyPr/>
        <a:lstStyle/>
        <a:p>
          <a:r>
            <a:rPr lang="en-US" sz="2000" dirty="0">
              <a:solidFill>
                <a:schemeClr val="tx1"/>
              </a:solidFill>
            </a:rPr>
            <a:t>Per husband, patient has been very anxious and worried about whether tasks for baby care have been carried out appropriately</a:t>
          </a:r>
        </a:p>
      </dgm:t>
    </dgm:pt>
    <dgm:pt modelId="{0A1AE63C-B5BD-41BE-95F5-432360533641}" type="parTrans" cxnId="{6F6DFBD5-F37B-4AAF-8DAE-351EEDD5662D}">
      <dgm:prSet/>
      <dgm:spPr/>
      <dgm:t>
        <a:bodyPr/>
        <a:lstStyle/>
        <a:p>
          <a:endParaRPr lang="en-US"/>
        </a:p>
      </dgm:t>
    </dgm:pt>
    <dgm:pt modelId="{F633004B-EC79-4FFE-8FEA-16ABBD4CA19F}" type="sibTrans" cxnId="{6F6DFBD5-F37B-4AAF-8DAE-351EEDD5662D}">
      <dgm:prSet/>
      <dgm:spPr/>
      <dgm:t>
        <a:bodyPr/>
        <a:lstStyle/>
        <a:p>
          <a:endParaRPr lang="en-US"/>
        </a:p>
      </dgm:t>
    </dgm:pt>
    <dgm:pt modelId="{CE38712D-32C0-4333-893A-18F4EF64F57E}" type="pres">
      <dgm:prSet presAssocID="{FFB3DA9A-0668-4A05-94FA-2F79EFB8363F}" presName="linear" presStyleCnt="0">
        <dgm:presLayoutVars>
          <dgm:animLvl val="lvl"/>
          <dgm:resizeHandles val="exact"/>
        </dgm:presLayoutVars>
      </dgm:prSet>
      <dgm:spPr/>
    </dgm:pt>
    <dgm:pt modelId="{0744E2EC-CF54-4C6C-B08D-58E1A4A380FA}" type="pres">
      <dgm:prSet presAssocID="{234717DB-2FB4-45F3-A5ED-47D3C36DAE05}" presName="parentText" presStyleLbl="node1" presStyleIdx="0" presStyleCnt="6">
        <dgm:presLayoutVars>
          <dgm:chMax val="0"/>
          <dgm:bulletEnabled val="1"/>
        </dgm:presLayoutVars>
      </dgm:prSet>
      <dgm:spPr/>
    </dgm:pt>
    <dgm:pt modelId="{282C4EA0-7DA4-423F-8B3B-5DD8FFA929D5}" type="pres">
      <dgm:prSet presAssocID="{50F41AE8-E842-4385-9D18-2483DE6EF422}" presName="spacer" presStyleCnt="0"/>
      <dgm:spPr/>
    </dgm:pt>
    <dgm:pt modelId="{2DC5D109-91A5-4511-B66B-7D16D4A5C856}" type="pres">
      <dgm:prSet presAssocID="{6768F4A4-E9F4-4D63-8BF7-DE39B0235C1C}" presName="parentText" presStyleLbl="node1" presStyleIdx="1" presStyleCnt="6">
        <dgm:presLayoutVars>
          <dgm:chMax val="0"/>
          <dgm:bulletEnabled val="1"/>
        </dgm:presLayoutVars>
      </dgm:prSet>
      <dgm:spPr/>
    </dgm:pt>
    <dgm:pt modelId="{E2BD17A7-030E-4EF4-A387-A0B7B6E11034}" type="pres">
      <dgm:prSet presAssocID="{1F279FA0-F1BF-4AC9-9D1E-F1C395EFFB9B}" presName="spacer" presStyleCnt="0"/>
      <dgm:spPr/>
    </dgm:pt>
    <dgm:pt modelId="{7D5920CB-4F8E-4EF4-A741-A19505D5B44A}" type="pres">
      <dgm:prSet presAssocID="{E15D1E5E-1A58-4EEF-BC3A-B4D9E95DF6FB}" presName="parentText" presStyleLbl="node1" presStyleIdx="2" presStyleCnt="6">
        <dgm:presLayoutVars>
          <dgm:chMax val="0"/>
          <dgm:bulletEnabled val="1"/>
        </dgm:presLayoutVars>
      </dgm:prSet>
      <dgm:spPr/>
    </dgm:pt>
    <dgm:pt modelId="{32EAC415-DAC5-4086-920C-F706311D58B0}" type="pres">
      <dgm:prSet presAssocID="{66F693BB-2466-4ADA-A76F-2E2C929B5343}" presName="spacer" presStyleCnt="0"/>
      <dgm:spPr/>
    </dgm:pt>
    <dgm:pt modelId="{ECF117B2-B0D2-438B-907D-42A9DB937136}" type="pres">
      <dgm:prSet presAssocID="{D58BDF59-DDB7-409E-87C1-635EB98E9F0A}" presName="parentText" presStyleLbl="node1" presStyleIdx="3" presStyleCnt="6">
        <dgm:presLayoutVars>
          <dgm:chMax val="0"/>
          <dgm:bulletEnabled val="1"/>
        </dgm:presLayoutVars>
      </dgm:prSet>
      <dgm:spPr/>
    </dgm:pt>
    <dgm:pt modelId="{F4BDFFAB-8293-4FFC-87D9-8F39EC98BA86}" type="pres">
      <dgm:prSet presAssocID="{DE70CB56-397D-41C0-8C93-C428A27D81D3}" presName="spacer" presStyleCnt="0"/>
      <dgm:spPr/>
    </dgm:pt>
    <dgm:pt modelId="{ABEDE7ED-0367-4E03-B6A0-BC4C171E8538}" type="pres">
      <dgm:prSet presAssocID="{C33493B2-0971-4AA0-98C5-5E2AF56C7743}" presName="parentText" presStyleLbl="node1" presStyleIdx="4" presStyleCnt="6">
        <dgm:presLayoutVars>
          <dgm:chMax val="0"/>
          <dgm:bulletEnabled val="1"/>
        </dgm:presLayoutVars>
      </dgm:prSet>
      <dgm:spPr/>
    </dgm:pt>
    <dgm:pt modelId="{1644AABE-108E-484D-8174-DF78907799F3}" type="pres">
      <dgm:prSet presAssocID="{E96C9C76-86A3-4DBE-921E-7C8908887EC8}" presName="spacer" presStyleCnt="0"/>
      <dgm:spPr/>
    </dgm:pt>
    <dgm:pt modelId="{ECE86A9E-F957-4B28-A219-A90E601288DA}" type="pres">
      <dgm:prSet presAssocID="{78D7047F-B567-4268-B294-15551EE48686}" presName="parentText" presStyleLbl="node1" presStyleIdx="5" presStyleCnt="6">
        <dgm:presLayoutVars>
          <dgm:chMax val="0"/>
          <dgm:bulletEnabled val="1"/>
        </dgm:presLayoutVars>
      </dgm:prSet>
      <dgm:spPr/>
    </dgm:pt>
  </dgm:ptLst>
  <dgm:cxnLst>
    <dgm:cxn modelId="{67D73A1A-7B6D-44B2-ABCC-8E13D6F2E106}" srcId="{FFB3DA9A-0668-4A05-94FA-2F79EFB8363F}" destId="{E15D1E5E-1A58-4EEF-BC3A-B4D9E95DF6FB}" srcOrd="2" destOrd="0" parTransId="{93A7A8AD-2C7E-4B20-BBF9-2FF988B7C27A}" sibTransId="{66F693BB-2466-4ADA-A76F-2E2C929B5343}"/>
    <dgm:cxn modelId="{4D56D72D-502F-475E-A0DC-BC7FAF001910}" type="presOf" srcId="{FFB3DA9A-0668-4A05-94FA-2F79EFB8363F}" destId="{CE38712D-32C0-4333-893A-18F4EF64F57E}" srcOrd="0" destOrd="0" presId="urn:microsoft.com/office/officeart/2005/8/layout/vList2"/>
    <dgm:cxn modelId="{34F7E04C-C419-47D4-8C4E-9DB885331AF6}" srcId="{FFB3DA9A-0668-4A05-94FA-2F79EFB8363F}" destId="{6768F4A4-E9F4-4D63-8BF7-DE39B0235C1C}" srcOrd="1" destOrd="0" parTransId="{44C21FD2-CFCD-4A24-A385-82D4202BF0E5}" sibTransId="{1F279FA0-F1BF-4AC9-9D1E-F1C395EFFB9B}"/>
    <dgm:cxn modelId="{25CE105B-62F3-4A63-B2C2-63AA3FB0E820}" type="presOf" srcId="{234717DB-2FB4-45F3-A5ED-47D3C36DAE05}" destId="{0744E2EC-CF54-4C6C-B08D-58E1A4A380FA}" srcOrd="0" destOrd="0" presId="urn:microsoft.com/office/officeart/2005/8/layout/vList2"/>
    <dgm:cxn modelId="{1E1A1362-563E-4B25-A609-61C9E80CB7BD}" type="presOf" srcId="{6768F4A4-E9F4-4D63-8BF7-DE39B0235C1C}" destId="{2DC5D109-91A5-4511-B66B-7D16D4A5C856}" srcOrd="0" destOrd="0" presId="urn:microsoft.com/office/officeart/2005/8/layout/vList2"/>
    <dgm:cxn modelId="{45789D73-54C2-4640-BB69-70747DFB9818}" type="presOf" srcId="{C33493B2-0971-4AA0-98C5-5E2AF56C7743}" destId="{ABEDE7ED-0367-4E03-B6A0-BC4C171E8538}" srcOrd="0" destOrd="0" presId="urn:microsoft.com/office/officeart/2005/8/layout/vList2"/>
    <dgm:cxn modelId="{F61A9C7D-9BD6-4DFF-8853-8A01DD9C836F}" srcId="{FFB3DA9A-0668-4A05-94FA-2F79EFB8363F}" destId="{234717DB-2FB4-45F3-A5ED-47D3C36DAE05}" srcOrd="0" destOrd="0" parTransId="{4C47E349-9C0D-4D9D-9A3E-E11552D9BA13}" sibTransId="{50F41AE8-E842-4385-9D18-2483DE6EF422}"/>
    <dgm:cxn modelId="{7CEACB94-2B73-44EC-A1A8-0CF92E07187A}" type="presOf" srcId="{78D7047F-B567-4268-B294-15551EE48686}" destId="{ECE86A9E-F957-4B28-A219-A90E601288DA}" srcOrd="0" destOrd="0" presId="urn:microsoft.com/office/officeart/2005/8/layout/vList2"/>
    <dgm:cxn modelId="{E55DD9AA-C699-41E0-9A16-BD97EE8DD0F0}" type="presOf" srcId="{E15D1E5E-1A58-4EEF-BC3A-B4D9E95DF6FB}" destId="{7D5920CB-4F8E-4EF4-A741-A19505D5B44A}" srcOrd="0" destOrd="0" presId="urn:microsoft.com/office/officeart/2005/8/layout/vList2"/>
    <dgm:cxn modelId="{017343B6-047B-4B9F-B14D-A79112E2B9D2}" srcId="{FFB3DA9A-0668-4A05-94FA-2F79EFB8363F}" destId="{D58BDF59-DDB7-409E-87C1-635EB98E9F0A}" srcOrd="3" destOrd="0" parTransId="{F481E479-48BC-4D9F-AAA7-636B5ADD6417}" sibTransId="{DE70CB56-397D-41C0-8C93-C428A27D81D3}"/>
    <dgm:cxn modelId="{4BC07EC3-5D0A-4F39-A892-5C98E3D5486B}" type="presOf" srcId="{D58BDF59-DDB7-409E-87C1-635EB98E9F0A}" destId="{ECF117B2-B0D2-438B-907D-42A9DB937136}" srcOrd="0" destOrd="0" presId="urn:microsoft.com/office/officeart/2005/8/layout/vList2"/>
    <dgm:cxn modelId="{6F6DFBD5-F37B-4AAF-8DAE-351EEDD5662D}" srcId="{FFB3DA9A-0668-4A05-94FA-2F79EFB8363F}" destId="{78D7047F-B567-4268-B294-15551EE48686}" srcOrd="5" destOrd="0" parTransId="{0A1AE63C-B5BD-41BE-95F5-432360533641}" sibTransId="{F633004B-EC79-4FFE-8FEA-16ABBD4CA19F}"/>
    <dgm:cxn modelId="{2C42B9ED-8F99-467C-93C8-D6FAB25D6FC4}" srcId="{FFB3DA9A-0668-4A05-94FA-2F79EFB8363F}" destId="{C33493B2-0971-4AA0-98C5-5E2AF56C7743}" srcOrd="4" destOrd="0" parTransId="{4C138285-026F-4D4B-85B1-9A56676D1F94}" sibTransId="{E96C9C76-86A3-4DBE-921E-7C8908887EC8}"/>
    <dgm:cxn modelId="{F5968B8C-0663-4D5B-A30B-238E5DC81747}" type="presParOf" srcId="{CE38712D-32C0-4333-893A-18F4EF64F57E}" destId="{0744E2EC-CF54-4C6C-B08D-58E1A4A380FA}" srcOrd="0" destOrd="0" presId="urn:microsoft.com/office/officeart/2005/8/layout/vList2"/>
    <dgm:cxn modelId="{5C123B35-A77B-46DA-B29A-6DCAC55CE479}" type="presParOf" srcId="{CE38712D-32C0-4333-893A-18F4EF64F57E}" destId="{282C4EA0-7DA4-423F-8B3B-5DD8FFA929D5}" srcOrd="1" destOrd="0" presId="urn:microsoft.com/office/officeart/2005/8/layout/vList2"/>
    <dgm:cxn modelId="{EABB1019-94A7-4E2F-9401-35DA348A31E3}" type="presParOf" srcId="{CE38712D-32C0-4333-893A-18F4EF64F57E}" destId="{2DC5D109-91A5-4511-B66B-7D16D4A5C856}" srcOrd="2" destOrd="0" presId="urn:microsoft.com/office/officeart/2005/8/layout/vList2"/>
    <dgm:cxn modelId="{84499008-9591-4E06-B78C-1C2674B97D57}" type="presParOf" srcId="{CE38712D-32C0-4333-893A-18F4EF64F57E}" destId="{E2BD17A7-030E-4EF4-A387-A0B7B6E11034}" srcOrd="3" destOrd="0" presId="urn:microsoft.com/office/officeart/2005/8/layout/vList2"/>
    <dgm:cxn modelId="{F5AB2E2E-F246-4DC4-90C2-4B2DFE564ADF}" type="presParOf" srcId="{CE38712D-32C0-4333-893A-18F4EF64F57E}" destId="{7D5920CB-4F8E-4EF4-A741-A19505D5B44A}" srcOrd="4" destOrd="0" presId="urn:microsoft.com/office/officeart/2005/8/layout/vList2"/>
    <dgm:cxn modelId="{28319628-9CBA-43FA-99BA-0E6FF78FB512}" type="presParOf" srcId="{CE38712D-32C0-4333-893A-18F4EF64F57E}" destId="{32EAC415-DAC5-4086-920C-F706311D58B0}" srcOrd="5" destOrd="0" presId="urn:microsoft.com/office/officeart/2005/8/layout/vList2"/>
    <dgm:cxn modelId="{C686DE09-BCF3-49E5-A359-E43056DD5CCF}" type="presParOf" srcId="{CE38712D-32C0-4333-893A-18F4EF64F57E}" destId="{ECF117B2-B0D2-438B-907D-42A9DB937136}" srcOrd="6" destOrd="0" presId="urn:microsoft.com/office/officeart/2005/8/layout/vList2"/>
    <dgm:cxn modelId="{EC68B693-CF59-4115-B6F1-E6E4A78C9854}" type="presParOf" srcId="{CE38712D-32C0-4333-893A-18F4EF64F57E}" destId="{F4BDFFAB-8293-4FFC-87D9-8F39EC98BA86}" srcOrd="7" destOrd="0" presId="urn:microsoft.com/office/officeart/2005/8/layout/vList2"/>
    <dgm:cxn modelId="{8B80B711-E5CD-470C-B516-3D11A80E35DF}" type="presParOf" srcId="{CE38712D-32C0-4333-893A-18F4EF64F57E}" destId="{ABEDE7ED-0367-4E03-B6A0-BC4C171E8538}" srcOrd="8" destOrd="0" presId="urn:microsoft.com/office/officeart/2005/8/layout/vList2"/>
    <dgm:cxn modelId="{E09F738F-82CB-4142-935A-334A2E552765}" type="presParOf" srcId="{CE38712D-32C0-4333-893A-18F4EF64F57E}" destId="{1644AABE-108E-484D-8174-DF78907799F3}" srcOrd="9" destOrd="0" presId="urn:microsoft.com/office/officeart/2005/8/layout/vList2"/>
    <dgm:cxn modelId="{B406E906-6BE3-4A4E-9561-243A9B70C8AC}" type="presParOf" srcId="{CE38712D-32C0-4333-893A-18F4EF64F57E}" destId="{ECE86A9E-F957-4B28-A219-A90E601288DA}" srcOrd="10" destOrd="0" presId="urn:microsoft.com/office/officeart/2005/8/layout/vList2"/>
  </dgm:cxnLst>
  <dgm:bg>
    <a:noFill/>
  </dgm:bg>
  <dgm:whole>
    <a:ln>
      <a:noFill/>
    </a:ln>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FFB3DA9A-0668-4A05-94FA-2F79EFB8363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234717DB-2FB4-45F3-A5ED-47D3C36DAE05}">
      <dgm:prSet phldrT="[Text]" custT="1"/>
      <dgm:spPr>
        <a:solidFill>
          <a:srgbClr val="E5F8FF"/>
        </a:solidFill>
        <a:ln>
          <a:noFill/>
        </a:ln>
      </dgm:spPr>
      <dgm:t>
        <a:bodyPr/>
        <a:lstStyle/>
        <a:p>
          <a:r>
            <a:rPr lang="en-US" sz="2000" dirty="0">
              <a:solidFill>
                <a:schemeClr val="tx1"/>
              </a:solidFill>
            </a:rPr>
            <a:t>Husband reports that wife is leaving notes all over the house about how to do things</a:t>
          </a:r>
        </a:p>
      </dgm:t>
    </dgm:pt>
    <dgm:pt modelId="{4C47E349-9C0D-4D9D-9A3E-E11552D9BA13}" type="parTrans" cxnId="{F61A9C7D-9BD6-4DFF-8853-8A01DD9C836F}">
      <dgm:prSet/>
      <dgm:spPr/>
      <dgm:t>
        <a:bodyPr/>
        <a:lstStyle/>
        <a:p>
          <a:endParaRPr lang="en-US"/>
        </a:p>
      </dgm:t>
    </dgm:pt>
    <dgm:pt modelId="{50F41AE8-E842-4385-9D18-2483DE6EF422}" type="sibTrans" cxnId="{F61A9C7D-9BD6-4DFF-8853-8A01DD9C836F}">
      <dgm:prSet/>
      <dgm:spPr/>
      <dgm:t>
        <a:bodyPr/>
        <a:lstStyle/>
        <a:p>
          <a:endParaRPr lang="en-US"/>
        </a:p>
      </dgm:t>
    </dgm:pt>
    <dgm:pt modelId="{6768F4A4-E9F4-4D63-8BF7-DE39B0235C1C}">
      <dgm:prSet phldrT="[Text]" custT="1"/>
      <dgm:spPr>
        <a:solidFill>
          <a:srgbClr val="E5F8FF"/>
        </a:solidFill>
        <a:ln>
          <a:noFill/>
        </a:ln>
      </dgm:spPr>
      <dgm:t>
        <a:bodyPr/>
        <a:lstStyle/>
        <a:p>
          <a:r>
            <a:rPr lang="en-US" sz="2000" dirty="0">
              <a:solidFill>
                <a:schemeClr val="tx1"/>
              </a:solidFill>
            </a:rPr>
            <a:t>He found the iron in the refrigerator yesterday</a:t>
          </a:r>
        </a:p>
      </dgm:t>
    </dgm:pt>
    <dgm:pt modelId="{44C21FD2-CFCD-4A24-A385-82D4202BF0E5}" type="parTrans" cxnId="{34F7E04C-C419-47D4-8C4E-9DB885331AF6}">
      <dgm:prSet/>
      <dgm:spPr/>
      <dgm:t>
        <a:bodyPr/>
        <a:lstStyle/>
        <a:p>
          <a:endParaRPr lang="en-US"/>
        </a:p>
      </dgm:t>
    </dgm:pt>
    <dgm:pt modelId="{1F279FA0-F1BF-4AC9-9D1E-F1C395EFFB9B}" type="sibTrans" cxnId="{34F7E04C-C419-47D4-8C4E-9DB885331AF6}">
      <dgm:prSet/>
      <dgm:spPr/>
      <dgm:t>
        <a:bodyPr/>
        <a:lstStyle/>
        <a:p>
          <a:endParaRPr lang="en-US"/>
        </a:p>
      </dgm:t>
    </dgm:pt>
    <dgm:pt modelId="{E15D1E5E-1A58-4EEF-BC3A-B4D9E95DF6FB}">
      <dgm:prSet phldrT="[Text]" custT="1"/>
      <dgm:spPr>
        <a:solidFill>
          <a:srgbClr val="E5F8FF"/>
        </a:solidFill>
        <a:ln>
          <a:noFill/>
        </a:ln>
      </dgm:spPr>
      <dgm:t>
        <a:bodyPr/>
        <a:lstStyle/>
        <a:p>
          <a:r>
            <a:rPr lang="en-US" sz="2000" dirty="0">
              <a:solidFill>
                <a:schemeClr val="tx1"/>
              </a:solidFill>
            </a:rPr>
            <a:t>For last two days patient has been unwilling to let anyone else hold the baby</a:t>
          </a:r>
        </a:p>
      </dgm:t>
    </dgm:pt>
    <dgm:pt modelId="{93A7A8AD-2C7E-4B20-BBF9-2FF988B7C27A}" type="parTrans" cxnId="{67D73A1A-7B6D-44B2-ABCC-8E13D6F2E106}">
      <dgm:prSet/>
      <dgm:spPr/>
      <dgm:t>
        <a:bodyPr/>
        <a:lstStyle/>
        <a:p>
          <a:endParaRPr lang="en-US"/>
        </a:p>
      </dgm:t>
    </dgm:pt>
    <dgm:pt modelId="{66F693BB-2466-4ADA-A76F-2E2C929B5343}" type="sibTrans" cxnId="{67D73A1A-7B6D-44B2-ABCC-8E13D6F2E106}">
      <dgm:prSet/>
      <dgm:spPr/>
      <dgm:t>
        <a:bodyPr/>
        <a:lstStyle/>
        <a:p>
          <a:endParaRPr lang="en-US"/>
        </a:p>
      </dgm:t>
    </dgm:pt>
    <dgm:pt modelId="{D58BDF59-DDB7-409E-87C1-635EB98E9F0A}">
      <dgm:prSet custT="1"/>
      <dgm:spPr>
        <a:solidFill>
          <a:srgbClr val="E5F8FF"/>
        </a:solidFill>
        <a:ln>
          <a:noFill/>
        </a:ln>
      </dgm:spPr>
      <dgm:t>
        <a:bodyPr/>
        <a:lstStyle/>
        <a:p>
          <a:r>
            <a:rPr lang="en-US" sz="2000" dirty="0">
              <a:solidFill>
                <a:schemeClr val="tx1"/>
              </a:solidFill>
            </a:rPr>
            <a:t>Has explained to husband that only she has the appropriate knowledge to take care of this special child</a:t>
          </a:r>
        </a:p>
      </dgm:t>
    </dgm:pt>
    <dgm:pt modelId="{F481E479-48BC-4D9F-AAA7-636B5ADD6417}" type="parTrans" cxnId="{017343B6-047B-4B9F-B14D-A79112E2B9D2}">
      <dgm:prSet/>
      <dgm:spPr/>
      <dgm:t>
        <a:bodyPr/>
        <a:lstStyle/>
        <a:p>
          <a:endParaRPr lang="en-US"/>
        </a:p>
      </dgm:t>
    </dgm:pt>
    <dgm:pt modelId="{DE70CB56-397D-41C0-8C93-C428A27D81D3}" type="sibTrans" cxnId="{017343B6-047B-4B9F-B14D-A79112E2B9D2}">
      <dgm:prSet/>
      <dgm:spPr/>
      <dgm:t>
        <a:bodyPr/>
        <a:lstStyle/>
        <a:p>
          <a:endParaRPr lang="en-US"/>
        </a:p>
      </dgm:t>
    </dgm:pt>
    <dgm:pt modelId="{C33493B2-0971-4AA0-98C5-5E2AF56C7743}">
      <dgm:prSet phldrT="[Text]" custT="1"/>
      <dgm:spPr>
        <a:solidFill>
          <a:srgbClr val="E5F8FF"/>
        </a:solidFill>
        <a:ln>
          <a:noFill/>
        </a:ln>
      </dgm:spPr>
      <dgm:t>
        <a:bodyPr/>
        <a:lstStyle/>
        <a:p>
          <a:r>
            <a:rPr lang="en-US" sz="2000" dirty="0">
              <a:solidFill>
                <a:schemeClr val="tx1"/>
              </a:solidFill>
            </a:rPr>
            <a:t>Husband has found patient standing over crib for long periods while baby is sleeping</a:t>
          </a:r>
        </a:p>
      </dgm:t>
    </dgm:pt>
    <dgm:pt modelId="{4C138285-026F-4D4B-85B1-9A56676D1F94}" type="parTrans" cxnId="{2C42B9ED-8F99-467C-93C8-D6FAB25D6FC4}">
      <dgm:prSet/>
      <dgm:spPr/>
      <dgm:t>
        <a:bodyPr/>
        <a:lstStyle/>
        <a:p>
          <a:endParaRPr lang="en-US"/>
        </a:p>
      </dgm:t>
    </dgm:pt>
    <dgm:pt modelId="{E96C9C76-86A3-4DBE-921E-7C8908887EC8}" type="sibTrans" cxnId="{2C42B9ED-8F99-467C-93C8-D6FAB25D6FC4}">
      <dgm:prSet/>
      <dgm:spPr/>
      <dgm:t>
        <a:bodyPr/>
        <a:lstStyle/>
        <a:p>
          <a:endParaRPr lang="en-US"/>
        </a:p>
      </dgm:t>
    </dgm:pt>
    <dgm:pt modelId="{78D7047F-B567-4268-B294-15551EE48686}">
      <dgm:prSet phldrT="[Text]" custT="1"/>
      <dgm:spPr>
        <a:solidFill>
          <a:srgbClr val="E5F8FF"/>
        </a:solidFill>
        <a:ln>
          <a:noFill/>
        </a:ln>
      </dgm:spPr>
      <dgm:t>
        <a:bodyPr/>
        <a:lstStyle/>
        <a:p>
          <a:r>
            <a:rPr lang="en-US" sz="2000" dirty="0">
              <a:solidFill>
                <a:schemeClr val="tx1"/>
              </a:solidFill>
            </a:rPr>
            <a:t>Notices that wife appears to fear windows; pulled down all shades and avoided them for several days</a:t>
          </a:r>
        </a:p>
      </dgm:t>
    </dgm:pt>
    <dgm:pt modelId="{0A1AE63C-B5BD-41BE-95F5-432360533641}" type="parTrans" cxnId="{6F6DFBD5-F37B-4AAF-8DAE-351EEDD5662D}">
      <dgm:prSet/>
      <dgm:spPr/>
      <dgm:t>
        <a:bodyPr/>
        <a:lstStyle/>
        <a:p>
          <a:endParaRPr lang="en-US"/>
        </a:p>
      </dgm:t>
    </dgm:pt>
    <dgm:pt modelId="{F633004B-EC79-4FFE-8FEA-16ABBD4CA19F}" type="sibTrans" cxnId="{6F6DFBD5-F37B-4AAF-8DAE-351EEDD5662D}">
      <dgm:prSet/>
      <dgm:spPr/>
      <dgm:t>
        <a:bodyPr/>
        <a:lstStyle/>
        <a:p>
          <a:endParaRPr lang="en-US"/>
        </a:p>
      </dgm:t>
    </dgm:pt>
    <dgm:pt modelId="{8D519716-7D0E-4941-B9A4-D0D11C8E7D45}">
      <dgm:prSet phldrT="[Text]" custT="1"/>
      <dgm:spPr>
        <a:solidFill>
          <a:srgbClr val="E5F8FF"/>
        </a:solidFill>
        <a:ln>
          <a:noFill/>
        </a:ln>
      </dgm:spPr>
      <dgm:t>
        <a:bodyPr/>
        <a:lstStyle/>
        <a:p>
          <a:r>
            <a:rPr lang="en-US" sz="2000" dirty="0">
              <a:solidFill>
                <a:schemeClr val="tx1"/>
              </a:solidFill>
            </a:rPr>
            <a:t>But yesterday was seen standing by the open window holding the baby and looking confused</a:t>
          </a:r>
        </a:p>
      </dgm:t>
    </dgm:pt>
    <dgm:pt modelId="{6C2AD1D7-8450-49E1-BE49-9E4B7C4CE988}" type="parTrans" cxnId="{A65F0A25-4D0A-4A65-9472-5BD952568E35}">
      <dgm:prSet/>
      <dgm:spPr/>
      <dgm:t>
        <a:bodyPr/>
        <a:lstStyle/>
        <a:p>
          <a:endParaRPr lang="en-US"/>
        </a:p>
      </dgm:t>
    </dgm:pt>
    <dgm:pt modelId="{CEEA1214-9607-4F56-BB55-2BDBAF6E4024}" type="sibTrans" cxnId="{A65F0A25-4D0A-4A65-9472-5BD952568E35}">
      <dgm:prSet/>
      <dgm:spPr/>
      <dgm:t>
        <a:bodyPr/>
        <a:lstStyle/>
        <a:p>
          <a:endParaRPr lang="en-US"/>
        </a:p>
      </dgm:t>
    </dgm:pt>
    <dgm:pt modelId="{0AB123D3-7EA7-4574-8595-A0FE47739B11}" type="pres">
      <dgm:prSet presAssocID="{FFB3DA9A-0668-4A05-94FA-2F79EFB8363F}" presName="linear" presStyleCnt="0">
        <dgm:presLayoutVars>
          <dgm:animLvl val="lvl"/>
          <dgm:resizeHandles val="exact"/>
        </dgm:presLayoutVars>
      </dgm:prSet>
      <dgm:spPr/>
    </dgm:pt>
    <dgm:pt modelId="{B1BFC3C3-7883-4412-A109-AA9700164905}" type="pres">
      <dgm:prSet presAssocID="{234717DB-2FB4-45F3-A5ED-47D3C36DAE05}" presName="parentText" presStyleLbl="node1" presStyleIdx="0" presStyleCnt="7" custScaleY="79039">
        <dgm:presLayoutVars>
          <dgm:chMax val="0"/>
          <dgm:bulletEnabled val="1"/>
        </dgm:presLayoutVars>
      </dgm:prSet>
      <dgm:spPr/>
    </dgm:pt>
    <dgm:pt modelId="{C3D3A60F-7367-4316-9BE8-F7E9C0134CA3}" type="pres">
      <dgm:prSet presAssocID="{50F41AE8-E842-4385-9D18-2483DE6EF422}" presName="spacer" presStyleCnt="0"/>
      <dgm:spPr/>
    </dgm:pt>
    <dgm:pt modelId="{44D6C9F9-04F6-4D10-9B26-2D7EBB001707}" type="pres">
      <dgm:prSet presAssocID="{6768F4A4-E9F4-4D63-8BF7-DE39B0235C1C}" presName="parentText" presStyleLbl="node1" presStyleIdx="1" presStyleCnt="7" custScaleY="79039">
        <dgm:presLayoutVars>
          <dgm:chMax val="0"/>
          <dgm:bulletEnabled val="1"/>
        </dgm:presLayoutVars>
      </dgm:prSet>
      <dgm:spPr/>
    </dgm:pt>
    <dgm:pt modelId="{662FE399-4132-4E45-9C44-B3D434557433}" type="pres">
      <dgm:prSet presAssocID="{1F279FA0-F1BF-4AC9-9D1E-F1C395EFFB9B}" presName="spacer" presStyleCnt="0"/>
      <dgm:spPr/>
    </dgm:pt>
    <dgm:pt modelId="{4B724A38-79AF-4B17-935C-0D0319B723D7}" type="pres">
      <dgm:prSet presAssocID="{E15D1E5E-1A58-4EEF-BC3A-B4D9E95DF6FB}" presName="parentText" presStyleLbl="node1" presStyleIdx="2" presStyleCnt="7" custScaleY="79039">
        <dgm:presLayoutVars>
          <dgm:chMax val="0"/>
          <dgm:bulletEnabled val="1"/>
        </dgm:presLayoutVars>
      </dgm:prSet>
      <dgm:spPr/>
    </dgm:pt>
    <dgm:pt modelId="{D7CC561E-3E8F-46A3-90C6-D2FDB2BA1795}" type="pres">
      <dgm:prSet presAssocID="{66F693BB-2466-4ADA-A76F-2E2C929B5343}" presName="spacer" presStyleCnt="0"/>
      <dgm:spPr/>
    </dgm:pt>
    <dgm:pt modelId="{D5B7AA3A-B051-4D85-B4B2-CCDCB32DCEC5}" type="pres">
      <dgm:prSet presAssocID="{D58BDF59-DDB7-409E-87C1-635EB98E9F0A}" presName="parentText" presStyleLbl="node1" presStyleIdx="3" presStyleCnt="7" custScaleY="79039">
        <dgm:presLayoutVars>
          <dgm:chMax val="0"/>
          <dgm:bulletEnabled val="1"/>
        </dgm:presLayoutVars>
      </dgm:prSet>
      <dgm:spPr/>
    </dgm:pt>
    <dgm:pt modelId="{B8363C33-8E61-4F95-903C-9921E8CD7384}" type="pres">
      <dgm:prSet presAssocID="{DE70CB56-397D-41C0-8C93-C428A27D81D3}" presName="spacer" presStyleCnt="0"/>
      <dgm:spPr/>
    </dgm:pt>
    <dgm:pt modelId="{D6662081-DC3B-4B1A-951A-046A53A3299B}" type="pres">
      <dgm:prSet presAssocID="{C33493B2-0971-4AA0-98C5-5E2AF56C7743}" presName="parentText" presStyleLbl="node1" presStyleIdx="4" presStyleCnt="7" custScaleY="79039">
        <dgm:presLayoutVars>
          <dgm:chMax val="0"/>
          <dgm:bulletEnabled val="1"/>
        </dgm:presLayoutVars>
      </dgm:prSet>
      <dgm:spPr/>
    </dgm:pt>
    <dgm:pt modelId="{51C14030-277D-4A63-AB44-FD13288EC90E}" type="pres">
      <dgm:prSet presAssocID="{E96C9C76-86A3-4DBE-921E-7C8908887EC8}" presName="spacer" presStyleCnt="0"/>
      <dgm:spPr/>
    </dgm:pt>
    <dgm:pt modelId="{FD850B95-5803-4916-A804-C8B152EE326A}" type="pres">
      <dgm:prSet presAssocID="{78D7047F-B567-4268-B294-15551EE48686}" presName="parentText" presStyleLbl="node1" presStyleIdx="5" presStyleCnt="7" custScaleY="79039">
        <dgm:presLayoutVars>
          <dgm:chMax val="0"/>
          <dgm:bulletEnabled val="1"/>
        </dgm:presLayoutVars>
      </dgm:prSet>
      <dgm:spPr/>
    </dgm:pt>
    <dgm:pt modelId="{CED85C5B-31A0-4D74-8D8B-5802E70DFACB}" type="pres">
      <dgm:prSet presAssocID="{F633004B-EC79-4FFE-8FEA-16ABBD4CA19F}" presName="spacer" presStyleCnt="0"/>
      <dgm:spPr/>
    </dgm:pt>
    <dgm:pt modelId="{70CBF754-7A1D-4D4C-A2F5-0CAEEDB8F552}" type="pres">
      <dgm:prSet presAssocID="{8D519716-7D0E-4941-B9A4-D0D11C8E7D45}" presName="parentText" presStyleLbl="node1" presStyleIdx="6" presStyleCnt="7" custScaleY="79039">
        <dgm:presLayoutVars>
          <dgm:chMax val="0"/>
          <dgm:bulletEnabled val="1"/>
        </dgm:presLayoutVars>
      </dgm:prSet>
      <dgm:spPr/>
    </dgm:pt>
  </dgm:ptLst>
  <dgm:cxnLst>
    <dgm:cxn modelId="{0D4E3E06-BED2-4693-B79E-24A0C1DECD9D}" type="presOf" srcId="{E15D1E5E-1A58-4EEF-BC3A-B4D9E95DF6FB}" destId="{4B724A38-79AF-4B17-935C-0D0319B723D7}" srcOrd="0" destOrd="0" presId="urn:microsoft.com/office/officeart/2005/8/layout/vList2"/>
    <dgm:cxn modelId="{8A55D317-EB02-424F-9AEC-DF64B462A2D6}" type="presOf" srcId="{8D519716-7D0E-4941-B9A4-D0D11C8E7D45}" destId="{70CBF754-7A1D-4D4C-A2F5-0CAEEDB8F552}" srcOrd="0" destOrd="0" presId="urn:microsoft.com/office/officeart/2005/8/layout/vList2"/>
    <dgm:cxn modelId="{67D73A1A-7B6D-44B2-ABCC-8E13D6F2E106}" srcId="{FFB3DA9A-0668-4A05-94FA-2F79EFB8363F}" destId="{E15D1E5E-1A58-4EEF-BC3A-B4D9E95DF6FB}" srcOrd="2" destOrd="0" parTransId="{93A7A8AD-2C7E-4B20-BBF9-2FF988B7C27A}" sibTransId="{66F693BB-2466-4ADA-A76F-2E2C929B5343}"/>
    <dgm:cxn modelId="{A65F0A25-4D0A-4A65-9472-5BD952568E35}" srcId="{FFB3DA9A-0668-4A05-94FA-2F79EFB8363F}" destId="{8D519716-7D0E-4941-B9A4-D0D11C8E7D45}" srcOrd="6" destOrd="0" parTransId="{6C2AD1D7-8450-49E1-BE49-9E4B7C4CE988}" sibTransId="{CEEA1214-9607-4F56-BB55-2BDBAF6E4024}"/>
    <dgm:cxn modelId="{816A4C39-68A5-429F-9449-050CC1785C22}" type="presOf" srcId="{6768F4A4-E9F4-4D63-8BF7-DE39B0235C1C}" destId="{44D6C9F9-04F6-4D10-9B26-2D7EBB001707}" srcOrd="0" destOrd="0" presId="urn:microsoft.com/office/officeart/2005/8/layout/vList2"/>
    <dgm:cxn modelId="{34F7E04C-C419-47D4-8C4E-9DB885331AF6}" srcId="{FFB3DA9A-0668-4A05-94FA-2F79EFB8363F}" destId="{6768F4A4-E9F4-4D63-8BF7-DE39B0235C1C}" srcOrd="1" destOrd="0" parTransId="{44C21FD2-CFCD-4A24-A385-82D4202BF0E5}" sibTransId="{1F279FA0-F1BF-4AC9-9D1E-F1C395EFFB9B}"/>
    <dgm:cxn modelId="{1033F656-EDE7-4EC4-B2E9-19300D76062F}" type="presOf" srcId="{D58BDF59-DDB7-409E-87C1-635EB98E9F0A}" destId="{D5B7AA3A-B051-4D85-B4B2-CCDCB32DCEC5}" srcOrd="0" destOrd="0" presId="urn:microsoft.com/office/officeart/2005/8/layout/vList2"/>
    <dgm:cxn modelId="{F61A9C7D-9BD6-4DFF-8853-8A01DD9C836F}" srcId="{FFB3DA9A-0668-4A05-94FA-2F79EFB8363F}" destId="{234717DB-2FB4-45F3-A5ED-47D3C36DAE05}" srcOrd="0" destOrd="0" parTransId="{4C47E349-9C0D-4D9D-9A3E-E11552D9BA13}" sibTransId="{50F41AE8-E842-4385-9D18-2483DE6EF422}"/>
    <dgm:cxn modelId="{CAAEB48F-D8F7-478D-B8A1-E0A3A7D113E3}" type="presOf" srcId="{234717DB-2FB4-45F3-A5ED-47D3C36DAE05}" destId="{B1BFC3C3-7883-4412-A109-AA9700164905}" srcOrd="0" destOrd="0" presId="urn:microsoft.com/office/officeart/2005/8/layout/vList2"/>
    <dgm:cxn modelId="{E3DF59A4-2563-411F-9193-4749744F1148}" type="presOf" srcId="{78D7047F-B567-4268-B294-15551EE48686}" destId="{FD850B95-5803-4916-A804-C8B152EE326A}" srcOrd="0" destOrd="0" presId="urn:microsoft.com/office/officeart/2005/8/layout/vList2"/>
    <dgm:cxn modelId="{017343B6-047B-4B9F-B14D-A79112E2B9D2}" srcId="{FFB3DA9A-0668-4A05-94FA-2F79EFB8363F}" destId="{D58BDF59-DDB7-409E-87C1-635EB98E9F0A}" srcOrd="3" destOrd="0" parTransId="{F481E479-48BC-4D9F-AAA7-636B5ADD6417}" sibTransId="{DE70CB56-397D-41C0-8C93-C428A27D81D3}"/>
    <dgm:cxn modelId="{6F6DFBD5-F37B-4AAF-8DAE-351EEDD5662D}" srcId="{FFB3DA9A-0668-4A05-94FA-2F79EFB8363F}" destId="{78D7047F-B567-4268-B294-15551EE48686}" srcOrd="5" destOrd="0" parTransId="{0A1AE63C-B5BD-41BE-95F5-432360533641}" sibTransId="{F633004B-EC79-4FFE-8FEA-16ABBD4CA19F}"/>
    <dgm:cxn modelId="{7C8AAADA-6F68-4137-BCFC-341E9EC9D442}" type="presOf" srcId="{C33493B2-0971-4AA0-98C5-5E2AF56C7743}" destId="{D6662081-DC3B-4B1A-951A-046A53A3299B}" srcOrd="0" destOrd="0" presId="urn:microsoft.com/office/officeart/2005/8/layout/vList2"/>
    <dgm:cxn modelId="{5B37E4DC-DE8C-4591-B9FA-404C6ADB9C98}" type="presOf" srcId="{FFB3DA9A-0668-4A05-94FA-2F79EFB8363F}" destId="{0AB123D3-7EA7-4574-8595-A0FE47739B11}" srcOrd="0" destOrd="0" presId="urn:microsoft.com/office/officeart/2005/8/layout/vList2"/>
    <dgm:cxn modelId="{2C42B9ED-8F99-467C-93C8-D6FAB25D6FC4}" srcId="{FFB3DA9A-0668-4A05-94FA-2F79EFB8363F}" destId="{C33493B2-0971-4AA0-98C5-5E2AF56C7743}" srcOrd="4" destOrd="0" parTransId="{4C138285-026F-4D4B-85B1-9A56676D1F94}" sibTransId="{E96C9C76-86A3-4DBE-921E-7C8908887EC8}"/>
    <dgm:cxn modelId="{2764DADC-BB06-49B8-AF5A-B76F966702B2}" type="presParOf" srcId="{0AB123D3-7EA7-4574-8595-A0FE47739B11}" destId="{B1BFC3C3-7883-4412-A109-AA9700164905}" srcOrd="0" destOrd="0" presId="urn:microsoft.com/office/officeart/2005/8/layout/vList2"/>
    <dgm:cxn modelId="{21DB3110-03DF-457C-A979-6270492727B7}" type="presParOf" srcId="{0AB123D3-7EA7-4574-8595-A0FE47739B11}" destId="{C3D3A60F-7367-4316-9BE8-F7E9C0134CA3}" srcOrd="1" destOrd="0" presId="urn:microsoft.com/office/officeart/2005/8/layout/vList2"/>
    <dgm:cxn modelId="{CFA9CA85-E345-494D-84D5-ED2EB1C2B73F}" type="presParOf" srcId="{0AB123D3-7EA7-4574-8595-A0FE47739B11}" destId="{44D6C9F9-04F6-4D10-9B26-2D7EBB001707}" srcOrd="2" destOrd="0" presId="urn:microsoft.com/office/officeart/2005/8/layout/vList2"/>
    <dgm:cxn modelId="{A9B3AFE5-4E4D-4C2E-8E1F-97A7F1BCA70A}" type="presParOf" srcId="{0AB123D3-7EA7-4574-8595-A0FE47739B11}" destId="{662FE399-4132-4E45-9C44-B3D434557433}" srcOrd="3" destOrd="0" presId="urn:microsoft.com/office/officeart/2005/8/layout/vList2"/>
    <dgm:cxn modelId="{890430F0-8DDA-4225-A349-F917C25B2E16}" type="presParOf" srcId="{0AB123D3-7EA7-4574-8595-A0FE47739B11}" destId="{4B724A38-79AF-4B17-935C-0D0319B723D7}" srcOrd="4" destOrd="0" presId="urn:microsoft.com/office/officeart/2005/8/layout/vList2"/>
    <dgm:cxn modelId="{B7BD4893-4B19-4DCC-8634-C4E096C74B3A}" type="presParOf" srcId="{0AB123D3-7EA7-4574-8595-A0FE47739B11}" destId="{D7CC561E-3E8F-46A3-90C6-D2FDB2BA1795}" srcOrd="5" destOrd="0" presId="urn:microsoft.com/office/officeart/2005/8/layout/vList2"/>
    <dgm:cxn modelId="{2E364900-5D09-4E5F-8529-0D0674071F47}" type="presParOf" srcId="{0AB123D3-7EA7-4574-8595-A0FE47739B11}" destId="{D5B7AA3A-B051-4D85-B4B2-CCDCB32DCEC5}" srcOrd="6" destOrd="0" presId="urn:microsoft.com/office/officeart/2005/8/layout/vList2"/>
    <dgm:cxn modelId="{89B739A0-4391-45D5-91EC-B92D2E9D0361}" type="presParOf" srcId="{0AB123D3-7EA7-4574-8595-A0FE47739B11}" destId="{B8363C33-8E61-4F95-903C-9921E8CD7384}" srcOrd="7" destOrd="0" presId="urn:microsoft.com/office/officeart/2005/8/layout/vList2"/>
    <dgm:cxn modelId="{76997A8A-F933-42A7-88CE-FCDF71D1552A}" type="presParOf" srcId="{0AB123D3-7EA7-4574-8595-A0FE47739B11}" destId="{D6662081-DC3B-4B1A-951A-046A53A3299B}" srcOrd="8" destOrd="0" presId="urn:microsoft.com/office/officeart/2005/8/layout/vList2"/>
    <dgm:cxn modelId="{3BD39F1F-183C-47DC-AA57-C657A2651F97}" type="presParOf" srcId="{0AB123D3-7EA7-4574-8595-A0FE47739B11}" destId="{51C14030-277D-4A63-AB44-FD13288EC90E}" srcOrd="9" destOrd="0" presId="urn:microsoft.com/office/officeart/2005/8/layout/vList2"/>
    <dgm:cxn modelId="{D909C733-5DD8-4D2B-B6AA-88FC76BF044D}" type="presParOf" srcId="{0AB123D3-7EA7-4574-8595-A0FE47739B11}" destId="{FD850B95-5803-4916-A804-C8B152EE326A}" srcOrd="10" destOrd="0" presId="urn:microsoft.com/office/officeart/2005/8/layout/vList2"/>
    <dgm:cxn modelId="{530551DA-CF44-4DD6-B223-AF763B42D5E8}" type="presParOf" srcId="{0AB123D3-7EA7-4574-8595-A0FE47739B11}" destId="{CED85C5B-31A0-4D74-8D8B-5802E70DFACB}" srcOrd="11" destOrd="0" presId="urn:microsoft.com/office/officeart/2005/8/layout/vList2"/>
    <dgm:cxn modelId="{5F86FC8B-102B-4A3A-803B-4017F06FEFE7}" type="presParOf" srcId="{0AB123D3-7EA7-4574-8595-A0FE47739B11}" destId="{70CBF754-7A1D-4D4C-A2F5-0CAEEDB8F552}" srcOrd="12" destOrd="0" presId="urn:microsoft.com/office/officeart/2005/8/layout/vList2"/>
  </dgm:cxnLst>
  <dgm:bg/>
  <dgm:whole>
    <a:ln>
      <a:noFill/>
    </a:ln>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FFB3DA9A-0668-4A05-94FA-2F79EFB8363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234717DB-2FB4-45F3-A5ED-47D3C36DAE05}">
      <dgm:prSet phldrT="[Text]" custT="1"/>
      <dgm:spPr>
        <a:solidFill>
          <a:srgbClr val="E5F8FF"/>
        </a:solidFill>
        <a:ln>
          <a:noFill/>
        </a:ln>
      </dgm:spPr>
      <dgm:t>
        <a:bodyPr/>
        <a:lstStyle/>
        <a:p>
          <a:r>
            <a:rPr lang="en-US" sz="2000" dirty="0">
              <a:solidFill>
                <a:schemeClr val="tx1"/>
              </a:solidFill>
            </a:rPr>
            <a:t>On mental status exam, patient is mildly disheveled and makes poor eye contact</a:t>
          </a:r>
        </a:p>
      </dgm:t>
    </dgm:pt>
    <dgm:pt modelId="{4C47E349-9C0D-4D9D-9A3E-E11552D9BA13}" type="parTrans" cxnId="{F61A9C7D-9BD6-4DFF-8853-8A01DD9C836F}">
      <dgm:prSet/>
      <dgm:spPr/>
      <dgm:t>
        <a:bodyPr/>
        <a:lstStyle/>
        <a:p>
          <a:endParaRPr lang="en-US"/>
        </a:p>
      </dgm:t>
    </dgm:pt>
    <dgm:pt modelId="{50F41AE8-E842-4385-9D18-2483DE6EF422}" type="sibTrans" cxnId="{F61A9C7D-9BD6-4DFF-8853-8A01DD9C836F}">
      <dgm:prSet/>
      <dgm:spPr/>
      <dgm:t>
        <a:bodyPr/>
        <a:lstStyle/>
        <a:p>
          <a:endParaRPr lang="en-US"/>
        </a:p>
      </dgm:t>
    </dgm:pt>
    <dgm:pt modelId="{6768F4A4-E9F4-4D63-8BF7-DE39B0235C1C}">
      <dgm:prSet phldrT="[Text]" custT="1"/>
      <dgm:spPr>
        <a:solidFill>
          <a:srgbClr val="E5F8FF"/>
        </a:solidFill>
        <a:ln>
          <a:noFill/>
        </a:ln>
      </dgm:spPr>
      <dgm:t>
        <a:bodyPr/>
        <a:lstStyle/>
        <a:p>
          <a:r>
            <a:rPr lang="en-US" sz="2000" dirty="0">
              <a:solidFill>
                <a:schemeClr val="tx1"/>
              </a:solidFill>
            </a:rPr>
            <a:t>Speech is tangential, rapid, and disjointed</a:t>
          </a:r>
        </a:p>
      </dgm:t>
    </dgm:pt>
    <dgm:pt modelId="{44C21FD2-CFCD-4A24-A385-82D4202BF0E5}" type="parTrans" cxnId="{34F7E04C-C419-47D4-8C4E-9DB885331AF6}">
      <dgm:prSet/>
      <dgm:spPr/>
      <dgm:t>
        <a:bodyPr/>
        <a:lstStyle/>
        <a:p>
          <a:endParaRPr lang="en-US"/>
        </a:p>
      </dgm:t>
    </dgm:pt>
    <dgm:pt modelId="{1F279FA0-F1BF-4AC9-9D1E-F1C395EFFB9B}" type="sibTrans" cxnId="{34F7E04C-C419-47D4-8C4E-9DB885331AF6}">
      <dgm:prSet/>
      <dgm:spPr/>
      <dgm:t>
        <a:bodyPr/>
        <a:lstStyle/>
        <a:p>
          <a:endParaRPr lang="en-US"/>
        </a:p>
      </dgm:t>
    </dgm:pt>
    <dgm:pt modelId="{E15D1E5E-1A58-4EEF-BC3A-B4D9E95DF6FB}">
      <dgm:prSet phldrT="[Text]" custT="1"/>
      <dgm:spPr>
        <a:solidFill>
          <a:srgbClr val="E5F8FF"/>
        </a:solidFill>
        <a:ln>
          <a:noFill/>
        </a:ln>
      </dgm:spPr>
      <dgm:t>
        <a:bodyPr/>
        <a:lstStyle/>
        <a:p>
          <a:r>
            <a:rPr lang="en-US" sz="2000" dirty="0">
              <a:solidFill>
                <a:schemeClr val="tx1"/>
              </a:solidFill>
            </a:rPr>
            <a:t>Patient is clinging tightly to baby</a:t>
          </a:r>
        </a:p>
      </dgm:t>
    </dgm:pt>
    <dgm:pt modelId="{93A7A8AD-2C7E-4B20-BBF9-2FF988B7C27A}" type="parTrans" cxnId="{67D73A1A-7B6D-44B2-ABCC-8E13D6F2E106}">
      <dgm:prSet/>
      <dgm:spPr/>
      <dgm:t>
        <a:bodyPr/>
        <a:lstStyle/>
        <a:p>
          <a:endParaRPr lang="en-US"/>
        </a:p>
      </dgm:t>
    </dgm:pt>
    <dgm:pt modelId="{66F693BB-2466-4ADA-A76F-2E2C929B5343}" type="sibTrans" cxnId="{67D73A1A-7B6D-44B2-ABCC-8E13D6F2E106}">
      <dgm:prSet/>
      <dgm:spPr/>
      <dgm:t>
        <a:bodyPr/>
        <a:lstStyle/>
        <a:p>
          <a:endParaRPr lang="en-US"/>
        </a:p>
      </dgm:t>
    </dgm:pt>
    <dgm:pt modelId="{C33493B2-0971-4AA0-98C5-5E2AF56C7743}">
      <dgm:prSet phldrT="[Text]" custT="1"/>
      <dgm:spPr>
        <a:solidFill>
          <a:srgbClr val="E5F8FF"/>
        </a:solidFill>
        <a:ln>
          <a:noFill/>
        </a:ln>
      </dgm:spPr>
      <dgm:t>
        <a:bodyPr/>
        <a:lstStyle/>
        <a:p>
          <a:r>
            <a:rPr lang="en-US" sz="2000" dirty="0">
              <a:solidFill>
                <a:schemeClr val="tx1"/>
              </a:solidFill>
            </a:rPr>
            <a:t>Patient darts suspicious glances at her husband and states that she is concerned husband will harm the baby </a:t>
          </a:r>
        </a:p>
      </dgm:t>
    </dgm:pt>
    <dgm:pt modelId="{4C138285-026F-4D4B-85B1-9A56676D1F94}" type="parTrans" cxnId="{2C42B9ED-8F99-467C-93C8-D6FAB25D6FC4}">
      <dgm:prSet/>
      <dgm:spPr/>
      <dgm:t>
        <a:bodyPr/>
        <a:lstStyle/>
        <a:p>
          <a:endParaRPr lang="en-US"/>
        </a:p>
      </dgm:t>
    </dgm:pt>
    <dgm:pt modelId="{E96C9C76-86A3-4DBE-921E-7C8908887EC8}" type="sibTrans" cxnId="{2C42B9ED-8F99-467C-93C8-D6FAB25D6FC4}">
      <dgm:prSet/>
      <dgm:spPr/>
      <dgm:t>
        <a:bodyPr/>
        <a:lstStyle/>
        <a:p>
          <a:endParaRPr lang="en-US"/>
        </a:p>
      </dgm:t>
    </dgm:pt>
    <dgm:pt modelId="{78D7047F-B567-4268-B294-15551EE48686}">
      <dgm:prSet phldrT="[Text]" custT="1"/>
      <dgm:spPr>
        <a:solidFill>
          <a:srgbClr val="E5F8FF"/>
        </a:solidFill>
        <a:ln>
          <a:noFill/>
        </a:ln>
      </dgm:spPr>
      <dgm:t>
        <a:bodyPr/>
        <a:lstStyle/>
        <a:p>
          <a:r>
            <a:rPr lang="en-US" sz="2000" dirty="0">
              <a:solidFill>
                <a:schemeClr val="tx1"/>
              </a:solidFill>
            </a:rPr>
            <a:t>When asked how or why, patient explains that husband had gonorrhea several years ago and she is concerned that he will spread this infection to the baby, which is why she will not allow him to hold the baby </a:t>
          </a:r>
        </a:p>
      </dgm:t>
    </dgm:pt>
    <dgm:pt modelId="{0A1AE63C-B5BD-41BE-95F5-432360533641}" type="parTrans" cxnId="{6F6DFBD5-F37B-4AAF-8DAE-351EEDD5662D}">
      <dgm:prSet/>
      <dgm:spPr/>
      <dgm:t>
        <a:bodyPr/>
        <a:lstStyle/>
        <a:p>
          <a:endParaRPr lang="en-US"/>
        </a:p>
      </dgm:t>
    </dgm:pt>
    <dgm:pt modelId="{F633004B-EC79-4FFE-8FEA-16ABBD4CA19F}" type="sibTrans" cxnId="{6F6DFBD5-F37B-4AAF-8DAE-351EEDD5662D}">
      <dgm:prSet/>
      <dgm:spPr/>
      <dgm:t>
        <a:bodyPr/>
        <a:lstStyle/>
        <a:p>
          <a:endParaRPr lang="en-US"/>
        </a:p>
      </dgm:t>
    </dgm:pt>
    <dgm:pt modelId="{1D52DF7F-388E-440E-A339-E3273BEC7BFE}" type="pres">
      <dgm:prSet presAssocID="{FFB3DA9A-0668-4A05-94FA-2F79EFB8363F}" presName="linear" presStyleCnt="0">
        <dgm:presLayoutVars>
          <dgm:animLvl val="lvl"/>
          <dgm:resizeHandles val="exact"/>
        </dgm:presLayoutVars>
      </dgm:prSet>
      <dgm:spPr/>
    </dgm:pt>
    <dgm:pt modelId="{0E46FC6F-8937-44C4-8487-BED24A7D5E58}" type="pres">
      <dgm:prSet presAssocID="{234717DB-2FB4-45F3-A5ED-47D3C36DAE05}" presName="parentText" presStyleLbl="node1" presStyleIdx="0" presStyleCnt="5" custLinFactNeighborX="5224" custLinFactNeighborY="13310">
        <dgm:presLayoutVars>
          <dgm:chMax val="0"/>
          <dgm:bulletEnabled val="1"/>
        </dgm:presLayoutVars>
      </dgm:prSet>
      <dgm:spPr/>
    </dgm:pt>
    <dgm:pt modelId="{C1D150A7-46B0-4586-8FA3-16E81E75E7B4}" type="pres">
      <dgm:prSet presAssocID="{50F41AE8-E842-4385-9D18-2483DE6EF422}" presName="spacer" presStyleCnt="0"/>
      <dgm:spPr/>
    </dgm:pt>
    <dgm:pt modelId="{A3968D7C-1A5E-419D-A0A0-778F4ED06C8D}" type="pres">
      <dgm:prSet presAssocID="{6768F4A4-E9F4-4D63-8BF7-DE39B0235C1C}" presName="parentText" presStyleLbl="node1" presStyleIdx="1" presStyleCnt="5">
        <dgm:presLayoutVars>
          <dgm:chMax val="0"/>
          <dgm:bulletEnabled val="1"/>
        </dgm:presLayoutVars>
      </dgm:prSet>
      <dgm:spPr/>
    </dgm:pt>
    <dgm:pt modelId="{15928756-46CF-4DA2-BF06-E84543E74477}" type="pres">
      <dgm:prSet presAssocID="{1F279FA0-F1BF-4AC9-9D1E-F1C395EFFB9B}" presName="spacer" presStyleCnt="0"/>
      <dgm:spPr/>
    </dgm:pt>
    <dgm:pt modelId="{0EB44D9B-E039-4241-BF98-10D725FB6463}" type="pres">
      <dgm:prSet presAssocID="{E15D1E5E-1A58-4EEF-BC3A-B4D9E95DF6FB}" presName="parentText" presStyleLbl="node1" presStyleIdx="2" presStyleCnt="5">
        <dgm:presLayoutVars>
          <dgm:chMax val="0"/>
          <dgm:bulletEnabled val="1"/>
        </dgm:presLayoutVars>
      </dgm:prSet>
      <dgm:spPr/>
    </dgm:pt>
    <dgm:pt modelId="{6D4208F1-88BD-48E9-8F31-019FC26F0AE0}" type="pres">
      <dgm:prSet presAssocID="{66F693BB-2466-4ADA-A76F-2E2C929B5343}" presName="spacer" presStyleCnt="0"/>
      <dgm:spPr/>
    </dgm:pt>
    <dgm:pt modelId="{1109B20E-029A-43CE-8C83-5A06C1ABCCB7}" type="pres">
      <dgm:prSet presAssocID="{C33493B2-0971-4AA0-98C5-5E2AF56C7743}" presName="parentText" presStyleLbl="node1" presStyleIdx="3" presStyleCnt="5">
        <dgm:presLayoutVars>
          <dgm:chMax val="0"/>
          <dgm:bulletEnabled val="1"/>
        </dgm:presLayoutVars>
      </dgm:prSet>
      <dgm:spPr/>
    </dgm:pt>
    <dgm:pt modelId="{7AE48B25-E472-4A3E-8DC2-F759A5858F55}" type="pres">
      <dgm:prSet presAssocID="{E96C9C76-86A3-4DBE-921E-7C8908887EC8}" presName="spacer" presStyleCnt="0"/>
      <dgm:spPr/>
    </dgm:pt>
    <dgm:pt modelId="{44F90379-C748-47DE-B5FC-F615B3B780E6}" type="pres">
      <dgm:prSet presAssocID="{78D7047F-B567-4268-B294-15551EE48686}" presName="parentText" presStyleLbl="node1" presStyleIdx="4" presStyleCnt="5">
        <dgm:presLayoutVars>
          <dgm:chMax val="0"/>
          <dgm:bulletEnabled val="1"/>
        </dgm:presLayoutVars>
      </dgm:prSet>
      <dgm:spPr/>
    </dgm:pt>
  </dgm:ptLst>
  <dgm:cxnLst>
    <dgm:cxn modelId="{67D73A1A-7B6D-44B2-ABCC-8E13D6F2E106}" srcId="{FFB3DA9A-0668-4A05-94FA-2F79EFB8363F}" destId="{E15D1E5E-1A58-4EEF-BC3A-B4D9E95DF6FB}" srcOrd="2" destOrd="0" parTransId="{93A7A8AD-2C7E-4B20-BBF9-2FF988B7C27A}" sibTransId="{66F693BB-2466-4ADA-A76F-2E2C929B5343}"/>
    <dgm:cxn modelId="{3E25F41A-FF70-4E86-827B-B37EE9C8BC6E}" type="presOf" srcId="{C33493B2-0971-4AA0-98C5-5E2AF56C7743}" destId="{1109B20E-029A-43CE-8C83-5A06C1ABCCB7}" srcOrd="0" destOrd="0" presId="urn:microsoft.com/office/officeart/2005/8/layout/vList2"/>
    <dgm:cxn modelId="{81BAC924-8B54-4830-A0F1-AC211B2ABC86}" type="presOf" srcId="{FFB3DA9A-0668-4A05-94FA-2F79EFB8363F}" destId="{1D52DF7F-388E-440E-A339-E3273BEC7BFE}" srcOrd="0" destOrd="0" presId="urn:microsoft.com/office/officeart/2005/8/layout/vList2"/>
    <dgm:cxn modelId="{34F7E04C-C419-47D4-8C4E-9DB885331AF6}" srcId="{FFB3DA9A-0668-4A05-94FA-2F79EFB8363F}" destId="{6768F4A4-E9F4-4D63-8BF7-DE39B0235C1C}" srcOrd="1" destOrd="0" parTransId="{44C21FD2-CFCD-4A24-A385-82D4202BF0E5}" sibTransId="{1F279FA0-F1BF-4AC9-9D1E-F1C395EFFB9B}"/>
    <dgm:cxn modelId="{F61A9C7D-9BD6-4DFF-8853-8A01DD9C836F}" srcId="{FFB3DA9A-0668-4A05-94FA-2F79EFB8363F}" destId="{234717DB-2FB4-45F3-A5ED-47D3C36DAE05}" srcOrd="0" destOrd="0" parTransId="{4C47E349-9C0D-4D9D-9A3E-E11552D9BA13}" sibTransId="{50F41AE8-E842-4385-9D18-2483DE6EF422}"/>
    <dgm:cxn modelId="{5E143E9D-8104-4DFE-8A23-D2574BAEF84C}" type="presOf" srcId="{6768F4A4-E9F4-4D63-8BF7-DE39B0235C1C}" destId="{A3968D7C-1A5E-419D-A0A0-778F4ED06C8D}" srcOrd="0" destOrd="0" presId="urn:microsoft.com/office/officeart/2005/8/layout/vList2"/>
    <dgm:cxn modelId="{A3CF55C5-CDFD-4E79-9BAA-9D66FC0F6489}" type="presOf" srcId="{234717DB-2FB4-45F3-A5ED-47D3C36DAE05}" destId="{0E46FC6F-8937-44C4-8487-BED24A7D5E58}" srcOrd="0" destOrd="0" presId="urn:microsoft.com/office/officeart/2005/8/layout/vList2"/>
    <dgm:cxn modelId="{B4D29FCD-47C6-4D2A-8DD3-F1AEFB499970}" type="presOf" srcId="{E15D1E5E-1A58-4EEF-BC3A-B4D9E95DF6FB}" destId="{0EB44D9B-E039-4241-BF98-10D725FB6463}" srcOrd="0" destOrd="0" presId="urn:microsoft.com/office/officeart/2005/8/layout/vList2"/>
    <dgm:cxn modelId="{6F6DFBD5-F37B-4AAF-8DAE-351EEDD5662D}" srcId="{FFB3DA9A-0668-4A05-94FA-2F79EFB8363F}" destId="{78D7047F-B567-4268-B294-15551EE48686}" srcOrd="4" destOrd="0" parTransId="{0A1AE63C-B5BD-41BE-95F5-432360533641}" sibTransId="{F633004B-EC79-4FFE-8FEA-16ABBD4CA19F}"/>
    <dgm:cxn modelId="{5D4534E2-7D85-4919-8EC5-116BB7EFA0F9}" type="presOf" srcId="{78D7047F-B567-4268-B294-15551EE48686}" destId="{44F90379-C748-47DE-B5FC-F615B3B780E6}" srcOrd="0" destOrd="0" presId="urn:microsoft.com/office/officeart/2005/8/layout/vList2"/>
    <dgm:cxn modelId="{2C42B9ED-8F99-467C-93C8-D6FAB25D6FC4}" srcId="{FFB3DA9A-0668-4A05-94FA-2F79EFB8363F}" destId="{C33493B2-0971-4AA0-98C5-5E2AF56C7743}" srcOrd="3" destOrd="0" parTransId="{4C138285-026F-4D4B-85B1-9A56676D1F94}" sibTransId="{E96C9C76-86A3-4DBE-921E-7C8908887EC8}"/>
    <dgm:cxn modelId="{0B0CD2A4-F251-41A5-9C4B-E81F5D443A30}" type="presParOf" srcId="{1D52DF7F-388E-440E-A339-E3273BEC7BFE}" destId="{0E46FC6F-8937-44C4-8487-BED24A7D5E58}" srcOrd="0" destOrd="0" presId="urn:microsoft.com/office/officeart/2005/8/layout/vList2"/>
    <dgm:cxn modelId="{D7A45453-1917-4D52-A06E-62B64EC0D012}" type="presParOf" srcId="{1D52DF7F-388E-440E-A339-E3273BEC7BFE}" destId="{C1D150A7-46B0-4586-8FA3-16E81E75E7B4}" srcOrd="1" destOrd="0" presId="urn:microsoft.com/office/officeart/2005/8/layout/vList2"/>
    <dgm:cxn modelId="{D057B961-5A3C-4C7D-97D4-1E784A90E8F4}" type="presParOf" srcId="{1D52DF7F-388E-440E-A339-E3273BEC7BFE}" destId="{A3968D7C-1A5E-419D-A0A0-778F4ED06C8D}" srcOrd="2" destOrd="0" presId="urn:microsoft.com/office/officeart/2005/8/layout/vList2"/>
    <dgm:cxn modelId="{2E7E87E1-31BD-4310-9408-7A90DCDA9374}" type="presParOf" srcId="{1D52DF7F-388E-440E-A339-E3273BEC7BFE}" destId="{15928756-46CF-4DA2-BF06-E84543E74477}" srcOrd="3" destOrd="0" presId="urn:microsoft.com/office/officeart/2005/8/layout/vList2"/>
    <dgm:cxn modelId="{7DECC4E9-660D-4E70-AAAB-EDA3DCA878AD}" type="presParOf" srcId="{1D52DF7F-388E-440E-A339-E3273BEC7BFE}" destId="{0EB44D9B-E039-4241-BF98-10D725FB6463}" srcOrd="4" destOrd="0" presId="urn:microsoft.com/office/officeart/2005/8/layout/vList2"/>
    <dgm:cxn modelId="{99EAF338-1583-4059-8D20-638A1DBBEB5C}" type="presParOf" srcId="{1D52DF7F-388E-440E-A339-E3273BEC7BFE}" destId="{6D4208F1-88BD-48E9-8F31-019FC26F0AE0}" srcOrd="5" destOrd="0" presId="urn:microsoft.com/office/officeart/2005/8/layout/vList2"/>
    <dgm:cxn modelId="{7E7AE4A8-C9A6-404D-8FAB-106539DAC828}" type="presParOf" srcId="{1D52DF7F-388E-440E-A339-E3273BEC7BFE}" destId="{1109B20E-029A-43CE-8C83-5A06C1ABCCB7}" srcOrd="6" destOrd="0" presId="urn:microsoft.com/office/officeart/2005/8/layout/vList2"/>
    <dgm:cxn modelId="{76E6736B-DB55-40A8-8CEC-DBFF7BA2A764}" type="presParOf" srcId="{1D52DF7F-388E-440E-A339-E3273BEC7BFE}" destId="{7AE48B25-E472-4A3E-8DC2-F759A5858F55}" srcOrd="7" destOrd="0" presId="urn:microsoft.com/office/officeart/2005/8/layout/vList2"/>
    <dgm:cxn modelId="{B2287BB2-47FD-4439-A540-D6B12EC5F39C}" type="presParOf" srcId="{1D52DF7F-388E-440E-A339-E3273BEC7BFE}" destId="{44F90379-C748-47DE-B5FC-F615B3B780E6}" srcOrd="8" destOrd="0" presId="urn:microsoft.com/office/officeart/2005/8/layout/vList2"/>
  </dgm:cxnLst>
  <dgm:bg/>
  <dgm:whole>
    <a:ln>
      <a:noFill/>
    </a:ln>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4.xml><?xml version="1.0" encoding="utf-8"?>
<dgm:dataModel xmlns:dgm="http://schemas.openxmlformats.org/drawingml/2006/diagram" xmlns:a="http://schemas.openxmlformats.org/drawingml/2006/main">
  <dgm:ptLst>
    <dgm:pt modelId="{FFB3DA9A-0668-4A05-94FA-2F79EFB8363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234717DB-2FB4-45F3-A5ED-47D3C36DAE05}">
      <dgm:prSet phldrT="[Text]" custT="1"/>
      <dgm:spPr>
        <a:solidFill>
          <a:srgbClr val="E5F8FF"/>
        </a:solidFill>
        <a:ln>
          <a:noFill/>
        </a:ln>
      </dgm:spPr>
      <dgm:t>
        <a:bodyPr/>
        <a:lstStyle/>
        <a:p>
          <a:r>
            <a:rPr lang="en-US" sz="2000" dirty="0">
              <a:solidFill>
                <a:schemeClr val="tx1"/>
              </a:solidFill>
            </a:rPr>
            <a:t>Patient reveals that she knows baby is “special” and has been gifted to her by God</a:t>
          </a:r>
        </a:p>
      </dgm:t>
    </dgm:pt>
    <dgm:pt modelId="{4C47E349-9C0D-4D9D-9A3E-E11552D9BA13}" type="parTrans" cxnId="{F61A9C7D-9BD6-4DFF-8853-8A01DD9C836F}">
      <dgm:prSet/>
      <dgm:spPr/>
      <dgm:t>
        <a:bodyPr/>
        <a:lstStyle/>
        <a:p>
          <a:endParaRPr lang="en-US"/>
        </a:p>
      </dgm:t>
    </dgm:pt>
    <dgm:pt modelId="{50F41AE8-E842-4385-9D18-2483DE6EF422}" type="sibTrans" cxnId="{F61A9C7D-9BD6-4DFF-8853-8A01DD9C836F}">
      <dgm:prSet/>
      <dgm:spPr/>
      <dgm:t>
        <a:bodyPr/>
        <a:lstStyle/>
        <a:p>
          <a:endParaRPr lang="en-US"/>
        </a:p>
      </dgm:t>
    </dgm:pt>
    <dgm:pt modelId="{6768F4A4-E9F4-4D63-8BF7-DE39B0235C1C}">
      <dgm:prSet phldrT="[Text]" custT="1"/>
      <dgm:spPr>
        <a:solidFill>
          <a:srgbClr val="E5F8FF"/>
        </a:solidFill>
        <a:ln>
          <a:noFill/>
        </a:ln>
      </dgm:spPr>
      <dgm:t>
        <a:bodyPr/>
        <a:lstStyle/>
        <a:p>
          <a:r>
            <a:rPr lang="en-US" sz="2000" dirty="0">
              <a:solidFill>
                <a:schemeClr val="tx1"/>
              </a:solidFill>
            </a:rPr>
            <a:t>Feels she has been appointed to protect purity of baby’s soul</a:t>
          </a:r>
        </a:p>
      </dgm:t>
    </dgm:pt>
    <dgm:pt modelId="{44C21FD2-CFCD-4A24-A385-82D4202BF0E5}" type="parTrans" cxnId="{34F7E04C-C419-47D4-8C4E-9DB885331AF6}">
      <dgm:prSet/>
      <dgm:spPr/>
      <dgm:t>
        <a:bodyPr/>
        <a:lstStyle/>
        <a:p>
          <a:endParaRPr lang="en-US"/>
        </a:p>
      </dgm:t>
    </dgm:pt>
    <dgm:pt modelId="{1F279FA0-F1BF-4AC9-9D1E-F1C395EFFB9B}" type="sibTrans" cxnId="{34F7E04C-C419-47D4-8C4E-9DB885331AF6}">
      <dgm:prSet/>
      <dgm:spPr/>
      <dgm:t>
        <a:bodyPr/>
        <a:lstStyle/>
        <a:p>
          <a:endParaRPr lang="en-US"/>
        </a:p>
      </dgm:t>
    </dgm:pt>
    <dgm:pt modelId="{E15D1E5E-1A58-4EEF-BC3A-B4D9E95DF6FB}">
      <dgm:prSet phldrT="[Text]" custT="1"/>
      <dgm:spPr>
        <a:solidFill>
          <a:srgbClr val="E5F8FF"/>
        </a:solidFill>
        <a:ln>
          <a:noFill/>
        </a:ln>
      </dgm:spPr>
      <dgm:t>
        <a:bodyPr/>
        <a:lstStyle/>
        <a:p>
          <a:r>
            <a:rPr lang="en-US" sz="2000" dirty="0">
              <a:solidFill>
                <a:schemeClr val="tx1"/>
              </a:solidFill>
            </a:rPr>
            <a:t>Believes that if anything threatens that purity, death for baby would be preferable to impure life</a:t>
          </a:r>
        </a:p>
      </dgm:t>
    </dgm:pt>
    <dgm:pt modelId="{93A7A8AD-2C7E-4B20-BBF9-2FF988B7C27A}" type="parTrans" cxnId="{67D73A1A-7B6D-44B2-ABCC-8E13D6F2E106}">
      <dgm:prSet/>
      <dgm:spPr/>
      <dgm:t>
        <a:bodyPr/>
        <a:lstStyle/>
        <a:p>
          <a:endParaRPr lang="en-US"/>
        </a:p>
      </dgm:t>
    </dgm:pt>
    <dgm:pt modelId="{66F693BB-2466-4ADA-A76F-2E2C929B5343}" type="sibTrans" cxnId="{67D73A1A-7B6D-44B2-ABCC-8E13D6F2E106}">
      <dgm:prSet/>
      <dgm:spPr/>
      <dgm:t>
        <a:bodyPr/>
        <a:lstStyle/>
        <a:p>
          <a:endParaRPr lang="en-US"/>
        </a:p>
      </dgm:t>
    </dgm:pt>
    <dgm:pt modelId="{C33493B2-0971-4AA0-98C5-5E2AF56C7743}">
      <dgm:prSet phldrT="[Text]" custT="1"/>
      <dgm:spPr>
        <a:solidFill>
          <a:srgbClr val="E5F8FF"/>
        </a:solidFill>
        <a:ln>
          <a:noFill/>
        </a:ln>
      </dgm:spPr>
      <dgm:t>
        <a:bodyPr/>
        <a:lstStyle/>
        <a:p>
          <a:r>
            <a:rPr lang="en-US" sz="2000" dirty="0">
              <a:solidFill>
                <a:schemeClr val="tx1"/>
              </a:solidFill>
            </a:rPr>
            <a:t>Put down window shades because she did not want impure people staring at baby</a:t>
          </a:r>
        </a:p>
      </dgm:t>
    </dgm:pt>
    <dgm:pt modelId="{4C138285-026F-4D4B-85B1-9A56676D1F94}" type="parTrans" cxnId="{2C42B9ED-8F99-467C-93C8-D6FAB25D6FC4}">
      <dgm:prSet/>
      <dgm:spPr/>
      <dgm:t>
        <a:bodyPr/>
        <a:lstStyle/>
        <a:p>
          <a:endParaRPr lang="en-US"/>
        </a:p>
      </dgm:t>
    </dgm:pt>
    <dgm:pt modelId="{E96C9C76-86A3-4DBE-921E-7C8908887EC8}" type="sibTrans" cxnId="{2C42B9ED-8F99-467C-93C8-D6FAB25D6FC4}">
      <dgm:prSet/>
      <dgm:spPr/>
      <dgm:t>
        <a:bodyPr/>
        <a:lstStyle/>
        <a:p>
          <a:endParaRPr lang="en-US"/>
        </a:p>
      </dgm:t>
    </dgm:pt>
    <dgm:pt modelId="{78D7047F-B567-4268-B294-15551EE48686}">
      <dgm:prSet phldrT="[Text]" custT="1"/>
      <dgm:spPr>
        <a:solidFill>
          <a:srgbClr val="E5F8FF"/>
        </a:solidFill>
        <a:ln>
          <a:noFill/>
        </a:ln>
      </dgm:spPr>
      <dgm:t>
        <a:bodyPr/>
        <a:lstStyle/>
        <a:p>
          <a:r>
            <a:rPr lang="en-US" sz="2000" dirty="0">
              <a:solidFill>
                <a:schemeClr val="tx1"/>
              </a:solidFill>
            </a:rPr>
            <a:t>But has now opened one window in the back of the house for use in case impurity occurs</a:t>
          </a:r>
        </a:p>
      </dgm:t>
    </dgm:pt>
    <dgm:pt modelId="{0A1AE63C-B5BD-41BE-95F5-432360533641}" type="parTrans" cxnId="{6F6DFBD5-F37B-4AAF-8DAE-351EEDD5662D}">
      <dgm:prSet/>
      <dgm:spPr/>
      <dgm:t>
        <a:bodyPr/>
        <a:lstStyle/>
        <a:p>
          <a:endParaRPr lang="en-US"/>
        </a:p>
      </dgm:t>
    </dgm:pt>
    <dgm:pt modelId="{F633004B-EC79-4FFE-8FEA-16ABBD4CA19F}" type="sibTrans" cxnId="{6F6DFBD5-F37B-4AAF-8DAE-351EEDD5662D}">
      <dgm:prSet/>
      <dgm:spPr/>
      <dgm:t>
        <a:bodyPr/>
        <a:lstStyle/>
        <a:p>
          <a:endParaRPr lang="en-US"/>
        </a:p>
      </dgm:t>
    </dgm:pt>
    <dgm:pt modelId="{72AAB7EB-0F46-A34B-8EE3-DEAA67280926}">
      <dgm:prSet phldrT="[Text]" custT="1"/>
      <dgm:spPr>
        <a:solidFill>
          <a:srgbClr val="E5F8FF"/>
        </a:solidFill>
        <a:ln>
          <a:noFill/>
        </a:ln>
      </dgm:spPr>
      <dgm:t>
        <a:bodyPr/>
        <a:lstStyle/>
        <a:p>
          <a:r>
            <a:rPr lang="en-US" sz="2000" dirty="0">
              <a:solidFill>
                <a:schemeClr val="tx1"/>
              </a:solidFill>
            </a:rPr>
            <a:t>Not sleeping and watching over baby to protect her; feels full of energy, not tired</a:t>
          </a:r>
        </a:p>
      </dgm:t>
    </dgm:pt>
    <dgm:pt modelId="{1BFCF1DC-FBD6-0944-9706-5D56FCF7BA9A}" type="parTrans" cxnId="{E673E3AD-CD02-114A-A829-828647513E15}">
      <dgm:prSet/>
      <dgm:spPr/>
      <dgm:t>
        <a:bodyPr/>
        <a:lstStyle/>
        <a:p>
          <a:endParaRPr lang="en-US"/>
        </a:p>
      </dgm:t>
    </dgm:pt>
    <dgm:pt modelId="{32CCAAD3-D88E-6D41-B19F-D65D7060E0CB}" type="sibTrans" cxnId="{E673E3AD-CD02-114A-A829-828647513E15}">
      <dgm:prSet/>
      <dgm:spPr/>
      <dgm:t>
        <a:bodyPr/>
        <a:lstStyle/>
        <a:p>
          <a:endParaRPr lang="en-US"/>
        </a:p>
      </dgm:t>
    </dgm:pt>
    <dgm:pt modelId="{1D52DF7F-388E-440E-A339-E3273BEC7BFE}" type="pres">
      <dgm:prSet presAssocID="{FFB3DA9A-0668-4A05-94FA-2F79EFB8363F}" presName="linear" presStyleCnt="0">
        <dgm:presLayoutVars>
          <dgm:animLvl val="lvl"/>
          <dgm:resizeHandles val="exact"/>
        </dgm:presLayoutVars>
      </dgm:prSet>
      <dgm:spPr/>
    </dgm:pt>
    <dgm:pt modelId="{0E46FC6F-8937-44C4-8487-BED24A7D5E58}" type="pres">
      <dgm:prSet presAssocID="{234717DB-2FB4-45F3-A5ED-47D3C36DAE05}" presName="parentText" presStyleLbl="node1" presStyleIdx="0" presStyleCnt="6" custLinFactNeighborX="5224" custLinFactNeighborY="13310">
        <dgm:presLayoutVars>
          <dgm:chMax val="0"/>
          <dgm:bulletEnabled val="1"/>
        </dgm:presLayoutVars>
      </dgm:prSet>
      <dgm:spPr/>
    </dgm:pt>
    <dgm:pt modelId="{C1D150A7-46B0-4586-8FA3-16E81E75E7B4}" type="pres">
      <dgm:prSet presAssocID="{50F41AE8-E842-4385-9D18-2483DE6EF422}" presName="spacer" presStyleCnt="0"/>
      <dgm:spPr/>
    </dgm:pt>
    <dgm:pt modelId="{A3968D7C-1A5E-419D-A0A0-778F4ED06C8D}" type="pres">
      <dgm:prSet presAssocID="{6768F4A4-E9F4-4D63-8BF7-DE39B0235C1C}" presName="parentText" presStyleLbl="node1" presStyleIdx="1" presStyleCnt="6">
        <dgm:presLayoutVars>
          <dgm:chMax val="0"/>
          <dgm:bulletEnabled val="1"/>
        </dgm:presLayoutVars>
      </dgm:prSet>
      <dgm:spPr/>
    </dgm:pt>
    <dgm:pt modelId="{15928756-46CF-4DA2-BF06-E84543E74477}" type="pres">
      <dgm:prSet presAssocID="{1F279FA0-F1BF-4AC9-9D1E-F1C395EFFB9B}" presName="spacer" presStyleCnt="0"/>
      <dgm:spPr/>
    </dgm:pt>
    <dgm:pt modelId="{0EB44D9B-E039-4241-BF98-10D725FB6463}" type="pres">
      <dgm:prSet presAssocID="{E15D1E5E-1A58-4EEF-BC3A-B4D9E95DF6FB}" presName="parentText" presStyleLbl="node1" presStyleIdx="2" presStyleCnt="6">
        <dgm:presLayoutVars>
          <dgm:chMax val="0"/>
          <dgm:bulletEnabled val="1"/>
        </dgm:presLayoutVars>
      </dgm:prSet>
      <dgm:spPr/>
    </dgm:pt>
    <dgm:pt modelId="{6D4208F1-88BD-48E9-8F31-019FC26F0AE0}" type="pres">
      <dgm:prSet presAssocID="{66F693BB-2466-4ADA-A76F-2E2C929B5343}" presName="spacer" presStyleCnt="0"/>
      <dgm:spPr/>
    </dgm:pt>
    <dgm:pt modelId="{1109B20E-029A-43CE-8C83-5A06C1ABCCB7}" type="pres">
      <dgm:prSet presAssocID="{C33493B2-0971-4AA0-98C5-5E2AF56C7743}" presName="parentText" presStyleLbl="node1" presStyleIdx="3" presStyleCnt="6">
        <dgm:presLayoutVars>
          <dgm:chMax val="0"/>
          <dgm:bulletEnabled val="1"/>
        </dgm:presLayoutVars>
      </dgm:prSet>
      <dgm:spPr/>
    </dgm:pt>
    <dgm:pt modelId="{7AE48B25-E472-4A3E-8DC2-F759A5858F55}" type="pres">
      <dgm:prSet presAssocID="{E96C9C76-86A3-4DBE-921E-7C8908887EC8}" presName="spacer" presStyleCnt="0"/>
      <dgm:spPr/>
    </dgm:pt>
    <dgm:pt modelId="{44F90379-C748-47DE-B5FC-F615B3B780E6}" type="pres">
      <dgm:prSet presAssocID="{78D7047F-B567-4268-B294-15551EE48686}" presName="parentText" presStyleLbl="node1" presStyleIdx="4" presStyleCnt="6">
        <dgm:presLayoutVars>
          <dgm:chMax val="0"/>
          <dgm:bulletEnabled val="1"/>
        </dgm:presLayoutVars>
      </dgm:prSet>
      <dgm:spPr/>
    </dgm:pt>
    <dgm:pt modelId="{FF0EF6C1-A5F8-4B3C-861B-4B53D325C3F4}" type="pres">
      <dgm:prSet presAssocID="{F633004B-EC79-4FFE-8FEA-16ABBD4CA19F}" presName="spacer" presStyleCnt="0"/>
      <dgm:spPr/>
    </dgm:pt>
    <dgm:pt modelId="{AC2F084E-051C-8C4F-8750-4FF97EDDA9E5}" type="pres">
      <dgm:prSet presAssocID="{72AAB7EB-0F46-A34B-8EE3-DEAA67280926}" presName="parentText" presStyleLbl="node1" presStyleIdx="5" presStyleCnt="6">
        <dgm:presLayoutVars>
          <dgm:chMax val="0"/>
          <dgm:bulletEnabled val="1"/>
        </dgm:presLayoutVars>
      </dgm:prSet>
      <dgm:spPr/>
    </dgm:pt>
  </dgm:ptLst>
  <dgm:cxnLst>
    <dgm:cxn modelId="{67D73A1A-7B6D-44B2-ABCC-8E13D6F2E106}" srcId="{FFB3DA9A-0668-4A05-94FA-2F79EFB8363F}" destId="{E15D1E5E-1A58-4EEF-BC3A-B4D9E95DF6FB}" srcOrd="2" destOrd="0" parTransId="{93A7A8AD-2C7E-4B20-BBF9-2FF988B7C27A}" sibTransId="{66F693BB-2466-4ADA-A76F-2E2C929B5343}"/>
    <dgm:cxn modelId="{13BED420-4967-0841-BE98-F2BBD6DA39E0}" type="presOf" srcId="{FFB3DA9A-0668-4A05-94FA-2F79EFB8363F}" destId="{1D52DF7F-388E-440E-A339-E3273BEC7BFE}" srcOrd="0" destOrd="0" presId="urn:microsoft.com/office/officeart/2005/8/layout/vList2"/>
    <dgm:cxn modelId="{34F7E04C-C419-47D4-8C4E-9DB885331AF6}" srcId="{FFB3DA9A-0668-4A05-94FA-2F79EFB8363F}" destId="{6768F4A4-E9F4-4D63-8BF7-DE39B0235C1C}" srcOrd="1" destOrd="0" parTransId="{44C21FD2-CFCD-4A24-A385-82D4202BF0E5}" sibTransId="{1F279FA0-F1BF-4AC9-9D1E-F1C395EFFB9B}"/>
    <dgm:cxn modelId="{83EDAB68-CDAA-6C4D-A276-1F6F639C4C3F}" type="presOf" srcId="{C33493B2-0971-4AA0-98C5-5E2AF56C7743}" destId="{1109B20E-029A-43CE-8C83-5A06C1ABCCB7}" srcOrd="0" destOrd="0" presId="urn:microsoft.com/office/officeart/2005/8/layout/vList2"/>
    <dgm:cxn modelId="{F61A9C7D-9BD6-4DFF-8853-8A01DD9C836F}" srcId="{FFB3DA9A-0668-4A05-94FA-2F79EFB8363F}" destId="{234717DB-2FB4-45F3-A5ED-47D3C36DAE05}" srcOrd="0" destOrd="0" parTransId="{4C47E349-9C0D-4D9D-9A3E-E11552D9BA13}" sibTransId="{50F41AE8-E842-4385-9D18-2483DE6EF422}"/>
    <dgm:cxn modelId="{EDA8769C-C381-7D4F-98A1-F34897F7F8A7}" type="presOf" srcId="{72AAB7EB-0F46-A34B-8EE3-DEAA67280926}" destId="{AC2F084E-051C-8C4F-8750-4FF97EDDA9E5}" srcOrd="0" destOrd="0" presId="urn:microsoft.com/office/officeart/2005/8/layout/vList2"/>
    <dgm:cxn modelId="{E673E3AD-CD02-114A-A829-828647513E15}" srcId="{FFB3DA9A-0668-4A05-94FA-2F79EFB8363F}" destId="{72AAB7EB-0F46-A34B-8EE3-DEAA67280926}" srcOrd="5" destOrd="0" parTransId="{1BFCF1DC-FBD6-0944-9706-5D56FCF7BA9A}" sibTransId="{32CCAAD3-D88E-6D41-B19F-D65D7060E0CB}"/>
    <dgm:cxn modelId="{C86172AF-F5CE-BF47-8B39-77C865B94010}" type="presOf" srcId="{E15D1E5E-1A58-4EEF-BC3A-B4D9E95DF6FB}" destId="{0EB44D9B-E039-4241-BF98-10D725FB6463}" srcOrd="0" destOrd="0" presId="urn:microsoft.com/office/officeart/2005/8/layout/vList2"/>
    <dgm:cxn modelId="{B6FB80BE-9B9E-C747-8CE0-68572FDB0C99}" type="presOf" srcId="{78D7047F-B567-4268-B294-15551EE48686}" destId="{44F90379-C748-47DE-B5FC-F615B3B780E6}" srcOrd="0" destOrd="0" presId="urn:microsoft.com/office/officeart/2005/8/layout/vList2"/>
    <dgm:cxn modelId="{6F6DFBD5-F37B-4AAF-8DAE-351EEDD5662D}" srcId="{FFB3DA9A-0668-4A05-94FA-2F79EFB8363F}" destId="{78D7047F-B567-4268-B294-15551EE48686}" srcOrd="4" destOrd="0" parTransId="{0A1AE63C-B5BD-41BE-95F5-432360533641}" sibTransId="{F633004B-EC79-4FFE-8FEA-16ABBD4CA19F}"/>
    <dgm:cxn modelId="{49E037E2-78CA-BF4E-972F-E449EA51C038}" type="presOf" srcId="{234717DB-2FB4-45F3-A5ED-47D3C36DAE05}" destId="{0E46FC6F-8937-44C4-8487-BED24A7D5E58}" srcOrd="0" destOrd="0" presId="urn:microsoft.com/office/officeart/2005/8/layout/vList2"/>
    <dgm:cxn modelId="{5584D6EA-FAEE-0D49-9AA3-E781DD961D9D}" type="presOf" srcId="{6768F4A4-E9F4-4D63-8BF7-DE39B0235C1C}" destId="{A3968D7C-1A5E-419D-A0A0-778F4ED06C8D}" srcOrd="0" destOrd="0" presId="urn:microsoft.com/office/officeart/2005/8/layout/vList2"/>
    <dgm:cxn modelId="{2C42B9ED-8F99-467C-93C8-D6FAB25D6FC4}" srcId="{FFB3DA9A-0668-4A05-94FA-2F79EFB8363F}" destId="{C33493B2-0971-4AA0-98C5-5E2AF56C7743}" srcOrd="3" destOrd="0" parTransId="{4C138285-026F-4D4B-85B1-9A56676D1F94}" sibTransId="{E96C9C76-86A3-4DBE-921E-7C8908887EC8}"/>
    <dgm:cxn modelId="{F5055EB1-AE4B-1C43-A543-0CB6E7BCF547}" type="presParOf" srcId="{1D52DF7F-388E-440E-A339-E3273BEC7BFE}" destId="{0E46FC6F-8937-44C4-8487-BED24A7D5E58}" srcOrd="0" destOrd="0" presId="urn:microsoft.com/office/officeart/2005/8/layout/vList2"/>
    <dgm:cxn modelId="{97DBCC6F-79B0-6844-A72F-D40A78F71CC8}" type="presParOf" srcId="{1D52DF7F-388E-440E-A339-E3273BEC7BFE}" destId="{C1D150A7-46B0-4586-8FA3-16E81E75E7B4}" srcOrd="1" destOrd="0" presId="urn:microsoft.com/office/officeart/2005/8/layout/vList2"/>
    <dgm:cxn modelId="{D38F92DE-5E94-CC4B-9AE9-9C9A73812D78}" type="presParOf" srcId="{1D52DF7F-388E-440E-A339-E3273BEC7BFE}" destId="{A3968D7C-1A5E-419D-A0A0-778F4ED06C8D}" srcOrd="2" destOrd="0" presId="urn:microsoft.com/office/officeart/2005/8/layout/vList2"/>
    <dgm:cxn modelId="{864735D1-DEC2-2143-BCDA-FB3020B4E8C9}" type="presParOf" srcId="{1D52DF7F-388E-440E-A339-E3273BEC7BFE}" destId="{15928756-46CF-4DA2-BF06-E84543E74477}" srcOrd="3" destOrd="0" presId="urn:microsoft.com/office/officeart/2005/8/layout/vList2"/>
    <dgm:cxn modelId="{E0E5830D-44FD-054E-AE42-D646EDB4C9D0}" type="presParOf" srcId="{1D52DF7F-388E-440E-A339-E3273BEC7BFE}" destId="{0EB44D9B-E039-4241-BF98-10D725FB6463}" srcOrd="4" destOrd="0" presId="urn:microsoft.com/office/officeart/2005/8/layout/vList2"/>
    <dgm:cxn modelId="{1DFF8594-5CDE-B24E-B812-8C28FACF8987}" type="presParOf" srcId="{1D52DF7F-388E-440E-A339-E3273BEC7BFE}" destId="{6D4208F1-88BD-48E9-8F31-019FC26F0AE0}" srcOrd="5" destOrd="0" presId="urn:microsoft.com/office/officeart/2005/8/layout/vList2"/>
    <dgm:cxn modelId="{809C533F-6229-DD44-AB18-A9B7F03F0AF3}" type="presParOf" srcId="{1D52DF7F-388E-440E-A339-E3273BEC7BFE}" destId="{1109B20E-029A-43CE-8C83-5A06C1ABCCB7}" srcOrd="6" destOrd="0" presId="urn:microsoft.com/office/officeart/2005/8/layout/vList2"/>
    <dgm:cxn modelId="{14E39622-6913-484D-9C38-CBA9E056C250}" type="presParOf" srcId="{1D52DF7F-388E-440E-A339-E3273BEC7BFE}" destId="{7AE48B25-E472-4A3E-8DC2-F759A5858F55}" srcOrd="7" destOrd="0" presId="urn:microsoft.com/office/officeart/2005/8/layout/vList2"/>
    <dgm:cxn modelId="{63A9DCE9-06B3-4342-B32F-116E8F3299C2}" type="presParOf" srcId="{1D52DF7F-388E-440E-A339-E3273BEC7BFE}" destId="{44F90379-C748-47DE-B5FC-F615B3B780E6}" srcOrd="8" destOrd="0" presId="urn:microsoft.com/office/officeart/2005/8/layout/vList2"/>
    <dgm:cxn modelId="{7F580585-C93C-FC46-99E5-BCBD06B0F332}" type="presParOf" srcId="{1D52DF7F-388E-440E-A339-E3273BEC7BFE}" destId="{FF0EF6C1-A5F8-4B3C-861B-4B53D325C3F4}" srcOrd="9" destOrd="0" presId="urn:microsoft.com/office/officeart/2005/8/layout/vList2"/>
    <dgm:cxn modelId="{AFB51962-7442-AC47-8156-5A7560ABC873}" type="presParOf" srcId="{1D52DF7F-388E-440E-A339-E3273BEC7BFE}" destId="{AC2F084E-051C-8C4F-8750-4FF97EDDA9E5}" srcOrd="10" destOrd="0" presId="urn:microsoft.com/office/officeart/2005/8/layout/vList2"/>
  </dgm:cxnLst>
  <dgm:bg/>
  <dgm:whole>
    <a:ln>
      <a:noFill/>
    </a:ln>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5.xml><?xml version="1.0" encoding="utf-8"?>
<dgm:dataModel xmlns:dgm="http://schemas.openxmlformats.org/drawingml/2006/diagram" xmlns:a="http://schemas.openxmlformats.org/drawingml/2006/main">
  <dgm:ptLst>
    <dgm:pt modelId="{FFCA8EB1-7EA4-44FF-BA6F-CA4C41B33EF5}" type="doc">
      <dgm:prSet loTypeId="urn:microsoft.com/office/officeart/2018/2/layout/IconCircle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2CE9E988-36DF-48E1-BFEE-833BA01A8D08}">
      <dgm:prSet/>
      <dgm:spPr/>
      <dgm:t>
        <a:bodyPr/>
        <a:lstStyle/>
        <a:p>
          <a:r>
            <a:rPr lang="en-US" b="1" dirty="0"/>
            <a:t>Asking </a:t>
          </a:r>
          <a:r>
            <a:rPr lang="en-US" dirty="0"/>
            <a:t>specifically about thoughts of harm to baby or self</a:t>
          </a:r>
        </a:p>
      </dgm:t>
    </dgm:pt>
    <dgm:pt modelId="{147C791A-DB40-4D31-8C9A-4C8DBEF94D5F}" type="parTrans" cxnId="{93F6EB03-E890-4F14-AFA1-2CF557C7175F}">
      <dgm:prSet/>
      <dgm:spPr/>
      <dgm:t>
        <a:bodyPr/>
        <a:lstStyle/>
        <a:p>
          <a:endParaRPr lang="en-US"/>
        </a:p>
      </dgm:t>
    </dgm:pt>
    <dgm:pt modelId="{FBFC1700-4EEC-45ED-B32D-366E4CC562E3}" type="sibTrans" cxnId="{93F6EB03-E890-4F14-AFA1-2CF557C7175F}">
      <dgm:prSet/>
      <dgm:spPr/>
      <dgm:t>
        <a:bodyPr/>
        <a:lstStyle/>
        <a:p>
          <a:endParaRPr lang="en-US"/>
        </a:p>
      </dgm:t>
    </dgm:pt>
    <dgm:pt modelId="{11B6C387-D2C3-45A6-ADB7-5EFEC6E7DA94}">
      <dgm:prSet/>
      <dgm:spPr/>
      <dgm:t>
        <a:bodyPr/>
        <a:lstStyle/>
        <a:p>
          <a:r>
            <a:rPr lang="en-US" b="1" dirty="0"/>
            <a:t>Normalizing</a:t>
          </a:r>
          <a:r>
            <a:rPr lang="en-US" dirty="0"/>
            <a:t> this, asking in non-judgmental way</a:t>
          </a:r>
        </a:p>
      </dgm:t>
    </dgm:pt>
    <dgm:pt modelId="{B439FC70-2DC4-45C6-9232-154AF742540C}" type="parTrans" cxnId="{410CCB56-3718-4FD5-81A1-1842157A2FD9}">
      <dgm:prSet/>
      <dgm:spPr/>
      <dgm:t>
        <a:bodyPr/>
        <a:lstStyle/>
        <a:p>
          <a:endParaRPr lang="en-US"/>
        </a:p>
      </dgm:t>
    </dgm:pt>
    <dgm:pt modelId="{2100CDCB-C750-4A8C-8205-D8E56AE843E9}" type="sibTrans" cxnId="{410CCB56-3718-4FD5-81A1-1842157A2FD9}">
      <dgm:prSet/>
      <dgm:spPr/>
      <dgm:t>
        <a:bodyPr/>
        <a:lstStyle/>
        <a:p>
          <a:endParaRPr lang="en-US"/>
        </a:p>
      </dgm:t>
    </dgm:pt>
    <dgm:pt modelId="{84B8C17C-736B-4F18-BFF7-8F66DE2E951F}">
      <dgm:prSet/>
      <dgm:spPr/>
      <dgm:t>
        <a:bodyPr/>
        <a:lstStyle/>
        <a:p>
          <a:r>
            <a:rPr lang="en-US" b="1" dirty="0"/>
            <a:t>Checking</a:t>
          </a:r>
          <a:r>
            <a:rPr lang="en-US" dirty="0"/>
            <a:t> to see if these thoughts are ego-syntonic or ego-dystonic</a:t>
          </a:r>
        </a:p>
      </dgm:t>
    </dgm:pt>
    <dgm:pt modelId="{0F293BC5-5B71-4FD9-98D5-58C1E44FE4A9}" type="parTrans" cxnId="{AF0E50C2-F817-4F7E-A645-CFC7A7A33146}">
      <dgm:prSet/>
      <dgm:spPr/>
      <dgm:t>
        <a:bodyPr/>
        <a:lstStyle/>
        <a:p>
          <a:endParaRPr lang="en-US"/>
        </a:p>
      </dgm:t>
    </dgm:pt>
    <dgm:pt modelId="{E6C89E30-0304-472A-BE21-9C9D0AE901D8}" type="sibTrans" cxnId="{AF0E50C2-F817-4F7E-A645-CFC7A7A33146}">
      <dgm:prSet/>
      <dgm:spPr/>
      <dgm:t>
        <a:bodyPr/>
        <a:lstStyle/>
        <a:p>
          <a:endParaRPr lang="en-US"/>
        </a:p>
      </dgm:t>
    </dgm:pt>
    <dgm:pt modelId="{4BED211A-AD87-43CF-897B-6AA4BB1D863A}">
      <dgm:prSet/>
      <dgm:spPr/>
      <dgm:t>
        <a:bodyPr/>
        <a:lstStyle/>
        <a:p>
          <a:r>
            <a:rPr lang="en-US"/>
            <a:t>Are there avoidance behaviors?</a:t>
          </a:r>
        </a:p>
      </dgm:t>
    </dgm:pt>
    <dgm:pt modelId="{E2F5E283-4464-4055-B458-616D87D1602C}" type="parTrans" cxnId="{7CC72BD7-C1BE-4E2F-9E7F-3332F7B80FB2}">
      <dgm:prSet/>
      <dgm:spPr/>
      <dgm:t>
        <a:bodyPr/>
        <a:lstStyle/>
        <a:p>
          <a:endParaRPr lang="en-US"/>
        </a:p>
      </dgm:t>
    </dgm:pt>
    <dgm:pt modelId="{7582E42C-DD28-4394-8EFA-52DDAA5CC6E6}" type="sibTrans" cxnId="{7CC72BD7-C1BE-4E2F-9E7F-3332F7B80FB2}">
      <dgm:prSet/>
      <dgm:spPr/>
      <dgm:t>
        <a:bodyPr/>
        <a:lstStyle/>
        <a:p>
          <a:endParaRPr lang="en-US"/>
        </a:p>
      </dgm:t>
    </dgm:pt>
    <dgm:pt modelId="{0D226BAE-94BA-4A58-B8E9-8B6B820CC9C1}">
      <dgm:prSet/>
      <dgm:spPr/>
      <dgm:t>
        <a:bodyPr/>
        <a:lstStyle/>
        <a:p>
          <a:r>
            <a:rPr lang="en-US"/>
            <a:t>Are there other psychotic symptoms?</a:t>
          </a:r>
        </a:p>
      </dgm:t>
    </dgm:pt>
    <dgm:pt modelId="{4F8D1104-40FB-4FBD-A19D-BFC65F5F1AA6}" type="parTrans" cxnId="{DC924E9E-E1DC-46AC-B8B4-4348E0D17BDB}">
      <dgm:prSet/>
      <dgm:spPr/>
      <dgm:t>
        <a:bodyPr/>
        <a:lstStyle/>
        <a:p>
          <a:endParaRPr lang="en-US"/>
        </a:p>
      </dgm:t>
    </dgm:pt>
    <dgm:pt modelId="{E5CF144A-7418-4CDE-928F-5D9FC7AB1B46}" type="sibTrans" cxnId="{DC924E9E-E1DC-46AC-B8B4-4348E0D17BDB}">
      <dgm:prSet/>
      <dgm:spPr/>
      <dgm:t>
        <a:bodyPr/>
        <a:lstStyle/>
        <a:p>
          <a:endParaRPr lang="en-US"/>
        </a:p>
      </dgm:t>
    </dgm:pt>
    <dgm:pt modelId="{DCB3325B-C1CF-41C9-9355-82A7CFF908E4}">
      <dgm:prSet/>
      <dgm:spPr/>
      <dgm:t>
        <a:bodyPr/>
        <a:lstStyle/>
        <a:p>
          <a:r>
            <a:rPr lang="en-US" b="1" dirty="0"/>
            <a:t>Can this patient safely leave the office?</a:t>
          </a:r>
        </a:p>
      </dgm:t>
    </dgm:pt>
    <dgm:pt modelId="{4A9C8B5F-710E-414A-8521-377B7F2CB90D}" type="parTrans" cxnId="{0A70AF38-E1BC-433A-8D16-C5FD5B9A27E5}">
      <dgm:prSet/>
      <dgm:spPr/>
      <dgm:t>
        <a:bodyPr/>
        <a:lstStyle/>
        <a:p>
          <a:endParaRPr lang="en-US"/>
        </a:p>
      </dgm:t>
    </dgm:pt>
    <dgm:pt modelId="{95D99C2A-1F2E-44A6-918E-200D29687ACF}" type="sibTrans" cxnId="{0A70AF38-E1BC-433A-8D16-C5FD5B9A27E5}">
      <dgm:prSet/>
      <dgm:spPr/>
      <dgm:t>
        <a:bodyPr/>
        <a:lstStyle/>
        <a:p>
          <a:endParaRPr lang="en-US"/>
        </a:p>
      </dgm:t>
    </dgm:pt>
    <dgm:pt modelId="{5C728599-85C4-45E7-A1B8-2169F37CB262}" type="pres">
      <dgm:prSet presAssocID="{FFCA8EB1-7EA4-44FF-BA6F-CA4C41B33EF5}" presName="root" presStyleCnt="0">
        <dgm:presLayoutVars>
          <dgm:dir/>
          <dgm:resizeHandles val="exact"/>
        </dgm:presLayoutVars>
      </dgm:prSet>
      <dgm:spPr/>
    </dgm:pt>
    <dgm:pt modelId="{10832231-04E7-41A6-9725-58477892CA32}" type="pres">
      <dgm:prSet presAssocID="{FFCA8EB1-7EA4-44FF-BA6F-CA4C41B33EF5}" presName="container" presStyleCnt="0">
        <dgm:presLayoutVars>
          <dgm:dir/>
          <dgm:resizeHandles val="exact"/>
        </dgm:presLayoutVars>
      </dgm:prSet>
      <dgm:spPr/>
    </dgm:pt>
    <dgm:pt modelId="{F6BD49F8-4F55-4AC3-B8D8-AB76C5F1103A}" type="pres">
      <dgm:prSet presAssocID="{2CE9E988-36DF-48E1-BFEE-833BA01A8D08}" presName="compNode" presStyleCnt="0"/>
      <dgm:spPr/>
    </dgm:pt>
    <dgm:pt modelId="{6B8E6B96-0536-4C09-AEC6-A00AEF39D93B}" type="pres">
      <dgm:prSet presAssocID="{2CE9E988-36DF-48E1-BFEE-833BA01A8D08}" presName="iconBgRect" presStyleLbl="bgShp" presStyleIdx="0" presStyleCnt="6"/>
      <dgm:spPr>
        <a:solidFill>
          <a:srgbClr val="327476"/>
        </a:solidFill>
      </dgm:spPr>
    </dgm:pt>
    <dgm:pt modelId="{DD4D6CEC-E165-4F6C-9831-D5E6C067DE5A}" type="pres">
      <dgm:prSet presAssocID="{2CE9E988-36DF-48E1-BFEE-833BA01A8D08}"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troller"/>
        </a:ext>
      </dgm:extLst>
    </dgm:pt>
    <dgm:pt modelId="{98BDA9CD-6989-42C1-94FB-69AF3B770A1B}" type="pres">
      <dgm:prSet presAssocID="{2CE9E988-36DF-48E1-BFEE-833BA01A8D08}" presName="spaceRect" presStyleCnt="0"/>
      <dgm:spPr/>
    </dgm:pt>
    <dgm:pt modelId="{A2C63224-ED73-4B36-B92E-B08E25E1907A}" type="pres">
      <dgm:prSet presAssocID="{2CE9E988-36DF-48E1-BFEE-833BA01A8D08}" presName="textRect" presStyleLbl="revTx" presStyleIdx="0" presStyleCnt="6">
        <dgm:presLayoutVars>
          <dgm:chMax val="1"/>
          <dgm:chPref val="1"/>
        </dgm:presLayoutVars>
      </dgm:prSet>
      <dgm:spPr/>
    </dgm:pt>
    <dgm:pt modelId="{365169A7-7101-4F0A-8055-DA9EA5B42481}" type="pres">
      <dgm:prSet presAssocID="{FBFC1700-4EEC-45ED-B32D-366E4CC562E3}" presName="sibTrans" presStyleLbl="sibTrans2D1" presStyleIdx="0" presStyleCnt="0"/>
      <dgm:spPr/>
    </dgm:pt>
    <dgm:pt modelId="{F5F48728-65A7-4FA7-88E6-292095F43D3F}" type="pres">
      <dgm:prSet presAssocID="{11B6C387-D2C3-45A6-ADB7-5EFEC6E7DA94}" presName="compNode" presStyleCnt="0"/>
      <dgm:spPr/>
    </dgm:pt>
    <dgm:pt modelId="{542C4BA8-8F7F-49A8-9914-46BA30299F7A}" type="pres">
      <dgm:prSet presAssocID="{11B6C387-D2C3-45A6-ADB7-5EFEC6E7DA94}" presName="iconBgRect" presStyleLbl="bgShp" presStyleIdx="1" presStyleCnt="6"/>
      <dgm:spPr>
        <a:solidFill>
          <a:srgbClr val="CCF2F8"/>
        </a:solidFill>
      </dgm:spPr>
    </dgm:pt>
    <dgm:pt modelId="{F76E6ED3-07B3-4D1A-B629-282CC04A272E}" type="pres">
      <dgm:prSet presAssocID="{11B6C387-D2C3-45A6-ADB7-5EFEC6E7DA94}"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Questions"/>
        </a:ext>
      </dgm:extLst>
    </dgm:pt>
    <dgm:pt modelId="{9307035D-4509-4D4F-BFE4-F30CAEF104D3}" type="pres">
      <dgm:prSet presAssocID="{11B6C387-D2C3-45A6-ADB7-5EFEC6E7DA94}" presName="spaceRect" presStyleCnt="0"/>
      <dgm:spPr/>
    </dgm:pt>
    <dgm:pt modelId="{1A616B67-DFFC-445E-A836-BFD72A047CA4}" type="pres">
      <dgm:prSet presAssocID="{11B6C387-D2C3-45A6-ADB7-5EFEC6E7DA94}" presName="textRect" presStyleLbl="revTx" presStyleIdx="1" presStyleCnt="6">
        <dgm:presLayoutVars>
          <dgm:chMax val="1"/>
          <dgm:chPref val="1"/>
        </dgm:presLayoutVars>
      </dgm:prSet>
      <dgm:spPr/>
    </dgm:pt>
    <dgm:pt modelId="{F5A37167-0623-48E6-93E4-FB21C7825A54}" type="pres">
      <dgm:prSet presAssocID="{2100CDCB-C750-4A8C-8205-D8E56AE843E9}" presName="sibTrans" presStyleLbl="sibTrans2D1" presStyleIdx="0" presStyleCnt="0"/>
      <dgm:spPr/>
    </dgm:pt>
    <dgm:pt modelId="{E4AB58D1-D19E-4452-A289-A32BF0A382E3}" type="pres">
      <dgm:prSet presAssocID="{84B8C17C-736B-4F18-BFF7-8F66DE2E951F}" presName="compNode" presStyleCnt="0"/>
      <dgm:spPr/>
    </dgm:pt>
    <dgm:pt modelId="{4A066E73-0413-45F9-8571-67D77EC7B5FD}" type="pres">
      <dgm:prSet presAssocID="{84B8C17C-736B-4F18-BFF7-8F66DE2E951F}" presName="iconBgRect" presStyleLbl="bgShp" presStyleIdx="2" presStyleCnt="6"/>
      <dgm:spPr>
        <a:solidFill>
          <a:srgbClr val="CCF2F8"/>
        </a:solidFill>
      </dgm:spPr>
    </dgm:pt>
    <dgm:pt modelId="{C3DC90B3-2FDA-4549-8BC3-8A8819D5ECF5}" type="pres">
      <dgm:prSet presAssocID="{84B8C17C-736B-4F18-BFF7-8F66DE2E951F}"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oustache Face with Solid Fill"/>
        </a:ext>
      </dgm:extLst>
    </dgm:pt>
    <dgm:pt modelId="{332121F8-4593-4D3F-A4AF-2DF1EDD11C2F}" type="pres">
      <dgm:prSet presAssocID="{84B8C17C-736B-4F18-BFF7-8F66DE2E951F}" presName="spaceRect" presStyleCnt="0"/>
      <dgm:spPr/>
    </dgm:pt>
    <dgm:pt modelId="{DBD5ADA2-AF44-4356-8FBE-6D90A66332CD}" type="pres">
      <dgm:prSet presAssocID="{84B8C17C-736B-4F18-BFF7-8F66DE2E951F}" presName="textRect" presStyleLbl="revTx" presStyleIdx="2" presStyleCnt="6">
        <dgm:presLayoutVars>
          <dgm:chMax val="1"/>
          <dgm:chPref val="1"/>
        </dgm:presLayoutVars>
      </dgm:prSet>
      <dgm:spPr/>
    </dgm:pt>
    <dgm:pt modelId="{3142F039-535C-4CC2-8D58-F42CEA81E026}" type="pres">
      <dgm:prSet presAssocID="{E6C89E30-0304-472A-BE21-9C9D0AE901D8}" presName="sibTrans" presStyleLbl="sibTrans2D1" presStyleIdx="0" presStyleCnt="0"/>
      <dgm:spPr/>
    </dgm:pt>
    <dgm:pt modelId="{45D51C33-195B-4BC4-BB6B-99CC8A06D606}" type="pres">
      <dgm:prSet presAssocID="{4BED211A-AD87-43CF-897B-6AA4BB1D863A}" presName="compNode" presStyleCnt="0"/>
      <dgm:spPr/>
    </dgm:pt>
    <dgm:pt modelId="{1C841EA9-AA8C-49A6-9171-3088C29661C1}" type="pres">
      <dgm:prSet presAssocID="{4BED211A-AD87-43CF-897B-6AA4BB1D863A}" presName="iconBgRect" presStyleLbl="bgShp" presStyleIdx="3" presStyleCnt="6"/>
      <dgm:spPr>
        <a:solidFill>
          <a:srgbClr val="327476"/>
        </a:solidFill>
      </dgm:spPr>
    </dgm:pt>
    <dgm:pt modelId="{B1C1DF55-075C-47B5-A1E4-E6557BF54CA0}" type="pres">
      <dgm:prSet presAssocID="{4BED211A-AD87-43CF-897B-6AA4BB1D863A}"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Irritant"/>
        </a:ext>
      </dgm:extLst>
    </dgm:pt>
    <dgm:pt modelId="{D51392FE-DCDB-463B-92A5-5B9E4889CC13}" type="pres">
      <dgm:prSet presAssocID="{4BED211A-AD87-43CF-897B-6AA4BB1D863A}" presName="spaceRect" presStyleCnt="0"/>
      <dgm:spPr/>
    </dgm:pt>
    <dgm:pt modelId="{A1F4B10A-A87D-433E-B16A-12B9759F0691}" type="pres">
      <dgm:prSet presAssocID="{4BED211A-AD87-43CF-897B-6AA4BB1D863A}" presName="textRect" presStyleLbl="revTx" presStyleIdx="3" presStyleCnt="6">
        <dgm:presLayoutVars>
          <dgm:chMax val="1"/>
          <dgm:chPref val="1"/>
        </dgm:presLayoutVars>
      </dgm:prSet>
      <dgm:spPr/>
    </dgm:pt>
    <dgm:pt modelId="{8747DA89-3B08-4D12-95D2-09E558E854FE}" type="pres">
      <dgm:prSet presAssocID="{7582E42C-DD28-4394-8EFA-52DDAA5CC6E6}" presName="sibTrans" presStyleLbl="sibTrans2D1" presStyleIdx="0" presStyleCnt="0"/>
      <dgm:spPr/>
    </dgm:pt>
    <dgm:pt modelId="{02B935C2-9404-49EB-A49C-E0E107597802}" type="pres">
      <dgm:prSet presAssocID="{0D226BAE-94BA-4A58-B8E9-8B6B820CC9C1}" presName="compNode" presStyleCnt="0"/>
      <dgm:spPr/>
    </dgm:pt>
    <dgm:pt modelId="{9DF376C7-6A86-4C11-998B-60CE54C528AD}" type="pres">
      <dgm:prSet presAssocID="{0D226BAE-94BA-4A58-B8E9-8B6B820CC9C1}" presName="iconBgRect" presStyleLbl="bgShp" presStyleIdx="4" presStyleCnt="6"/>
      <dgm:spPr>
        <a:solidFill>
          <a:srgbClr val="327476"/>
        </a:solidFill>
      </dgm:spPr>
    </dgm:pt>
    <dgm:pt modelId="{23F9912B-BC75-441A-89F7-7FD65602AC3A}" type="pres">
      <dgm:prSet presAssocID="{0D226BAE-94BA-4A58-B8E9-8B6B820CC9C1}"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Neutral Face with Solid Fill"/>
        </a:ext>
      </dgm:extLst>
    </dgm:pt>
    <dgm:pt modelId="{FD99EE5F-AA46-4EFC-B323-11019C00ACE7}" type="pres">
      <dgm:prSet presAssocID="{0D226BAE-94BA-4A58-B8E9-8B6B820CC9C1}" presName="spaceRect" presStyleCnt="0"/>
      <dgm:spPr/>
    </dgm:pt>
    <dgm:pt modelId="{680AAF9C-3BF5-4D78-B53F-3E8E05A25388}" type="pres">
      <dgm:prSet presAssocID="{0D226BAE-94BA-4A58-B8E9-8B6B820CC9C1}" presName="textRect" presStyleLbl="revTx" presStyleIdx="4" presStyleCnt="6">
        <dgm:presLayoutVars>
          <dgm:chMax val="1"/>
          <dgm:chPref val="1"/>
        </dgm:presLayoutVars>
      </dgm:prSet>
      <dgm:spPr/>
    </dgm:pt>
    <dgm:pt modelId="{F0414BEF-E0FC-49BA-97A9-0C408EA12373}" type="pres">
      <dgm:prSet presAssocID="{E5CF144A-7418-4CDE-928F-5D9FC7AB1B46}" presName="sibTrans" presStyleLbl="sibTrans2D1" presStyleIdx="0" presStyleCnt="0"/>
      <dgm:spPr/>
    </dgm:pt>
    <dgm:pt modelId="{64CDD90E-07CC-42E2-BA3D-0A71B4E31B0A}" type="pres">
      <dgm:prSet presAssocID="{DCB3325B-C1CF-41C9-9355-82A7CFF908E4}" presName="compNode" presStyleCnt="0"/>
      <dgm:spPr/>
    </dgm:pt>
    <dgm:pt modelId="{3B4DC738-5BEC-4B62-BDF7-605A78100B26}" type="pres">
      <dgm:prSet presAssocID="{DCB3325B-C1CF-41C9-9355-82A7CFF908E4}" presName="iconBgRect" presStyleLbl="bgShp" presStyleIdx="5" presStyleCnt="6"/>
      <dgm:spPr>
        <a:solidFill>
          <a:srgbClr val="CCF2F8"/>
        </a:solidFill>
      </dgm:spPr>
    </dgm:pt>
    <dgm:pt modelId="{5B882AD0-AA97-45C5-85AC-4C09B3FD8DC6}" type="pres">
      <dgm:prSet presAssocID="{DCB3325B-C1CF-41C9-9355-82A7CFF908E4}"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Ambulance"/>
        </a:ext>
      </dgm:extLst>
    </dgm:pt>
    <dgm:pt modelId="{613419AD-D8AC-4B25-B367-EA483AC2E309}" type="pres">
      <dgm:prSet presAssocID="{DCB3325B-C1CF-41C9-9355-82A7CFF908E4}" presName="spaceRect" presStyleCnt="0"/>
      <dgm:spPr/>
    </dgm:pt>
    <dgm:pt modelId="{E01E4194-8FEA-4A57-85CE-3BEC94247939}" type="pres">
      <dgm:prSet presAssocID="{DCB3325B-C1CF-41C9-9355-82A7CFF908E4}" presName="textRect" presStyleLbl="revTx" presStyleIdx="5" presStyleCnt="6" custScaleX="98365">
        <dgm:presLayoutVars>
          <dgm:chMax val="1"/>
          <dgm:chPref val="1"/>
        </dgm:presLayoutVars>
      </dgm:prSet>
      <dgm:spPr/>
    </dgm:pt>
  </dgm:ptLst>
  <dgm:cxnLst>
    <dgm:cxn modelId="{93F6EB03-E890-4F14-AFA1-2CF557C7175F}" srcId="{FFCA8EB1-7EA4-44FF-BA6F-CA4C41B33EF5}" destId="{2CE9E988-36DF-48E1-BFEE-833BA01A8D08}" srcOrd="0" destOrd="0" parTransId="{147C791A-DB40-4D31-8C9A-4C8DBEF94D5F}" sibTransId="{FBFC1700-4EEC-45ED-B32D-366E4CC562E3}"/>
    <dgm:cxn modelId="{0A70AF38-E1BC-433A-8D16-C5FD5B9A27E5}" srcId="{FFCA8EB1-7EA4-44FF-BA6F-CA4C41B33EF5}" destId="{DCB3325B-C1CF-41C9-9355-82A7CFF908E4}" srcOrd="5" destOrd="0" parTransId="{4A9C8B5F-710E-414A-8521-377B7F2CB90D}" sibTransId="{95D99C2A-1F2E-44A6-918E-200D29687ACF}"/>
    <dgm:cxn modelId="{3D20823A-BA1A-44C3-8E15-93ABA6110296}" type="presOf" srcId="{0D226BAE-94BA-4A58-B8E9-8B6B820CC9C1}" destId="{680AAF9C-3BF5-4D78-B53F-3E8E05A25388}" srcOrd="0" destOrd="0" presId="urn:microsoft.com/office/officeart/2018/2/layout/IconCircleList"/>
    <dgm:cxn modelId="{1E52EA3B-88E2-4DC8-B43F-BA63EAB75403}" type="presOf" srcId="{FBFC1700-4EEC-45ED-B32D-366E4CC562E3}" destId="{365169A7-7101-4F0A-8055-DA9EA5B42481}" srcOrd="0" destOrd="0" presId="urn:microsoft.com/office/officeart/2018/2/layout/IconCircleList"/>
    <dgm:cxn modelId="{33A32647-FADB-4D66-9449-04795ADBD801}" type="presOf" srcId="{FFCA8EB1-7EA4-44FF-BA6F-CA4C41B33EF5}" destId="{5C728599-85C4-45E7-A1B8-2169F37CB262}" srcOrd="0" destOrd="0" presId="urn:microsoft.com/office/officeart/2018/2/layout/IconCircleList"/>
    <dgm:cxn modelId="{6067AB47-A88F-4086-9CA4-F032B5E83D87}" type="presOf" srcId="{DCB3325B-C1CF-41C9-9355-82A7CFF908E4}" destId="{E01E4194-8FEA-4A57-85CE-3BEC94247939}" srcOrd="0" destOrd="0" presId="urn:microsoft.com/office/officeart/2018/2/layout/IconCircleList"/>
    <dgm:cxn modelId="{410CCB56-3718-4FD5-81A1-1842157A2FD9}" srcId="{FFCA8EB1-7EA4-44FF-BA6F-CA4C41B33EF5}" destId="{11B6C387-D2C3-45A6-ADB7-5EFEC6E7DA94}" srcOrd="1" destOrd="0" parTransId="{B439FC70-2DC4-45C6-9232-154AF742540C}" sibTransId="{2100CDCB-C750-4A8C-8205-D8E56AE843E9}"/>
    <dgm:cxn modelId="{C408635C-EC91-4942-8557-C0DBE432BD0B}" type="presOf" srcId="{E6C89E30-0304-472A-BE21-9C9D0AE901D8}" destId="{3142F039-535C-4CC2-8D58-F42CEA81E026}" srcOrd="0" destOrd="0" presId="urn:microsoft.com/office/officeart/2018/2/layout/IconCircleList"/>
    <dgm:cxn modelId="{08F91062-C6A0-43EF-9F96-080F2D9F28EA}" type="presOf" srcId="{E5CF144A-7418-4CDE-928F-5D9FC7AB1B46}" destId="{F0414BEF-E0FC-49BA-97A9-0C408EA12373}" srcOrd="0" destOrd="0" presId="urn:microsoft.com/office/officeart/2018/2/layout/IconCircleList"/>
    <dgm:cxn modelId="{8A003466-57F4-469D-984A-CFBCA2B38D0A}" type="presOf" srcId="{7582E42C-DD28-4394-8EFA-52DDAA5CC6E6}" destId="{8747DA89-3B08-4D12-95D2-09E558E854FE}" srcOrd="0" destOrd="0" presId="urn:microsoft.com/office/officeart/2018/2/layout/IconCircleList"/>
    <dgm:cxn modelId="{A4F43886-4B96-472C-9976-A8840201466F}" type="presOf" srcId="{2100CDCB-C750-4A8C-8205-D8E56AE843E9}" destId="{F5A37167-0623-48E6-93E4-FB21C7825A54}" srcOrd="0" destOrd="0" presId="urn:microsoft.com/office/officeart/2018/2/layout/IconCircleList"/>
    <dgm:cxn modelId="{1EEB9597-EF43-49BF-8410-7DDBE1F4D3F5}" type="presOf" srcId="{11B6C387-D2C3-45A6-ADB7-5EFEC6E7DA94}" destId="{1A616B67-DFFC-445E-A836-BFD72A047CA4}" srcOrd="0" destOrd="0" presId="urn:microsoft.com/office/officeart/2018/2/layout/IconCircleList"/>
    <dgm:cxn modelId="{DC924E9E-E1DC-46AC-B8B4-4348E0D17BDB}" srcId="{FFCA8EB1-7EA4-44FF-BA6F-CA4C41B33EF5}" destId="{0D226BAE-94BA-4A58-B8E9-8B6B820CC9C1}" srcOrd="4" destOrd="0" parTransId="{4F8D1104-40FB-4FBD-A19D-BFC65F5F1AA6}" sibTransId="{E5CF144A-7418-4CDE-928F-5D9FC7AB1B46}"/>
    <dgm:cxn modelId="{FF80D5B6-399C-40E8-99B0-1F759C1CCA2A}" type="presOf" srcId="{4BED211A-AD87-43CF-897B-6AA4BB1D863A}" destId="{A1F4B10A-A87D-433E-B16A-12B9759F0691}" srcOrd="0" destOrd="0" presId="urn:microsoft.com/office/officeart/2018/2/layout/IconCircleList"/>
    <dgm:cxn modelId="{AF0E50C2-F817-4F7E-A645-CFC7A7A33146}" srcId="{FFCA8EB1-7EA4-44FF-BA6F-CA4C41B33EF5}" destId="{84B8C17C-736B-4F18-BFF7-8F66DE2E951F}" srcOrd="2" destOrd="0" parTransId="{0F293BC5-5B71-4FD9-98D5-58C1E44FE4A9}" sibTransId="{E6C89E30-0304-472A-BE21-9C9D0AE901D8}"/>
    <dgm:cxn modelId="{7CC72BD7-C1BE-4E2F-9E7F-3332F7B80FB2}" srcId="{FFCA8EB1-7EA4-44FF-BA6F-CA4C41B33EF5}" destId="{4BED211A-AD87-43CF-897B-6AA4BB1D863A}" srcOrd="3" destOrd="0" parTransId="{E2F5E283-4464-4055-B458-616D87D1602C}" sibTransId="{7582E42C-DD28-4394-8EFA-52DDAA5CC6E6}"/>
    <dgm:cxn modelId="{87CB6AD7-9270-4D1C-8D64-67A205C03FB0}" type="presOf" srcId="{84B8C17C-736B-4F18-BFF7-8F66DE2E951F}" destId="{DBD5ADA2-AF44-4356-8FBE-6D90A66332CD}" srcOrd="0" destOrd="0" presId="urn:microsoft.com/office/officeart/2018/2/layout/IconCircleList"/>
    <dgm:cxn modelId="{E073A4F4-5280-46E7-8573-09E3103D489C}" type="presOf" srcId="{2CE9E988-36DF-48E1-BFEE-833BA01A8D08}" destId="{A2C63224-ED73-4B36-B92E-B08E25E1907A}" srcOrd="0" destOrd="0" presId="urn:microsoft.com/office/officeart/2018/2/layout/IconCircleList"/>
    <dgm:cxn modelId="{371CD7AD-A78E-4CD1-BF2D-9C933CA55D97}" type="presParOf" srcId="{5C728599-85C4-45E7-A1B8-2169F37CB262}" destId="{10832231-04E7-41A6-9725-58477892CA32}" srcOrd="0" destOrd="0" presId="urn:microsoft.com/office/officeart/2018/2/layout/IconCircleList"/>
    <dgm:cxn modelId="{BF85177E-DBC6-4A15-BC96-BC9D13A1A9F7}" type="presParOf" srcId="{10832231-04E7-41A6-9725-58477892CA32}" destId="{F6BD49F8-4F55-4AC3-B8D8-AB76C5F1103A}" srcOrd="0" destOrd="0" presId="urn:microsoft.com/office/officeart/2018/2/layout/IconCircleList"/>
    <dgm:cxn modelId="{394EC89A-0034-43ED-A066-31CEF685D102}" type="presParOf" srcId="{F6BD49F8-4F55-4AC3-B8D8-AB76C5F1103A}" destId="{6B8E6B96-0536-4C09-AEC6-A00AEF39D93B}" srcOrd="0" destOrd="0" presId="urn:microsoft.com/office/officeart/2018/2/layout/IconCircleList"/>
    <dgm:cxn modelId="{C770B7A0-969F-4406-8447-550979672180}" type="presParOf" srcId="{F6BD49F8-4F55-4AC3-B8D8-AB76C5F1103A}" destId="{DD4D6CEC-E165-4F6C-9831-D5E6C067DE5A}" srcOrd="1" destOrd="0" presId="urn:microsoft.com/office/officeart/2018/2/layout/IconCircleList"/>
    <dgm:cxn modelId="{1C7D4FBE-DD29-4083-92D3-E1B126C0596B}" type="presParOf" srcId="{F6BD49F8-4F55-4AC3-B8D8-AB76C5F1103A}" destId="{98BDA9CD-6989-42C1-94FB-69AF3B770A1B}" srcOrd="2" destOrd="0" presId="urn:microsoft.com/office/officeart/2018/2/layout/IconCircleList"/>
    <dgm:cxn modelId="{7C4D4236-E78B-48F1-A52B-D2A909CEC385}" type="presParOf" srcId="{F6BD49F8-4F55-4AC3-B8D8-AB76C5F1103A}" destId="{A2C63224-ED73-4B36-B92E-B08E25E1907A}" srcOrd="3" destOrd="0" presId="urn:microsoft.com/office/officeart/2018/2/layout/IconCircleList"/>
    <dgm:cxn modelId="{01DD7D86-8ACF-443B-A38A-816E0DEBD715}" type="presParOf" srcId="{10832231-04E7-41A6-9725-58477892CA32}" destId="{365169A7-7101-4F0A-8055-DA9EA5B42481}" srcOrd="1" destOrd="0" presId="urn:microsoft.com/office/officeart/2018/2/layout/IconCircleList"/>
    <dgm:cxn modelId="{4D0CFB67-ED84-426B-8C89-6E3FFF5D8319}" type="presParOf" srcId="{10832231-04E7-41A6-9725-58477892CA32}" destId="{F5F48728-65A7-4FA7-88E6-292095F43D3F}" srcOrd="2" destOrd="0" presId="urn:microsoft.com/office/officeart/2018/2/layout/IconCircleList"/>
    <dgm:cxn modelId="{EC4DD256-027C-49C3-959A-F50D0259DFE0}" type="presParOf" srcId="{F5F48728-65A7-4FA7-88E6-292095F43D3F}" destId="{542C4BA8-8F7F-49A8-9914-46BA30299F7A}" srcOrd="0" destOrd="0" presId="urn:microsoft.com/office/officeart/2018/2/layout/IconCircleList"/>
    <dgm:cxn modelId="{F011F4BE-8B4B-42EB-932C-1D6671DD5A75}" type="presParOf" srcId="{F5F48728-65A7-4FA7-88E6-292095F43D3F}" destId="{F76E6ED3-07B3-4D1A-B629-282CC04A272E}" srcOrd="1" destOrd="0" presId="urn:microsoft.com/office/officeart/2018/2/layout/IconCircleList"/>
    <dgm:cxn modelId="{1B5032A7-BAEE-40C1-9CD6-4BC89E650A88}" type="presParOf" srcId="{F5F48728-65A7-4FA7-88E6-292095F43D3F}" destId="{9307035D-4509-4D4F-BFE4-F30CAEF104D3}" srcOrd="2" destOrd="0" presId="urn:microsoft.com/office/officeart/2018/2/layout/IconCircleList"/>
    <dgm:cxn modelId="{0C3A298A-2C4D-4264-98C6-F24169D8A0E9}" type="presParOf" srcId="{F5F48728-65A7-4FA7-88E6-292095F43D3F}" destId="{1A616B67-DFFC-445E-A836-BFD72A047CA4}" srcOrd="3" destOrd="0" presId="urn:microsoft.com/office/officeart/2018/2/layout/IconCircleList"/>
    <dgm:cxn modelId="{891B6D59-3EE4-410B-B682-F7F85C44D96E}" type="presParOf" srcId="{10832231-04E7-41A6-9725-58477892CA32}" destId="{F5A37167-0623-48E6-93E4-FB21C7825A54}" srcOrd="3" destOrd="0" presId="urn:microsoft.com/office/officeart/2018/2/layout/IconCircleList"/>
    <dgm:cxn modelId="{9D444319-642F-43B7-AFE4-A17E67E38864}" type="presParOf" srcId="{10832231-04E7-41A6-9725-58477892CA32}" destId="{E4AB58D1-D19E-4452-A289-A32BF0A382E3}" srcOrd="4" destOrd="0" presId="urn:microsoft.com/office/officeart/2018/2/layout/IconCircleList"/>
    <dgm:cxn modelId="{76288B85-2EC8-4D27-9ABF-78154B312FA9}" type="presParOf" srcId="{E4AB58D1-D19E-4452-A289-A32BF0A382E3}" destId="{4A066E73-0413-45F9-8571-67D77EC7B5FD}" srcOrd="0" destOrd="0" presId="urn:microsoft.com/office/officeart/2018/2/layout/IconCircleList"/>
    <dgm:cxn modelId="{9CD5532A-F4BD-4771-A69E-852AC58D2102}" type="presParOf" srcId="{E4AB58D1-D19E-4452-A289-A32BF0A382E3}" destId="{C3DC90B3-2FDA-4549-8BC3-8A8819D5ECF5}" srcOrd="1" destOrd="0" presId="urn:microsoft.com/office/officeart/2018/2/layout/IconCircleList"/>
    <dgm:cxn modelId="{4654F47E-0683-4A27-93FE-A0721B851B85}" type="presParOf" srcId="{E4AB58D1-D19E-4452-A289-A32BF0A382E3}" destId="{332121F8-4593-4D3F-A4AF-2DF1EDD11C2F}" srcOrd="2" destOrd="0" presId="urn:microsoft.com/office/officeart/2018/2/layout/IconCircleList"/>
    <dgm:cxn modelId="{BA379D2D-E2D5-41E4-80A9-33CAD2A0E38F}" type="presParOf" srcId="{E4AB58D1-D19E-4452-A289-A32BF0A382E3}" destId="{DBD5ADA2-AF44-4356-8FBE-6D90A66332CD}" srcOrd="3" destOrd="0" presId="urn:microsoft.com/office/officeart/2018/2/layout/IconCircleList"/>
    <dgm:cxn modelId="{53BFFAA6-28E0-4BC7-83D7-495AFCAC488E}" type="presParOf" srcId="{10832231-04E7-41A6-9725-58477892CA32}" destId="{3142F039-535C-4CC2-8D58-F42CEA81E026}" srcOrd="5" destOrd="0" presId="urn:microsoft.com/office/officeart/2018/2/layout/IconCircleList"/>
    <dgm:cxn modelId="{792338B5-11F5-4C0B-A6D5-6F6B89F8F91F}" type="presParOf" srcId="{10832231-04E7-41A6-9725-58477892CA32}" destId="{45D51C33-195B-4BC4-BB6B-99CC8A06D606}" srcOrd="6" destOrd="0" presId="urn:microsoft.com/office/officeart/2018/2/layout/IconCircleList"/>
    <dgm:cxn modelId="{3346F644-EDC5-414D-993E-59F6A7C83B1D}" type="presParOf" srcId="{45D51C33-195B-4BC4-BB6B-99CC8A06D606}" destId="{1C841EA9-AA8C-49A6-9171-3088C29661C1}" srcOrd="0" destOrd="0" presId="urn:microsoft.com/office/officeart/2018/2/layout/IconCircleList"/>
    <dgm:cxn modelId="{9A00373C-88E0-4837-83C0-B6B0C2D92A9F}" type="presParOf" srcId="{45D51C33-195B-4BC4-BB6B-99CC8A06D606}" destId="{B1C1DF55-075C-47B5-A1E4-E6557BF54CA0}" srcOrd="1" destOrd="0" presId="urn:microsoft.com/office/officeart/2018/2/layout/IconCircleList"/>
    <dgm:cxn modelId="{191887F0-2BC4-4CFC-A1CE-2871D412BA03}" type="presParOf" srcId="{45D51C33-195B-4BC4-BB6B-99CC8A06D606}" destId="{D51392FE-DCDB-463B-92A5-5B9E4889CC13}" srcOrd="2" destOrd="0" presId="urn:microsoft.com/office/officeart/2018/2/layout/IconCircleList"/>
    <dgm:cxn modelId="{0D34BA8D-F2CC-43C3-8D4D-4219E32E6AF9}" type="presParOf" srcId="{45D51C33-195B-4BC4-BB6B-99CC8A06D606}" destId="{A1F4B10A-A87D-433E-B16A-12B9759F0691}" srcOrd="3" destOrd="0" presId="urn:microsoft.com/office/officeart/2018/2/layout/IconCircleList"/>
    <dgm:cxn modelId="{250B9F6A-B393-4059-82C5-B2C1286F35DB}" type="presParOf" srcId="{10832231-04E7-41A6-9725-58477892CA32}" destId="{8747DA89-3B08-4D12-95D2-09E558E854FE}" srcOrd="7" destOrd="0" presId="urn:microsoft.com/office/officeart/2018/2/layout/IconCircleList"/>
    <dgm:cxn modelId="{AFD09265-E5B0-414C-BADC-E9E74D96641C}" type="presParOf" srcId="{10832231-04E7-41A6-9725-58477892CA32}" destId="{02B935C2-9404-49EB-A49C-E0E107597802}" srcOrd="8" destOrd="0" presId="urn:microsoft.com/office/officeart/2018/2/layout/IconCircleList"/>
    <dgm:cxn modelId="{5DF4DA28-7BC3-4F15-8B1D-856B6C60C313}" type="presParOf" srcId="{02B935C2-9404-49EB-A49C-E0E107597802}" destId="{9DF376C7-6A86-4C11-998B-60CE54C528AD}" srcOrd="0" destOrd="0" presId="urn:microsoft.com/office/officeart/2018/2/layout/IconCircleList"/>
    <dgm:cxn modelId="{5BCA9111-AA18-43C9-B95D-F20D391A51F5}" type="presParOf" srcId="{02B935C2-9404-49EB-A49C-E0E107597802}" destId="{23F9912B-BC75-441A-89F7-7FD65602AC3A}" srcOrd="1" destOrd="0" presId="urn:microsoft.com/office/officeart/2018/2/layout/IconCircleList"/>
    <dgm:cxn modelId="{1ACA91E0-6EA8-416B-B8FE-8B99E5F854FD}" type="presParOf" srcId="{02B935C2-9404-49EB-A49C-E0E107597802}" destId="{FD99EE5F-AA46-4EFC-B323-11019C00ACE7}" srcOrd="2" destOrd="0" presId="urn:microsoft.com/office/officeart/2018/2/layout/IconCircleList"/>
    <dgm:cxn modelId="{FACE92E7-43F8-466D-9B23-EF8FC84A13CD}" type="presParOf" srcId="{02B935C2-9404-49EB-A49C-E0E107597802}" destId="{680AAF9C-3BF5-4D78-B53F-3E8E05A25388}" srcOrd="3" destOrd="0" presId="urn:microsoft.com/office/officeart/2018/2/layout/IconCircleList"/>
    <dgm:cxn modelId="{7498B1C7-90FA-41D9-83FF-48299C71FA97}" type="presParOf" srcId="{10832231-04E7-41A6-9725-58477892CA32}" destId="{F0414BEF-E0FC-49BA-97A9-0C408EA12373}" srcOrd="9" destOrd="0" presId="urn:microsoft.com/office/officeart/2018/2/layout/IconCircleList"/>
    <dgm:cxn modelId="{D51CCD17-54EE-4A56-A746-9F33BE0D94DA}" type="presParOf" srcId="{10832231-04E7-41A6-9725-58477892CA32}" destId="{64CDD90E-07CC-42E2-BA3D-0A71B4E31B0A}" srcOrd="10" destOrd="0" presId="urn:microsoft.com/office/officeart/2018/2/layout/IconCircleList"/>
    <dgm:cxn modelId="{49D0900F-FB47-4230-98D6-6C46A8E64374}" type="presParOf" srcId="{64CDD90E-07CC-42E2-BA3D-0A71B4E31B0A}" destId="{3B4DC738-5BEC-4B62-BDF7-605A78100B26}" srcOrd="0" destOrd="0" presId="urn:microsoft.com/office/officeart/2018/2/layout/IconCircleList"/>
    <dgm:cxn modelId="{4A9FA109-D304-4B21-9BEE-BD74FCF53FF6}" type="presParOf" srcId="{64CDD90E-07CC-42E2-BA3D-0A71B4E31B0A}" destId="{5B882AD0-AA97-45C5-85AC-4C09B3FD8DC6}" srcOrd="1" destOrd="0" presId="urn:microsoft.com/office/officeart/2018/2/layout/IconCircleList"/>
    <dgm:cxn modelId="{720FCEFC-6EF9-495D-AC10-03D1279BE6C6}" type="presParOf" srcId="{64CDD90E-07CC-42E2-BA3D-0A71B4E31B0A}" destId="{613419AD-D8AC-4B25-B367-EA483AC2E309}" srcOrd="2" destOrd="0" presId="urn:microsoft.com/office/officeart/2018/2/layout/IconCircleList"/>
    <dgm:cxn modelId="{CA9D0139-0601-4A18-A3D9-95A65F80EDBE}" type="presParOf" srcId="{64CDD90E-07CC-42E2-BA3D-0A71B4E31B0A}" destId="{E01E4194-8FEA-4A57-85CE-3BEC94247939}"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254EB9A-25F0-4C90-8CA6-DBD305FBD07E}"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5D5DCB03-8EF3-4EAF-9FA0-7AAC25BA3C7A}">
      <dgm:prSet phldrT="[Text]"/>
      <dgm:spPr>
        <a:solidFill>
          <a:srgbClr val="327476"/>
        </a:solidFill>
      </dgm:spPr>
      <dgm:t>
        <a:bodyPr/>
        <a:lstStyle/>
        <a:p>
          <a:r>
            <a:rPr lang="en-US" dirty="0"/>
            <a:t>Obsessions</a:t>
          </a:r>
        </a:p>
      </dgm:t>
    </dgm:pt>
    <dgm:pt modelId="{BADCA831-DA79-4640-9201-AD705A3EEFA6}" type="parTrans" cxnId="{D99E0C05-F980-4472-849A-FBCD32B39A2E}">
      <dgm:prSet/>
      <dgm:spPr/>
      <dgm:t>
        <a:bodyPr/>
        <a:lstStyle/>
        <a:p>
          <a:endParaRPr lang="en-US"/>
        </a:p>
      </dgm:t>
    </dgm:pt>
    <dgm:pt modelId="{52A75DFA-6D8A-486D-A3CA-2740737F702F}" type="sibTrans" cxnId="{D99E0C05-F980-4472-849A-FBCD32B39A2E}">
      <dgm:prSet/>
      <dgm:spPr/>
      <dgm:t>
        <a:bodyPr/>
        <a:lstStyle/>
        <a:p>
          <a:endParaRPr lang="en-US"/>
        </a:p>
      </dgm:t>
    </dgm:pt>
    <dgm:pt modelId="{7CD20BD4-4E81-4290-9BB9-5D172DA2D4E5}">
      <dgm:prSet phldrT="[Text]"/>
      <dgm:spPr>
        <a:solidFill>
          <a:srgbClr val="E5F8FF">
            <a:alpha val="90000"/>
          </a:srgbClr>
        </a:solidFill>
      </dgm:spPr>
      <dgm:t>
        <a:bodyPr/>
        <a:lstStyle/>
        <a:p>
          <a:r>
            <a:rPr lang="en-US" dirty="0"/>
            <a:t>Likely to improve as depression improves with antidepressant treatment</a:t>
          </a:r>
        </a:p>
      </dgm:t>
    </dgm:pt>
    <dgm:pt modelId="{BE87F33E-AC95-4027-97FC-A6B8F67DEA21}" type="parTrans" cxnId="{0C46F6FA-E5C6-4A4E-B273-FE3C95D5D74E}">
      <dgm:prSet/>
      <dgm:spPr/>
      <dgm:t>
        <a:bodyPr/>
        <a:lstStyle/>
        <a:p>
          <a:endParaRPr lang="en-US"/>
        </a:p>
      </dgm:t>
    </dgm:pt>
    <dgm:pt modelId="{F4E960E5-8DB1-406E-A249-D3D34EAA7EE6}" type="sibTrans" cxnId="{0C46F6FA-E5C6-4A4E-B273-FE3C95D5D74E}">
      <dgm:prSet/>
      <dgm:spPr/>
      <dgm:t>
        <a:bodyPr/>
        <a:lstStyle/>
        <a:p>
          <a:endParaRPr lang="en-US"/>
        </a:p>
      </dgm:t>
    </dgm:pt>
    <dgm:pt modelId="{491147F3-9F0E-42BF-AD27-DD6475F7C0E5}">
      <dgm:prSet phldrT="[Text]"/>
      <dgm:spPr>
        <a:solidFill>
          <a:srgbClr val="E5F8FF">
            <a:alpha val="90000"/>
          </a:srgbClr>
        </a:solidFill>
      </dgm:spPr>
      <dgm:t>
        <a:bodyPr/>
        <a:lstStyle/>
        <a:p>
          <a:r>
            <a:rPr lang="en-US" dirty="0"/>
            <a:t>Rarely have actual intent</a:t>
          </a:r>
        </a:p>
      </dgm:t>
    </dgm:pt>
    <dgm:pt modelId="{CE7A3B3D-B74E-4847-BF8E-5D65EF2DFD3A}" type="parTrans" cxnId="{63660D21-ABAF-4C36-BE1B-AD93E32169E5}">
      <dgm:prSet/>
      <dgm:spPr/>
      <dgm:t>
        <a:bodyPr/>
        <a:lstStyle/>
        <a:p>
          <a:endParaRPr lang="en-US"/>
        </a:p>
      </dgm:t>
    </dgm:pt>
    <dgm:pt modelId="{4C136A69-8ACA-4346-AF48-94946710FC64}" type="sibTrans" cxnId="{63660D21-ABAF-4C36-BE1B-AD93E32169E5}">
      <dgm:prSet/>
      <dgm:spPr/>
      <dgm:t>
        <a:bodyPr/>
        <a:lstStyle/>
        <a:p>
          <a:endParaRPr lang="en-US"/>
        </a:p>
      </dgm:t>
    </dgm:pt>
    <dgm:pt modelId="{6A4C28E9-6076-4614-8275-65456A575D20}">
      <dgm:prSet phldrT="[Text]"/>
      <dgm:spPr>
        <a:solidFill>
          <a:srgbClr val="327476"/>
        </a:solidFill>
      </dgm:spPr>
      <dgm:t>
        <a:bodyPr/>
        <a:lstStyle/>
        <a:p>
          <a:r>
            <a:rPr lang="en-US" dirty="0"/>
            <a:t>Ego-dystonic vs. ego-syntonic</a:t>
          </a:r>
        </a:p>
      </dgm:t>
    </dgm:pt>
    <dgm:pt modelId="{F033D8CB-D933-4054-8FC6-932A748D49AA}" type="parTrans" cxnId="{5A6C3D71-5C7A-4EE1-BB73-B7213C0065B4}">
      <dgm:prSet/>
      <dgm:spPr/>
      <dgm:t>
        <a:bodyPr/>
        <a:lstStyle/>
        <a:p>
          <a:endParaRPr lang="en-US"/>
        </a:p>
      </dgm:t>
    </dgm:pt>
    <dgm:pt modelId="{59798330-EEF0-4FBD-A4E3-3BC0F09CD8AD}" type="sibTrans" cxnId="{5A6C3D71-5C7A-4EE1-BB73-B7213C0065B4}">
      <dgm:prSet/>
      <dgm:spPr/>
      <dgm:t>
        <a:bodyPr/>
        <a:lstStyle/>
        <a:p>
          <a:endParaRPr lang="en-US"/>
        </a:p>
      </dgm:t>
    </dgm:pt>
    <dgm:pt modelId="{B72C9F0C-6F15-43B3-823A-C9FC41381B42}">
      <dgm:prSet phldrT="[Text]"/>
      <dgm:spPr>
        <a:solidFill>
          <a:srgbClr val="E5F8FF">
            <a:alpha val="90000"/>
          </a:srgbClr>
        </a:solidFill>
      </dgm:spPr>
      <dgm:t>
        <a:bodyPr/>
        <a:lstStyle/>
        <a:p>
          <a:r>
            <a:rPr lang="en-US" dirty="0"/>
            <a:t>Thoughts that horrify the patient (dystonic) are likely to be intrusive obsessive thoughts</a:t>
          </a:r>
        </a:p>
      </dgm:t>
    </dgm:pt>
    <dgm:pt modelId="{3A5C8630-5F5F-4B1C-966F-8FDFF2C21CE8}" type="parTrans" cxnId="{FAB4244C-4095-4EB0-AD50-B4431502233F}">
      <dgm:prSet/>
      <dgm:spPr/>
      <dgm:t>
        <a:bodyPr/>
        <a:lstStyle/>
        <a:p>
          <a:endParaRPr lang="en-US"/>
        </a:p>
      </dgm:t>
    </dgm:pt>
    <dgm:pt modelId="{7343BFEC-BE74-443B-AE86-355E154A0295}" type="sibTrans" cxnId="{FAB4244C-4095-4EB0-AD50-B4431502233F}">
      <dgm:prSet/>
      <dgm:spPr/>
      <dgm:t>
        <a:bodyPr/>
        <a:lstStyle/>
        <a:p>
          <a:endParaRPr lang="en-US"/>
        </a:p>
      </dgm:t>
    </dgm:pt>
    <dgm:pt modelId="{431945E0-CBF6-47C0-A5B9-C42076B7905B}">
      <dgm:prSet phldrT="[Text]"/>
      <dgm:spPr>
        <a:solidFill>
          <a:srgbClr val="327476"/>
        </a:solidFill>
      </dgm:spPr>
      <dgm:t>
        <a:bodyPr/>
        <a:lstStyle/>
        <a:p>
          <a:r>
            <a:rPr lang="en-US" dirty="0"/>
            <a:t>Intent and plan</a:t>
          </a:r>
        </a:p>
      </dgm:t>
    </dgm:pt>
    <dgm:pt modelId="{8398C166-706C-4FAC-BF12-7C9703C4F59A}" type="parTrans" cxnId="{8940DADA-ABBA-4097-AD5B-3188A10AEA6E}">
      <dgm:prSet/>
      <dgm:spPr/>
      <dgm:t>
        <a:bodyPr/>
        <a:lstStyle/>
        <a:p>
          <a:endParaRPr lang="en-US"/>
        </a:p>
      </dgm:t>
    </dgm:pt>
    <dgm:pt modelId="{751A1B14-C7FA-479F-8324-17C55CA3E993}" type="sibTrans" cxnId="{8940DADA-ABBA-4097-AD5B-3188A10AEA6E}">
      <dgm:prSet/>
      <dgm:spPr/>
      <dgm:t>
        <a:bodyPr/>
        <a:lstStyle/>
        <a:p>
          <a:endParaRPr lang="en-US"/>
        </a:p>
      </dgm:t>
    </dgm:pt>
    <dgm:pt modelId="{4F70E7F4-BEDC-415B-82B4-AC1E4B7CA769}">
      <dgm:prSet phldrT="[Text]"/>
      <dgm:spPr>
        <a:solidFill>
          <a:srgbClr val="E5F8FF">
            <a:alpha val="90000"/>
          </a:srgbClr>
        </a:solidFill>
      </dgm:spPr>
      <dgm:t>
        <a:bodyPr/>
        <a:lstStyle/>
        <a:p>
          <a:r>
            <a:rPr lang="en-US" dirty="0"/>
            <a:t>Expressed intent, with or without a plan, is an emergency</a:t>
          </a:r>
        </a:p>
      </dgm:t>
    </dgm:pt>
    <dgm:pt modelId="{DE70C940-4D6D-45B2-A9C9-A023DC3A5A27}" type="parTrans" cxnId="{F4B3B925-887F-4CD5-9175-E14E42B2C87A}">
      <dgm:prSet/>
      <dgm:spPr/>
      <dgm:t>
        <a:bodyPr/>
        <a:lstStyle/>
        <a:p>
          <a:endParaRPr lang="en-US"/>
        </a:p>
      </dgm:t>
    </dgm:pt>
    <dgm:pt modelId="{3B5D08F4-3831-4216-9CE7-2135F19B9C2C}" type="sibTrans" cxnId="{F4B3B925-887F-4CD5-9175-E14E42B2C87A}">
      <dgm:prSet/>
      <dgm:spPr/>
      <dgm:t>
        <a:bodyPr/>
        <a:lstStyle/>
        <a:p>
          <a:endParaRPr lang="en-US"/>
        </a:p>
      </dgm:t>
    </dgm:pt>
    <dgm:pt modelId="{3A926FBF-18DD-4E8B-A1EC-CA4C7C406863}">
      <dgm:prSet phldrT="[Text]"/>
      <dgm:spPr>
        <a:solidFill>
          <a:srgbClr val="E5F8FF">
            <a:alpha val="90000"/>
          </a:srgbClr>
        </a:solidFill>
      </dgm:spPr>
      <dgm:t>
        <a:bodyPr/>
        <a:lstStyle/>
        <a:p>
          <a:r>
            <a:rPr lang="en-US" dirty="0"/>
            <a:t>Woman should be hospitalized immediately in most cases</a:t>
          </a:r>
        </a:p>
      </dgm:t>
    </dgm:pt>
    <dgm:pt modelId="{970F33AC-4613-4572-9361-27B6FB649EC0}" type="parTrans" cxnId="{ECC25E9B-7755-411F-BEEE-E110DB424321}">
      <dgm:prSet/>
      <dgm:spPr/>
      <dgm:t>
        <a:bodyPr/>
        <a:lstStyle/>
        <a:p>
          <a:endParaRPr lang="en-US"/>
        </a:p>
      </dgm:t>
    </dgm:pt>
    <dgm:pt modelId="{391ECE73-B41C-4878-B34F-37330350297F}" type="sibTrans" cxnId="{ECC25E9B-7755-411F-BEEE-E110DB424321}">
      <dgm:prSet/>
      <dgm:spPr/>
      <dgm:t>
        <a:bodyPr/>
        <a:lstStyle/>
        <a:p>
          <a:endParaRPr lang="en-US"/>
        </a:p>
      </dgm:t>
    </dgm:pt>
    <dgm:pt modelId="{8A4E04DA-28E3-4F16-8A9B-EC6D6284E27A}">
      <dgm:prSet phldrT="[Text]"/>
      <dgm:spPr>
        <a:solidFill>
          <a:srgbClr val="327476"/>
        </a:solidFill>
      </dgm:spPr>
      <dgm:t>
        <a:bodyPr/>
        <a:lstStyle/>
        <a:p>
          <a:r>
            <a:rPr lang="en-US" dirty="0"/>
            <a:t>Psychosis</a:t>
          </a:r>
        </a:p>
      </dgm:t>
    </dgm:pt>
    <dgm:pt modelId="{BFD9B2D0-0A37-4425-BA57-4502E791D1CD}" type="parTrans" cxnId="{AC639F29-E705-4BE2-95BD-5167CEE7F25C}">
      <dgm:prSet/>
      <dgm:spPr/>
      <dgm:t>
        <a:bodyPr/>
        <a:lstStyle/>
        <a:p>
          <a:endParaRPr lang="en-US"/>
        </a:p>
      </dgm:t>
    </dgm:pt>
    <dgm:pt modelId="{E56FDAC5-A557-4DF6-9878-1C3D33A21792}" type="sibTrans" cxnId="{AC639F29-E705-4BE2-95BD-5167CEE7F25C}">
      <dgm:prSet/>
      <dgm:spPr/>
      <dgm:t>
        <a:bodyPr/>
        <a:lstStyle/>
        <a:p>
          <a:endParaRPr lang="en-US"/>
        </a:p>
      </dgm:t>
    </dgm:pt>
    <dgm:pt modelId="{C0DC02D8-2A71-4AE2-8A1C-D7C6B8255165}">
      <dgm:prSet phldrT="[Text]"/>
      <dgm:spPr>
        <a:solidFill>
          <a:srgbClr val="327476"/>
        </a:solidFill>
      </dgm:spPr>
      <dgm:t>
        <a:bodyPr/>
        <a:lstStyle/>
        <a:p>
          <a:r>
            <a:rPr lang="en-US" dirty="0"/>
            <a:t>Suicidal thoughts</a:t>
          </a:r>
        </a:p>
      </dgm:t>
    </dgm:pt>
    <dgm:pt modelId="{1951CC84-5BFC-4573-B1D8-7FB07A3279FF}" type="parTrans" cxnId="{FC893C10-5D41-4FA6-B87C-337CAD1174D0}">
      <dgm:prSet/>
      <dgm:spPr/>
      <dgm:t>
        <a:bodyPr/>
        <a:lstStyle/>
        <a:p>
          <a:endParaRPr lang="en-US"/>
        </a:p>
      </dgm:t>
    </dgm:pt>
    <dgm:pt modelId="{220068B7-B240-4825-A5A8-C109894A1C2E}" type="sibTrans" cxnId="{FC893C10-5D41-4FA6-B87C-337CAD1174D0}">
      <dgm:prSet/>
      <dgm:spPr/>
      <dgm:t>
        <a:bodyPr/>
        <a:lstStyle/>
        <a:p>
          <a:endParaRPr lang="en-US"/>
        </a:p>
      </dgm:t>
    </dgm:pt>
    <dgm:pt modelId="{8D5C6E76-0DC9-49B6-A978-80577944E04A}">
      <dgm:prSet phldrT="[Text]"/>
      <dgm:spPr>
        <a:solidFill>
          <a:srgbClr val="E5F8FF">
            <a:alpha val="90000"/>
          </a:srgbClr>
        </a:solidFill>
      </dgm:spPr>
      <dgm:t>
        <a:bodyPr/>
        <a:lstStyle/>
        <a:p>
          <a:r>
            <a:rPr lang="en-US" dirty="0"/>
            <a:t>Woman who is not horrified by thoughts, ego-syntonic</a:t>
          </a:r>
        </a:p>
      </dgm:t>
    </dgm:pt>
    <dgm:pt modelId="{422B2C9A-1230-4CBC-A813-289AFDF4F92D}" type="parTrans" cxnId="{2A0134BE-A1BA-4CA8-B785-AEB869FA0037}">
      <dgm:prSet/>
      <dgm:spPr/>
      <dgm:t>
        <a:bodyPr/>
        <a:lstStyle/>
        <a:p>
          <a:endParaRPr lang="en-US"/>
        </a:p>
      </dgm:t>
    </dgm:pt>
    <dgm:pt modelId="{6A5DA696-9761-4BCF-9D1E-33C7BAC8DA67}" type="sibTrans" cxnId="{2A0134BE-A1BA-4CA8-B785-AEB869FA0037}">
      <dgm:prSet/>
      <dgm:spPr/>
      <dgm:t>
        <a:bodyPr/>
        <a:lstStyle/>
        <a:p>
          <a:endParaRPr lang="en-US"/>
        </a:p>
      </dgm:t>
    </dgm:pt>
    <dgm:pt modelId="{A5F99F5E-FA6D-4383-8EA7-E9909E61EAB1}">
      <dgm:prSet phldrT="[Text]"/>
      <dgm:spPr>
        <a:solidFill>
          <a:srgbClr val="327476"/>
        </a:solidFill>
      </dgm:spPr>
      <dgm:t>
        <a:bodyPr/>
        <a:lstStyle/>
        <a:p>
          <a:r>
            <a:rPr lang="en-US" dirty="0"/>
            <a:t>Always assess </a:t>
          </a:r>
        </a:p>
      </dgm:t>
    </dgm:pt>
    <dgm:pt modelId="{9C9275CA-2D32-4BDE-A4D9-4120B4825A8E}" type="parTrans" cxnId="{49C11CD9-B285-480D-97F4-8D76D6F578C2}">
      <dgm:prSet/>
      <dgm:spPr/>
      <dgm:t>
        <a:bodyPr/>
        <a:lstStyle/>
        <a:p>
          <a:endParaRPr lang="en-US"/>
        </a:p>
      </dgm:t>
    </dgm:pt>
    <dgm:pt modelId="{5D27F022-7136-4F72-8C39-E0619B4DD295}" type="sibTrans" cxnId="{49C11CD9-B285-480D-97F4-8D76D6F578C2}">
      <dgm:prSet/>
      <dgm:spPr/>
      <dgm:t>
        <a:bodyPr/>
        <a:lstStyle/>
        <a:p>
          <a:endParaRPr lang="en-US"/>
        </a:p>
      </dgm:t>
    </dgm:pt>
    <dgm:pt modelId="{B5AA53B1-8825-4F07-B5B1-1413C8CE2774}">
      <dgm:prSet phldrT="[Text]"/>
      <dgm:spPr>
        <a:solidFill>
          <a:srgbClr val="327476"/>
        </a:solidFill>
      </dgm:spPr>
      <dgm:t>
        <a:bodyPr/>
        <a:lstStyle/>
        <a:p>
          <a:r>
            <a:rPr lang="en-US" dirty="0"/>
            <a:t>Presence of symptoms increases likelihood of patient acting on impulsive thoughts</a:t>
          </a:r>
        </a:p>
      </dgm:t>
    </dgm:pt>
    <dgm:pt modelId="{29262385-D356-48A0-92AA-DE3CF8774D24}" type="parTrans" cxnId="{4C38AFE6-EDF6-40D5-B30B-93D15567D5D1}">
      <dgm:prSet/>
      <dgm:spPr/>
      <dgm:t>
        <a:bodyPr/>
        <a:lstStyle/>
        <a:p>
          <a:endParaRPr lang="en-US"/>
        </a:p>
      </dgm:t>
    </dgm:pt>
    <dgm:pt modelId="{1A4DEBAF-D4D0-4C2F-BFF7-CA154015C75F}" type="sibTrans" cxnId="{4C38AFE6-EDF6-40D5-B30B-93D15567D5D1}">
      <dgm:prSet/>
      <dgm:spPr/>
      <dgm:t>
        <a:bodyPr/>
        <a:lstStyle/>
        <a:p>
          <a:endParaRPr lang="en-US"/>
        </a:p>
      </dgm:t>
    </dgm:pt>
    <dgm:pt modelId="{445F4114-F590-4623-9811-44CDD2E949AB}">
      <dgm:prSet phldrT="[Text]"/>
      <dgm:spPr>
        <a:solidFill>
          <a:srgbClr val="327476"/>
        </a:solidFill>
      </dgm:spPr>
      <dgm:t>
        <a:bodyPr/>
        <a:lstStyle/>
        <a:p>
          <a:r>
            <a:rPr lang="en-US" dirty="0"/>
            <a:t>Increase likelihood that patient may act on thoughts and should prompt hospitalization in most cases</a:t>
          </a:r>
        </a:p>
      </dgm:t>
    </dgm:pt>
    <dgm:pt modelId="{B53D26AD-7662-4D10-B390-BF991825DEB5}" type="parTrans" cxnId="{CCB5CCC3-2050-4109-A960-74C5FAA976DA}">
      <dgm:prSet/>
      <dgm:spPr/>
      <dgm:t>
        <a:bodyPr/>
        <a:lstStyle/>
        <a:p>
          <a:endParaRPr lang="en-US"/>
        </a:p>
      </dgm:t>
    </dgm:pt>
    <dgm:pt modelId="{F07049D2-DC3E-4D5E-9F10-FA1CFB5800F2}" type="sibTrans" cxnId="{CCB5CCC3-2050-4109-A960-74C5FAA976DA}">
      <dgm:prSet/>
      <dgm:spPr/>
      <dgm:t>
        <a:bodyPr/>
        <a:lstStyle/>
        <a:p>
          <a:endParaRPr lang="en-US"/>
        </a:p>
      </dgm:t>
    </dgm:pt>
    <dgm:pt modelId="{231E0208-44C3-4BCE-8909-5330A37DA7D8}" type="pres">
      <dgm:prSet presAssocID="{2254EB9A-25F0-4C90-8CA6-DBD305FBD07E}" presName="Name0" presStyleCnt="0">
        <dgm:presLayoutVars>
          <dgm:dir/>
          <dgm:animLvl val="lvl"/>
          <dgm:resizeHandles val="exact"/>
        </dgm:presLayoutVars>
      </dgm:prSet>
      <dgm:spPr/>
    </dgm:pt>
    <dgm:pt modelId="{F70266B3-F25B-4738-8198-18DCE44EDDA7}" type="pres">
      <dgm:prSet presAssocID="{5D5DCB03-8EF3-4EAF-9FA0-7AAC25BA3C7A}" presName="composite" presStyleCnt="0"/>
      <dgm:spPr/>
    </dgm:pt>
    <dgm:pt modelId="{A52CA671-2853-4A56-94A3-ED2B8EA996FA}" type="pres">
      <dgm:prSet presAssocID="{5D5DCB03-8EF3-4EAF-9FA0-7AAC25BA3C7A}" presName="parTx" presStyleLbl="alignNode1" presStyleIdx="0" presStyleCnt="5">
        <dgm:presLayoutVars>
          <dgm:chMax val="0"/>
          <dgm:chPref val="0"/>
          <dgm:bulletEnabled val="1"/>
        </dgm:presLayoutVars>
      </dgm:prSet>
      <dgm:spPr/>
    </dgm:pt>
    <dgm:pt modelId="{172EF01C-C9A5-4443-B2AC-D3D111DC7FE0}" type="pres">
      <dgm:prSet presAssocID="{5D5DCB03-8EF3-4EAF-9FA0-7AAC25BA3C7A}" presName="desTx" presStyleLbl="alignAccFollowNode1" presStyleIdx="0" presStyleCnt="5">
        <dgm:presLayoutVars>
          <dgm:bulletEnabled val="1"/>
        </dgm:presLayoutVars>
      </dgm:prSet>
      <dgm:spPr/>
    </dgm:pt>
    <dgm:pt modelId="{0BD53C4C-D9D2-4996-A840-DDB0915CDE6F}" type="pres">
      <dgm:prSet presAssocID="{52A75DFA-6D8A-486D-A3CA-2740737F702F}" presName="space" presStyleCnt="0"/>
      <dgm:spPr/>
    </dgm:pt>
    <dgm:pt modelId="{5982F0A0-ECA0-4779-BB64-30956966F8CC}" type="pres">
      <dgm:prSet presAssocID="{6A4C28E9-6076-4614-8275-65456A575D20}" presName="composite" presStyleCnt="0"/>
      <dgm:spPr/>
    </dgm:pt>
    <dgm:pt modelId="{B66B6306-9774-4756-B352-0122D2FCED70}" type="pres">
      <dgm:prSet presAssocID="{6A4C28E9-6076-4614-8275-65456A575D20}" presName="parTx" presStyleLbl="alignNode1" presStyleIdx="1" presStyleCnt="5">
        <dgm:presLayoutVars>
          <dgm:chMax val="0"/>
          <dgm:chPref val="0"/>
          <dgm:bulletEnabled val="1"/>
        </dgm:presLayoutVars>
      </dgm:prSet>
      <dgm:spPr/>
    </dgm:pt>
    <dgm:pt modelId="{E30D1AC7-E50E-4DFB-B474-2C9D01C6B33F}" type="pres">
      <dgm:prSet presAssocID="{6A4C28E9-6076-4614-8275-65456A575D20}" presName="desTx" presStyleLbl="alignAccFollowNode1" presStyleIdx="1" presStyleCnt="5">
        <dgm:presLayoutVars>
          <dgm:bulletEnabled val="1"/>
        </dgm:presLayoutVars>
      </dgm:prSet>
      <dgm:spPr/>
    </dgm:pt>
    <dgm:pt modelId="{24DDD5F8-2847-4814-A73B-4052D227B953}" type="pres">
      <dgm:prSet presAssocID="{59798330-EEF0-4FBD-A4E3-3BC0F09CD8AD}" presName="space" presStyleCnt="0"/>
      <dgm:spPr/>
    </dgm:pt>
    <dgm:pt modelId="{6B19280C-6164-4B83-B05C-F25DD19F1D41}" type="pres">
      <dgm:prSet presAssocID="{431945E0-CBF6-47C0-A5B9-C42076B7905B}" presName="composite" presStyleCnt="0"/>
      <dgm:spPr/>
    </dgm:pt>
    <dgm:pt modelId="{96728B66-7691-455B-8D49-483AD590DB70}" type="pres">
      <dgm:prSet presAssocID="{431945E0-CBF6-47C0-A5B9-C42076B7905B}" presName="parTx" presStyleLbl="alignNode1" presStyleIdx="2" presStyleCnt="5">
        <dgm:presLayoutVars>
          <dgm:chMax val="0"/>
          <dgm:chPref val="0"/>
          <dgm:bulletEnabled val="1"/>
        </dgm:presLayoutVars>
      </dgm:prSet>
      <dgm:spPr/>
    </dgm:pt>
    <dgm:pt modelId="{5E80384B-8B87-47D8-B28D-D6776E3EB26A}" type="pres">
      <dgm:prSet presAssocID="{431945E0-CBF6-47C0-A5B9-C42076B7905B}" presName="desTx" presStyleLbl="alignAccFollowNode1" presStyleIdx="2" presStyleCnt="5">
        <dgm:presLayoutVars>
          <dgm:bulletEnabled val="1"/>
        </dgm:presLayoutVars>
      </dgm:prSet>
      <dgm:spPr/>
    </dgm:pt>
    <dgm:pt modelId="{131BAE7A-0E14-4281-8FAB-5DBDEAB1B731}" type="pres">
      <dgm:prSet presAssocID="{751A1B14-C7FA-479F-8324-17C55CA3E993}" presName="space" presStyleCnt="0"/>
      <dgm:spPr/>
    </dgm:pt>
    <dgm:pt modelId="{D2545631-5474-4F1E-989A-C9FE83765313}" type="pres">
      <dgm:prSet presAssocID="{8A4E04DA-28E3-4F16-8A9B-EC6D6284E27A}" presName="composite" presStyleCnt="0"/>
      <dgm:spPr/>
    </dgm:pt>
    <dgm:pt modelId="{0C7C617D-AFD1-4E2C-8DB2-0768EAE23B07}" type="pres">
      <dgm:prSet presAssocID="{8A4E04DA-28E3-4F16-8A9B-EC6D6284E27A}" presName="parTx" presStyleLbl="alignNode1" presStyleIdx="3" presStyleCnt="5">
        <dgm:presLayoutVars>
          <dgm:chMax val="0"/>
          <dgm:chPref val="0"/>
          <dgm:bulletEnabled val="1"/>
        </dgm:presLayoutVars>
      </dgm:prSet>
      <dgm:spPr/>
    </dgm:pt>
    <dgm:pt modelId="{1432F617-DF18-43B6-9B84-37A9DBBF7943}" type="pres">
      <dgm:prSet presAssocID="{8A4E04DA-28E3-4F16-8A9B-EC6D6284E27A}" presName="desTx" presStyleLbl="alignAccFollowNode1" presStyleIdx="3" presStyleCnt="5">
        <dgm:presLayoutVars>
          <dgm:bulletEnabled val="1"/>
        </dgm:presLayoutVars>
      </dgm:prSet>
      <dgm:spPr>
        <a:solidFill>
          <a:srgbClr val="E5F8FF">
            <a:alpha val="90000"/>
          </a:srgbClr>
        </a:solidFill>
      </dgm:spPr>
    </dgm:pt>
    <dgm:pt modelId="{D54CD8D4-D5DD-43FC-807A-0CDE19CFA38A}" type="pres">
      <dgm:prSet presAssocID="{E56FDAC5-A557-4DF6-9878-1C3D33A21792}" presName="space" presStyleCnt="0"/>
      <dgm:spPr/>
    </dgm:pt>
    <dgm:pt modelId="{8F6047F9-1565-48D5-84E5-BBFED7F4530B}" type="pres">
      <dgm:prSet presAssocID="{C0DC02D8-2A71-4AE2-8A1C-D7C6B8255165}" presName="composite" presStyleCnt="0"/>
      <dgm:spPr/>
    </dgm:pt>
    <dgm:pt modelId="{735896A5-F5C7-47A8-84E9-CBB9433788FF}" type="pres">
      <dgm:prSet presAssocID="{C0DC02D8-2A71-4AE2-8A1C-D7C6B8255165}" presName="parTx" presStyleLbl="alignNode1" presStyleIdx="4" presStyleCnt="5">
        <dgm:presLayoutVars>
          <dgm:chMax val="0"/>
          <dgm:chPref val="0"/>
          <dgm:bulletEnabled val="1"/>
        </dgm:presLayoutVars>
      </dgm:prSet>
      <dgm:spPr/>
    </dgm:pt>
    <dgm:pt modelId="{E02E8521-10FC-4D25-B96C-F81BE3E2E27C}" type="pres">
      <dgm:prSet presAssocID="{C0DC02D8-2A71-4AE2-8A1C-D7C6B8255165}" presName="desTx" presStyleLbl="alignAccFollowNode1" presStyleIdx="4" presStyleCnt="5">
        <dgm:presLayoutVars>
          <dgm:bulletEnabled val="1"/>
        </dgm:presLayoutVars>
      </dgm:prSet>
      <dgm:spPr>
        <a:solidFill>
          <a:srgbClr val="E5F8FF">
            <a:alpha val="90000"/>
          </a:srgbClr>
        </a:solidFill>
      </dgm:spPr>
    </dgm:pt>
  </dgm:ptLst>
  <dgm:cxnLst>
    <dgm:cxn modelId="{B6BFF402-6514-4450-A98C-25785B35AF1D}" type="presOf" srcId="{8A4E04DA-28E3-4F16-8A9B-EC6D6284E27A}" destId="{0C7C617D-AFD1-4E2C-8DB2-0768EAE23B07}" srcOrd="0" destOrd="0" presId="urn:microsoft.com/office/officeart/2005/8/layout/hList1"/>
    <dgm:cxn modelId="{2820B603-9939-4CC7-A0C5-767DDFD1F2E5}" type="presOf" srcId="{C0DC02D8-2A71-4AE2-8A1C-D7C6B8255165}" destId="{735896A5-F5C7-47A8-84E9-CBB9433788FF}" srcOrd="0" destOrd="0" presId="urn:microsoft.com/office/officeart/2005/8/layout/hList1"/>
    <dgm:cxn modelId="{D99E0C05-F980-4472-849A-FBCD32B39A2E}" srcId="{2254EB9A-25F0-4C90-8CA6-DBD305FBD07E}" destId="{5D5DCB03-8EF3-4EAF-9FA0-7AAC25BA3C7A}" srcOrd="0" destOrd="0" parTransId="{BADCA831-DA79-4640-9201-AD705A3EEFA6}" sibTransId="{52A75DFA-6D8A-486D-A3CA-2740737F702F}"/>
    <dgm:cxn modelId="{C33B850F-A526-4286-B146-C2C730A016BB}" type="presOf" srcId="{6A4C28E9-6076-4614-8275-65456A575D20}" destId="{B66B6306-9774-4756-B352-0122D2FCED70}" srcOrd="0" destOrd="0" presId="urn:microsoft.com/office/officeart/2005/8/layout/hList1"/>
    <dgm:cxn modelId="{FC893C10-5D41-4FA6-B87C-337CAD1174D0}" srcId="{2254EB9A-25F0-4C90-8CA6-DBD305FBD07E}" destId="{C0DC02D8-2A71-4AE2-8A1C-D7C6B8255165}" srcOrd="4" destOrd="0" parTransId="{1951CC84-5BFC-4573-B1D8-7FB07A3279FF}" sibTransId="{220068B7-B240-4825-A5A8-C109894A1C2E}"/>
    <dgm:cxn modelId="{73AB7914-E3CD-43F8-9E52-B73AE11BDCA9}" type="presOf" srcId="{A5F99F5E-FA6D-4383-8EA7-E9909E61EAB1}" destId="{1432F617-DF18-43B6-9B84-37A9DBBF7943}" srcOrd="0" destOrd="0" presId="urn:microsoft.com/office/officeart/2005/8/layout/hList1"/>
    <dgm:cxn modelId="{63660D21-ABAF-4C36-BE1B-AD93E32169E5}" srcId="{5D5DCB03-8EF3-4EAF-9FA0-7AAC25BA3C7A}" destId="{491147F3-9F0E-42BF-AD27-DD6475F7C0E5}" srcOrd="1" destOrd="0" parTransId="{CE7A3B3D-B74E-4847-BF8E-5D65EF2DFD3A}" sibTransId="{4C136A69-8ACA-4346-AF48-94946710FC64}"/>
    <dgm:cxn modelId="{92B1F524-A0D2-4757-BAEB-DD128A26D04C}" type="presOf" srcId="{7CD20BD4-4E81-4290-9BB9-5D172DA2D4E5}" destId="{172EF01C-C9A5-4443-B2AC-D3D111DC7FE0}" srcOrd="0" destOrd="0" presId="urn:microsoft.com/office/officeart/2005/8/layout/hList1"/>
    <dgm:cxn modelId="{F4B3B925-887F-4CD5-9175-E14E42B2C87A}" srcId="{431945E0-CBF6-47C0-A5B9-C42076B7905B}" destId="{4F70E7F4-BEDC-415B-82B4-AC1E4B7CA769}" srcOrd="0" destOrd="0" parTransId="{DE70C940-4D6D-45B2-A9C9-A023DC3A5A27}" sibTransId="{3B5D08F4-3831-4216-9CE7-2135F19B9C2C}"/>
    <dgm:cxn modelId="{AC639F29-E705-4BE2-95BD-5167CEE7F25C}" srcId="{2254EB9A-25F0-4C90-8CA6-DBD305FBD07E}" destId="{8A4E04DA-28E3-4F16-8A9B-EC6D6284E27A}" srcOrd="3" destOrd="0" parTransId="{BFD9B2D0-0A37-4425-BA57-4502E791D1CD}" sibTransId="{E56FDAC5-A557-4DF6-9878-1C3D33A21792}"/>
    <dgm:cxn modelId="{95473434-C360-4768-BBA2-F89AEE704E3F}" type="presOf" srcId="{B5AA53B1-8825-4F07-B5B1-1413C8CE2774}" destId="{1432F617-DF18-43B6-9B84-37A9DBBF7943}" srcOrd="0" destOrd="1" presId="urn:microsoft.com/office/officeart/2005/8/layout/hList1"/>
    <dgm:cxn modelId="{FAB4244C-4095-4EB0-AD50-B4431502233F}" srcId="{6A4C28E9-6076-4614-8275-65456A575D20}" destId="{B72C9F0C-6F15-43B3-823A-C9FC41381B42}" srcOrd="0" destOrd="0" parTransId="{3A5C8630-5F5F-4B1C-966F-8FDFF2C21CE8}" sibTransId="{7343BFEC-BE74-443B-AE86-355E154A0295}"/>
    <dgm:cxn modelId="{1E728166-EEBA-4426-AD85-66C23C5AD728}" type="presOf" srcId="{431945E0-CBF6-47C0-A5B9-C42076B7905B}" destId="{96728B66-7691-455B-8D49-483AD590DB70}" srcOrd="0" destOrd="0" presId="urn:microsoft.com/office/officeart/2005/8/layout/hList1"/>
    <dgm:cxn modelId="{6EE3086C-F69B-4648-B764-CB87F9C7B856}" type="presOf" srcId="{5D5DCB03-8EF3-4EAF-9FA0-7AAC25BA3C7A}" destId="{A52CA671-2853-4A56-94A3-ED2B8EA996FA}" srcOrd="0" destOrd="0" presId="urn:microsoft.com/office/officeart/2005/8/layout/hList1"/>
    <dgm:cxn modelId="{5A6C3D71-5C7A-4EE1-BB73-B7213C0065B4}" srcId="{2254EB9A-25F0-4C90-8CA6-DBD305FBD07E}" destId="{6A4C28E9-6076-4614-8275-65456A575D20}" srcOrd="1" destOrd="0" parTransId="{F033D8CB-D933-4054-8FC6-932A748D49AA}" sibTransId="{59798330-EEF0-4FBD-A4E3-3BC0F09CD8AD}"/>
    <dgm:cxn modelId="{ECC25E9B-7755-411F-BEEE-E110DB424321}" srcId="{431945E0-CBF6-47C0-A5B9-C42076B7905B}" destId="{3A926FBF-18DD-4E8B-A1EC-CA4C7C406863}" srcOrd="1" destOrd="0" parTransId="{970F33AC-4613-4572-9361-27B6FB649EC0}" sibTransId="{391ECE73-B41C-4878-B34F-37330350297F}"/>
    <dgm:cxn modelId="{7A045CB9-B38E-4376-AB81-866C2143AC12}" type="presOf" srcId="{491147F3-9F0E-42BF-AD27-DD6475F7C0E5}" destId="{172EF01C-C9A5-4443-B2AC-D3D111DC7FE0}" srcOrd="0" destOrd="1" presId="urn:microsoft.com/office/officeart/2005/8/layout/hList1"/>
    <dgm:cxn modelId="{901992BC-116E-4150-84F2-9B0B317FFA91}" type="presOf" srcId="{8D5C6E76-0DC9-49B6-A978-80577944E04A}" destId="{E30D1AC7-E50E-4DFB-B474-2C9D01C6B33F}" srcOrd="0" destOrd="1" presId="urn:microsoft.com/office/officeart/2005/8/layout/hList1"/>
    <dgm:cxn modelId="{2A0134BE-A1BA-4CA8-B785-AEB869FA0037}" srcId="{6A4C28E9-6076-4614-8275-65456A575D20}" destId="{8D5C6E76-0DC9-49B6-A978-80577944E04A}" srcOrd="1" destOrd="0" parTransId="{422B2C9A-1230-4CBC-A813-289AFDF4F92D}" sibTransId="{6A5DA696-9761-4BCF-9D1E-33C7BAC8DA67}"/>
    <dgm:cxn modelId="{CCB5CCC3-2050-4109-A960-74C5FAA976DA}" srcId="{C0DC02D8-2A71-4AE2-8A1C-D7C6B8255165}" destId="{445F4114-F590-4623-9811-44CDD2E949AB}" srcOrd="0" destOrd="0" parTransId="{B53D26AD-7662-4D10-B390-BF991825DEB5}" sibTransId="{F07049D2-DC3E-4D5E-9F10-FA1CFB5800F2}"/>
    <dgm:cxn modelId="{FBF33CC7-6C70-444C-9F10-6A02BB996238}" type="presOf" srcId="{4F70E7F4-BEDC-415B-82B4-AC1E4B7CA769}" destId="{5E80384B-8B87-47D8-B28D-D6776E3EB26A}" srcOrd="0" destOrd="0" presId="urn:microsoft.com/office/officeart/2005/8/layout/hList1"/>
    <dgm:cxn modelId="{DD0453C7-57C8-4AEF-8D73-3A165D9E9D90}" type="presOf" srcId="{3A926FBF-18DD-4E8B-A1EC-CA4C7C406863}" destId="{5E80384B-8B87-47D8-B28D-D6776E3EB26A}" srcOrd="0" destOrd="1" presId="urn:microsoft.com/office/officeart/2005/8/layout/hList1"/>
    <dgm:cxn modelId="{49C11CD9-B285-480D-97F4-8D76D6F578C2}" srcId="{8A4E04DA-28E3-4F16-8A9B-EC6D6284E27A}" destId="{A5F99F5E-FA6D-4383-8EA7-E9909E61EAB1}" srcOrd="0" destOrd="0" parTransId="{9C9275CA-2D32-4BDE-A4D9-4120B4825A8E}" sibTransId="{5D27F022-7136-4F72-8C39-E0619B4DD295}"/>
    <dgm:cxn modelId="{8940DADA-ABBA-4097-AD5B-3188A10AEA6E}" srcId="{2254EB9A-25F0-4C90-8CA6-DBD305FBD07E}" destId="{431945E0-CBF6-47C0-A5B9-C42076B7905B}" srcOrd="2" destOrd="0" parTransId="{8398C166-706C-4FAC-BF12-7C9703C4F59A}" sibTransId="{751A1B14-C7FA-479F-8324-17C55CA3E993}"/>
    <dgm:cxn modelId="{4C38AFE6-EDF6-40D5-B30B-93D15567D5D1}" srcId="{8A4E04DA-28E3-4F16-8A9B-EC6D6284E27A}" destId="{B5AA53B1-8825-4F07-B5B1-1413C8CE2774}" srcOrd="1" destOrd="0" parTransId="{29262385-D356-48A0-92AA-DE3CF8774D24}" sibTransId="{1A4DEBAF-D4D0-4C2F-BFF7-CA154015C75F}"/>
    <dgm:cxn modelId="{DAD6C5EB-41B8-4D7E-81B2-CE7E195369C3}" type="presOf" srcId="{2254EB9A-25F0-4C90-8CA6-DBD305FBD07E}" destId="{231E0208-44C3-4BCE-8909-5330A37DA7D8}" srcOrd="0" destOrd="0" presId="urn:microsoft.com/office/officeart/2005/8/layout/hList1"/>
    <dgm:cxn modelId="{0C46F6FA-E5C6-4A4E-B273-FE3C95D5D74E}" srcId="{5D5DCB03-8EF3-4EAF-9FA0-7AAC25BA3C7A}" destId="{7CD20BD4-4E81-4290-9BB9-5D172DA2D4E5}" srcOrd="0" destOrd="0" parTransId="{BE87F33E-AC95-4027-97FC-A6B8F67DEA21}" sibTransId="{F4E960E5-8DB1-406E-A249-D3D34EAA7EE6}"/>
    <dgm:cxn modelId="{7FCA04FF-1A6C-42A9-9EE9-26C8014AEC13}" type="presOf" srcId="{B72C9F0C-6F15-43B3-823A-C9FC41381B42}" destId="{E30D1AC7-E50E-4DFB-B474-2C9D01C6B33F}" srcOrd="0" destOrd="0" presId="urn:microsoft.com/office/officeart/2005/8/layout/hList1"/>
    <dgm:cxn modelId="{756C9EFF-6B5E-4C51-9FAE-5CEB70F7ED17}" type="presOf" srcId="{445F4114-F590-4623-9811-44CDD2E949AB}" destId="{E02E8521-10FC-4D25-B96C-F81BE3E2E27C}" srcOrd="0" destOrd="0" presId="urn:microsoft.com/office/officeart/2005/8/layout/hList1"/>
    <dgm:cxn modelId="{7483573C-31E0-490B-AE42-95DC0E29BBC6}" type="presParOf" srcId="{231E0208-44C3-4BCE-8909-5330A37DA7D8}" destId="{F70266B3-F25B-4738-8198-18DCE44EDDA7}" srcOrd="0" destOrd="0" presId="urn:microsoft.com/office/officeart/2005/8/layout/hList1"/>
    <dgm:cxn modelId="{6D9DD82B-2ED4-44EE-9238-FFD87CC210EA}" type="presParOf" srcId="{F70266B3-F25B-4738-8198-18DCE44EDDA7}" destId="{A52CA671-2853-4A56-94A3-ED2B8EA996FA}" srcOrd="0" destOrd="0" presId="urn:microsoft.com/office/officeart/2005/8/layout/hList1"/>
    <dgm:cxn modelId="{E95E7FE4-99C3-4D82-970F-CDA779B0E386}" type="presParOf" srcId="{F70266B3-F25B-4738-8198-18DCE44EDDA7}" destId="{172EF01C-C9A5-4443-B2AC-D3D111DC7FE0}" srcOrd="1" destOrd="0" presId="urn:microsoft.com/office/officeart/2005/8/layout/hList1"/>
    <dgm:cxn modelId="{DEB9DACC-BCFE-4AD2-A1F8-D12DBCF1FFD7}" type="presParOf" srcId="{231E0208-44C3-4BCE-8909-5330A37DA7D8}" destId="{0BD53C4C-D9D2-4996-A840-DDB0915CDE6F}" srcOrd="1" destOrd="0" presId="urn:microsoft.com/office/officeart/2005/8/layout/hList1"/>
    <dgm:cxn modelId="{7E4C0636-13D7-4CE8-9C68-CA1DD3950120}" type="presParOf" srcId="{231E0208-44C3-4BCE-8909-5330A37DA7D8}" destId="{5982F0A0-ECA0-4779-BB64-30956966F8CC}" srcOrd="2" destOrd="0" presId="urn:microsoft.com/office/officeart/2005/8/layout/hList1"/>
    <dgm:cxn modelId="{903956D9-96DE-4259-A650-B6C47D0B40CB}" type="presParOf" srcId="{5982F0A0-ECA0-4779-BB64-30956966F8CC}" destId="{B66B6306-9774-4756-B352-0122D2FCED70}" srcOrd="0" destOrd="0" presId="urn:microsoft.com/office/officeart/2005/8/layout/hList1"/>
    <dgm:cxn modelId="{D1B46B79-876B-4920-A2AD-CFA3E5C9FB17}" type="presParOf" srcId="{5982F0A0-ECA0-4779-BB64-30956966F8CC}" destId="{E30D1AC7-E50E-4DFB-B474-2C9D01C6B33F}" srcOrd="1" destOrd="0" presId="urn:microsoft.com/office/officeart/2005/8/layout/hList1"/>
    <dgm:cxn modelId="{A8FDB37D-A293-4AEC-82AF-A7DB35A8AFB9}" type="presParOf" srcId="{231E0208-44C3-4BCE-8909-5330A37DA7D8}" destId="{24DDD5F8-2847-4814-A73B-4052D227B953}" srcOrd="3" destOrd="0" presId="urn:microsoft.com/office/officeart/2005/8/layout/hList1"/>
    <dgm:cxn modelId="{9B27FA61-98C1-4FC8-8FF1-744EF58ABB8A}" type="presParOf" srcId="{231E0208-44C3-4BCE-8909-5330A37DA7D8}" destId="{6B19280C-6164-4B83-B05C-F25DD19F1D41}" srcOrd="4" destOrd="0" presId="urn:microsoft.com/office/officeart/2005/8/layout/hList1"/>
    <dgm:cxn modelId="{20DC57F4-C967-428F-9AA8-48542C06C98C}" type="presParOf" srcId="{6B19280C-6164-4B83-B05C-F25DD19F1D41}" destId="{96728B66-7691-455B-8D49-483AD590DB70}" srcOrd="0" destOrd="0" presId="urn:microsoft.com/office/officeart/2005/8/layout/hList1"/>
    <dgm:cxn modelId="{9BFAB762-BE21-4DCA-8508-7207A7FA53E0}" type="presParOf" srcId="{6B19280C-6164-4B83-B05C-F25DD19F1D41}" destId="{5E80384B-8B87-47D8-B28D-D6776E3EB26A}" srcOrd="1" destOrd="0" presId="urn:microsoft.com/office/officeart/2005/8/layout/hList1"/>
    <dgm:cxn modelId="{691766F6-C0F1-436B-BC4F-8EFA214CCD7F}" type="presParOf" srcId="{231E0208-44C3-4BCE-8909-5330A37DA7D8}" destId="{131BAE7A-0E14-4281-8FAB-5DBDEAB1B731}" srcOrd="5" destOrd="0" presId="urn:microsoft.com/office/officeart/2005/8/layout/hList1"/>
    <dgm:cxn modelId="{C4775DE2-DF25-4433-BD28-4BB5A1CBFF70}" type="presParOf" srcId="{231E0208-44C3-4BCE-8909-5330A37DA7D8}" destId="{D2545631-5474-4F1E-989A-C9FE83765313}" srcOrd="6" destOrd="0" presId="urn:microsoft.com/office/officeart/2005/8/layout/hList1"/>
    <dgm:cxn modelId="{928C7E63-9336-4DA7-AE6E-252AE41EDFF4}" type="presParOf" srcId="{D2545631-5474-4F1E-989A-C9FE83765313}" destId="{0C7C617D-AFD1-4E2C-8DB2-0768EAE23B07}" srcOrd="0" destOrd="0" presId="urn:microsoft.com/office/officeart/2005/8/layout/hList1"/>
    <dgm:cxn modelId="{37C5E417-195E-4EB0-BA78-AE5947C461A1}" type="presParOf" srcId="{D2545631-5474-4F1E-989A-C9FE83765313}" destId="{1432F617-DF18-43B6-9B84-37A9DBBF7943}" srcOrd="1" destOrd="0" presId="urn:microsoft.com/office/officeart/2005/8/layout/hList1"/>
    <dgm:cxn modelId="{A9A05EAB-74DD-440D-82E5-CF68FA3C2E3F}" type="presParOf" srcId="{231E0208-44C3-4BCE-8909-5330A37DA7D8}" destId="{D54CD8D4-D5DD-43FC-807A-0CDE19CFA38A}" srcOrd="7" destOrd="0" presId="urn:microsoft.com/office/officeart/2005/8/layout/hList1"/>
    <dgm:cxn modelId="{5A6BD746-2933-4102-ABB6-B163C6ABDCB9}" type="presParOf" srcId="{231E0208-44C3-4BCE-8909-5330A37DA7D8}" destId="{8F6047F9-1565-48D5-84E5-BBFED7F4530B}" srcOrd="8" destOrd="0" presId="urn:microsoft.com/office/officeart/2005/8/layout/hList1"/>
    <dgm:cxn modelId="{29F1692D-1677-48FB-885E-415C3BCEA7AB}" type="presParOf" srcId="{8F6047F9-1565-48D5-84E5-BBFED7F4530B}" destId="{735896A5-F5C7-47A8-84E9-CBB9433788FF}" srcOrd="0" destOrd="0" presId="urn:microsoft.com/office/officeart/2005/8/layout/hList1"/>
    <dgm:cxn modelId="{6D13610F-A291-427A-9056-640D2DD086FC}" type="presParOf" srcId="{8F6047F9-1565-48D5-84E5-BBFED7F4530B}" destId="{E02E8521-10FC-4D25-B96C-F81BE3E2E27C}"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44E2EC-CF54-4C6C-B08D-58E1A4A380FA}">
      <dsp:nvSpPr>
        <dsp:cNvPr id="0" name=""/>
        <dsp:cNvSpPr/>
      </dsp:nvSpPr>
      <dsp:spPr>
        <a:xfrm>
          <a:off x="0" y="62265"/>
          <a:ext cx="8398963" cy="879840"/>
        </a:xfrm>
        <a:prstGeom prst="roundRect">
          <a:avLst/>
        </a:prstGeom>
        <a:solidFill>
          <a:srgbClr val="E5F8FF"/>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tx1"/>
              </a:solidFill>
            </a:rPr>
            <a:t>Sybil Smith, 27 year old G1P1 at 11 days postpartum, elementary school teacher with close, supportive family</a:t>
          </a:r>
        </a:p>
      </dsp:txBody>
      <dsp:txXfrm>
        <a:off x="42950" y="105215"/>
        <a:ext cx="8313063" cy="793940"/>
      </dsp:txXfrm>
    </dsp:sp>
    <dsp:sp modelId="{2DC5D109-91A5-4511-B66B-7D16D4A5C856}">
      <dsp:nvSpPr>
        <dsp:cNvPr id="0" name=""/>
        <dsp:cNvSpPr/>
      </dsp:nvSpPr>
      <dsp:spPr>
        <a:xfrm>
          <a:off x="0" y="1077465"/>
          <a:ext cx="8398963" cy="879840"/>
        </a:xfrm>
        <a:prstGeom prst="roundRect">
          <a:avLst/>
        </a:prstGeom>
        <a:solidFill>
          <a:srgbClr val="E5F8FF"/>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tx1"/>
              </a:solidFill>
            </a:rPr>
            <a:t>No formal past psychiatric history, but her husband reports she is “anxious and perfectionistic” at baseline</a:t>
          </a:r>
        </a:p>
      </dsp:txBody>
      <dsp:txXfrm>
        <a:off x="42950" y="1120415"/>
        <a:ext cx="8313063" cy="793940"/>
      </dsp:txXfrm>
    </dsp:sp>
    <dsp:sp modelId="{7D5920CB-4F8E-4EF4-A741-A19505D5B44A}">
      <dsp:nvSpPr>
        <dsp:cNvPr id="0" name=""/>
        <dsp:cNvSpPr/>
      </dsp:nvSpPr>
      <dsp:spPr>
        <a:xfrm>
          <a:off x="0" y="2092665"/>
          <a:ext cx="8398963" cy="879840"/>
        </a:xfrm>
        <a:prstGeom prst="roundRect">
          <a:avLst/>
        </a:prstGeom>
        <a:solidFill>
          <a:srgbClr val="E5F8FF"/>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tx1"/>
              </a:solidFill>
            </a:rPr>
            <a:t>Her mother calls your office seeking urgent evaluation</a:t>
          </a:r>
        </a:p>
      </dsp:txBody>
      <dsp:txXfrm>
        <a:off x="42950" y="2135615"/>
        <a:ext cx="8313063" cy="793940"/>
      </dsp:txXfrm>
    </dsp:sp>
    <dsp:sp modelId="{ECF117B2-B0D2-438B-907D-42A9DB937136}">
      <dsp:nvSpPr>
        <dsp:cNvPr id="0" name=""/>
        <dsp:cNvSpPr/>
      </dsp:nvSpPr>
      <dsp:spPr>
        <a:xfrm>
          <a:off x="0" y="3107865"/>
          <a:ext cx="8398963" cy="879840"/>
        </a:xfrm>
        <a:prstGeom prst="roundRect">
          <a:avLst/>
        </a:prstGeom>
        <a:solidFill>
          <a:srgbClr val="E5F8FF"/>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tx1"/>
              </a:solidFill>
            </a:rPr>
            <a:t>Husband accompanies patient to appointment and reports that wife is behaving oddly</a:t>
          </a:r>
        </a:p>
      </dsp:txBody>
      <dsp:txXfrm>
        <a:off x="42950" y="3150815"/>
        <a:ext cx="8313063" cy="793940"/>
      </dsp:txXfrm>
    </dsp:sp>
    <dsp:sp modelId="{ABEDE7ED-0367-4E03-B6A0-BC4C171E8538}">
      <dsp:nvSpPr>
        <dsp:cNvPr id="0" name=""/>
        <dsp:cNvSpPr/>
      </dsp:nvSpPr>
      <dsp:spPr>
        <a:xfrm>
          <a:off x="0" y="4123065"/>
          <a:ext cx="8398963" cy="879840"/>
        </a:xfrm>
        <a:prstGeom prst="roundRect">
          <a:avLst/>
        </a:prstGeom>
        <a:solidFill>
          <a:srgbClr val="E5F8FF"/>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tx1"/>
              </a:solidFill>
            </a:rPr>
            <a:t>Has not been sleeping</a:t>
          </a:r>
        </a:p>
      </dsp:txBody>
      <dsp:txXfrm>
        <a:off x="42950" y="4166015"/>
        <a:ext cx="8313063" cy="793940"/>
      </dsp:txXfrm>
    </dsp:sp>
    <dsp:sp modelId="{ECE86A9E-F957-4B28-A219-A90E601288DA}">
      <dsp:nvSpPr>
        <dsp:cNvPr id="0" name=""/>
        <dsp:cNvSpPr/>
      </dsp:nvSpPr>
      <dsp:spPr>
        <a:xfrm>
          <a:off x="0" y="5138265"/>
          <a:ext cx="8398963" cy="879840"/>
        </a:xfrm>
        <a:prstGeom prst="roundRect">
          <a:avLst/>
        </a:prstGeom>
        <a:solidFill>
          <a:srgbClr val="E5F8FF"/>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tx1"/>
              </a:solidFill>
            </a:rPr>
            <a:t>Per husband, patient has been very anxious and worried about whether tasks for baby care have been carried out appropriately</a:t>
          </a:r>
        </a:p>
      </dsp:txBody>
      <dsp:txXfrm>
        <a:off x="42950" y="5181215"/>
        <a:ext cx="8313063" cy="7939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BFC3C3-7883-4412-A109-AA9700164905}">
      <dsp:nvSpPr>
        <dsp:cNvPr id="0" name=""/>
        <dsp:cNvSpPr/>
      </dsp:nvSpPr>
      <dsp:spPr>
        <a:xfrm>
          <a:off x="0" y="29644"/>
          <a:ext cx="7244862" cy="680620"/>
        </a:xfrm>
        <a:prstGeom prst="roundRect">
          <a:avLst/>
        </a:prstGeom>
        <a:solidFill>
          <a:srgbClr val="E5F8FF"/>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tx1"/>
              </a:solidFill>
            </a:rPr>
            <a:t>Husband reports that wife is leaving notes all over the house about how to do things</a:t>
          </a:r>
        </a:p>
      </dsp:txBody>
      <dsp:txXfrm>
        <a:off x="33225" y="62869"/>
        <a:ext cx="7178412" cy="614170"/>
      </dsp:txXfrm>
    </dsp:sp>
    <dsp:sp modelId="{44D6C9F9-04F6-4D10-9B26-2D7EBB001707}">
      <dsp:nvSpPr>
        <dsp:cNvPr id="0" name=""/>
        <dsp:cNvSpPr/>
      </dsp:nvSpPr>
      <dsp:spPr>
        <a:xfrm>
          <a:off x="0" y="842744"/>
          <a:ext cx="7244862" cy="680620"/>
        </a:xfrm>
        <a:prstGeom prst="roundRect">
          <a:avLst/>
        </a:prstGeom>
        <a:solidFill>
          <a:srgbClr val="E5F8FF"/>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tx1"/>
              </a:solidFill>
            </a:rPr>
            <a:t>He found the iron in the refrigerator yesterday</a:t>
          </a:r>
        </a:p>
      </dsp:txBody>
      <dsp:txXfrm>
        <a:off x="33225" y="875969"/>
        <a:ext cx="7178412" cy="614170"/>
      </dsp:txXfrm>
    </dsp:sp>
    <dsp:sp modelId="{4B724A38-79AF-4B17-935C-0D0319B723D7}">
      <dsp:nvSpPr>
        <dsp:cNvPr id="0" name=""/>
        <dsp:cNvSpPr/>
      </dsp:nvSpPr>
      <dsp:spPr>
        <a:xfrm>
          <a:off x="0" y="1655845"/>
          <a:ext cx="7244862" cy="680620"/>
        </a:xfrm>
        <a:prstGeom prst="roundRect">
          <a:avLst/>
        </a:prstGeom>
        <a:solidFill>
          <a:srgbClr val="E5F8FF"/>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tx1"/>
              </a:solidFill>
            </a:rPr>
            <a:t>For last two days patient has been unwilling to let anyone else hold the baby</a:t>
          </a:r>
        </a:p>
      </dsp:txBody>
      <dsp:txXfrm>
        <a:off x="33225" y="1689070"/>
        <a:ext cx="7178412" cy="614170"/>
      </dsp:txXfrm>
    </dsp:sp>
    <dsp:sp modelId="{D5B7AA3A-B051-4D85-B4B2-CCDCB32DCEC5}">
      <dsp:nvSpPr>
        <dsp:cNvPr id="0" name=""/>
        <dsp:cNvSpPr/>
      </dsp:nvSpPr>
      <dsp:spPr>
        <a:xfrm>
          <a:off x="0" y="2468946"/>
          <a:ext cx="7244862" cy="680620"/>
        </a:xfrm>
        <a:prstGeom prst="roundRect">
          <a:avLst/>
        </a:prstGeom>
        <a:solidFill>
          <a:srgbClr val="E5F8FF"/>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tx1"/>
              </a:solidFill>
            </a:rPr>
            <a:t>Has explained to husband that only she has the appropriate knowledge to take care of this special child</a:t>
          </a:r>
        </a:p>
      </dsp:txBody>
      <dsp:txXfrm>
        <a:off x="33225" y="2502171"/>
        <a:ext cx="7178412" cy="614170"/>
      </dsp:txXfrm>
    </dsp:sp>
    <dsp:sp modelId="{D6662081-DC3B-4B1A-951A-046A53A3299B}">
      <dsp:nvSpPr>
        <dsp:cNvPr id="0" name=""/>
        <dsp:cNvSpPr/>
      </dsp:nvSpPr>
      <dsp:spPr>
        <a:xfrm>
          <a:off x="0" y="3282046"/>
          <a:ext cx="7244862" cy="680620"/>
        </a:xfrm>
        <a:prstGeom prst="roundRect">
          <a:avLst/>
        </a:prstGeom>
        <a:solidFill>
          <a:srgbClr val="E5F8FF"/>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tx1"/>
              </a:solidFill>
            </a:rPr>
            <a:t>Husband has found patient standing over crib for long periods while baby is sleeping</a:t>
          </a:r>
        </a:p>
      </dsp:txBody>
      <dsp:txXfrm>
        <a:off x="33225" y="3315271"/>
        <a:ext cx="7178412" cy="614170"/>
      </dsp:txXfrm>
    </dsp:sp>
    <dsp:sp modelId="{FD850B95-5803-4916-A804-C8B152EE326A}">
      <dsp:nvSpPr>
        <dsp:cNvPr id="0" name=""/>
        <dsp:cNvSpPr/>
      </dsp:nvSpPr>
      <dsp:spPr>
        <a:xfrm>
          <a:off x="0" y="4095147"/>
          <a:ext cx="7244862" cy="680620"/>
        </a:xfrm>
        <a:prstGeom prst="roundRect">
          <a:avLst/>
        </a:prstGeom>
        <a:solidFill>
          <a:srgbClr val="E5F8FF"/>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tx1"/>
              </a:solidFill>
            </a:rPr>
            <a:t>Notices that wife appears to fear windows; pulled down all shades and avoided them for several days</a:t>
          </a:r>
        </a:p>
      </dsp:txBody>
      <dsp:txXfrm>
        <a:off x="33225" y="4128372"/>
        <a:ext cx="7178412" cy="614170"/>
      </dsp:txXfrm>
    </dsp:sp>
    <dsp:sp modelId="{70CBF754-7A1D-4D4C-A2F5-0CAEEDB8F552}">
      <dsp:nvSpPr>
        <dsp:cNvPr id="0" name=""/>
        <dsp:cNvSpPr/>
      </dsp:nvSpPr>
      <dsp:spPr>
        <a:xfrm>
          <a:off x="0" y="4908248"/>
          <a:ext cx="7244862" cy="680620"/>
        </a:xfrm>
        <a:prstGeom prst="roundRect">
          <a:avLst/>
        </a:prstGeom>
        <a:solidFill>
          <a:srgbClr val="E5F8FF"/>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tx1"/>
              </a:solidFill>
            </a:rPr>
            <a:t>But yesterday was seen standing by the open window holding the baby and looking confused</a:t>
          </a:r>
        </a:p>
      </dsp:txBody>
      <dsp:txXfrm>
        <a:off x="33225" y="4941473"/>
        <a:ext cx="7178412" cy="61417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46FC6F-8937-44C4-8487-BED24A7D5E58}">
      <dsp:nvSpPr>
        <dsp:cNvPr id="0" name=""/>
        <dsp:cNvSpPr/>
      </dsp:nvSpPr>
      <dsp:spPr>
        <a:xfrm>
          <a:off x="0" y="3917"/>
          <a:ext cx="7244862" cy="1141756"/>
        </a:xfrm>
        <a:prstGeom prst="roundRect">
          <a:avLst/>
        </a:prstGeom>
        <a:solidFill>
          <a:srgbClr val="E5F8FF"/>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tx1"/>
              </a:solidFill>
            </a:rPr>
            <a:t>On mental status exam, patient is mildly disheveled and makes poor eye contact</a:t>
          </a:r>
        </a:p>
      </dsp:txBody>
      <dsp:txXfrm>
        <a:off x="55736" y="59653"/>
        <a:ext cx="7133390" cy="1030284"/>
      </dsp:txXfrm>
    </dsp:sp>
    <dsp:sp modelId="{A3968D7C-1A5E-419D-A0A0-778F4ED06C8D}">
      <dsp:nvSpPr>
        <dsp:cNvPr id="0" name=""/>
        <dsp:cNvSpPr/>
      </dsp:nvSpPr>
      <dsp:spPr>
        <a:xfrm>
          <a:off x="0" y="1155731"/>
          <a:ext cx="7244862" cy="1141756"/>
        </a:xfrm>
        <a:prstGeom prst="roundRect">
          <a:avLst/>
        </a:prstGeom>
        <a:solidFill>
          <a:srgbClr val="E5F8FF"/>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tx1"/>
              </a:solidFill>
            </a:rPr>
            <a:t>Speech is tangential, rapid, and disjointed</a:t>
          </a:r>
        </a:p>
      </dsp:txBody>
      <dsp:txXfrm>
        <a:off x="55736" y="1211467"/>
        <a:ext cx="7133390" cy="1030284"/>
      </dsp:txXfrm>
    </dsp:sp>
    <dsp:sp modelId="{0EB44D9B-E039-4241-BF98-10D725FB6463}">
      <dsp:nvSpPr>
        <dsp:cNvPr id="0" name=""/>
        <dsp:cNvSpPr/>
      </dsp:nvSpPr>
      <dsp:spPr>
        <a:xfrm>
          <a:off x="0" y="2309090"/>
          <a:ext cx="7244862" cy="1141756"/>
        </a:xfrm>
        <a:prstGeom prst="roundRect">
          <a:avLst/>
        </a:prstGeom>
        <a:solidFill>
          <a:srgbClr val="E5F8FF"/>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tx1"/>
              </a:solidFill>
            </a:rPr>
            <a:t>Patient is clinging tightly to baby</a:t>
          </a:r>
        </a:p>
      </dsp:txBody>
      <dsp:txXfrm>
        <a:off x="55736" y="2364826"/>
        <a:ext cx="7133390" cy="1030284"/>
      </dsp:txXfrm>
    </dsp:sp>
    <dsp:sp modelId="{1109B20E-029A-43CE-8C83-5A06C1ABCCB7}">
      <dsp:nvSpPr>
        <dsp:cNvPr id="0" name=""/>
        <dsp:cNvSpPr/>
      </dsp:nvSpPr>
      <dsp:spPr>
        <a:xfrm>
          <a:off x="0" y="3462448"/>
          <a:ext cx="7244862" cy="1141756"/>
        </a:xfrm>
        <a:prstGeom prst="roundRect">
          <a:avLst/>
        </a:prstGeom>
        <a:solidFill>
          <a:srgbClr val="E5F8FF"/>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tx1"/>
              </a:solidFill>
            </a:rPr>
            <a:t>Patient darts suspicious glances at her husband and states that she is concerned husband will harm the baby </a:t>
          </a:r>
        </a:p>
      </dsp:txBody>
      <dsp:txXfrm>
        <a:off x="55736" y="3518184"/>
        <a:ext cx="7133390" cy="1030284"/>
      </dsp:txXfrm>
    </dsp:sp>
    <dsp:sp modelId="{44F90379-C748-47DE-B5FC-F615B3B780E6}">
      <dsp:nvSpPr>
        <dsp:cNvPr id="0" name=""/>
        <dsp:cNvSpPr/>
      </dsp:nvSpPr>
      <dsp:spPr>
        <a:xfrm>
          <a:off x="0" y="4615806"/>
          <a:ext cx="7244862" cy="1141756"/>
        </a:xfrm>
        <a:prstGeom prst="roundRect">
          <a:avLst/>
        </a:prstGeom>
        <a:solidFill>
          <a:srgbClr val="E5F8FF"/>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tx1"/>
              </a:solidFill>
            </a:rPr>
            <a:t>When asked how or why, patient explains that husband had gonorrhea several years ago and she is concerned that he will spread this infection to the baby, which is why she will not allow him to hold the baby </a:t>
          </a:r>
        </a:p>
      </dsp:txBody>
      <dsp:txXfrm>
        <a:off x="55736" y="4671542"/>
        <a:ext cx="7133390" cy="103028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46FC6F-8937-44C4-8487-BED24A7D5E58}">
      <dsp:nvSpPr>
        <dsp:cNvPr id="0" name=""/>
        <dsp:cNvSpPr/>
      </dsp:nvSpPr>
      <dsp:spPr>
        <a:xfrm>
          <a:off x="0" y="46018"/>
          <a:ext cx="7244862" cy="842400"/>
        </a:xfrm>
        <a:prstGeom prst="roundRect">
          <a:avLst/>
        </a:prstGeom>
        <a:solidFill>
          <a:srgbClr val="E5F8FF"/>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tx1"/>
              </a:solidFill>
            </a:rPr>
            <a:t>Patient reveals that she knows baby is “special” and has been gifted to her by God</a:t>
          </a:r>
        </a:p>
      </dsp:txBody>
      <dsp:txXfrm>
        <a:off x="41123" y="87141"/>
        <a:ext cx="7162616" cy="760154"/>
      </dsp:txXfrm>
    </dsp:sp>
    <dsp:sp modelId="{A3968D7C-1A5E-419D-A0A0-778F4ED06C8D}">
      <dsp:nvSpPr>
        <dsp:cNvPr id="0" name=""/>
        <dsp:cNvSpPr/>
      </dsp:nvSpPr>
      <dsp:spPr>
        <a:xfrm>
          <a:off x="0" y="1000768"/>
          <a:ext cx="7244862" cy="842400"/>
        </a:xfrm>
        <a:prstGeom prst="roundRect">
          <a:avLst/>
        </a:prstGeom>
        <a:solidFill>
          <a:srgbClr val="E5F8FF"/>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tx1"/>
              </a:solidFill>
            </a:rPr>
            <a:t>Feels she has been appointed to protect purity of baby’s soul</a:t>
          </a:r>
        </a:p>
      </dsp:txBody>
      <dsp:txXfrm>
        <a:off x="41123" y="1041891"/>
        <a:ext cx="7162616" cy="760154"/>
      </dsp:txXfrm>
    </dsp:sp>
    <dsp:sp modelId="{0EB44D9B-E039-4241-BF98-10D725FB6463}">
      <dsp:nvSpPr>
        <dsp:cNvPr id="0" name=""/>
        <dsp:cNvSpPr/>
      </dsp:nvSpPr>
      <dsp:spPr>
        <a:xfrm>
          <a:off x="0" y="1972768"/>
          <a:ext cx="7244862" cy="842400"/>
        </a:xfrm>
        <a:prstGeom prst="roundRect">
          <a:avLst/>
        </a:prstGeom>
        <a:solidFill>
          <a:srgbClr val="E5F8FF"/>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tx1"/>
              </a:solidFill>
            </a:rPr>
            <a:t>Believes that if anything threatens that purity, death for baby would be preferable to impure life</a:t>
          </a:r>
        </a:p>
      </dsp:txBody>
      <dsp:txXfrm>
        <a:off x="41123" y="2013891"/>
        <a:ext cx="7162616" cy="760154"/>
      </dsp:txXfrm>
    </dsp:sp>
    <dsp:sp modelId="{1109B20E-029A-43CE-8C83-5A06C1ABCCB7}">
      <dsp:nvSpPr>
        <dsp:cNvPr id="0" name=""/>
        <dsp:cNvSpPr/>
      </dsp:nvSpPr>
      <dsp:spPr>
        <a:xfrm>
          <a:off x="0" y="2944768"/>
          <a:ext cx="7244862" cy="842400"/>
        </a:xfrm>
        <a:prstGeom prst="roundRect">
          <a:avLst/>
        </a:prstGeom>
        <a:solidFill>
          <a:srgbClr val="E5F8FF"/>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tx1"/>
              </a:solidFill>
            </a:rPr>
            <a:t>Put down window shades because she did not want impure people staring at baby</a:t>
          </a:r>
        </a:p>
      </dsp:txBody>
      <dsp:txXfrm>
        <a:off x="41123" y="2985891"/>
        <a:ext cx="7162616" cy="760154"/>
      </dsp:txXfrm>
    </dsp:sp>
    <dsp:sp modelId="{44F90379-C748-47DE-B5FC-F615B3B780E6}">
      <dsp:nvSpPr>
        <dsp:cNvPr id="0" name=""/>
        <dsp:cNvSpPr/>
      </dsp:nvSpPr>
      <dsp:spPr>
        <a:xfrm>
          <a:off x="0" y="3916768"/>
          <a:ext cx="7244862" cy="842400"/>
        </a:xfrm>
        <a:prstGeom prst="roundRect">
          <a:avLst/>
        </a:prstGeom>
        <a:solidFill>
          <a:srgbClr val="E5F8FF"/>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tx1"/>
              </a:solidFill>
            </a:rPr>
            <a:t>But has now opened one window in the back of the house for use in case impurity occurs</a:t>
          </a:r>
        </a:p>
      </dsp:txBody>
      <dsp:txXfrm>
        <a:off x="41123" y="3957891"/>
        <a:ext cx="7162616" cy="760154"/>
      </dsp:txXfrm>
    </dsp:sp>
    <dsp:sp modelId="{AC2F084E-051C-8C4F-8750-4FF97EDDA9E5}">
      <dsp:nvSpPr>
        <dsp:cNvPr id="0" name=""/>
        <dsp:cNvSpPr/>
      </dsp:nvSpPr>
      <dsp:spPr>
        <a:xfrm>
          <a:off x="0" y="4888768"/>
          <a:ext cx="7244862" cy="842400"/>
        </a:xfrm>
        <a:prstGeom prst="roundRect">
          <a:avLst/>
        </a:prstGeom>
        <a:solidFill>
          <a:srgbClr val="E5F8FF"/>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tx1"/>
              </a:solidFill>
            </a:rPr>
            <a:t>Not sleeping and watching over baby to protect her; feels full of energy, not tired</a:t>
          </a:r>
        </a:p>
      </dsp:txBody>
      <dsp:txXfrm>
        <a:off x="41123" y="4929891"/>
        <a:ext cx="7162616" cy="76015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8E6B96-0536-4C09-AEC6-A00AEF39D93B}">
      <dsp:nvSpPr>
        <dsp:cNvPr id="0" name=""/>
        <dsp:cNvSpPr/>
      </dsp:nvSpPr>
      <dsp:spPr>
        <a:xfrm>
          <a:off x="33945" y="405394"/>
          <a:ext cx="820241" cy="820241"/>
        </a:xfrm>
        <a:prstGeom prst="ellipse">
          <a:avLst/>
        </a:prstGeom>
        <a:solidFill>
          <a:srgbClr val="327476"/>
        </a:solidFill>
        <a:ln>
          <a:noFill/>
        </a:ln>
        <a:effectLst/>
      </dsp:spPr>
      <dsp:style>
        <a:lnRef idx="0">
          <a:scrgbClr r="0" g="0" b="0"/>
        </a:lnRef>
        <a:fillRef idx="1">
          <a:scrgbClr r="0" g="0" b="0"/>
        </a:fillRef>
        <a:effectRef idx="0">
          <a:scrgbClr r="0" g="0" b="0"/>
        </a:effectRef>
        <a:fontRef idx="minor"/>
      </dsp:style>
    </dsp:sp>
    <dsp:sp modelId="{DD4D6CEC-E165-4F6C-9831-D5E6C067DE5A}">
      <dsp:nvSpPr>
        <dsp:cNvPr id="0" name=""/>
        <dsp:cNvSpPr/>
      </dsp:nvSpPr>
      <dsp:spPr>
        <a:xfrm>
          <a:off x="206195" y="577645"/>
          <a:ext cx="475739" cy="47573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2C63224-ED73-4B36-B92E-B08E25E1907A}">
      <dsp:nvSpPr>
        <dsp:cNvPr id="0" name=""/>
        <dsp:cNvSpPr/>
      </dsp:nvSpPr>
      <dsp:spPr>
        <a:xfrm>
          <a:off x="1029952" y="405394"/>
          <a:ext cx="1933425" cy="8202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66750">
            <a:lnSpc>
              <a:spcPct val="90000"/>
            </a:lnSpc>
            <a:spcBef>
              <a:spcPct val="0"/>
            </a:spcBef>
            <a:spcAft>
              <a:spcPct val="35000"/>
            </a:spcAft>
            <a:buNone/>
          </a:pPr>
          <a:r>
            <a:rPr lang="en-US" sz="1500" b="1" kern="1200" dirty="0"/>
            <a:t>Asking </a:t>
          </a:r>
          <a:r>
            <a:rPr lang="en-US" sz="1500" kern="1200" dirty="0"/>
            <a:t>specifically about thoughts of harm to baby or self</a:t>
          </a:r>
        </a:p>
      </dsp:txBody>
      <dsp:txXfrm>
        <a:off x="1029952" y="405394"/>
        <a:ext cx="1933425" cy="820241"/>
      </dsp:txXfrm>
    </dsp:sp>
    <dsp:sp modelId="{542C4BA8-8F7F-49A8-9914-46BA30299F7A}">
      <dsp:nvSpPr>
        <dsp:cNvPr id="0" name=""/>
        <dsp:cNvSpPr/>
      </dsp:nvSpPr>
      <dsp:spPr>
        <a:xfrm>
          <a:off x="3300262" y="405394"/>
          <a:ext cx="820241" cy="820241"/>
        </a:xfrm>
        <a:prstGeom prst="ellipse">
          <a:avLst/>
        </a:prstGeom>
        <a:solidFill>
          <a:srgbClr val="CCF2F8"/>
        </a:solidFill>
        <a:ln>
          <a:noFill/>
        </a:ln>
        <a:effectLst/>
      </dsp:spPr>
      <dsp:style>
        <a:lnRef idx="0">
          <a:scrgbClr r="0" g="0" b="0"/>
        </a:lnRef>
        <a:fillRef idx="1">
          <a:scrgbClr r="0" g="0" b="0"/>
        </a:fillRef>
        <a:effectRef idx="0">
          <a:scrgbClr r="0" g="0" b="0"/>
        </a:effectRef>
        <a:fontRef idx="minor"/>
      </dsp:style>
    </dsp:sp>
    <dsp:sp modelId="{F76E6ED3-07B3-4D1A-B629-282CC04A272E}">
      <dsp:nvSpPr>
        <dsp:cNvPr id="0" name=""/>
        <dsp:cNvSpPr/>
      </dsp:nvSpPr>
      <dsp:spPr>
        <a:xfrm>
          <a:off x="3472512" y="577645"/>
          <a:ext cx="475739" cy="47573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A616B67-DFFC-445E-A836-BFD72A047CA4}">
      <dsp:nvSpPr>
        <dsp:cNvPr id="0" name=""/>
        <dsp:cNvSpPr/>
      </dsp:nvSpPr>
      <dsp:spPr>
        <a:xfrm>
          <a:off x="4296269" y="405394"/>
          <a:ext cx="1933425" cy="8202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66750">
            <a:lnSpc>
              <a:spcPct val="90000"/>
            </a:lnSpc>
            <a:spcBef>
              <a:spcPct val="0"/>
            </a:spcBef>
            <a:spcAft>
              <a:spcPct val="35000"/>
            </a:spcAft>
            <a:buNone/>
          </a:pPr>
          <a:r>
            <a:rPr lang="en-US" sz="1500" b="1" kern="1200" dirty="0"/>
            <a:t>Normalizing</a:t>
          </a:r>
          <a:r>
            <a:rPr lang="en-US" sz="1500" kern="1200" dirty="0"/>
            <a:t> this, asking in non-judgmental way</a:t>
          </a:r>
        </a:p>
      </dsp:txBody>
      <dsp:txXfrm>
        <a:off x="4296269" y="405394"/>
        <a:ext cx="1933425" cy="820241"/>
      </dsp:txXfrm>
    </dsp:sp>
    <dsp:sp modelId="{4A066E73-0413-45F9-8571-67D77EC7B5FD}">
      <dsp:nvSpPr>
        <dsp:cNvPr id="0" name=""/>
        <dsp:cNvSpPr/>
      </dsp:nvSpPr>
      <dsp:spPr>
        <a:xfrm>
          <a:off x="33945" y="2068298"/>
          <a:ext cx="820241" cy="820241"/>
        </a:xfrm>
        <a:prstGeom prst="ellipse">
          <a:avLst/>
        </a:prstGeom>
        <a:solidFill>
          <a:srgbClr val="CCF2F8"/>
        </a:solidFill>
        <a:ln>
          <a:noFill/>
        </a:ln>
        <a:effectLst/>
      </dsp:spPr>
      <dsp:style>
        <a:lnRef idx="0">
          <a:scrgbClr r="0" g="0" b="0"/>
        </a:lnRef>
        <a:fillRef idx="1">
          <a:scrgbClr r="0" g="0" b="0"/>
        </a:fillRef>
        <a:effectRef idx="0">
          <a:scrgbClr r="0" g="0" b="0"/>
        </a:effectRef>
        <a:fontRef idx="minor"/>
      </dsp:style>
    </dsp:sp>
    <dsp:sp modelId="{C3DC90B3-2FDA-4549-8BC3-8A8819D5ECF5}">
      <dsp:nvSpPr>
        <dsp:cNvPr id="0" name=""/>
        <dsp:cNvSpPr/>
      </dsp:nvSpPr>
      <dsp:spPr>
        <a:xfrm>
          <a:off x="206195" y="2240549"/>
          <a:ext cx="475739" cy="47573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BD5ADA2-AF44-4356-8FBE-6D90A66332CD}">
      <dsp:nvSpPr>
        <dsp:cNvPr id="0" name=""/>
        <dsp:cNvSpPr/>
      </dsp:nvSpPr>
      <dsp:spPr>
        <a:xfrm>
          <a:off x="1029952" y="2068298"/>
          <a:ext cx="1933425" cy="8202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66750">
            <a:lnSpc>
              <a:spcPct val="90000"/>
            </a:lnSpc>
            <a:spcBef>
              <a:spcPct val="0"/>
            </a:spcBef>
            <a:spcAft>
              <a:spcPct val="35000"/>
            </a:spcAft>
            <a:buNone/>
          </a:pPr>
          <a:r>
            <a:rPr lang="en-US" sz="1500" b="1" kern="1200" dirty="0"/>
            <a:t>Checking</a:t>
          </a:r>
          <a:r>
            <a:rPr lang="en-US" sz="1500" kern="1200" dirty="0"/>
            <a:t> to see if these thoughts are ego-syntonic or ego-dystonic</a:t>
          </a:r>
        </a:p>
      </dsp:txBody>
      <dsp:txXfrm>
        <a:off x="1029952" y="2068298"/>
        <a:ext cx="1933425" cy="820241"/>
      </dsp:txXfrm>
    </dsp:sp>
    <dsp:sp modelId="{1C841EA9-AA8C-49A6-9171-3088C29661C1}">
      <dsp:nvSpPr>
        <dsp:cNvPr id="0" name=""/>
        <dsp:cNvSpPr/>
      </dsp:nvSpPr>
      <dsp:spPr>
        <a:xfrm>
          <a:off x="3300262" y="2068298"/>
          <a:ext cx="820241" cy="820241"/>
        </a:xfrm>
        <a:prstGeom prst="ellipse">
          <a:avLst/>
        </a:prstGeom>
        <a:solidFill>
          <a:srgbClr val="327476"/>
        </a:solidFill>
        <a:ln>
          <a:noFill/>
        </a:ln>
        <a:effectLst/>
      </dsp:spPr>
      <dsp:style>
        <a:lnRef idx="0">
          <a:scrgbClr r="0" g="0" b="0"/>
        </a:lnRef>
        <a:fillRef idx="1">
          <a:scrgbClr r="0" g="0" b="0"/>
        </a:fillRef>
        <a:effectRef idx="0">
          <a:scrgbClr r="0" g="0" b="0"/>
        </a:effectRef>
        <a:fontRef idx="minor"/>
      </dsp:style>
    </dsp:sp>
    <dsp:sp modelId="{B1C1DF55-075C-47B5-A1E4-E6557BF54CA0}">
      <dsp:nvSpPr>
        <dsp:cNvPr id="0" name=""/>
        <dsp:cNvSpPr/>
      </dsp:nvSpPr>
      <dsp:spPr>
        <a:xfrm>
          <a:off x="3472512" y="2240549"/>
          <a:ext cx="475739" cy="47573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1F4B10A-A87D-433E-B16A-12B9759F0691}">
      <dsp:nvSpPr>
        <dsp:cNvPr id="0" name=""/>
        <dsp:cNvSpPr/>
      </dsp:nvSpPr>
      <dsp:spPr>
        <a:xfrm>
          <a:off x="4296269" y="2068298"/>
          <a:ext cx="1933425" cy="8202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66750">
            <a:lnSpc>
              <a:spcPct val="90000"/>
            </a:lnSpc>
            <a:spcBef>
              <a:spcPct val="0"/>
            </a:spcBef>
            <a:spcAft>
              <a:spcPct val="35000"/>
            </a:spcAft>
            <a:buNone/>
          </a:pPr>
          <a:r>
            <a:rPr lang="en-US" sz="1500" kern="1200"/>
            <a:t>Are there avoidance behaviors?</a:t>
          </a:r>
        </a:p>
      </dsp:txBody>
      <dsp:txXfrm>
        <a:off x="4296269" y="2068298"/>
        <a:ext cx="1933425" cy="820241"/>
      </dsp:txXfrm>
    </dsp:sp>
    <dsp:sp modelId="{9DF376C7-6A86-4C11-998B-60CE54C528AD}">
      <dsp:nvSpPr>
        <dsp:cNvPr id="0" name=""/>
        <dsp:cNvSpPr/>
      </dsp:nvSpPr>
      <dsp:spPr>
        <a:xfrm>
          <a:off x="33945" y="3731202"/>
          <a:ext cx="820241" cy="820241"/>
        </a:xfrm>
        <a:prstGeom prst="ellipse">
          <a:avLst/>
        </a:prstGeom>
        <a:solidFill>
          <a:srgbClr val="327476"/>
        </a:solidFill>
        <a:ln>
          <a:noFill/>
        </a:ln>
        <a:effectLst/>
      </dsp:spPr>
      <dsp:style>
        <a:lnRef idx="0">
          <a:scrgbClr r="0" g="0" b="0"/>
        </a:lnRef>
        <a:fillRef idx="1">
          <a:scrgbClr r="0" g="0" b="0"/>
        </a:fillRef>
        <a:effectRef idx="0">
          <a:scrgbClr r="0" g="0" b="0"/>
        </a:effectRef>
        <a:fontRef idx="minor"/>
      </dsp:style>
    </dsp:sp>
    <dsp:sp modelId="{23F9912B-BC75-441A-89F7-7FD65602AC3A}">
      <dsp:nvSpPr>
        <dsp:cNvPr id="0" name=""/>
        <dsp:cNvSpPr/>
      </dsp:nvSpPr>
      <dsp:spPr>
        <a:xfrm>
          <a:off x="206195" y="3903452"/>
          <a:ext cx="475739" cy="475739"/>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80AAF9C-3BF5-4D78-B53F-3E8E05A25388}">
      <dsp:nvSpPr>
        <dsp:cNvPr id="0" name=""/>
        <dsp:cNvSpPr/>
      </dsp:nvSpPr>
      <dsp:spPr>
        <a:xfrm>
          <a:off x="1029952" y="3731202"/>
          <a:ext cx="1933425" cy="8202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66750">
            <a:lnSpc>
              <a:spcPct val="90000"/>
            </a:lnSpc>
            <a:spcBef>
              <a:spcPct val="0"/>
            </a:spcBef>
            <a:spcAft>
              <a:spcPct val="35000"/>
            </a:spcAft>
            <a:buNone/>
          </a:pPr>
          <a:r>
            <a:rPr lang="en-US" sz="1500" kern="1200"/>
            <a:t>Are there other psychotic symptoms?</a:t>
          </a:r>
        </a:p>
      </dsp:txBody>
      <dsp:txXfrm>
        <a:off x="1029952" y="3731202"/>
        <a:ext cx="1933425" cy="820241"/>
      </dsp:txXfrm>
    </dsp:sp>
    <dsp:sp modelId="{3B4DC738-5BEC-4B62-BDF7-605A78100B26}">
      <dsp:nvSpPr>
        <dsp:cNvPr id="0" name=""/>
        <dsp:cNvSpPr/>
      </dsp:nvSpPr>
      <dsp:spPr>
        <a:xfrm>
          <a:off x="3300262" y="3731202"/>
          <a:ext cx="820241" cy="820241"/>
        </a:xfrm>
        <a:prstGeom prst="ellipse">
          <a:avLst/>
        </a:prstGeom>
        <a:solidFill>
          <a:srgbClr val="CCF2F8"/>
        </a:solidFill>
        <a:ln>
          <a:noFill/>
        </a:ln>
        <a:effectLst/>
      </dsp:spPr>
      <dsp:style>
        <a:lnRef idx="0">
          <a:scrgbClr r="0" g="0" b="0"/>
        </a:lnRef>
        <a:fillRef idx="1">
          <a:scrgbClr r="0" g="0" b="0"/>
        </a:fillRef>
        <a:effectRef idx="0">
          <a:scrgbClr r="0" g="0" b="0"/>
        </a:effectRef>
        <a:fontRef idx="minor"/>
      </dsp:style>
    </dsp:sp>
    <dsp:sp modelId="{5B882AD0-AA97-45C5-85AC-4C09B3FD8DC6}">
      <dsp:nvSpPr>
        <dsp:cNvPr id="0" name=""/>
        <dsp:cNvSpPr/>
      </dsp:nvSpPr>
      <dsp:spPr>
        <a:xfrm>
          <a:off x="3472512" y="3903452"/>
          <a:ext cx="475739" cy="475739"/>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01E4194-8FEA-4A57-85CE-3BEC94247939}">
      <dsp:nvSpPr>
        <dsp:cNvPr id="0" name=""/>
        <dsp:cNvSpPr/>
      </dsp:nvSpPr>
      <dsp:spPr>
        <a:xfrm>
          <a:off x="4312075" y="3731202"/>
          <a:ext cx="1901813" cy="8202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66750">
            <a:lnSpc>
              <a:spcPct val="90000"/>
            </a:lnSpc>
            <a:spcBef>
              <a:spcPct val="0"/>
            </a:spcBef>
            <a:spcAft>
              <a:spcPct val="35000"/>
            </a:spcAft>
            <a:buNone/>
          </a:pPr>
          <a:r>
            <a:rPr lang="en-US" sz="1500" b="1" kern="1200" dirty="0"/>
            <a:t>Can this patient safely leave the office?</a:t>
          </a:r>
        </a:p>
      </dsp:txBody>
      <dsp:txXfrm>
        <a:off x="4312075" y="3731202"/>
        <a:ext cx="1901813" cy="82024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2CA671-2853-4A56-94A3-ED2B8EA996FA}">
      <dsp:nvSpPr>
        <dsp:cNvPr id="0" name=""/>
        <dsp:cNvSpPr/>
      </dsp:nvSpPr>
      <dsp:spPr>
        <a:xfrm>
          <a:off x="5017" y="807742"/>
          <a:ext cx="1923302" cy="686025"/>
        </a:xfrm>
        <a:prstGeom prst="rect">
          <a:avLst/>
        </a:prstGeom>
        <a:solidFill>
          <a:srgbClr val="327476"/>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kern="1200" dirty="0"/>
            <a:t>Obsessions</a:t>
          </a:r>
        </a:p>
      </dsp:txBody>
      <dsp:txXfrm>
        <a:off x="5017" y="807742"/>
        <a:ext cx="1923302" cy="686025"/>
      </dsp:txXfrm>
    </dsp:sp>
    <dsp:sp modelId="{172EF01C-C9A5-4443-B2AC-D3D111DC7FE0}">
      <dsp:nvSpPr>
        <dsp:cNvPr id="0" name=""/>
        <dsp:cNvSpPr/>
      </dsp:nvSpPr>
      <dsp:spPr>
        <a:xfrm>
          <a:off x="5017" y="1493768"/>
          <a:ext cx="1923302" cy="3523722"/>
        </a:xfrm>
        <a:prstGeom prst="rect">
          <a:avLst/>
        </a:prstGeom>
        <a:solidFill>
          <a:srgbClr val="E5F8FF">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kern="1200" dirty="0"/>
            <a:t>Likely to improve as depression improves with antidepressant treatment</a:t>
          </a:r>
        </a:p>
        <a:p>
          <a:pPr marL="171450" lvl="1" indent="-171450" algn="l" defTabSz="844550">
            <a:lnSpc>
              <a:spcPct val="90000"/>
            </a:lnSpc>
            <a:spcBef>
              <a:spcPct val="0"/>
            </a:spcBef>
            <a:spcAft>
              <a:spcPct val="15000"/>
            </a:spcAft>
            <a:buChar char="•"/>
          </a:pPr>
          <a:r>
            <a:rPr lang="en-US" sz="1900" kern="1200" dirty="0"/>
            <a:t>Rarely have actual intent</a:t>
          </a:r>
        </a:p>
      </dsp:txBody>
      <dsp:txXfrm>
        <a:off x="5017" y="1493768"/>
        <a:ext cx="1923302" cy="3523722"/>
      </dsp:txXfrm>
    </dsp:sp>
    <dsp:sp modelId="{B66B6306-9774-4756-B352-0122D2FCED70}">
      <dsp:nvSpPr>
        <dsp:cNvPr id="0" name=""/>
        <dsp:cNvSpPr/>
      </dsp:nvSpPr>
      <dsp:spPr>
        <a:xfrm>
          <a:off x="2197582" y="807742"/>
          <a:ext cx="1923302" cy="686025"/>
        </a:xfrm>
        <a:prstGeom prst="rect">
          <a:avLst/>
        </a:prstGeom>
        <a:solidFill>
          <a:srgbClr val="327476"/>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kern="1200" dirty="0"/>
            <a:t>Ego-dystonic vs. ego-syntonic</a:t>
          </a:r>
        </a:p>
      </dsp:txBody>
      <dsp:txXfrm>
        <a:off x="2197582" y="807742"/>
        <a:ext cx="1923302" cy="686025"/>
      </dsp:txXfrm>
    </dsp:sp>
    <dsp:sp modelId="{E30D1AC7-E50E-4DFB-B474-2C9D01C6B33F}">
      <dsp:nvSpPr>
        <dsp:cNvPr id="0" name=""/>
        <dsp:cNvSpPr/>
      </dsp:nvSpPr>
      <dsp:spPr>
        <a:xfrm>
          <a:off x="2197582" y="1493768"/>
          <a:ext cx="1923302" cy="3523722"/>
        </a:xfrm>
        <a:prstGeom prst="rect">
          <a:avLst/>
        </a:prstGeom>
        <a:solidFill>
          <a:srgbClr val="E5F8FF">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kern="1200" dirty="0"/>
            <a:t>Thoughts that horrify the patient (dystonic) are likely to be intrusive obsessive thoughts</a:t>
          </a:r>
        </a:p>
        <a:p>
          <a:pPr marL="171450" lvl="1" indent="-171450" algn="l" defTabSz="844550">
            <a:lnSpc>
              <a:spcPct val="90000"/>
            </a:lnSpc>
            <a:spcBef>
              <a:spcPct val="0"/>
            </a:spcBef>
            <a:spcAft>
              <a:spcPct val="15000"/>
            </a:spcAft>
            <a:buChar char="•"/>
          </a:pPr>
          <a:r>
            <a:rPr lang="en-US" sz="1900" kern="1200" dirty="0"/>
            <a:t>Woman who is not horrified by thoughts, ego-syntonic</a:t>
          </a:r>
        </a:p>
      </dsp:txBody>
      <dsp:txXfrm>
        <a:off x="2197582" y="1493768"/>
        <a:ext cx="1923302" cy="3523722"/>
      </dsp:txXfrm>
    </dsp:sp>
    <dsp:sp modelId="{96728B66-7691-455B-8D49-483AD590DB70}">
      <dsp:nvSpPr>
        <dsp:cNvPr id="0" name=""/>
        <dsp:cNvSpPr/>
      </dsp:nvSpPr>
      <dsp:spPr>
        <a:xfrm>
          <a:off x="4390146" y="807742"/>
          <a:ext cx="1923302" cy="686025"/>
        </a:xfrm>
        <a:prstGeom prst="rect">
          <a:avLst/>
        </a:prstGeom>
        <a:solidFill>
          <a:srgbClr val="327476"/>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kern="1200" dirty="0"/>
            <a:t>Intent and plan</a:t>
          </a:r>
        </a:p>
      </dsp:txBody>
      <dsp:txXfrm>
        <a:off x="4390146" y="807742"/>
        <a:ext cx="1923302" cy="686025"/>
      </dsp:txXfrm>
    </dsp:sp>
    <dsp:sp modelId="{5E80384B-8B87-47D8-B28D-D6776E3EB26A}">
      <dsp:nvSpPr>
        <dsp:cNvPr id="0" name=""/>
        <dsp:cNvSpPr/>
      </dsp:nvSpPr>
      <dsp:spPr>
        <a:xfrm>
          <a:off x="4390146" y="1493768"/>
          <a:ext cx="1923302" cy="3523722"/>
        </a:xfrm>
        <a:prstGeom prst="rect">
          <a:avLst/>
        </a:prstGeom>
        <a:solidFill>
          <a:srgbClr val="E5F8FF">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kern="1200" dirty="0"/>
            <a:t>Expressed intent, with or without a plan, is an emergency</a:t>
          </a:r>
        </a:p>
        <a:p>
          <a:pPr marL="171450" lvl="1" indent="-171450" algn="l" defTabSz="844550">
            <a:lnSpc>
              <a:spcPct val="90000"/>
            </a:lnSpc>
            <a:spcBef>
              <a:spcPct val="0"/>
            </a:spcBef>
            <a:spcAft>
              <a:spcPct val="15000"/>
            </a:spcAft>
            <a:buChar char="•"/>
          </a:pPr>
          <a:r>
            <a:rPr lang="en-US" sz="1900" kern="1200" dirty="0"/>
            <a:t>Woman should be hospitalized immediately in most cases</a:t>
          </a:r>
        </a:p>
      </dsp:txBody>
      <dsp:txXfrm>
        <a:off x="4390146" y="1493768"/>
        <a:ext cx="1923302" cy="3523722"/>
      </dsp:txXfrm>
    </dsp:sp>
    <dsp:sp modelId="{0C7C617D-AFD1-4E2C-8DB2-0768EAE23B07}">
      <dsp:nvSpPr>
        <dsp:cNvPr id="0" name=""/>
        <dsp:cNvSpPr/>
      </dsp:nvSpPr>
      <dsp:spPr>
        <a:xfrm>
          <a:off x="6582711" y="807742"/>
          <a:ext cx="1923302" cy="686025"/>
        </a:xfrm>
        <a:prstGeom prst="rect">
          <a:avLst/>
        </a:prstGeom>
        <a:solidFill>
          <a:srgbClr val="327476"/>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kern="1200" dirty="0"/>
            <a:t>Psychosis</a:t>
          </a:r>
        </a:p>
      </dsp:txBody>
      <dsp:txXfrm>
        <a:off x="6582711" y="807742"/>
        <a:ext cx="1923302" cy="686025"/>
      </dsp:txXfrm>
    </dsp:sp>
    <dsp:sp modelId="{1432F617-DF18-43B6-9B84-37A9DBBF7943}">
      <dsp:nvSpPr>
        <dsp:cNvPr id="0" name=""/>
        <dsp:cNvSpPr/>
      </dsp:nvSpPr>
      <dsp:spPr>
        <a:xfrm>
          <a:off x="6582711" y="1493768"/>
          <a:ext cx="1923302" cy="3523722"/>
        </a:xfrm>
        <a:prstGeom prst="rect">
          <a:avLst/>
        </a:prstGeom>
        <a:solidFill>
          <a:srgbClr val="E5F8FF">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kern="1200" dirty="0"/>
            <a:t>Always assess </a:t>
          </a:r>
        </a:p>
        <a:p>
          <a:pPr marL="171450" lvl="1" indent="-171450" algn="l" defTabSz="844550">
            <a:lnSpc>
              <a:spcPct val="90000"/>
            </a:lnSpc>
            <a:spcBef>
              <a:spcPct val="0"/>
            </a:spcBef>
            <a:spcAft>
              <a:spcPct val="15000"/>
            </a:spcAft>
            <a:buChar char="•"/>
          </a:pPr>
          <a:r>
            <a:rPr lang="en-US" sz="1900" kern="1200" dirty="0"/>
            <a:t>Presence of symptoms increases likelihood of patient acting on impulsive thoughts</a:t>
          </a:r>
        </a:p>
      </dsp:txBody>
      <dsp:txXfrm>
        <a:off x="6582711" y="1493768"/>
        <a:ext cx="1923302" cy="3523722"/>
      </dsp:txXfrm>
    </dsp:sp>
    <dsp:sp modelId="{735896A5-F5C7-47A8-84E9-CBB9433788FF}">
      <dsp:nvSpPr>
        <dsp:cNvPr id="0" name=""/>
        <dsp:cNvSpPr/>
      </dsp:nvSpPr>
      <dsp:spPr>
        <a:xfrm>
          <a:off x="8775276" y="807742"/>
          <a:ext cx="1923302" cy="686025"/>
        </a:xfrm>
        <a:prstGeom prst="rect">
          <a:avLst/>
        </a:prstGeom>
        <a:solidFill>
          <a:srgbClr val="327476"/>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kern="1200" dirty="0"/>
            <a:t>Suicidal thoughts</a:t>
          </a:r>
        </a:p>
      </dsp:txBody>
      <dsp:txXfrm>
        <a:off x="8775276" y="807742"/>
        <a:ext cx="1923302" cy="686025"/>
      </dsp:txXfrm>
    </dsp:sp>
    <dsp:sp modelId="{E02E8521-10FC-4D25-B96C-F81BE3E2E27C}">
      <dsp:nvSpPr>
        <dsp:cNvPr id="0" name=""/>
        <dsp:cNvSpPr/>
      </dsp:nvSpPr>
      <dsp:spPr>
        <a:xfrm>
          <a:off x="8775276" y="1493768"/>
          <a:ext cx="1923302" cy="3523722"/>
        </a:xfrm>
        <a:prstGeom prst="rect">
          <a:avLst/>
        </a:prstGeom>
        <a:solidFill>
          <a:srgbClr val="E5F8FF">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kern="1200" dirty="0"/>
            <a:t>Increase likelihood that patient may act on thoughts and should prompt hospitalization in most cases</a:t>
          </a:r>
        </a:p>
      </dsp:txBody>
      <dsp:txXfrm>
        <a:off x="8775276" y="1493768"/>
        <a:ext cx="1923302" cy="352372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83729C1-82D3-244E-BDBB-3CF945E88D5D}" type="datetimeFigureOut">
              <a:rPr lang="en-US" smtClean="0"/>
              <a:t>10/22/19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C13F8C-0257-8841-B2BE-542A487C27DA}" type="slidenum">
              <a:rPr lang="en-US" smtClean="0"/>
              <a:t>‹#›</a:t>
            </a:fld>
            <a:endParaRPr lang="en-US"/>
          </a:p>
        </p:txBody>
      </p:sp>
    </p:spTree>
    <p:extLst>
      <p:ext uri="{BB962C8B-B14F-4D97-AF65-F5344CB8AC3E}">
        <p14:creationId xmlns:p14="http://schemas.microsoft.com/office/powerpoint/2010/main" val="408833973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Ms. Jones is a 34YO G1P1001 woman referred by her OB for symptoms of anxiety and depression, 2 month postpartum with her first child. She has a history of anxiety starting her senior year of high school, treated with therapy, and one severe episode of major depressive disorder in college, which occurred in the setting of multiple stressors, including a failing grade, a 3-month period of daily marijuana use, and a romantic breakup.  She took 15 Benadryl to overdose, but went to sleep, woke up the next day, and never told anyone. The episode resolved without treatment after six months.  She reports a history of periodic flares of irritability and anxiety, often occurring the week prior to menses, and has never been hospitalized.</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She presents today with 6 weeks of difficulty falling asleep and staying asleep, multiple anxious thoughts and worries about her health and the health of her baby, frequent tearfulness and feeling overwhelmed, poor appetite, poor concentration, and trouble completing her daily tasks, and she is “starting to feel hopeless, like things will never get better.” She has 12 weeks of leave from her job as a nursing assistant and feels like she will never be able to return to work in 6 weeks. Her partner works as a teacher and they are feeling financially stressed.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Family history is notable for untreated anxiety in her mother, bipolar illness treated with lithium in her maternal grandmother She is married to her female partner, who is supportive but works long hours as a teacher and has a second job running an afterschool program. She does not smoke cigarettes, drink alcohol, or use any drugs, including marijuana, which she only used in college.</a:t>
            </a:r>
          </a:p>
          <a:p>
            <a:endParaRPr lang="en-US" dirty="0"/>
          </a:p>
        </p:txBody>
      </p:sp>
      <p:sp>
        <p:nvSpPr>
          <p:cNvPr id="4" name="Slide Number Placeholder 3"/>
          <p:cNvSpPr>
            <a:spLocks noGrp="1"/>
          </p:cNvSpPr>
          <p:nvPr>
            <p:ph type="sldNum" sz="quarter" idx="10"/>
          </p:nvPr>
        </p:nvSpPr>
        <p:spPr/>
        <p:txBody>
          <a:bodyPr/>
          <a:lstStyle/>
          <a:p>
            <a:fld id="{DFC13F8C-0257-8841-B2BE-542A487C27DA}" type="slidenum">
              <a:rPr lang="en-US" smtClean="0"/>
              <a:t>6</a:t>
            </a:fld>
            <a:endParaRPr lang="en-US"/>
          </a:p>
        </p:txBody>
      </p:sp>
    </p:spTree>
    <p:extLst>
      <p:ext uri="{BB962C8B-B14F-4D97-AF65-F5344CB8AC3E}">
        <p14:creationId xmlns:p14="http://schemas.microsoft.com/office/powerpoint/2010/main" val="14375220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Ms. Jones is a 34YO G1P1001 woman referred by her OB for symptoms of anxiety and depression, 2 month postpartum with her first child. She has a history of anxiety starting her senior year of high school, treated with therapy, and one severe episode of major depressive disorder in college, which occurred in the setting of multiple stressors, including a failing grade, a 3-month period of daily marijuana use, and a romantic breakup.  She took 15 Benadryl to overdose, but went to sleep, woke up the next day, and never told anyone. The episode resolved without treatment after six months.  She reports a history of periodic flares of irritability and anxiety, often occurring the week prior to menses, and has never been hospitalized.</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She presents today with 6 weeks of difficulty falling asleep and staying asleep, multiple anxious thoughts and worries about her health and the health of her baby, frequent tearfulness and feeling overwhelmed, poor appetite, poor concentration, and trouble completing her daily tasks, and she is “starting to feel hopeless, like things will never get better.” She has 12 weeks of leave from her job as a nursing assistant and feels like she will never be able to return to work in 6 weeks. Her partner works as a teacher and they are feeling financially stressed.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Family history is notable for untreated anxiety in her mother, bipolar illness treated with lithium in her maternal grandmother She is married to her female partner, who is supportive but works long hours as a teacher and has a second job running an afterschool program. She does not smoke cigarettes, drink alcohol, or use any drugs, including marijuana, which she only used in college.</a:t>
            </a:r>
          </a:p>
          <a:p>
            <a:endParaRPr lang="en-US" dirty="0"/>
          </a:p>
        </p:txBody>
      </p:sp>
      <p:sp>
        <p:nvSpPr>
          <p:cNvPr id="4" name="Slide Number Placeholder 3"/>
          <p:cNvSpPr>
            <a:spLocks noGrp="1"/>
          </p:cNvSpPr>
          <p:nvPr>
            <p:ph type="sldNum" sz="quarter" idx="10"/>
          </p:nvPr>
        </p:nvSpPr>
        <p:spPr/>
        <p:txBody>
          <a:bodyPr/>
          <a:lstStyle/>
          <a:p>
            <a:fld id="{DFC13F8C-0257-8841-B2BE-542A487C27DA}" type="slidenum">
              <a:rPr lang="en-US" smtClean="0"/>
              <a:t>7</a:t>
            </a:fld>
            <a:endParaRPr lang="en-US"/>
          </a:p>
        </p:txBody>
      </p:sp>
    </p:spTree>
    <p:extLst>
      <p:ext uri="{BB962C8B-B14F-4D97-AF65-F5344CB8AC3E}">
        <p14:creationId xmlns:p14="http://schemas.microsoft.com/office/powerpoint/2010/main" val="6004907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Ms. Jones is a 34YO G1P1001 woman referred by her OB for symptoms of anxiety and depression, 2 month postpartum with her first child. She has a history of anxiety starting her senior year of high school, treated with therapy, and one severe episode of major depressive disorder in college, which occurred in the setting of multiple stressors, including a failing grade, a 3-month period of daily marijuana use, and a romantic breakup.  She took 15 Benadryl to overdose, but went to sleep, woke up the next day, and never told anyone. The episode resolved without treatment after six months.  She reports a history of periodic flares of irritability and anxiety, often occurring the week prior to menses, and has never been hospitalized.</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She presents today with 6 weeks of difficulty falling asleep and staying asleep, multiple anxious thoughts and worries about her health and the health of her baby, frequent tearfulness and feeling overwhelmed, poor appetite, poor concentration, and trouble completing her daily tasks, and she is “starting to feel hopeless, like things will never get better.” She has 12 weeks of leave from her job as a nursing assistant and feels like she will never be able to return to work in 6 weeks. Her partner works as a teacher and they are feeling financially stressed.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Family history is notable for untreated anxiety in her mother, bipolar illness treated with lithium in her maternal grandmother She is married to her female partner, who is supportive but works long hours as a teacher and has a second job running an afterschool program. She does not smoke cigarettes, drink alcohol, or use any drugs, including marijuana, which she only used in college.</a:t>
            </a:r>
          </a:p>
          <a:p>
            <a:endParaRPr lang="en-US" dirty="0"/>
          </a:p>
        </p:txBody>
      </p:sp>
      <p:sp>
        <p:nvSpPr>
          <p:cNvPr id="4" name="Slide Number Placeholder 3"/>
          <p:cNvSpPr>
            <a:spLocks noGrp="1"/>
          </p:cNvSpPr>
          <p:nvPr>
            <p:ph type="sldNum" sz="quarter" idx="10"/>
          </p:nvPr>
        </p:nvSpPr>
        <p:spPr/>
        <p:txBody>
          <a:bodyPr/>
          <a:lstStyle/>
          <a:p>
            <a:fld id="{DFC13F8C-0257-8841-B2BE-542A487C27DA}" type="slidenum">
              <a:rPr lang="en-US" smtClean="0"/>
              <a:t>8</a:t>
            </a:fld>
            <a:endParaRPr lang="en-US"/>
          </a:p>
        </p:txBody>
      </p:sp>
    </p:spTree>
    <p:extLst>
      <p:ext uri="{BB962C8B-B14F-4D97-AF65-F5344CB8AC3E}">
        <p14:creationId xmlns:p14="http://schemas.microsoft.com/office/powerpoint/2010/main" val="8022413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OCD</a:t>
            </a:r>
          </a:p>
          <a:p>
            <a:r>
              <a:rPr lang="en-US" dirty="0"/>
              <a:t>What are the obsessions here?</a:t>
            </a:r>
          </a:p>
          <a:p>
            <a:pPr lvl="1"/>
            <a:r>
              <a:rPr lang="en-US" dirty="0"/>
              <a:t>Idea that she may have cancer or MS</a:t>
            </a:r>
          </a:p>
          <a:p>
            <a:pPr lvl="1"/>
            <a:r>
              <a:rPr lang="en-US" dirty="0"/>
              <a:t>Contamination obsessions surrounding bottle</a:t>
            </a:r>
          </a:p>
          <a:p>
            <a:r>
              <a:rPr lang="en-US" dirty="0"/>
              <a:t>What are the compulsions?</a:t>
            </a:r>
          </a:p>
          <a:p>
            <a:pPr lvl="1"/>
            <a:r>
              <a:rPr lang="en-US" dirty="0"/>
              <a:t>Asking for reassurance</a:t>
            </a:r>
          </a:p>
          <a:p>
            <a:pPr lvl="1"/>
            <a:r>
              <a:rPr lang="en-US" dirty="0"/>
              <a:t>Internet research</a:t>
            </a:r>
          </a:p>
          <a:p>
            <a:pPr lvl="1"/>
            <a:r>
              <a:rPr lang="en-US" dirty="0"/>
              <a:t>Pump cleaning Ritual</a:t>
            </a:r>
          </a:p>
          <a:p>
            <a:r>
              <a:rPr lang="en-US" dirty="0"/>
              <a:t>What key question did doctor ask?</a:t>
            </a:r>
          </a:p>
          <a:p>
            <a:pPr lvl="1"/>
            <a:r>
              <a:rPr lang="en-US" dirty="0"/>
              <a:t>Time</a:t>
            </a:r>
          </a:p>
          <a:p>
            <a:endParaRPr lang="en-US" dirty="0"/>
          </a:p>
        </p:txBody>
      </p:sp>
      <p:sp>
        <p:nvSpPr>
          <p:cNvPr id="4" name="Slide Number Placeholder 3"/>
          <p:cNvSpPr>
            <a:spLocks noGrp="1"/>
          </p:cNvSpPr>
          <p:nvPr>
            <p:ph type="sldNum" sz="quarter" idx="5"/>
          </p:nvPr>
        </p:nvSpPr>
        <p:spPr/>
        <p:txBody>
          <a:bodyPr/>
          <a:lstStyle/>
          <a:p>
            <a:fld id="{DFC13F8C-0257-8841-B2BE-542A487C27DA}" type="slidenum">
              <a:rPr lang="en-US" smtClean="0"/>
              <a:t>9</a:t>
            </a:fld>
            <a:endParaRPr lang="en-US"/>
          </a:p>
        </p:txBody>
      </p:sp>
    </p:spTree>
    <p:extLst>
      <p:ext uri="{BB962C8B-B14F-4D97-AF65-F5344CB8AC3E}">
        <p14:creationId xmlns:p14="http://schemas.microsoft.com/office/powerpoint/2010/main" val="567606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OCD</a:t>
            </a:r>
          </a:p>
          <a:p>
            <a:r>
              <a:rPr lang="en-US" dirty="0"/>
              <a:t>What are the obsessions here?</a:t>
            </a:r>
          </a:p>
          <a:p>
            <a:pPr lvl="1"/>
            <a:r>
              <a:rPr lang="en-US" dirty="0"/>
              <a:t>Idea that she may have cancer or MS</a:t>
            </a:r>
          </a:p>
          <a:p>
            <a:pPr lvl="1"/>
            <a:r>
              <a:rPr lang="en-US" dirty="0"/>
              <a:t>Contamination obsessions surrounding bottle</a:t>
            </a:r>
          </a:p>
          <a:p>
            <a:r>
              <a:rPr lang="en-US" dirty="0"/>
              <a:t>What are the compulsions?</a:t>
            </a:r>
          </a:p>
          <a:p>
            <a:pPr lvl="1"/>
            <a:r>
              <a:rPr lang="en-US" dirty="0"/>
              <a:t>Asking for reassurance</a:t>
            </a:r>
          </a:p>
          <a:p>
            <a:pPr lvl="1"/>
            <a:r>
              <a:rPr lang="en-US" dirty="0"/>
              <a:t>Internet research</a:t>
            </a:r>
          </a:p>
          <a:p>
            <a:pPr lvl="1"/>
            <a:r>
              <a:rPr lang="en-US" dirty="0"/>
              <a:t>Pump cleaning Ritual</a:t>
            </a:r>
          </a:p>
          <a:p>
            <a:r>
              <a:rPr lang="en-US" dirty="0"/>
              <a:t>What key question did doctor ask?</a:t>
            </a:r>
          </a:p>
          <a:p>
            <a:pPr lvl="1"/>
            <a:r>
              <a:rPr lang="en-US" dirty="0"/>
              <a:t>Time</a:t>
            </a:r>
          </a:p>
          <a:p>
            <a:endParaRPr lang="en-US" dirty="0"/>
          </a:p>
        </p:txBody>
      </p:sp>
      <p:sp>
        <p:nvSpPr>
          <p:cNvPr id="4" name="Slide Number Placeholder 3"/>
          <p:cNvSpPr>
            <a:spLocks noGrp="1"/>
          </p:cNvSpPr>
          <p:nvPr>
            <p:ph type="sldNum" sz="quarter" idx="5"/>
          </p:nvPr>
        </p:nvSpPr>
        <p:spPr/>
        <p:txBody>
          <a:bodyPr/>
          <a:lstStyle/>
          <a:p>
            <a:fld id="{DFC13F8C-0257-8841-B2BE-542A487C27DA}" type="slidenum">
              <a:rPr lang="en-US" smtClean="0"/>
              <a:t>10</a:t>
            </a:fld>
            <a:endParaRPr lang="en-US"/>
          </a:p>
        </p:txBody>
      </p:sp>
    </p:spTree>
    <p:extLst>
      <p:ext uri="{BB962C8B-B14F-4D97-AF65-F5344CB8AC3E}">
        <p14:creationId xmlns:p14="http://schemas.microsoft.com/office/powerpoint/2010/main" val="567606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Ms. Jones is a 34YO G1P1001 woman referred by her OB for symptoms of anxiety and depression, 2 month postpartum with her first child. She has a history of anxiety starting her senior year of high school, treated with therapy, and one severe episode of major depressive disorder in college, which occurred in the setting of multiple stressors, including a failing grade, a 3-month period of daily marijuana use, and a romantic breakup.  She took 15 Benadryl to overdose, but went to sleep, woke up the next day, and never told anyone. The episode resolved without treatment after six months.  She reports a history of periodic flares of irritability and anxiety, often occurring the week prior to menses, and has never been hospitalized.</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She presents today with 6 weeks of difficulty falling asleep and staying asleep, multiple anxious thoughts and worries about her health and the health of her baby, frequent tearfulness and feeling overwhelmed, poor appetite, poor concentration, and trouble completing her daily tasks, and she is “starting to feel hopeless, like things will never get better.” She has 12 weeks of leave from her job as a nursing assistant and feels like she will never be able to return to work in 6 weeks. Her partner works as a teacher and they are feeling financially stressed.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Family history is notable for untreated anxiety in her mother, bipolar illness treated with lithium in her maternal grandmother She is married to her female partner, who is supportive but works long hours as a teacher and has a second job running an afterschool program. She does not smoke cigarettes, drink alcohol, or use any drugs, including marijuana, which she only used in college.</a:t>
            </a:r>
          </a:p>
          <a:p>
            <a:endParaRPr lang="en-US" dirty="0"/>
          </a:p>
        </p:txBody>
      </p:sp>
      <p:sp>
        <p:nvSpPr>
          <p:cNvPr id="4" name="Slide Number Placeholder 3"/>
          <p:cNvSpPr>
            <a:spLocks noGrp="1"/>
          </p:cNvSpPr>
          <p:nvPr>
            <p:ph type="sldNum" sz="quarter" idx="10"/>
          </p:nvPr>
        </p:nvSpPr>
        <p:spPr/>
        <p:txBody>
          <a:bodyPr/>
          <a:lstStyle/>
          <a:p>
            <a:fld id="{DFC13F8C-0257-8841-B2BE-542A487C27DA}" type="slidenum">
              <a:rPr lang="en-US" smtClean="0"/>
              <a:t>11</a:t>
            </a:fld>
            <a:endParaRPr lang="en-US"/>
          </a:p>
        </p:txBody>
      </p:sp>
    </p:spTree>
    <p:extLst>
      <p:ext uri="{BB962C8B-B14F-4D97-AF65-F5344CB8AC3E}">
        <p14:creationId xmlns:p14="http://schemas.microsoft.com/office/powerpoint/2010/main" val="8022413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Medications metabolized by cytochrome P450 enzymes such as CYP3A4 (</a:t>
            </a:r>
            <a:r>
              <a:rPr lang="en-US" sz="1200" kern="1200" dirty="0" err="1">
                <a:solidFill>
                  <a:schemeClr val="tx1"/>
                </a:solidFill>
                <a:effectLst/>
                <a:latin typeface="+mn-lt"/>
                <a:ea typeface="+mn-ea"/>
                <a:cs typeface="+mn-cs"/>
              </a:rPr>
              <a:t>eg</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clona</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zepam</a:t>
            </a:r>
            <a:r>
              <a:rPr lang="en-US" sz="1200" kern="1200" dirty="0">
                <a:solidFill>
                  <a:schemeClr val="tx1"/>
                </a:solidFill>
                <a:effectLst/>
                <a:latin typeface="+mn-lt"/>
                <a:ea typeface="+mn-ea"/>
                <a:cs typeface="+mn-cs"/>
              </a:rPr>
              <a:t>, alprazolam, </a:t>
            </a:r>
            <a:r>
              <a:rPr lang="en-US" sz="1200" kern="1200" dirty="0" err="1">
                <a:solidFill>
                  <a:schemeClr val="tx1"/>
                </a:solidFill>
                <a:effectLst/>
                <a:latin typeface="+mn-lt"/>
                <a:ea typeface="+mn-ea"/>
                <a:cs typeface="+mn-cs"/>
              </a:rPr>
              <a:t>lurasidone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aripirazole</a:t>
            </a:r>
            <a:r>
              <a:rPr lang="en-US" sz="1200" kern="1200" dirty="0">
                <a:solidFill>
                  <a:schemeClr val="tx1"/>
                </a:solidFill>
                <a:effectLst/>
                <a:latin typeface="+mn-lt"/>
                <a:ea typeface="+mn-ea"/>
                <a:cs typeface="+mn-cs"/>
              </a:rPr>
              <a:t>, and </a:t>
            </a:r>
            <a:r>
              <a:rPr lang="en-US" sz="1200" kern="1200" dirty="0" err="1">
                <a:solidFill>
                  <a:schemeClr val="tx1"/>
                </a:solidFill>
                <a:effectLst/>
                <a:latin typeface="+mn-lt"/>
                <a:ea typeface="+mn-ea"/>
                <a:cs typeface="+mn-cs"/>
              </a:rPr>
              <a:t>quetiapine</a:t>
            </a:r>
            <a:r>
              <a:rPr lang="en-US" sz="1200" kern="1200" dirty="0">
                <a:solidFill>
                  <a:schemeClr val="tx1"/>
                </a:solidFill>
                <a:effectLst/>
                <a:latin typeface="+mn-lt"/>
                <a:ea typeface="+mn-ea"/>
                <a:cs typeface="+mn-cs"/>
              </a:rPr>
              <a:t>),71 </a:t>
            </a:r>
            <a:r>
              <a:rPr lang="en-US" sz="1200" kern="1200" dirty="0" err="1">
                <a:solidFill>
                  <a:schemeClr val="tx1"/>
                </a:solidFill>
                <a:effectLst/>
                <a:latin typeface="+mn-lt"/>
                <a:ea typeface="+mn-ea"/>
                <a:cs typeface="+mn-cs"/>
              </a:rPr>
              <a:t>glucuronidation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eg</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lor</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azepam</a:t>
            </a:r>
            <a:r>
              <a:rPr lang="en-US" sz="1200" kern="1200" dirty="0">
                <a:solidFill>
                  <a:schemeClr val="tx1"/>
                </a:solidFill>
                <a:effectLst/>
                <a:latin typeface="+mn-lt"/>
                <a:ea typeface="+mn-ea"/>
                <a:cs typeface="+mn-cs"/>
              </a:rPr>
              <a:t>),72 and CYP2D6 (</a:t>
            </a:r>
            <a:r>
              <a:rPr lang="en-US" sz="1200" kern="1200" dirty="0" err="1">
                <a:solidFill>
                  <a:schemeClr val="tx1"/>
                </a:solidFill>
                <a:effectLst/>
                <a:latin typeface="+mn-lt"/>
                <a:ea typeface="+mn-ea"/>
                <a:cs typeface="+mn-cs"/>
              </a:rPr>
              <a:t>eg</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risperidone</a:t>
            </a:r>
            <a:r>
              <a:rPr lang="en-US" sz="1200" kern="1200" dirty="0">
                <a:solidFill>
                  <a:schemeClr val="tx1"/>
                </a:solidFill>
                <a:effectLst/>
                <a:latin typeface="+mn-lt"/>
                <a:ea typeface="+mn-ea"/>
                <a:cs typeface="+mn-cs"/>
              </a:rPr>
              <a:t>)73 are more rapidly metabolized during </a:t>
            </a:r>
            <a:r>
              <a:rPr lang="en-US" sz="1200" kern="1200" dirty="0" err="1">
                <a:solidFill>
                  <a:schemeClr val="tx1"/>
                </a:solidFill>
                <a:effectLst/>
                <a:latin typeface="+mn-lt"/>
                <a:ea typeface="+mn-ea"/>
                <a:cs typeface="+mn-cs"/>
              </a:rPr>
              <a:t>preg</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nancy</a:t>
            </a:r>
            <a:r>
              <a:rPr lang="en-US" sz="1200" kern="1200" dirty="0">
                <a:solidFill>
                  <a:schemeClr val="tx1"/>
                </a:solidFill>
                <a:effectLst/>
                <a:latin typeface="+mn-lt"/>
                <a:ea typeface="+mn-ea"/>
                <a:cs typeface="+mn-cs"/>
              </a:rPr>
              <a:t> and may require higher dosing to achieve an effect. </a:t>
            </a:r>
            <a:endParaRPr lang="en-US" dirty="0"/>
          </a:p>
          <a:p>
            <a:endParaRPr lang="en-US" dirty="0"/>
          </a:p>
        </p:txBody>
      </p:sp>
      <p:sp>
        <p:nvSpPr>
          <p:cNvPr id="4" name="Slide Number Placeholder 3"/>
          <p:cNvSpPr>
            <a:spLocks noGrp="1"/>
          </p:cNvSpPr>
          <p:nvPr>
            <p:ph type="sldNum" sz="quarter" idx="10"/>
          </p:nvPr>
        </p:nvSpPr>
        <p:spPr/>
        <p:txBody>
          <a:bodyPr/>
          <a:lstStyle/>
          <a:p>
            <a:fld id="{DFC13F8C-0257-8841-B2BE-542A487C27DA}" type="slidenum">
              <a:rPr lang="en-US" smtClean="0"/>
              <a:t>17</a:t>
            </a:fld>
            <a:endParaRPr lang="en-US"/>
          </a:p>
        </p:txBody>
      </p:sp>
    </p:spTree>
    <p:extLst>
      <p:ext uri="{BB962C8B-B14F-4D97-AF65-F5344CB8AC3E}">
        <p14:creationId xmlns:p14="http://schemas.microsoft.com/office/powerpoint/2010/main" val="2971543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41B0F63-D0E4-2D4F-9F4D-8A018286A2A1}" type="datetimeFigureOut">
              <a:rPr lang="en-US" smtClean="0"/>
              <a:t>10/22/19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A10EF-F001-E04B-9079-0CFBE61C5B56}" type="slidenum">
              <a:rPr lang="en-US" smtClean="0"/>
              <a:t>‹#›</a:t>
            </a:fld>
            <a:endParaRPr lang="en-US"/>
          </a:p>
        </p:txBody>
      </p:sp>
    </p:spTree>
    <p:extLst>
      <p:ext uri="{BB962C8B-B14F-4D97-AF65-F5344CB8AC3E}">
        <p14:creationId xmlns:p14="http://schemas.microsoft.com/office/powerpoint/2010/main" val="3473427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41B0F63-D0E4-2D4F-9F4D-8A018286A2A1}" type="datetimeFigureOut">
              <a:rPr lang="en-US" smtClean="0"/>
              <a:t>10/22/19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A10EF-F001-E04B-9079-0CFBE61C5B56}" type="slidenum">
              <a:rPr lang="en-US" smtClean="0"/>
              <a:t>‹#›</a:t>
            </a:fld>
            <a:endParaRPr lang="en-US"/>
          </a:p>
        </p:txBody>
      </p:sp>
    </p:spTree>
    <p:extLst>
      <p:ext uri="{BB962C8B-B14F-4D97-AF65-F5344CB8AC3E}">
        <p14:creationId xmlns:p14="http://schemas.microsoft.com/office/powerpoint/2010/main" val="833573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41B0F63-D0E4-2D4F-9F4D-8A018286A2A1}" type="datetimeFigureOut">
              <a:rPr lang="en-US" smtClean="0"/>
              <a:t>10/22/19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A10EF-F001-E04B-9079-0CFBE61C5B56}" type="slidenum">
              <a:rPr lang="en-US" smtClean="0"/>
              <a:t>‹#›</a:t>
            </a:fld>
            <a:endParaRPr lang="en-US"/>
          </a:p>
        </p:txBody>
      </p:sp>
    </p:spTree>
    <p:extLst>
      <p:ext uri="{BB962C8B-B14F-4D97-AF65-F5344CB8AC3E}">
        <p14:creationId xmlns:p14="http://schemas.microsoft.com/office/powerpoint/2010/main" val="4184116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41B0F63-D0E4-2D4F-9F4D-8A018286A2A1}" type="datetimeFigureOut">
              <a:rPr lang="en-US" smtClean="0"/>
              <a:t>10/22/19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A10EF-F001-E04B-9079-0CFBE61C5B56}" type="slidenum">
              <a:rPr lang="en-US" smtClean="0"/>
              <a:t>‹#›</a:t>
            </a:fld>
            <a:endParaRPr lang="en-US"/>
          </a:p>
        </p:txBody>
      </p:sp>
    </p:spTree>
    <p:extLst>
      <p:ext uri="{BB962C8B-B14F-4D97-AF65-F5344CB8AC3E}">
        <p14:creationId xmlns:p14="http://schemas.microsoft.com/office/powerpoint/2010/main" val="4189600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41B0F63-D0E4-2D4F-9F4D-8A018286A2A1}" type="datetimeFigureOut">
              <a:rPr lang="en-US" smtClean="0"/>
              <a:t>10/22/19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A10EF-F001-E04B-9079-0CFBE61C5B56}" type="slidenum">
              <a:rPr lang="en-US" smtClean="0"/>
              <a:t>‹#›</a:t>
            </a:fld>
            <a:endParaRPr lang="en-US"/>
          </a:p>
        </p:txBody>
      </p:sp>
    </p:spTree>
    <p:extLst>
      <p:ext uri="{BB962C8B-B14F-4D97-AF65-F5344CB8AC3E}">
        <p14:creationId xmlns:p14="http://schemas.microsoft.com/office/powerpoint/2010/main" val="3365625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41B0F63-D0E4-2D4F-9F4D-8A018286A2A1}" type="datetimeFigureOut">
              <a:rPr lang="en-US" smtClean="0"/>
              <a:t>10/22/19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A10EF-F001-E04B-9079-0CFBE61C5B56}" type="slidenum">
              <a:rPr lang="en-US" smtClean="0"/>
              <a:t>‹#›</a:t>
            </a:fld>
            <a:endParaRPr lang="en-US"/>
          </a:p>
        </p:txBody>
      </p:sp>
    </p:spTree>
    <p:extLst>
      <p:ext uri="{BB962C8B-B14F-4D97-AF65-F5344CB8AC3E}">
        <p14:creationId xmlns:p14="http://schemas.microsoft.com/office/powerpoint/2010/main" val="3643446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41B0F63-D0E4-2D4F-9F4D-8A018286A2A1}" type="datetimeFigureOut">
              <a:rPr lang="en-US" smtClean="0"/>
              <a:t>10/22/19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EA10EF-F001-E04B-9079-0CFBE61C5B56}" type="slidenum">
              <a:rPr lang="en-US" smtClean="0"/>
              <a:t>‹#›</a:t>
            </a:fld>
            <a:endParaRPr lang="en-US"/>
          </a:p>
        </p:txBody>
      </p:sp>
    </p:spTree>
    <p:extLst>
      <p:ext uri="{BB962C8B-B14F-4D97-AF65-F5344CB8AC3E}">
        <p14:creationId xmlns:p14="http://schemas.microsoft.com/office/powerpoint/2010/main" val="566094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41B0F63-D0E4-2D4F-9F4D-8A018286A2A1}" type="datetimeFigureOut">
              <a:rPr lang="en-US" smtClean="0"/>
              <a:t>10/22/19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EA10EF-F001-E04B-9079-0CFBE61C5B56}" type="slidenum">
              <a:rPr lang="en-US" smtClean="0"/>
              <a:t>‹#›</a:t>
            </a:fld>
            <a:endParaRPr lang="en-US"/>
          </a:p>
        </p:txBody>
      </p:sp>
    </p:spTree>
    <p:extLst>
      <p:ext uri="{BB962C8B-B14F-4D97-AF65-F5344CB8AC3E}">
        <p14:creationId xmlns:p14="http://schemas.microsoft.com/office/powerpoint/2010/main" val="3202438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1B0F63-D0E4-2D4F-9F4D-8A018286A2A1}" type="datetimeFigureOut">
              <a:rPr lang="en-US" smtClean="0"/>
              <a:t>10/22/19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EA10EF-F001-E04B-9079-0CFBE61C5B56}" type="slidenum">
              <a:rPr lang="en-US" smtClean="0"/>
              <a:t>‹#›</a:t>
            </a:fld>
            <a:endParaRPr lang="en-US"/>
          </a:p>
        </p:txBody>
      </p:sp>
    </p:spTree>
    <p:extLst>
      <p:ext uri="{BB962C8B-B14F-4D97-AF65-F5344CB8AC3E}">
        <p14:creationId xmlns:p14="http://schemas.microsoft.com/office/powerpoint/2010/main" val="2850505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41B0F63-D0E4-2D4F-9F4D-8A018286A2A1}" type="datetimeFigureOut">
              <a:rPr lang="en-US" smtClean="0"/>
              <a:t>10/22/19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A10EF-F001-E04B-9079-0CFBE61C5B56}" type="slidenum">
              <a:rPr lang="en-US" smtClean="0"/>
              <a:t>‹#›</a:t>
            </a:fld>
            <a:endParaRPr lang="en-US"/>
          </a:p>
        </p:txBody>
      </p:sp>
    </p:spTree>
    <p:extLst>
      <p:ext uri="{BB962C8B-B14F-4D97-AF65-F5344CB8AC3E}">
        <p14:creationId xmlns:p14="http://schemas.microsoft.com/office/powerpoint/2010/main" val="14143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41B0F63-D0E4-2D4F-9F4D-8A018286A2A1}" type="datetimeFigureOut">
              <a:rPr lang="en-US" smtClean="0"/>
              <a:t>10/22/19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A10EF-F001-E04B-9079-0CFBE61C5B56}" type="slidenum">
              <a:rPr lang="en-US" smtClean="0"/>
              <a:t>‹#›</a:t>
            </a:fld>
            <a:endParaRPr lang="en-US"/>
          </a:p>
        </p:txBody>
      </p:sp>
    </p:spTree>
    <p:extLst>
      <p:ext uri="{BB962C8B-B14F-4D97-AF65-F5344CB8AC3E}">
        <p14:creationId xmlns:p14="http://schemas.microsoft.com/office/powerpoint/2010/main" val="2930000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1B0F63-D0E4-2D4F-9F4D-8A018286A2A1}" type="datetimeFigureOut">
              <a:rPr lang="en-US" smtClean="0"/>
              <a:t>10/22/19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EA10EF-F001-E04B-9079-0CFBE61C5B56}" type="slidenum">
              <a:rPr lang="en-US" smtClean="0"/>
              <a:t>‹#›</a:t>
            </a:fld>
            <a:endParaRPr lang="en-US"/>
          </a:p>
        </p:txBody>
      </p:sp>
    </p:spTree>
    <p:extLst>
      <p:ext uri="{BB962C8B-B14F-4D97-AF65-F5344CB8AC3E}">
        <p14:creationId xmlns:p14="http://schemas.microsoft.com/office/powerpoint/2010/main" val="3761712193"/>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4.svg"/><Relationship Id="rId2" Type="http://schemas.openxmlformats.org/officeDocument/2006/relationships/image" Target="../media/image23.png"/><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6.svg"/><Relationship Id="rId2" Type="http://schemas.openxmlformats.org/officeDocument/2006/relationships/image" Target="../media/image25.png"/><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4.xml"/><Relationship Id="rId4" Type="http://schemas.openxmlformats.org/officeDocument/2006/relationships/image" Target="../media/image1.jpg"/></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CCF62-1ED7-42CB-B251-D855A57554B0}"/>
              </a:ext>
            </a:extLst>
          </p:cNvPr>
          <p:cNvSpPr>
            <a:spLocks noGrp="1"/>
          </p:cNvSpPr>
          <p:nvPr>
            <p:ph type="title"/>
          </p:nvPr>
        </p:nvSpPr>
        <p:spPr/>
        <p:txBody>
          <a:bodyPr/>
          <a:lstStyle/>
          <a:p>
            <a:endParaRPr lang="en-US"/>
          </a:p>
        </p:txBody>
      </p:sp>
      <p:sp>
        <p:nvSpPr>
          <p:cNvPr id="6" name="Subtitle 2">
            <a:extLst>
              <a:ext uri="{FF2B5EF4-FFF2-40B4-BE49-F238E27FC236}">
                <a16:creationId xmlns:a16="http://schemas.microsoft.com/office/drawing/2014/main" id="{2F7D2B8A-D643-46E4-A7EF-AAD331938F8D}"/>
              </a:ext>
            </a:extLst>
          </p:cNvPr>
          <p:cNvSpPr>
            <a:spLocks noGrp="1"/>
          </p:cNvSpPr>
          <p:nvPr>
            <p:ph idx="1"/>
          </p:nvPr>
        </p:nvSpPr>
        <p:spPr>
          <a:xfrm>
            <a:off x="611554" y="4928332"/>
            <a:ext cx="10515600" cy="1730375"/>
          </a:xfrm>
        </p:spPr>
        <p:txBody>
          <a:bodyPr vert="horz" lIns="91440" tIns="45720" rIns="91440" bIns="45720" rtlCol="0">
            <a:normAutofit/>
          </a:bodyPr>
          <a:lstStyle/>
          <a:p>
            <a:pPr marL="0" indent="0" algn="l">
              <a:buNone/>
            </a:pPr>
            <a:r>
              <a:rPr lang="en-US" dirty="0">
                <a:solidFill>
                  <a:srgbClr val="000000"/>
                </a:solidFill>
              </a:rPr>
              <a:t>Lauren M. Osborne, MD</a:t>
            </a:r>
          </a:p>
          <a:p>
            <a:pPr marL="457200" lvl="1" indent="0">
              <a:buNone/>
            </a:pPr>
            <a:r>
              <a:rPr lang="en-US" sz="2000" dirty="0">
                <a:solidFill>
                  <a:srgbClr val="000000"/>
                </a:solidFill>
              </a:rPr>
              <a:t>Assistant Professor of Psychiatry &amp; Behavioral Sciences and of Gynecology &amp; Obstetrics</a:t>
            </a:r>
          </a:p>
          <a:p>
            <a:pPr marL="457200" lvl="1" indent="0">
              <a:buNone/>
            </a:pPr>
            <a:r>
              <a:rPr lang="en-US" sz="2000" dirty="0">
                <a:solidFill>
                  <a:srgbClr val="000000"/>
                </a:solidFill>
              </a:rPr>
              <a:t>Assistant Director, Women’s Mood Disorders Center</a:t>
            </a:r>
          </a:p>
          <a:p>
            <a:pPr marL="457200" lvl="1" indent="0">
              <a:buNone/>
            </a:pPr>
            <a:r>
              <a:rPr lang="en-US" sz="2000" dirty="0">
                <a:solidFill>
                  <a:srgbClr val="000000"/>
                </a:solidFill>
              </a:rPr>
              <a:t>Johns Hopkins University School of Medicine</a:t>
            </a:r>
          </a:p>
        </p:txBody>
      </p:sp>
      <p:sp>
        <p:nvSpPr>
          <p:cNvPr id="4" name="Rectangle 3">
            <a:extLst>
              <a:ext uri="{FF2B5EF4-FFF2-40B4-BE49-F238E27FC236}">
                <a16:creationId xmlns:a16="http://schemas.microsoft.com/office/drawing/2014/main" id="{50FA0F74-A333-490E-B6E0-E180C18CA0DB}"/>
              </a:ext>
            </a:extLst>
          </p:cNvPr>
          <p:cNvSpPr/>
          <p:nvPr/>
        </p:nvSpPr>
        <p:spPr>
          <a:xfrm>
            <a:off x="0" y="0"/>
            <a:ext cx="12192000" cy="4751754"/>
          </a:xfrm>
          <a:prstGeom prst="rect">
            <a:avLst/>
          </a:prstGeom>
          <a:solidFill>
            <a:srgbClr val="D1F3FF"/>
          </a:solidFill>
          <a:ln w="508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1">
            <a:extLst>
              <a:ext uri="{FF2B5EF4-FFF2-40B4-BE49-F238E27FC236}">
                <a16:creationId xmlns:a16="http://schemas.microsoft.com/office/drawing/2014/main" id="{A7CD1EC2-E183-462A-A113-FF7235DE04E1}"/>
              </a:ext>
            </a:extLst>
          </p:cNvPr>
          <p:cNvSpPr txBox="1">
            <a:spLocks/>
          </p:cNvSpPr>
          <p:nvPr/>
        </p:nvSpPr>
        <p:spPr>
          <a:xfrm>
            <a:off x="171041" y="864006"/>
            <a:ext cx="9833548" cy="332328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t>Determining Risk and</a:t>
            </a:r>
            <a:br>
              <a:rPr lang="en-US" sz="4000" dirty="0"/>
            </a:br>
            <a:r>
              <a:rPr lang="en-US" sz="4000" dirty="0"/>
              <a:t>Handling Emergencies in the Perinatal Patient</a:t>
            </a:r>
          </a:p>
        </p:txBody>
      </p:sp>
      <p:sp>
        <p:nvSpPr>
          <p:cNvPr id="7" name="Parallelogram 6">
            <a:extLst>
              <a:ext uri="{FF2B5EF4-FFF2-40B4-BE49-F238E27FC236}">
                <a16:creationId xmlns:a16="http://schemas.microsoft.com/office/drawing/2014/main" id="{5A255014-4B64-4497-9C1D-1998E61AC918}"/>
              </a:ext>
            </a:extLst>
          </p:cNvPr>
          <p:cNvSpPr/>
          <p:nvPr/>
        </p:nvSpPr>
        <p:spPr>
          <a:xfrm>
            <a:off x="305517" y="5051301"/>
            <a:ext cx="306037" cy="238539"/>
          </a:xfrm>
          <a:prstGeom prst="parallelogram">
            <a:avLst/>
          </a:prstGeom>
          <a:solidFill>
            <a:srgbClr val="327476"/>
          </a:solidFill>
          <a:ln>
            <a:solidFill>
              <a:srgbClr val="3274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99965" y="5187041"/>
            <a:ext cx="2088448" cy="1670959"/>
          </a:xfrm>
          <a:prstGeom prst="rect">
            <a:avLst/>
          </a:prstGeom>
        </p:spPr>
      </p:pic>
    </p:spTree>
    <p:extLst>
      <p:ext uri="{BB962C8B-B14F-4D97-AF65-F5344CB8AC3E}">
        <p14:creationId xmlns:p14="http://schemas.microsoft.com/office/powerpoint/2010/main" val="30251747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14B0DA5E-0387-414C-928B-FAE4CAA75682}"/>
              </a:ext>
            </a:extLst>
          </p:cNvPr>
          <p:cNvSpPr/>
          <p:nvPr/>
        </p:nvSpPr>
        <p:spPr>
          <a:xfrm>
            <a:off x="309082" y="1482725"/>
            <a:ext cx="3658552" cy="4178708"/>
          </a:xfrm>
          <a:prstGeom prst="rect">
            <a:avLst/>
          </a:prstGeom>
          <a:solidFill>
            <a:srgbClr val="D1F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38150" y="1482725"/>
            <a:ext cx="3362325" cy="3892550"/>
          </a:xfrm>
        </p:spPr>
        <p:txBody>
          <a:bodyPr>
            <a:normAutofit/>
          </a:bodyPr>
          <a:lstStyle/>
          <a:p>
            <a:pPr algn="r"/>
            <a:r>
              <a:rPr lang="en-US" dirty="0"/>
              <a:t>What Does the Doctor Need to Ask?</a:t>
            </a:r>
          </a:p>
        </p:txBody>
      </p:sp>
      <p:cxnSp>
        <p:nvCxnSpPr>
          <p:cNvPr id="8" name="Straight Connector 7">
            <a:extLst>
              <a:ext uri="{FF2B5EF4-FFF2-40B4-BE49-F238E27FC236}">
                <a16:creationId xmlns:a16="http://schemas.microsoft.com/office/drawing/2014/main" id="{776AFB99-2022-4481-8CF6-0EF8448AFDDC}"/>
              </a:ext>
            </a:extLst>
          </p:cNvPr>
          <p:cNvCxnSpPr/>
          <p:nvPr/>
        </p:nvCxnSpPr>
        <p:spPr>
          <a:xfrm>
            <a:off x="4209197" y="1604962"/>
            <a:ext cx="0" cy="3648075"/>
          </a:xfrm>
          <a:prstGeom prst="line">
            <a:avLst/>
          </a:prstGeom>
          <a:ln w="76200">
            <a:solidFill>
              <a:srgbClr val="83C4C7"/>
            </a:solidFill>
          </a:ln>
        </p:spPr>
        <p:style>
          <a:lnRef idx="1">
            <a:schemeClr val="accent2"/>
          </a:lnRef>
          <a:fillRef idx="0">
            <a:schemeClr val="accent2"/>
          </a:fillRef>
          <a:effectRef idx="0">
            <a:schemeClr val="accent2"/>
          </a:effectRef>
          <a:fontRef idx="minor">
            <a:schemeClr val="tx1"/>
          </a:fontRef>
        </p:style>
      </p:cxnSp>
      <p:sp>
        <p:nvSpPr>
          <p:cNvPr id="24" name="TextBox 23">
            <a:extLst>
              <a:ext uri="{FF2B5EF4-FFF2-40B4-BE49-F238E27FC236}">
                <a16:creationId xmlns:a16="http://schemas.microsoft.com/office/drawing/2014/main" id="{335E39FF-F9A2-4855-BAB3-5E374E9A2E55}"/>
              </a:ext>
            </a:extLst>
          </p:cNvPr>
          <p:cNvSpPr txBox="1"/>
          <p:nvPr/>
        </p:nvSpPr>
        <p:spPr>
          <a:xfrm>
            <a:off x="5042243" y="1436037"/>
            <a:ext cx="4991101" cy="400110"/>
          </a:xfrm>
          <a:prstGeom prst="rect">
            <a:avLst/>
          </a:prstGeom>
          <a:noFill/>
        </p:spPr>
        <p:txBody>
          <a:bodyPr wrap="square" rtlCol="0">
            <a:spAutoFit/>
          </a:bodyPr>
          <a:lstStyle/>
          <a:p>
            <a:r>
              <a:rPr lang="en-US" sz="2000" dirty="0"/>
              <a:t>Thoughts of harm to baby and self</a:t>
            </a:r>
          </a:p>
        </p:txBody>
      </p:sp>
      <p:sp>
        <p:nvSpPr>
          <p:cNvPr id="27" name="TextBox 26">
            <a:extLst>
              <a:ext uri="{FF2B5EF4-FFF2-40B4-BE49-F238E27FC236}">
                <a16:creationId xmlns:a16="http://schemas.microsoft.com/office/drawing/2014/main" id="{335E39FF-F9A2-4855-BAB3-5E374E9A2E55}"/>
              </a:ext>
            </a:extLst>
          </p:cNvPr>
          <p:cNvSpPr txBox="1"/>
          <p:nvPr/>
        </p:nvSpPr>
        <p:spPr>
          <a:xfrm>
            <a:off x="5042243" y="4243737"/>
            <a:ext cx="4991101" cy="400110"/>
          </a:xfrm>
          <a:prstGeom prst="rect">
            <a:avLst/>
          </a:prstGeom>
          <a:noFill/>
        </p:spPr>
        <p:txBody>
          <a:bodyPr wrap="square" rtlCol="0">
            <a:spAutoFit/>
          </a:bodyPr>
          <a:lstStyle/>
          <a:p>
            <a:r>
              <a:rPr lang="en-US" sz="2000" dirty="0"/>
              <a:t>Why fear of windows?</a:t>
            </a:r>
          </a:p>
        </p:txBody>
      </p:sp>
      <p:sp>
        <p:nvSpPr>
          <p:cNvPr id="28" name="TextBox 27">
            <a:extLst>
              <a:ext uri="{FF2B5EF4-FFF2-40B4-BE49-F238E27FC236}">
                <a16:creationId xmlns:a16="http://schemas.microsoft.com/office/drawing/2014/main" id="{335E39FF-F9A2-4855-BAB3-5E374E9A2E55}"/>
              </a:ext>
            </a:extLst>
          </p:cNvPr>
          <p:cNvSpPr txBox="1"/>
          <p:nvPr/>
        </p:nvSpPr>
        <p:spPr>
          <a:xfrm>
            <a:off x="5042243" y="4889499"/>
            <a:ext cx="4991101" cy="400110"/>
          </a:xfrm>
          <a:prstGeom prst="rect">
            <a:avLst/>
          </a:prstGeom>
          <a:noFill/>
        </p:spPr>
        <p:txBody>
          <a:bodyPr wrap="square" rtlCol="0">
            <a:spAutoFit/>
          </a:bodyPr>
          <a:lstStyle/>
          <a:p>
            <a:r>
              <a:rPr lang="en-US" sz="2000" dirty="0"/>
              <a:t> Special powers, unusual beliefs?</a:t>
            </a:r>
          </a:p>
        </p:txBody>
      </p:sp>
      <p:sp>
        <p:nvSpPr>
          <p:cNvPr id="21" name="TextBox 20">
            <a:extLst>
              <a:ext uri="{FF2B5EF4-FFF2-40B4-BE49-F238E27FC236}">
                <a16:creationId xmlns:a16="http://schemas.microsoft.com/office/drawing/2014/main" id="{335E39FF-F9A2-4855-BAB3-5E374E9A2E55}"/>
              </a:ext>
            </a:extLst>
          </p:cNvPr>
          <p:cNvSpPr txBox="1"/>
          <p:nvPr/>
        </p:nvSpPr>
        <p:spPr>
          <a:xfrm>
            <a:off x="5042243" y="2099533"/>
            <a:ext cx="4991101" cy="707886"/>
          </a:xfrm>
          <a:prstGeom prst="rect">
            <a:avLst/>
          </a:prstGeom>
          <a:noFill/>
        </p:spPr>
        <p:txBody>
          <a:bodyPr wrap="square" rtlCol="0">
            <a:spAutoFit/>
          </a:bodyPr>
          <a:lstStyle/>
          <a:p>
            <a:r>
              <a:rPr lang="en-US" sz="2000" dirty="0"/>
              <a:t>Why does patient believe no one else can care for baby?</a:t>
            </a:r>
          </a:p>
        </p:txBody>
      </p:sp>
      <p:sp>
        <p:nvSpPr>
          <p:cNvPr id="29" name="TextBox 28">
            <a:extLst>
              <a:ext uri="{FF2B5EF4-FFF2-40B4-BE49-F238E27FC236}">
                <a16:creationId xmlns:a16="http://schemas.microsoft.com/office/drawing/2014/main" id="{335E39FF-F9A2-4855-BAB3-5E374E9A2E55}"/>
              </a:ext>
            </a:extLst>
          </p:cNvPr>
          <p:cNvSpPr txBox="1"/>
          <p:nvPr/>
        </p:nvSpPr>
        <p:spPr>
          <a:xfrm>
            <a:off x="5042243" y="3048719"/>
            <a:ext cx="4991101" cy="400110"/>
          </a:xfrm>
          <a:prstGeom prst="rect">
            <a:avLst/>
          </a:prstGeom>
          <a:noFill/>
        </p:spPr>
        <p:txBody>
          <a:bodyPr wrap="square" rtlCol="0">
            <a:spAutoFit/>
          </a:bodyPr>
          <a:lstStyle/>
          <a:p>
            <a:r>
              <a:rPr lang="en-US" sz="2000" dirty="0"/>
              <a:t>Why does patient watch sleeping baby?</a:t>
            </a:r>
          </a:p>
        </p:txBody>
      </p:sp>
      <p:sp>
        <p:nvSpPr>
          <p:cNvPr id="30" name="TextBox 29">
            <a:extLst>
              <a:ext uri="{FF2B5EF4-FFF2-40B4-BE49-F238E27FC236}">
                <a16:creationId xmlns:a16="http://schemas.microsoft.com/office/drawing/2014/main" id="{335E39FF-F9A2-4855-BAB3-5E374E9A2E55}"/>
              </a:ext>
            </a:extLst>
          </p:cNvPr>
          <p:cNvSpPr txBox="1"/>
          <p:nvPr/>
        </p:nvSpPr>
        <p:spPr>
          <a:xfrm>
            <a:off x="5042243" y="3643562"/>
            <a:ext cx="4991101" cy="400110"/>
          </a:xfrm>
          <a:prstGeom prst="rect">
            <a:avLst/>
          </a:prstGeom>
          <a:noFill/>
        </p:spPr>
        <p:txBody>
          <a:bodyPr wrap="square" rtlCol="0">
            <a:spAutoFit/>
          </a:bodyPr>
          <a:lstStyle/>
          <a:p>
            <a:r>
              <a:rPr lang="en-US" sz="2000" dirty="0"/>
              <a:t>Why is patient not sleeping?</a:t>
            </a:r>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9965" y="5187041"/>
            <a:ext cx="2088448" cy="1670959"/>
          </a:xfrm>
          <a:prstGeom prst="rect">
            <a:avLst/>
          </a:prstGeom>
        </p:spPr>
      </p:pic>
    </p:spTree>
    <p:extLst>
      <p:ext uri="{BB962C8B-B14F-4D97-AF65-F5344CB8AC3E}">
        <p14:creationId xmlns:p14="http://schemas.microsoft.com/office/powerpoint/2010/main" val="663938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1000"/>
                                        <p:tgtEl>
                                          <p:spTgt spid="24"/>
                                        </p:tgtEl>
                                      </p:cBhvr>
                                    </p:animEffect>
                                    <p:anim calcmode="lin" valueType="num">
                                      <p:cBhvr>
                                        <p:cTn id="8" dur="1000" fill="hold"/>
                                        <p:tgtEl>
                                          <p:spTgt spid="24"/>
                                        </p:tgtEl>
                                        <p:attrNameLst>
                                          <p:attrName>ppt_x</p:attrName>
                                        </p:attrNameLst>
                                      </p:cBhvr>
                                      <p:tavLst>
                                        <p:tav tm="0">
                                          <p:val>
                                            <p:strVal val="#ppt_x"/>
                                          </p:val>
                                        </p:tav>
                                        <p:tav tm="100000">
                                          <p:val>
                                            <p:strVal val="#ppt_x"/>
                                          </p:val>
                                        </p:tav>
                                      </p:tavLst>
                                    </p:anim>
                                    <p:anim calcmode="lin" valueType="num">
                                      <p:cBhvr>
                                        <p:cTn id="9"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27"/>
                                        </p:tgtEl>
                                        <p:attrNameLst>
                                          <p:attrName>style.visibility</p:attrName>
                                        </p:attrNameLst>
                                      </p:cBhvr>
                                      <p:to>
                                        <p:strVal val="visible"/>
                                      </p:to>
                                    </p:set>
                                    <p:animEffect transition="in" filter="fade">
                                      <p:cBhvr>
                                        <p:cTn id="14" dur="1000"/>
                                        <p:tgtEl>
                                          <p:spTgt spid="27"/>
                                        </p:tgtEl>
                                      </p:cBhvr>
                                    </p:animEffect>
                                    <p:anim calcmode="lin" valueType="num">
                                      <p:cBhvr>
                                        <p:cTn id="15" dur="1000" fill="hold"/>
                                        <p:tgtEl>
                                          <p:spTgt spid="27"/>
                                        </p:tgtEl>
                                        <p:attrNameLst>
                                          <p:attrName>ppt_x</p:attrName>
                                        </p:attrNameLst>
                                      </p:cBhvr>
                                      <p:tavLst>
                                        <p:tav tm="0">
                                          <p:val>
                                            <p:strVal val="#ppt_x"/>
                                          </p:val>
                                        </p:tav>
                                        <p:tav tm="100000">
                                          <p:val>
                                            <p:strVal val="#ppt_x"/>
                                          </p:val>
                                        </p:tav>
                                      </p:tavLst>
                                    </p:anim>
                                    <p:anim calcmode="lin" valueType="num">
                                      <p:cBhvr>
                                        <p:cTn id="16"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28"/>
                                        </p:tgtEl>
                                        <p:attrNameLst>
                                          <p:attrName>style.visibility</p:attrName>
                                        </p:attrNameLst>
                                      </p:cBhvr>
                                      <p:to>
                                        <p:strVal val="visible"/>
                                      </p:to>
                                    </p:set>
                                    <p:animEffect transition="in" filter="fade">
                                      <p:cBhvr>
                                        <p:cTn id="21" dur="1000"/>
                                        <p:tgtEl>
                                          <p:spTgt spid="28"/>
                                        </p:tgtEl>
                                      </p:cBhvr>
                                    </p:animEffect>
                                    <p:anim calcmode="lin" valueType="num">
                                      <p:cBhvr>
                                        <p:cTn id="22" dur="1000" fill="hold"/>
                                        <p:tgtEl>
                                          <p:spTgt spid="28"/>
                                        </p:tgtEl>
                                        <p:attrNameLst>
                                          <p:attrName>ppt_x</p:attrName>
                                        </p:attrNameLst>
                                      </p:cBhvr>
                                      <p:tavLst>
                                        <p:tav tm="0">
                                          <p:val>
                                            <p:strVal val="#ppt_x"/>
                                          </p:val>
                                        </p:tav>
                                        <p:tav tm="100000">
                                          <p:val>
                                            <p:strVal val="#ppt_x"/>
                                          </p:val>
                                        </p:tav>
                                      </p:tavLst>
                                    </p:anim>
                                    <p:anim calcmode="lin" valueType="num">
                                      <p:cBhvr>
                                        <p:cTn id="23"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21"/>
                                        </p:tgtEl>
                                        <p:attrNameLst>
                                          <p:attrName>style.visibility</p:attrName>
                                        </p:attrNameLst>
                                      </p:cBhvr>
                                      <p:to>
                                        <p:strVal val="visible"/>
                                      </p:to>
                                    </p:set>
                                    <p:animEffect transition="in" filter="fade">
                                      <p:cBhvr>
                                        <p:cTn id="28" dur="1000"/>
                                        <p:tgtEl>
                                          <p:spTgt spid="21"/>
                                        </p:tgtEl>
                                      </p:cBhvr>
                                    </p:animEffect>
                                    <p:anim calcmode="lin" valueType="num">
                                      <p:cBhvr>
                                        <p:cTn id="29" dur="1000" fill="hold"/>
                                        <p:tgtEl>
                                          <p:spTgt spid="21"/>
                                        </p:tgtEl>
                                        <p:attrNameLst>
                                          <p:attrName>ppt_x</p:attrName>
                                        </p:attrNameLst>
                                      </p:cBhvr>
                                      <p:tavLst>
                                        <p:tav tm="0">
                                          <p:val>
                                            <p:strVal val="#ppt_x"/>
                                          </p:val>
                                        </p:tav>
                                        <p:tav tm="100000">
                                          <p:val>
                                            <p:strVal val="#ppt_x"/>
                                          </p:val>
                                        </p:tav>
                                      </p:tavLst>
                                    </p:anim>
                                    <p:anim calcmode="lin" valueType="num">
                                      <p:cBhvr>
                                        <p:cTn id="30"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29"/>
                                        </p:tgtEl>
                                        <p:attrNameLst>
                                          <p:attrName>style.visibility</p:attrName>
                                        </p:attrNameLst>
                                      </p:cBhvr>
                                      <p:to>
                                        <p:strVal val="visible"/>
                                      </p:to>
                                    </p:set>
                                    <p:animEffect transition="in" filter="fade">
                                      <p:cBhvr>
                                        <p:cTn id="35" dur="1000"/>
                                        <p:tgtEl>
                                          <p:spTgt spid="29"/>
                                        </p:tgtEl>
                                      </p:cBhvr>
                                    </p:animEffect>
                                    <p:anim calcmode="lin" valueType="num">
                                      <p:cBhvr>
                                        <p:cTn id="36" dur="1000" fill="hold"/>
                                        <p:tgtEl>
                                          <p:spTgt spid="29"/>
                                        </p:tgtEl>
                                        <p:attrNameLst>
                                          <p:attrName>ppt_x</p:attrName>
                                        </p:attrNameLst>
                                      </p:cBhvr>
                                      <p:tavLst>
                                        <p:tav tm="0">
                                          <p:val>
                                            <p:strVal val="#ppt_x"/>
                                          </p:val>
                                        </p:tav>
                                        <p:tav tm="100000">
                                          <p:val>
                                            <p:strVal val="#ppt_x"/>
                                          </p:val>
                                        </p:tav>
                                      </p:tavLst>
                                    </p:anim>
                                    <p:anim calcmode="lin" valueType="num">
                                      <p:cBhvr>
                                        <p:cTn id="37"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grpId="0" nodeType="clickEffect">
                                  <p:stCondLst>
                                    <p:cond delay="0"/>
                                  </p:stCondLst>
                                  <p:childTnLst>
                                    <p:set>
                                      <p:cBhvr>
                                        <p:cTn id="41" dur="1" fill="hold">
                                          <p:stCondLst>
                                            <p:cond delay="0"/>
                                          </p:stCondLst>
                                        </p:cTn>
                                        <p:tgtEl>
                                          <p:spTgt spid="30"/>
                                        </p:tgtEl>
                                        <p:attrNameLst>
                                          <p:attrName>style.visibility</p:attrName>
                                        </p:attrNameLst>
                                      </p:cBhvr>
                                      <p:to>
                                        <p:strVal val="visible"/>
                                      </p:to>
                                    </p:set>
                                    <p:animEffect transition="in" filter="fade">
                                      <p:cBhvr>
                                        <p:cTn id="42" dur="1000"/>
                                        <p:tgtEl>
                                          <p:spTgt spid="30"/>
                                        </p:tgtEl>
                                      </p:cBhvr>
                                    </p:animEffect>
                                    <p:anim calcmode="lin" valueType="num">
                                      <p:cBhvr>
                                        <p:cTn id="43" dur="1000" fill="hold"/>
                                        <p:tgtEl>
                                          <p:spTgt spid="30"/>
                                        </p:tgtEl>
                                        <p:attrNameLst>
                                          <p:attrName>ppt_x</p:attrName>
                                        </p:attrNameLst>
                                      </p:cBhvr>
                                      <p:tavLst>
                                        <p:tav tm="0">
                                          <p:val>
                                            <p:strVal val="#ppt_x"/>
                                          </p:val>
                                        </p:tav>
                                        <p:tav tm="100000">
                                          <p:val>
                                            <p:strVal val="#ppt_x"/>
                                          </p:val>
                                        </p:tav>
                                      </p:tavLst>
                                    </p:anim>
                                    <p:anim calcmode="lin" valueType="num">
                                      <p:cBhvr>
                                        <p:cTn id="44"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7" grpId="0"/>
      <p:bldP spid="28" grpId="0"/>
      <p:bldP spid="21" grpId="0"/>
      <p:bldP spid="29" grpId="0"/>
      <p:bldP spid="3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DFEB816-C22C-4BE2-A2D5-BAA46E4828C0}"/>
              </a:ext>
            </a:extLst>
          </p:cNvPr>
          <p:cNvSpPr/>
          <p:nvPr/>
        </p:nvSpPr>
        <p:spPr>
          <a:xfrm>
            <a:off x="1590267" y="16583"/>
            <a:ext cx="190826" cy="6841418"/>
          </a:xfrm>
          <a:prstGeom prst="rect">
            <a:avLst/>
          </a:prstGeom>
          <a:solidFill>
            <a:srgbClr val="327476">
              <a:alpha val="39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7764B82B-9809-4248-B896-07534AC272A3}"/>
              </a:ext>
            </a:extLst>
          </p:cNvPr>
          <p:cNvSpPr/>
          <p:nvPr/>
        </p:nvSpPr>
        <p:spPr>
          <a:xfrm>
            <a:off x="981182" y="16583"/>
            <a:ext cx="518449" cy="6841418"/>
          </a:xfrm>
          <a:prstGeom prst="rect">
            <a:avLst/>
          </a:prstGeom>
          <a:solidFill>
            <a:srgbClr val="327476">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83C4BA86-DA8A-4B42-9A6B-F4733ACE2BEE}"/>
              </a:ext>
            </a:extLst>
          </p:cNvPr>
          <p:cNvSpPr/>
          <p:nvPr/>
        </p:nvSpPr>
        <p:spPr>
          <a:xfrm>
            <a:off x="-1" y="16583"/>
            <a:ext cx="890548" cy="6841418"/>
          </a:xfrm>
          <a:prstGeom prst="rect">
            <a:avLst/>
          </a:prstGeom>
          <a:solidFill>
            <a:srgbClr val="32747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Top Corners Rounded 4">
            <a:extLst>
              <a:ext uri="{FF2B5EF4-FFF2-40B4-BE49-F238E27FC236}">
                <a16:creationId xmlns:a16="http://schemas.microsoft.com/office/drawing/2014/main" id="{EDBFCEDA-810A-48D9-8DF8-52451ED225E9}"/>
              </a:ext>
            </a:extLst>
          </p:cNvPr>
          <p:cNvSpPr/>
          <p:nvPr/>
        </p:nvSpPr>
        <p:spPr>
          <a:xfrm rot="5400000">
            <a:off x="246683" y="1903230"/>
            <a:ext cx="2321393" cy="2814763"/>
          </a:xfrm>
          <a:prstGeom prst="round2SameRect">
            <a:avLst/>
          </a:prstGeom>
          <a:solidFill>
            <a:srgbClr val="D1F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68B1E993-D472-4702-A941-93A9B14CC2F6}"/>
              </a:ext>
            </a:extLst>
          </p:cNvPr>
          <p:cNvSpPr/>
          <p:nvPr/>
        </p:nvSpPr>
        <p:spPr>
          <a:xfrm>
            <a:off x="3618524" y="707666"/>
            <a:ext cx="518449" cy="5613621"/>
          </a:xfrm>
          <a:prstGeom prst="rect">
            <a:avLst/>
          </a:prstGeom>
          <a:solidFill>
            <a:srgbClr val="327476">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Diagram 5">
            <a:extLst>
              <a:ext uri="{FF2B5EF4-FFF2-40B4-BE49-F238E27FC236}">
                <a16:creationId xmlns:a16="http://schemas.microsoft.com/office/drawing/2014/main" id="{E3766E18-DE26-4498-862F-1BE2A9A51591}"/>
              </a:ext>
            </a:extLst>
          </p:cNvPr>
          <p:cNvGraphicFramePr/>
          <p:nvPr>
            <p:extLst>
              <p:ext uri="{D42A27DB-BD31-4B8C-83A1-F6EECF244321}">
                <p14:modId xmlns:p14="http://schemas.microsoft.com/office/powerpoint/2010/main" val="316822694"/>
              </p:ext>
            </p:extLst>
          </p:nvPr>
        </p:nvGraphicFramePr>
        <p:xfrm>
          <a:off x="3753696" y="634507"/>
          <a:ext cx="7244862" cy="57599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a:xfrm>
            <a:off x="55659" y="2420947"/>
            <a:ext cx="4467975" cy="1561258"/>
          </a:xfrm>
        </p:spPr>
        <p:txBody>
          <a:bodyPr>
            <a:normAutofit/>
          </a:bodyPr>
          <a:lstStyle/>
          <a:p>
            <a:r>
              <a:rPr lang="en-US" sz="3600" dirty="0"/>
              <a:t>Case </a:t>
            </a:r>
            <a:br>
              <a:rPr lang="en-US" sz="3600" dirty="0"/>
            </a:br>
            <a:r>
              <a:rPr lang="en-US" sz="3600" dirty="0"/>
              <a:t>presentation</a:t>
            </a:r>
          </a:p>
        </p:txBody>
      </p:sp>
    </p:spTree>
    <p:extLst>
      <p:ext uri="{BB962C8B-B14F-4D97-AF65-F5344CB8AC3E}">
        <p14:creationId xmlns:p14="http://schemas.microsoft.com/office/powerpoint/2010/main" val="2365713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rgbClr val="FFFFFF"/>
                </a:solidFill>
              </a:rPr>
              <a:t>Key Elements of Interview</a:t>
            </a:r>
          </a:p>
        </p:txBody>
      </p:sp>
      <p:graphicFrame>
        <p:nvGraphicFramePr>
          <p:cNvPr id="5" name="Content Placeholder 2">
            <a:extLst>
              <a:ext uri="{FF2B5EF4-FFF2-40B4-BE49-F238E27FC236}">
                <a16:creationId xmlns:a16="http://schemas.microsoft.com/office/drawing/2014/main" id="{FEF3325A-12CE-44CE-8298-8EF22DC0A423}"/>
              </a:ext>
            </a:extLst>
          </p:cNvPr>
          <p:cNvGraphicFramePr>
            <a:graphicFrameLocks noGrp="1"/>
          </p:cNvGraphicFramePr>
          <p:nvPr>
            <p:ph sz="half" idx="1"/>
            <p:extLst>
              <p:ext uri="{D42A27DB-BD31-4B8C-83A1-F6EECF244321}">
                <p14:modId xmlns:p14="http://schemas.microsoft.com/office/powerpoint/2010/main" val="449112853"/>
              </p:ext>
            </p:extLst>
          </p:nvPr>
        </p:nvGraphicFramePr>
        <p:xfrm>
          <a:off x="4937760" y="1032682"/>
          <a:ext cx="6263640" cy="49568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Arrow: Pentagon 5">
            <a:extLst>
              <a:ext uri="{FF2B5EF4-FFF2-40B4-BE49-F238E27FC236}">
                <a16:creationId xmlns:a16="http://schemas.microsoft.com/office/drawing/2014/main" id="{DCB185CE-B06B-494A-856E-1ECF47FF5C2A}"/>
              </a:ext>
            </a:extLst>
          </p:cNvPr>
          <p:cNvSpPr/>
          <p:nvPr/>
        </p:nvSpPr>
        <p:spPr>
          <a:xfrm>
            <a:off x="341907" y="1968547"/>
            <a:ext cx="3164620" cy="2274073"/>
          </a:xfrm>
          <a:prstGeom prst="homePlate">
            <a:avLst>
              <a:gd name="adj" fmla="val 22727"/>
            </a:avLst>
          </a:prstGeom>
          <a:solidFill>
            <a:srgbClr val="83C4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lumMod val="85000"/>
                    <a:lumOff val="15000"/>
                  </a:schemeClr>
                </a:solidFill>
              </a:rPr>
              <a:t>Key Elements of Interview</a:t>
            </a:r>
          </a:p>
        </p:txBody>
      </p:sp>
    </p:spTree>
    <p:extLst>
      <p:ext uri="{BB962C8B-B14F-4D97-AF65-F5344CB8AC3E}">
        <p14:creationId xmlns:p14="http://schemas.microsoft.com/office/powerpoint/2010/main" val="36248672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sosceles Triangle 4">
            <a:extLst>
              <a:ext uri="{FF2B5EF4-FFF2-40B4-BE49-F238E27FC236}">
                <a16:creationId xmlns:a16="http://schemas.microsoft.com/office/drawing/2014/main" id="{E6C3E6FD-E4C3-47DC-9539-D42BF0FAEF3E}"/>
              </a:ext>
            </a:extLst>
          </p:cNvPr>
          <p:cNvSpPr/>
          <p:nvPr/>
        </p:nvSpPr>
        <p:spPr>
          <a:xfrm rot="7830906">
            <a:off x="6367239" y="2684320"/>
            <a:ext cx="9236145" cy="4718112"/>
          </a:xfrm>
          <a:prstGeom prst="triangle">
            <a:avLst>
              <a:gd name="adj" fmla="val 59904"/>
            </a:avLst>
          </a:prstGeom>
          <a:solidFill>
            <a:srgbClr val="B2DA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27476"/>
              </a:solidFill>
            </a:endParaRPr>
          </a:p>
        </p:txBody>
      </p:sp>
      <p:sp>
        <p:nvSpPr>
          <p:cNvPr id="2" name="Title 1"/>
          <p:cNvSpPr>
            <a:spLocks noGrp="1"/>
          </p:cNvSpPr>
          <p:nvPr>
            <p:ph type="title"/>
          </p:nvPr>
        </p:nvSpPr>
        <p:spPr/>
        <p:txBody>
          <a:bodyPr>
            <a:normAutofit/>
          </a:bodyPr>
          <a:lstStyle/>
          <a:p>
            <a:r>
              <a:rPr lang="en-US" sz="4000" dirty="0"/>
              <a:t>Assessment of Thoughts of Harming the Infant</a:t>
            </a:r>
          </a:p>
        </p:txBody>
      </p:sp>
      <p:sp>
        <p:nvSpPr>
          <p:cNvPr id="8" name="Content Placeholder 7"/>
          <p:cNvSpPr>
            <a:spLocks noGrp="1"/>
          </p:cNvSpPr>
          <p:nvPr>
            <p:ph idx="1"/>
          </p:nvPr>
        </p:nvSpPr>
        <p:spPr>
          <a:xfrm>
            <a:off x="8299063" y="6048011"/>
            <a:ext cx="3892937" cy="889728"/>
          </a:xfrm>
        </p:spPr>
        <p:txBody>
          <a:bodyPr>
            <a:normAutofit lnSpcReduction="10000"/>
          </a:bodyPr>
          <a:lstStyle/>
          <a:p>
            <a:pPr marL="0" indent="0">
              <a:buNone/>
            </a:pPr>
            <a:r>
              <a:rPr lang="en-US" sz="1500" dirty="0"/>
              <a:t>Osborne &amp; Payne, CLINICAL UPDATES IN WOMEN’S HEALTH CARE: </a:t>
            </a:r>
            <a:r>
              <a:rPr lang="en-US" sz="1500" i="1" dirty="0"/>
              <a:t>Mood and Anxiety Disorders </a:t>
            </a:r>
            <a:r>
              <a:rPr lang="en-US" sz="1500" dirty="0"/>
              <a:t>ACOG, Volume XVI, Number 5, September 2017 </a:t>
            </a:r>
          </a:p>
          <a:p>
            <a:pPr marL="0" indent="0">
              <a:buNone/>
            </a:pPr>
            <a:endParaRPr lang="en-US" dirty="0"/>
          </a:p>
          <a:p>
            <a:endParaRPr lang="en-US" dirty="0"/>
          </a:p>
        </p:txBody>
      </p:sp>
      <p:graphicFrame>
        <p:nvGraphicFramePr>
          <p:cNvPr id="6" name="Diagram 5">
            <a:extLst>
              <a:ext uri="{FF2B5EF4-FFF2-40B4-BE49-F238E27FC236}">
                <a16:creationId xmlns:a16="http://schemas.microsoft.com/office/drawing/2014/main" id="{69D1C6EC-CCBA-48DB-8106-C822E5FE1930}"/>
              </a:ext>
            </a:extLst>
          </p:cNvPr>
          <p:cNvGraphicFramePr/>
          <p:nvPr>
            <p:extLst>
              <p:ext uri="{D42A27DB-BD31-4B8C-83A1-F6EECF244321}">
                <p14:modId xmlns:p14="http://schemas.microsoft.com/office/powerpoint/2010/main" val="3499455361"/>
              </p:ext>
            </p:extLst>
          </p:nvPr>
        </p:nvGraphicFramePr>
        <p:xfrm>
          <a:off x="650204" y="956733"/>
          <a:ext cx="10703596" cy="58252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26097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lowchart: Off-page Connector 8">
            <a:extLst>
              <a:ext uri="{FF2B5EF4-FFF2-40B4-BE49-F238E27FC236}">
                <a16:creationId xmlns:a16="http://schemas.microsoft.com/office/drawing/2014/main" id="{3016A72B-5E0D-484F-A5CB-FCCF92FFE56B}"/>
              </a:ext>
            </a:extLst>
          </p:cNvPr>
          <p:cNvSpPr/>
          <p:nvPr/>
        </p:nvSpPr>
        <p:spPr>
          <a:xfrm>
            <a:off x="405508" y="1062850"/>
            <a:ext cx="2488759" cy="7238311"/>
          </a:xfrm>
          <a:prstGeom prst="flowChartOffpageConnector">
            <a:avLst/>
          </a:prstGeom>
          <a:solidFill>
            <a:srgbClr val="327476"/>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ln w="0"/>
              <a:solidFill>
                <a:schemeClr val="tx1"/>
              </a:solidFill>
              <a:effectLst>
                <a:outerShdw blurRad="38100" dist="19050" dir="2700000" algn="tl" rotWithShape="0">
                  <a:schemeClr val="dk1">
                    <a:alpha val="40000"/>
                  </a:schemeClr>
                </a:outerShdw>
              </a:effectLst>
            </a:endParaRPr>
          </a:p>
        </p:txBody>
      </p:sp>
      <p:sp>
        <p:nvSpPr>
          <p:cNvPr id="8" name="Flowchart: Off-page Connector 7">
            <a:extLst>
              <a:ext uri="{FF2B5EF4-FFF2-40B4-BE49-F238E27FC236}">
                <a16:creationId xmlns:a16="http://schemas.microsoft.com/office/drawing/2014/main" id="{6438897B-F65A-4385-9EFF-666E17699552}"/>
              </a:ext>
            </a:extLst>
          </p:cNvPr>
          <p:cNvSpPr/>
          <p:nvPr/>
        </p:nvSpPr>
        <p:spPr>
          <a:xfrm>
            <a:off x="405510" y="471831"/>
            <a:ext cx="2488759" cy="3151340"/>
          </a:xfrm>
          <a:prstGeom prst="flowChartOffpageConnector">
            <a:avLst/>
          </a:prstGeom>
          <a:solidFill>
            <a:schemeClr val="accent3">
              <a:lumMod val="7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ln w="0"/>
              <a:solidFill>
                <a:schemeClr val="tx1"/>
              </a:solidFill>
              <a:effectLst>
                <a:outerShdw blurRad="38100" dist="19050" dir="2700000" algn="tl" rotWithShape="0">
                  <a:schemeClr val="dk1">
                    <a:alpha val="40000"/>
                  </a:schemeClr>
                </a:outerShdw>
              </a:effectLst>
            </a:endParaRPr>
          </a:p>
        </p:txBody>
      </p:sp>
      <p:sp>
        <p:nvSpPr>
          <p:cNvPr id="6" name="Flowchart: Off-page Connector 5">
            <a:extLst>
              <a:ext uri="{FF2B5EF4-FFF2-40B4-BE49-F238E27FC236}">
                <a16:creationId xmlns:a16="http://schemas.microsoft.com/office/drawing/2014/main" id="{93D8C669-66FE-4D6E-AAF4-7FD13D8C57D9}"/>
              </a:ext>
            </a:extLst>
          </p:cNvPr>
          <p:cNvSpPr/>
          <p:nvPr/>
        </p:nvSpPr>
        <p:spPr>
          <a:xfrm>
            <a:off x="405512" y="0"/>
            <a:ext cx="2488759" cy="3013545"/>
          </a:xfrm>
          <a:prstGeom prst="flowChartOffpageConnector">
            <a:avLst/>
          </a:prstGeom>
          <a:solidFill>
            <a:schemeClr val="accent3">
              <a:lumMod val="40000"/>
              <a:lumOff val="6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n w="0"/>
                <a:solidFill>
                  <a:schemeClr val="tx1"/>
                </a:solidFill>
                <a:effectLst>
                  <a:outerShdw blurRad="38100" dist="19050" dir="2700000" algn="tl" rotWithShape="0">
                    <a:schemeClr val="dk1">
                      <a:alpha val="40000"/>
                    </a:schemeClr>
                  </a:outerShdw>
                </a:effectLst>
              </a:rPr>
              <a:t>This patient is </a:t>
            </a:r>
            <a:r>
              <a:rPr lang="en-US" sz="3200" u="sng" dirty="0">
                <a:ln w="0"/>
                <a:solidFill>
                  <a:schemeClr val="tx1"/>
                </a:solidFill>
                <a:effectLst>
                  <a:outerShdw blurRad="38100" dist="19050" dir="2700000" algn="tl" rotWithShape="0">
                    <a:schemeClr val="dk1">
                      <a:alpha val="40000"/>
                    </a:schemeClr>
                  </a:outerShdw>
                </a:effectLst>
              </a:rPr>
              <a:t>not safe</a:t>
            </a:r>
            <a:r>
              <a:rPr lang="en-US" sz="3200" dirty="0">
                <a:ln w="0"/>
                <a:solidFill>
                  <a:schemeClr val="tx1"/>
                </a:solidFill>
                <a:effectLst>
                  <a:outerShdw blurRad="38100" dist="19050" dir="2700000" algn="tl" rotWithShape="0">
                    <a:schemeClr val="dk1">
                      <a:alpha val="40000"/>
                    </a:schemeClr>
                  </a:outerShdw>
                </a:effectLst>
              </a:rPr>
              <a:t> to leave! </a:t>
            </a:r>
          </a:p>
        </p:txBody>
      </p:sp>
      <p:sp>
        <p:nvSpPr>
          <p:cNvPr id="3" name="Diamond 2">
            <a:extLst>
              <a:ext uri="{FF2B5EF4-FFF2-40B4-BE49-F238E27FC236}">
                <a16:creationId xmlns:a16="http://schemas.microsoft.com/office/drawing/2014/main" id="{3B40A82E-D096-48B0-BF9F-513F9A3D50D6}"/>
              </a:ext>
            </a:extLst>
          </p:cNvPr>
          <p:cNvSpPr/>
          <p:nvPr/>
        </p:nvSpPr>
        <p:spPr>
          <a:xfrm>
            <a:off x="4490498" y="91440"/>
            <a:ext cx="6675119" cy="6675119"/>
          </a:xfrm>
          <a:prstGeom prst="diamond">
            <a:avLst/>
          </a:prstGeom>
          <a:solidFill>
            <a:srgbClr val="327476"/>
          </a:solidFill>
        </p:spPr>
        <p:style>
          <a:lnRef idx="0">
            <a:schemeClr val="dk1">
              <a:hueOff val="0"/>
              <a:satOff val="0"/>
              <a:lumOff val="0"/>
              <a:alphaOff val="0"/>
            </a:schemeClr>
          </a:lnRef>
          <a:fillRef idx="1">
            <a:scrgbClr r="0" g="0" b="0"/>
          </a:fillRef>
          <a:effectRef idx="0">
            <a:schemeClr val="accent5">
              <a:tint val="40000"/>
              <a:hueOff val="0"/>
              <a:satOff val="0"/>
              <a:lumOff val="0"/>
              <a:alphaOff val="0"/>
            </a:schemeClr>
          </a:effectRef>
          <a:fontRef idx="minor">
            <a:schemeClr val="dk1">
              <a:hueOff val="0"/>
              <a:satOff val="0"/>
              <a:lumOff val="0"/>
              <a:alphaOff val="0"/>
            </a:schemeClr>
          </a:fontRef>
        </p:style>
      </p:sp>
      <p:sp>
        <p:nvSpPr>
          <p:cNvPr id="4" name="Freeform: Shape 3">
            <a:extLst>
              <a:ext uri="{FF2B5EF4-FFF2-40B4-BE49-F238E27FC236}">
                <a16:creationId xmlns:a16="http://schemas.microsoft.com/office/drawing/2014/main" id="{BCC66F80-9CB6-4397-91DE-6343276C8459}"/>
              </a:ext>
            </a:extLst>
          </p:cNvPr>
          <p:cNvSpPr/>
          <p:nvPr/>
        </p:nvSpPr>
        <p:spPr>
          <a:xfrm>
            <a:off x="5124634" y="725576"/>
            <a:ext cx="2603296" cy="2603296"/>
          </a:xfrm>
          <a:custGeom>
            <a:avLst/>
            <a:gdLst>
              <a:gd name="connsiteX0" fmla="*/ 0 w 2603296"/>
              <a:gd name="connsiteY0" fmla="*/ 433891 h 2603296"/>
              <a:gd name="connsiteX1" fmla="*/ 433891 w 2603296"/>
              <a:gd name="connsiteY1" fmla="*/ 0 h 2603296"/>
              <a:gd name="connsiteX2" fmla="*/ 2169405 w 2603296"/>
              <a:gd name="connsiteY2" fmla="*/ 0 h 2603296"/>
              <a:gd name="connsiteX3" fmla="*/ 2603296 w 2603296"/>
              <a:gd name="connsiteY3" fmla="*/ 433891 h 2603296"/>
              <a:gd name="connsiteX4" fmla="*/ 2603296 w 2603296"/>
              <a:gd name="connsiteY4" fmla="*/ 2169405 h 2603296"/>
              <a:gd name="connsiteX5" fmla="*/ 2169405 w 2603296"/>
              <a:gd name="connsiteY5" fmla="*/ 2603296 h 2603296"/>
              <a:gd name="connsiteX6" fmla="*/ 433891 w 2603296"/>
              <a:gd name="connsiteY6" fmla="*/ 2603296 h 2603296"/>
              <a:gd name="connsiteX7" fmla="*/ 0 w 2603296"/>
              <a:gd name="connsiteY7" fmla="*/ 2169405 h 2603296"/>
              <a:gd name="connsiteX8" fmla="*/ 0 w 2603296"/>
              <a:gd name="connsiteY8" fmla="*/ 433891 h 26032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03296" h="2603296">
                <a:moveTo>
                  <a:pt x="0" y="433891"/>
                </a:moveTo>
                <a:cubicBezTo>
                  <a:pt x="0" y="194260"/>
                  <a:pt x="194260" y="0"/>
                  <a:pt x="433891" y="0"/>
                </a:cubicBezTo>
                <a:lnTo>
                  <a:pt x="2169405" y="0"/>
                </a:lnTo>
                <a:cubicBezTo>
                  <a:pt x="2409036" y="0"/>
                  <a:pt x="2603296" y="194260"/>
                  <a:pt x="2603296" y="433891"/>
                </a:cubicBezTo>
                <a:lnTo>
                  <a:pt x="2603296" y="2169405"/>
                </a:lnTo>
                <a:cubicBezTo>
                  <a:pt x="2603296" y="2409036"/>
                  <a:pt x="2409036" y="2603296"/>
                  <a:pt x="2169405" y="2603296"/>
                </a:cubicBezTo>
                <a:lnTo>
                  <a:pt x="433891" y="2603296"/>
                </a:lnTo>
                <a:cubicBezTo>
                  <a:pt x="194260" y="2603296"/>
                  <a:pt x="0" y="2409036"/>
                  <a:pt x="0" y="2169405"/>
                </a:cubicBezTo>
                <a:lnTo>
                  <a:pt x="0" y="433891"/>
                </a:lnTo>
                <a:close/>
              </a:path>
            </a:pathLst>
          </a:custGeom>
          <a:solidFill>
            <a:srgbClr val="CCF2F8"/>
          </a:solidFill>
          <a:ln>
            <a:noFill/>
          </a:ln>
        </p:spPr>
        <p:style>
          <a:lnRef idx="2">
            <a:scrgbClr r="0" g="0" b="0"/>
          </a:lnRef>
          <a:fillRef idx="1">
            <a:scrgbClr r="0" g="0" b="0"/>
          </a:fillRef>
          <a:effectRef idx="0">
            <a:schemeClr val="accent5">
              <a:hueOff val="0"/>
              <a:satOff val="0"/>
              <a:lumOff val="0"/>
              <a:alphaOff val="0"/>
            </a:schemeClr>
          </a:effectRef>
          <a:fontRef idx="minor">
            <a:schemeClr val="lt1"/>
          </a:fontRef>
        </p:style>
        <p:txBody>
          <a:bodyPr spcFirstLastPara="0" vert="horz" wrap="square" lIns="210902" tIns="210902" rIns="210902" bIns="210902" numCol="1" spcCol="1270" anchor="ctr" anchorCtr="0">
            <a:noAutofit/>
          </a:bodyPr>
          <a:lstStyle/>
          <a:p>
            <a:pPr marL="0" lvl="0" indent="0" algn="ctr" defTabSz="977900">
              <a:lnSpc>
                <a:spcPct val="90000"/>
              </a:lnSpc>
              <a:spcBef>
                <a:spcPct val="0"/>
              </a:spcBef>
              <a:spcAft>
                <a:spcPct val="35000"/>
              </a:spcAft>
              <a:buNone/>
            </a:pPr>
            <a:r>
              <a:rPr lang="en-US" sz="2200" kern="1200" dirty="0">
                <a:solidFill>
                  <a:schemeClr val="tx1"/>
                </a:solidFill>
              </a:rPr>
              <a:t>Thoughts are </a:t>
            </a:r>
            <a:r>
              <a:rPr lang="en-US" sz="2200" b="1" kern="1200" dirty="0">
                <a:solidFill>
                  <a:schemeClr val="tx1"/>
                </a:solidFill>
              </a:rPr>
              <a:t>ego-syntonic</a:t>
            </a:r>
            <a:r>
              <a:rPr lang="en-US" sz="2200" kern="1200" dirty="0">
                <a:solidFill>
                  <a:schemeClr val="tx1"/>
                </a:solidFill>
              </a:rPr>
              <a:t> and patient has </a:t>
            </a:r>
            <a:r>
              <a:rPr lang="en-US" sz="2200" b="1" kern="1200" dirty="0">
                <a:solidFill>
                  <a:schemeClr val="tx1"/>
                </a:solidFill>
              </a:rPr>
              <a:t>bizarre beliefs</a:t>
            </a:r>
          </a:p>
        </p:txBody>
      </p:sp>
      <p:sp>
        <p:nvSpPr>
          <p:cNvPr id="5" name="Freeform: Shape 4">
            <a:extLst>
              <a:ext uri="{FF2B5EF4-FFF2-40B4-BE49-F238E27FC236}">
                <a16:creationId xmlns:a16="http://schemas.microsoft.com/office/drawing/2014/main" id="{28C6DEEB-A3ED-487C-9FB2-31E73636FE94}"/>
              </a:ext>
            </a:extLst>
          </p:cNvPr>
          <p:cNvSpPr/>
          <p:nvPr/>
        </p:nvSpPr>
        <p:spPr>
          <a:xfrm>
            <a:off x="7928184" y="725576"/>
            <a:ext cx="2603296" cy="2603296"/>
          </a:xfrm>
          <a:custGeom>
            <a:avLst/>
            <a:gdLst>
              <a:gd name="connsiteX0" fmla="*/ 0 w 2603296"/>
              <a:gd name="connsiteY0" fmla="*/ 433891 h 2603296"/>
              <a:gd name="connsiteX1" fmla="*/ 433891 w 2603296"/>
              <a:gd name="connsiteY1" fmla="*/ 0 h 2603296"/>
              <a:gd name="connsiteX2" fmla="*/ 2169405 w 2603296"/>
              <a:gd name="connsiteY2" fmla="*/ 0 h 2603296"/>
              <a:gd name="connsiteX3" fmla="*/ 2603296 w 2603296"/>
              <a:gd name="connsiteY3" fmla="*/ 433891 h 2603296"/>
              <a:gd name="connsiteX4" fmla="*/ 2603296 w 2603296"/>
              <a:gd name="connsiteY4" fmla="*/ 2169405 h 2603296"/>
              <a:gd name="connsiteX5" fmla="*/ 2169405 w 2603296"/>
              <a:gd name="connsiteY5" fmla="*/ 2603296 h 2603296"/>
              <a:gd name="connsiteX6" fmla="*/ 433891 w 2603296"/>
              <a:gd name="connsiteY6" fmla="*/ 2603296 h 2603296"/>
              <a:gd name="connsiteX7" fmla="*/ 0 w 2603296"/>
              <a:gd name="connsiteY7" fmla="*/ 2169405 h 2603296"/>
              <a:gd name="connsiteX8" fmla="*/ 0 w 2603296"/>
              <a:gd name="connsiteY8" fmla="*/ 433891 h 26032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03296" h="2603296">
                <a:moveTo>
                  <a:pt x="0" y="433891"/>
                </a:moveTo>
                <a:cubicBezTo>
                  <a:pt x="0" y="194260"/>
                  <a:pt x="194260" y="0"/>
                  <a:pt x="433891" y="0"/>
                </a:cubicBezTo>
                <a:lnTo>
                  <a:pt x="2169405" y="0"/>
                </a:lnTo>
                <a:cubicBezTo>
                  <a:pt x="2409036" y="0"/>
                  <a:pt x="2603296" y="194260"/>
                  <a:pt x="2603296" y="433891"/>
                </a:cubicBezTo>
                <a:lnTo>
                  <a:pt x="2603296" y="2169405"/>
                </a:lnTo>
                <a:cubicBezTo>
                  <a:pt x="2603296" y="2409036"/>
                  <a:pt x="2409036" y="2603296"/>
                  <a:pt x="2169405" y="2603296"/>
                </a:cubicBezTo>
                <a:lnTo>
                  <a:pt x="433891" y="2603296"/>
                </a:lnTo>
                <a:cubicBezTo>
                  <a:pt x="194260" y="2603296"/>
                  <a:pt x="0" y="2409036"/>
                  <a:pt x="0" y="2169405"/>
                </a:cubicBezTo>
                <a:lnTo>
                  <a:pt x="0" y="433891"/>
                </a:lnTo>
                <a:close/>
              </a:path>
            </a:pathLst>
          </a:custGeom>
          <a:solidFill>
            <a:schemeClr val="accent3">
              <a:lumMod val="40000"/>
              <a:lumOff val="60000"/>
            </a:schemeClr>
          </a:solidFill>
          <a:ln>
            <a:noFill/>
          </a:ln>
        </p:spPr>
        <p:style>
          <a:lnRef idx="2">
            <a:scrgbClr r="0" g="0" b="0"/>
          </a:lnRef>
          <a:fillRef idx="1">
            <a:scrgbClr r="0" g="0" b="0"/>
          </a:fillRef>
          <a:effectRef idx="0">
            <a:schemeClr val="accent5">
              <a:hueOff val="-2252848"/>
              <a:satOff val="-5806"/>
              <a:lumOff val="-3922"/>
              <a:alphaOff val="0"/>
            </a:schemeClr>
          </a:effectRef>
          <a:fontRef idx="minor">
            <a:schemeClr val="lt1"/>
          </a:fontRef>
        </p:style>
        <p:txBody>
          <a:bodyPr spcFirstLastPara="0" vert="horz" wrap="square" lIns="210902" tIns="210902" rIns="210902" bIns="210902" numCol="1" spcCol="1270" anchor="ctr" anchorCtr="0">
            <a:noAutofit/>
          </a:bodyPr>
          <a:lstStyle/>
          <a:p>
            <a:pPr marL="0" lvl="0" indent="0" algn="ctr" defTabSz="977900">
              <a:lnSpc>
                <a:spcPct val="90000"/>
              </a:lnSpc>
              <a:spcBef>
                <a:spcPct val="0"/>
              </a:spcBef>
              <a:spcAft>
                <a:spcPct val="35000"/>
              </a:spcAft>
              <a:buNone/>
            </a:pPr>
            <a:r>
              <a:rPr lang="en-US" sz="2200" dirty="0">
                <a:solidFill>
                  <a:schemeClr val="tx1"/>
                </a:solidFill>
              </a:rPr>
              <a:t>Likely </a:t>
            </a:r>
            <a:r>
              <a:rPr lang="en-US" sz="2200" b="1" dirty="0">
                <a:solidFill>
                  <a:schemeClr val="tx1"/>
                </a:solidFill>
              </a:rPr>
              <a:t>postpartum psychosis</a:t>
            </a:r>
            <a:r>
              <a:rPr lang="en-US" sz="2200" dirty="0">
                <a:solidFill>
                  <a:schemeClr val="tx1"/>
                </a:solidFill>
              </a:rPr>
              <a:t>, a psychiatric emergency</a:t>
            </a:r>
            <a:endParaRPr lang="en-US" sz="2200" kern="1200" dirty="0">
              <a:solidFill>
                <a:schemeClr val="tx1"/>
              </a:solidFill>
            </a:endParaRPr>
          </a:p>
        </p:txBody>
      </p:sp>
      <p:sp>
        <p:nvSpPr>
          <p:cNvPr id="10" name="Freeform: Shape 9">
            <a:extLst>
              <a:ext uri="{FF2B5EF4-FFF2-40B4-BE49-F238E27FC236}">
                <a16:creationId xmlns:a16="http://schemas.microsoft.com/office/drawing/2014/main" id="{1706DCB7-9BDA-42DD-9C2E-2805EFB000BC}"/>
              </a:ext>
            </a:extLst>
          </p:cNvPr>
          <p:cNvSpPr/>
          <p:nvPr/>
        </p:nvSpPr>
        <p:spPr>
          <a:xfrm>
            <a:off x="5124634" y="3529126"/>
            <a:ext cx="2603296" cy="2603296"/>
          </a:xfrm>
          <a:custGeom>
            <a:avLst/>
            <a:gdLst>
              <a:gd name="connsiteX0" fmla="*/ 0 w 2603296"/>
              <a:gd name="connsiteY0" fmla="*/ 433891 h 2603296"/>
              <a:gd name="connsiteX1" fmla="*/ 433891 w 2603296"/>
              <a:gd name="connsiteY1" fmla="*/ 0 h 2603296"/>
              <a:gd name="connsiteX2" fmla="*/ 2169405 w 2603296"/>
              <a:gd name="connsiteY2" fmla="*/ 0 h 2603296"/>
              <a:gd name="connsiteX3" fmla="*/ 2603296 w 2603296"/>
              <a:gd name="connsiteY3" fmla="*/ 433891 h 2603296"/>
              <a:gd name="connsiteX4" fmla="*/ 2603296 w 2603296"/>
              <a:gd name="connsiteY4" fmla="*/ 2169405 h 2603296"/>
              <a:gd name="connsiteX5" fmla="*/ 2169405 w 2603296"/>
              <a:gd name="connsiteY5" fmla="*/ 2603296 h 2603296"/>
              <a:gd name="connsiteX6" fmla="*/ 433891 w 2603296"/>
              <a:gd name="connsiteY6" fmla="*/ 2603296 h 2603296"/>
              <a:gd name="connsiteX7" fmla="*/ 0 w 2603296"/>
              <a:gd name="connsiteY7" fmla="*/ 2169405 h 2603296"/>
              <a:gd name="connsiteX8" fmla="*/ 0 w 2603296"/>
              <a:gd name="connsiteY8" fmla="*/ 433891 h 26032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03296" h="2603296">
                <a:moveTo>
                  <a:pt x="0" y="433891"/>
                </a:moveTo>
                <a:cubicBezTo>
                  <a:pt x="0" y="194260"/>
                  <a:pt x="194260" y="0"/>
                  <a:pt x="433891" y="0"/>
                </a:cubicBezTo>
                <a:lnTo>
                  <a:pt x="2169405" y="0"/>
                </a:lnTo>
                <a:cubicBezTo>
                  <a:pt x="2409036" y="0"/>
                  <a:pt x="2603296" y="194260"/>
                  <a:pt x="2603296" y="433891"/>
                </a:cubicBezTo>
                <a:lnTo>
                  <a:pt x="2603296" y="2169405"/>
                </a:lnTo>
                <a:cubicBezTo>
                  <a:pt x="2603296" y="2409036"/>
                  <a:pt x="2409036" y="2603296"/>
                  <a:pt x="2169405" y="2603296"/>
                </a:cubicBezTo>
                <a:lnTo>
                  <a:pt x="433891" y="2603296"/>
                </a:lnTo>
                <a:cubicBezTo>
                  <a:pt x="194260" y="2603296"/>
                  <a:pt x="0" y="2409036"/>
                  <a:pt x="0" y="2169405"/>
                </a:cubicBezTo>
                <a:lnTo>
                  <a:pt x="0" y="433891"/>
                </a:lnTo>
                <a:close/>
              </a:path>
            </a:pathLst>
          </a:custGeom>
          <a:solidFill>
            <a:schemeClr val="accent3">
              <a:lumMod val="40000"/>
              <a:lumOff val="60000"/>
            </a:schemeClr>
          </a:solidFill>
          <a:ln>
            <a:noFill/>
          </a:ln>
        </p:spPr>
        <p:style>
          <a:lnRef idx="2">
            <a:scrgbClr r="0" g="0" b="0"/>
          </a:lnRef>
          <a:fillRef idx="1">
            <a:scrgbClr r="0" g="0" b="0"/>
          </a:fillRef>
          <a:effectRef idx="0">
            <a:schemeClr val="accent5">
              <a:hueOff val="-4505695"/>
              <a:satOff val="-11613"/>
              <a:lumOff val="-7843"/>
              <a:alphaOff val="0"/>
            </a:schemeClr>
          </a:effectRef>
          <a:fontRef idx="minor">
            <a:schemeClr val="lt1"/>
          </a:fontRef>
        </p:style>
        <p:txBody>
          <a:bodyPr spcFirstLastPara="0" vert="horz" wrap="square" lIns="210902" tIns="210902" rIns="210902" bIns="210902" numCol="1" spcCol="1270" anchor="ctr" anchorCtr="0">
            <a:noAutofit/>
          </a:bodyPr>
          <a:lstStyle/>
          <a:p>
            <a:pPr marL="0" lvl="0" indent="0" algn="ctr" defTabSz="977900">
              <a:lnSpc>
                <a:spcPct val="90000"/>
              </a:lnSpc>
              <a:spcBef>
                <a:spcPct val="0"/>
              </a:spcBef>
              <a:spcAft>
                <a:spcPct val="35000"/>
              </a:spcAft>
              <a:buNone/>
            </a:pPr>
            <a:r>
              <a:rPr lang="en-US" sz="2200" kern="1200" dirty="0">
                <a:solidFill>
                  <a:schemeClr val="tx1"/>
                </a:solidFill>
              </a:rPr>
              <a:t>Do not allow patient to leave your office!  She must go to the </a:t>
            </a:r>
            <a:r>
              <a:rPr lang="en-US" sz="2200" b="1" kern="1200" dirty="0">
                <a:solidFill>
                  <a:schemeClr val="tx1"/>
                </a:solidFill>
              </a:rPr>
              <a:t>emergency room</a:t>
            </a:r>
          </a:p>
        </p:txBody>
      </p:sp>
      <p:sp>
        <p:nvSpPr>
          <p:cNvPr id="11" name="Freeform: Shape 10">
            <a:extLst>
              <a:ext uri="{FF2B5EF4-FFF2-40B4-BE49-F238E27FC236}">
                <a16:creationId xmlns:a16="http://schemas.microsoft.com/office/drawing/2014/main" id="{6020E335-79F4-4D24-841C-27FBCDC6C5A6}"/>
              </a:ext>
            </a:extLst>
          </p:cNvPr>
          <p:cNvSpPr/>
          <p:nvPr/>
        </p:nvSpPr>
        <p:spPr>
          <a:xfrm>
            <a:off x="7928184" y="3529126"/>
            <a:ext cx="2603296" cy="2603296"/>
          </a:xfrm>
          <a:custGeom>
            <a:avLst/>
            <a:gdLst>
              <a:gd name="connsiteX0" fmla="*/ 0 w 2603296"/>
              <a:gd name="connsiteY0" fmla="*/ 433891 h 2603296"/>
              <a:gd name="connsiteX1" fmla="*/ 433891 w 2603296"/>
              <a:gd name="connsiteY1" fmla="*/ 0 h 2603296"/>
              <a:gd name="connsiteX2" fmla="*/ 2169405 w 2603296"/>
              <a:gd name="connsiteY2" fmla="*/ 0 h 2603296"/>
              <a:gd name="connsiteX3" fmla="*/ 2603296 w 2603296"/>
              <a:gd name="connsiteY3" fmla="*/ 433891 h 2603296"/>
              <a:gd name="connsiteX4" fmla="*/ 2603296 w 2603296"/>
              <a:gd name="connsiteY4" fmla="*/ 2169405 h 2603296"/>
              <a:gd name="connsiteX5" fmla="*/ 2169405 w 2603296"/>
              <a:gd name="connsiteY5" fmla="*/ 2603296 h 2603296"/>
              <a:gd name="connsiteX6" fmla="*/ 433891 w 2603296"/>
              <a:gd name="connsiteY6" fmla="*/ 2603296 h 2603296"/>
              <a:gd name="connsiteX7" fmla="*/ 0 w 2603296"/>
              <a:gd name="connsiteY7" fmla="*/ 2169405 h 2603296"/>
              <a:gd name="connsiteX8" fmla="*/ 0 w 2603296"/>
              <a:gd name="connsiteY8" fmla="*/ 433891 h 26032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03296" h="2603296">
                <a:moveTo>
                  <a:pt x="0" y="433891"/>
                </a:moveTo>
                <a:cubicBezTo>
                  <a:pt x="0" y="194260"/>
                  <a:pt x="194260" y="0"/>
                  <a:pt x="433891" y="0"/>
                </a:cubicBezTo>
                <a:lnTo>
                  <a:pt x="2169405" y="0"/>
                </a:lnTo>
                <a:cubicBezTo>
                  <a:pt x="2409036" y="0"/>
                  <a:pt x="2603296" y="194260"/>
                  <a:pt x="2603296" y="433891"/>
                </a:cubicBezTo>
                <a:lnTo>
                  <a:pt x="2603296" y="2169405"/>
                </a:lnTo>
                <a:cubicBezTo>
                  <a:pt x="2603296" y="2409036"/>
                  <a:pt x="2409036" y="2603296"/>
                  <a:pt x="2169405" y="2603296"/>
                </a:cubicBezTo>
                <a:lnTo>
                  <a:pt x="433891" y="2603296"/>
                </a:lnTo>
                <a:cubicBezTo>
                  <a:pt x="194260" y="2603296"/>
                  <a:pt x="0" y="2409036"/>
                  <a:pt x="0" y="2169405"/>
                </a:cubicBezTo>
                <a:lnTo>
                  <a:pt x="0" y="433891"/>
                </a:lnTo>
                <a:close/>
              </a:path>
            </a:pathLst>
          </a:custGeom>
          <a:solidFill>
            <a:srgbClr val="CCF2F8"/>
          </a:solidFill>
          <a:ln>
            <a:noFill/>
          </a:ln>
        </p:spPr>
        <p:style>
          <a:lnRef idx="2">
            <a:scrgbClr r="0" g="0" b="0"/>
          </a:lnRef>
          <a:fillRef idx="1">
            <a:scrgbClr r="0" g="0" b="0"/>
          </a:fillRef>
          <a:effectRef idx="0">
            <a:schemeClr val="accent5">
              <a:hueOff val="-6758543"/>
              <a:satOff val="-17419"/>
              <a:lumOff val="-11765"/>
              <a:alphaOff val="0"/>
            </a:schemeClr>
          </a:effectRef>
          <a:fontRef idx="minor">
            <a:schemeClr val="lt1"/>
          </a:fontRef>
        </p:style>
        <p:txBody>
          <a:bodyPr spcFirstLastPara="0" vert="horz" wrap="square" lIns="210902" tIns="210902" rIns="210902" bIns="210902" numCol="1" spcCol="1270" anchor="ctr" anchorCtr="0">
            <a:noAutofit/>
          </a:bodyPr>
          <a:lstStyle/>
          <a:p>
            <a:pPr marL="0" lvl="0" indent="0" algn="ctr" defTabSz="977900">
              <a:lnSpc>
                <a:spcPct val="90000"/>
              </a:lnSpc>
              <a:spcBef>
                <a:spcPct val="0"/>
              </a:spcBef>
              <a:spcAft>
                <a:spcPct val="35000"/>
              </a:spcAft>
              <a:buNone/>
            </a:pPr>
            <a:r>
              <a:rPr lang="en-US" sz="2200" kern="1200" dirty="0">
                <a:solidFill>
                  <a:schemeClr val="tx1"/>
                </a:solidFill>
              </a:rPr>
              <a:t>It is devastating to hospitalize a new mother away from her baby </a:t>
            </a:r>
            <a:r>
              <a:rPr lang="mr-IN" sz="2200" kern="1200" dirty="0">
                <a:solidFill>
                  <a:schemeClr val="tx1"/>
                </a:solidFill>
              </a:rPr>
              <a:t>–</a:t>
            </a:r>
            <a:r>
              <a:rPr lang="en-US" sz="2200" kern="1200" dirty="0">
                <a:solidFill>
                  <a:schemeClr val="tx1"/>
                </a:solidFill>
              </a:rPr>
              <a:t> but </a:t>
            </a:r>
            <a:r>
              <a:rPr lang="en-US" sz="2200" b="1" kern="1200" dirty="0">
                <a:solidFill>
                  <a:schemeClr val="tx1"/>
                </a:solidFill>
              </a:rPr>
              <a:t>safety trumps all</a:t>
            </a:r>
          </a:p>
        </p:txBody>
      </p:sp>
    </p:spTree>
    <p:extLst>
      <p:ext uri="{BB962C8B-B14F-4D97-AF65-F5344CB8AC3E}">
        <p14:creationId xmlns:p14="http://schemas.microsoft.com/office/powerpoint/2010/main" val="1162520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10" grpId="0" animBg="1"/>
      <p:bldP spid="1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0100" y="978102"/>
            <a:ext cx="10588434" cy="1062644"/>
          </a:xfrm>
        </p:spPr>
        <p:txBody>
          <a:bodyPr anchor="b">
            <a:normAutofit/>
          </a:bodyPr>
          <a:lstStyle/>
          <a:p>
            <a:r>
              <a:rPr lang="en-US" dirty="0"/>
              <a:t>How to Handle Emergencies</a:t>
            </a:r>
          </a:p>
        </p:txBody>
      </p:sp>
      <p:sp>
        <p:nvSpPr>
          <p:cNvPr id="3" name="Content Placeholder 2"/>
          <p:cNvSpPr>
            <a:spLocks noGrp="1"/>
          </p:cNvSpPr>
          <p:nvPr>
            <p:ph idx="1"/>
          </p:nvPr>
        </p:nvSpPr>
        <p:spPr>
          <a:xfrm>
            <a:off x="4564656" y="2682433"/>
            <a:ext cx="6282169" cy="3215749"/>
          </a:xfrm>
        </p:spPr>
        <p:txBody>
          <a:bodyPr>
            <a:normAutofit/>
          </a:bodyPr>
          <a:lstStyle/>
          <a:p>
            <a:r>
              <a:rPr lang="en-US" sz="2000" dirty="0"/>
              <a:t>Suicide is HIGH in the postpartum </a:t>
            </a:r>
          </a:p>
          <a:p>
            <a:pPr lvl="1"/>
            <a:r>
              <a:rPr lang="en-US" sz="2000" dirty="0"/>
              <a:t>in some countries, LEADING cause of death in 1</a:t>
            </a:r>
            <a:r>
              <a:rPr lang="en-US" sz="2000" baseline="30000" dirty="0"/>
              <a:t>st</a:t>
            </a:r>
            <a:r>
              <a:rPr lang="en-US" sz="2000" dirty="0"/>
              <a:t> year postpartum</a:t>
            </a:r>
          </a:p>
          <a:p>
            <a:r>
              <a:rPr lang="en-US" sz="2000" dirty="0"/>
              <a:t>Infanticide risk in postpartum psychosis also high</a:t>
            </a:r>
          </a:p>
          <a:p>
            <a:r>
              <a:rPr lang="en-US" sz="2000" dirty="0"/>
              <a:t>Common causes of agitation in pregnancy may be</a:t>
            </a:r>
          </a:p>
          <a:p>
            <a:pPr lvl="1"/>
            <a:r>
              <a:rPr lang="en-US" sz="2000" dirty="0"/>
              <a:t>abrupt discontinuation of psychiatric medications  </a:t>
            </a:r>
          </a:p>
          <a:p>
            <a:pPr lvl="1"/>
            <a:r>
              <a:rPr lang="en-US" sz="2000" dirty="0"/>
              <a:t>abrupt cessation of alcohol or other substance use</a:t>
            </a:r>
          </a:p>
          <a:p>
            <a:r>
              <a:rPr lang="en-US" sz="2000" dirty="0"/>
              <a:t>Suspected postpartum psychosis ALWAYS requires hospitalization</a:t>
            </a:r>
          </a:p>
        </p:txBody>
      </p:sp>
      <p:pic>
        <p:nvPicPr>
          <p:cNvPr id="5" name="Graphic 4" descr="Medical">
            <a:extLst>
              <a:ext uri="{FF2B5EF4-FFF2-40B4-BE49-F238E27FC236}">
                <a16:creationId xmlns:a16="http://schemas.microsoft.com/office/drawing/2014/main" id="{58C7FB08-CE2B-4163-BB53-09E1C433803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333206" y="2811104"/>
            <a:ext cx="2928114" cy="2928114"/>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099965" y="5187041"/>
            <a:ext cx="2088448" cy="1670959"/>
          </a:xfrm>
          <a:prstGeom prst="rect">
            <a:avLst/>
          </a:prstGeom>
        </p:spPr>
      </p:pic>
    </p:spTree>
    <p:extLst>
      <p:ext uri="{BB962C8B-B14F-4D97-AF65-F5344CB8AC3E}">
        <p14:creationId xmlns:p14="http://schemas.microsoft.com/office/powerpoint/2010/main" val="32531757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62939" y="681285"/>
            <a:ext cx="11866122" cy="5236622"/>
            <a:chOff x="417866" y="95609"/>
            <a:chExt cx="8899592" cy="5236622"/>
          </a:xfrm>
        </p:grpSpPr>
        <p:sp>
          <p:nvSpPr>
            <p:cNvPr id="5" name="Rounded Rectangle 4"/>
            <p:cNvSpPr/>
            <p:nvPr/>
          </p:nvSpPr>
          <p:spPr>
            <a:xfrm>
              <a:off x="5554503" y="95609"/>
              <a:ext cx="3762955" cy="5236622"/>
            </a:xfrm>
            <a:prstGeom prst="roundRect">
              <a:avLst/>
            </a:prstGeom>
            <a:solidFill>
              <a:srgbClr val="FF0000">
                <a:alpha val="17000"/>
              </a:srgbClr>
            </a:solidFill>
            <a:ln w="76200" cap="flat" cmpd="sng" algn="ctr">
              <a:solidFill>
                <a:srgbClr val="FF0000"/>
              </a:solidFill>
              <a:prstDash val="solid"/>
            </a:ln>
            <a:effectLst/>
          </p:spPr>
          <p:txBody>
            <a:bodyPr rot="0" spcFirstLastPara="0" vert="horz" wrap="square" lIns="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endParaRPr lang="en-US" sz="2000" u="sng" dirty="0">
                <a:ln w="9525" cap="rnd" cmpd="sng" algn="ctr">
                  <a:solidFill>
                    <a:srgbClr val="000000"/>
                  </a:solidFill>
                  <a:prstDash val="solid"/>
                  <a:bevel/>
                </a:ln>
                <a:solidFill>
                  <a:srgbClr val="000000"/>
                </a:solidFill>
                <a:effectLst/>
                <a:latin typeface="Times New Roman"/>
                <a:ea typeface="Times New Roman"/>
              </a:endParaRPr>
            </a:p>
            <a:p>
              <a:pPr marL="0" marR="0" algn="ctr">
                <a:spcBef>
                  <a:spcPts val="0"/>
                </a:spcBef>
                <a:spcAft>
                  <a:spcPts val="0"/>
                </a:spcAft>
              </a:pPr>
              <a:endParaRPr lang="en-US" sz="2000" u="sng" dirty="0">
                <a:ln w="9525" cap="rnd" cmpd="sng" algn="ctr">
                  <a:solidFill>
                    <a:srgbClr val="000000"/>
                  </a:solidFill>
                  <a:prstDash val="solid"/>
                  <a:bevel/>
                </a:ln>
                <a:solidFill>
                  <a:srgbClr val="000000"/>
                </a:solidFill>
                <a:latin typeface="Times New Roman"/>
                <a:ea typeface="Times New Roman"/>
              </a:endParaRPr>
            </a:p>
            <a:p>
              <a:pPr marL="0" marR="0" algn="ctr">
                <a:spcBef>
                  <a:spcPts val="0"/>
                </a:spcBef>
                <a:spcAft>
                  <a:spcPts val="0"/>
                </a:spcAft>
              </a:pPr>
              <a:endParaRPr lang="en-US" sz="2000" u="sng" dirty="0">
                <a:ln w="9525" cap="rnd" cmpd="sng" algn="ctr">
                  <a:solidFill>
                    <a:srgbClr val="000000"/>
                  </a:solidFill>
                  <a:prstDash val="solid"/>
                  <a:bevel/>
                </a:ln>
                <a:solidFill>
                  <a:srgbClr val="000000"/>
                </a:solidFill>
                <a:effectLst/>
                <a:latin typeface="Times New Roman"/>
                <a:ea typeface="Times New Roman"/>
              </a:endParaRPr>
            </a:p>
            <a:p>
              <a:pPr marL="0" marR="0" algn="ctr">
                <a:spcBef>
                  <a:spcPts val="0"/>
                </a:spcBef>
                <a:spcAft>
                  <a:spcPts val="0"/>
                </a:spcAft>
              </a:pPr>
              <a:endParaRPr lang="en-US" sz="2000" u="sng" dirty="0">
                <a:ln w="9525" cap="rnd" cmpd="sng" algn="ctr">
                  <a:solidFill>
                    <a:srgbClr val="000000"/>
                  </a:solidFill>
                  <a:prstDash val="solid"/>
                  <a:bevel/>
                </a:ln>
                <a:solidFill>
                  <a:srgbClr val="000000"/>
                </a:solidFill>
                <a:latin typeface="Times New Roman"/>
                <a:ea typeface="Times New Roman"/>
              </a:endParaRPr>
            </a:p>
            <a:p>
              <a:pPr marL="0" marR="0" algn="ctr">
                <a:spcBef>
                  <a:spcPts val="0"/>
                </a:spcBef>
                <a:spcAft>
                  <a:spcPts val="0"/>
                </a:spcAft>
              </a:pPr>
              <a:endParaRPr lang="en-US" sz="2000" u="sng" dirty="0">
                <a:ln w="9525" cap="rnd" cmpd="sng" algn="ctr">
                  <a:solidFill>
                    <a:srgbClr val="000000"/>
                  </a:solidFill>
                  <a:prstDash val="solid"/>
                  <a:bevel/>
                </a:ln>
                <a:solidFill>
                  <a:srgbClr val="000000"/>
                </a:solidFill>
                <a:effectLst/>
                <a:latin typeface="Times New Roman"/>
                <a:ea typeface="Times New Roman"/>
              </a:endParaRPr>
            </a:p>
            <a:p>
              <a:pPr marL="0" marR="0" algn="ctr">
                <a:spcBef>
                  <a:spcPts val="0"/>
                </a:spcBef>
                <a:spcAft>
                  <a:spcPts val="0"/>
                </a:spcAft>
              </a:pPr>
              <a:endParaRPr lang="en-US" sz="2000" u="sng" dirty="0">
                <a:ln w="9525" cap="rnd" cmpd="sng" algn="ctr">
                  <a:solidFill>
                    <a:srgbClr val="000000"/>
                  </a:solidFill>
                  <a:prstDash val="solid"/>
                  <a:bevel/>
                </a:ln>
                <a:solidFill>
                  <a:srgbClr val="000000"/>
                </a:solidFill>
                <a:effectLst/>
                <a:latin typeface="Times New Roman"/>
                <a:ea typeface="Times New Roman"/>
              </a:endParaRPr>
            </a:p>
            <a:p>
              <a:pPr marL="0" marR="0" algn="ctr">
                <a:spcBef>
                  <a:spcPts val="0"/>
                </a:spcBef>
                <a:spcAft>
                  <a:spcPts val="0"/>
                </a:spcAft>
              </a:pPr>
              <a:r>
                <a:rPr lang="en-US" sz="2800" u="sng" dirty="0">
                  <a:ln w="9525" cap="rnd" cmpd="sng" algn="ctr">
                    <a:solidFill>
                      <a:srgbClr val="000000"/>
                    </a:solidFill>
                    <a:prstDash val="solid"/>
                    <a:bevel/>
                  </a:ln>
                  <a:solidFill>
                    <a:srgbClr val="000000"/>
                  </a:solidFill>
                  <a:effectLst/>
                  <a:latin typeface="+mj-lt"/>
                  <a:ea typeface="Times New Roman"/>
                </a:rPr>
                <a:t>Emergent</a:t>
              </a:r>
              <a:endParaRPr lang="en-US" sz="2800" dirty="0">
                <a:effectLst/>
                <a:latin typeface="+mj-lt"/>
                <a:ea typeface="Times New Roman"/>
              </a:endParaRPr>
            </a:p>
            <a:p>
              <a:pPr marL="0" marR="0" algn="ctr">
                <a:spcBef>
                  <a:spcPts val="0"/>
                </a:spcBef>
                <a:spcAft>
                  <a:spcPts val="0"/>
                </a:spcAft>
              </a:pPr>
              <a:r>
                <a:rPr lang="en-US" b="1" dirty="0">
                  <a:ln w="9525" cap="rnd" cmpd="sng" algn="ctr">
                    <a:solidFill>
                      <a:srgbClr val="000000"/>
                    </a:solidFill>
                    <a:prstDash val="solid"/>
                    <a:bevel/>
                  </a:ln>
                  <a:solidFill>
                    <a:srgbClr val="000000"/>
                  </a:solidFill>
                  <a:effectLst/>
                  <a:latin typeface="+mj-lt"/>
                  <a:ea typeface="Times New Roman"/>
                </a:rPr>
                <a:t>(</a:t>
              </a:r>
              <a:r>
                <a:rPr lang="en-US" b="1" dirty="0">
                  <a:effectLst/>
                  <a:latin typeface="+mj-lt"/>
                  <a:ea typeface="Times New Roman"/>
                </a:rPr>
                <a:t>violent, deregulated, imminently unsafe) </a:t>
              </a:r>
              <a:endParaRPr lang="en-US" dirty="0">
                <a:effectLst/>
                <a:latin typeface="+mj-lt"/>
                <a:ea typeface="Times New Roman"/>
              </a:endParaRPr>
            </a:p>
            <a:p>
              <a:pPr marL="0" marR="0">
                <a:spcBef>
                  <a:spcPts val="0"/>
                </a:spcBef>
                <a:spcAft>
                  <a:spcPts val="0"/>
                </a:spcAft>
              </a:pPr>
              <a:r>
                <a:rPr lang="en-US" b="1" dirty="0">
                  <a:ln w="9525" cap="rnd" cmpd="sng" algn="ctr">
                    <a:solidFill>
                      <a:srgbClr val="000000"/>
                    </a:solidFill>
                    <a:prstDash val="solid"/>
                    <a:bevel/>
                  </a:ln>
                  <a:solidFill>
                    <a:srgbClr val="000000"/>
                  </a:solidFill>
                  <a:effectLst/>
                  <a:latin typeface="Times New Roman"/>
                  <a:ea typeface="Times New Roman"/>
                </a:rPr>
                <a:t> </a:t>
              </a:r>
              <a:endParaRPr lang="en-US" dirty="0">
                <a:effectLst/>
                <a:latin typeface="Times New Roman"/>
                <a:ea typeface="Times New Roman"/>
              </a:endParaRPr>
            </a:p>
            <a:p>
              <a:pPr marL="742950" marR="0" indent="-285750">
                <a:spcBef>
                  <a:spcPts val="0"/>
                </a:spcBef>
                <a:spcAft>
                  <a:spcPts val="0"/>
                </a:spcAft>
                <a:buFont typeface="Arial" panose="020B0604020202020204" pitchFamily="34" charset="0"/>
                <a:buChar char="•"/>
              </a:pPr>
              <a:r>
                <a:rPr lang="en-US" sz="1600" dirty="0">
                  <a:effectLst/>
                  <a:ea typeface="Times New Roman"/>
                </a:rPr>
                <a:t>Acute suicidality – plan/intent/means, unable to contract for safety</a:t>
              </a:r>
            </a:p>
            <a:p>
              <a:pPr marL="742950" marR="0" indent="-285750">
                <a:spcBef>
                  <a:spcPts val="0"/>
                </a:spcBef>
                <a:spcAft>
                  <a:spcPts val="0"/>
                </a:spcAft>
                <a:buFont typeface="Arial" panose="020B0604020202020204" pitchFamily="34" charset="0"/>
                <a:buChar char="•"/>
              </a:pPr>
              <a:r>
                <a:rPr lang="en-US" sz="1600" dirty="0">
                  <a:effectLst/>
                  <a:ea typeface="Times New Roman"/>
                </a:rPr>
                <a:t>Acute withdrawal with alteration in mental status</a:t>
              </a:r>
            </a:p>
            <a:p>
              <a:pPr marL="742950" marR="0" indent="-285750">
                <a:spcBef>
                  <a:spcPts val="0"/>
                </a:spcBef>
                <a:spcAft>
                  <a:spcPts val="0"/>
                </a:spcAft>
                <a:buFont typeface="Arial" panose="020B0604020202020204" pitchFamily="34" charset="0"/>
                <a:buChar char="•"/>
              </a:pPr>
              <a:r>
                <a:rPr lang="en-US" sz="1600" dirty="0">
                  <a:effectLst/>
                  <a:ea typeface="Times New Roman"/>
                </a:rPr>
                <a:t>Homicidally or other aggressive behavior against others</a:t>
              </a:r>
            </a:p>
            <a:p>
              <a:pPr marL="742950" marR="0" indent="-285750">
                <a:spcBef>
                  <a:spcPts val="0"/>
                </a:spcBef>
                <a:spcAft>
                  <a:spcPts val="0"/>
                </a:spcAft>
                <a:buFont typeface="Arial" panose="020B0604020202020204" pitchFamily="34" charset="0"/>
                <a:buChar char="•"/>
              </a:pPr>
              <a:r>
                <a:rPr lang="en-US" sz="1600" dirty="0">
                  <a:effectLst/>
                  <a:ea typeface="Times New Roman"/>
                </a:rPr>
                <a:t>Agitated/Aggressive/Non-</a:t>
              </a:r>
              <a:r>
                <a:rPr lang="en-US" sz="1600" dirty="0" err="1">
                  <a:effectLst/>
                  <a:ea typeface="Times New Roman"/>
                </a:rPr>
                <a:t>redirectable</a:t>
              </a:r>
              <a:r>
                <a:rPr lang="en-US" sz="1600" dirty="0">
                  <a:effectLst/>
                  <a:ea typeface="Times New Roman"/>
                </a:rPr>
                <a:t> (e.g. Manic/Psychotic/Intoxicated)</a:t>
              </a:r>
            </a:p>
            <a:p>
              <a:pPr marL="742950" marR="0" indent="-285750">
                <a:spcBef>
                  <a:spcPts val="0"/>
                </a:spcBef>
                <a:spcAft>
                  <a:spcPts val="0"/>
                </a:spcAft>
                <a:buFont typeface="Arial" panose="020B0604020202020204" pitchFamily="34" charset="0"/>
                <a:buChar char="•"/>
              </a:pPr>
              <a:r>
                <a:rPr lang="en-US" sz="1600" dirty="0">
                  <a:effectLst/>
                  <a:ea typeface="Times New Roman"/>
                </a:rPr>
                <a:t>Postpartum Psychosis</a:t>
              </a:r>
            </a:p>
            <a:p>
              <a:pPr marL="742950" marR="0" indent="-285750">
                <a:spcBef>
                  <a:spcPts val="0"/>
                </a:spcBef>
                <a:spcAft>
                  <a:spcPts val="0"/>
                </a:spcAft>
                <a:buFont typeface="Arial" panose="020B0604020202020204" pitchFamily="34" charset="0"/>
                <a:buChar char="•"/>
              </a:pPr>
              <a:r>
                <a:rPr lang="en-US" sz="1600" dirty="0">
                  <a:effectLst/>
                  <a:ea typeface="Times New Roman"/>
                </a:rPr>
                <a:t>Acute alteration in mental status</a:t>
              </a:r>
            </a:p>
            <a:p>
              <a:pPr marL="0" marR="0" algn="ctr">
                <a:spcBef>
                  <a:spcPts val="0"/>
                </a:spcBef>
                <a:spcAft>
                  <a:spcPts val="0"/>
                </a:spcAft>
              </a:pPr>
              <a:r>
                <a:rPr lang="en-US" u="none" strike="noStrike" dirty="0">
                  <a:ln w="9525" cap="rnd" cmpd="sng" algn="ctr">
                    <a:solidFill>
                      <a:srgbClr val="000000"/>
                    </a:solidFill>
                    <a:prstDash val="solid"/>
                    <a:bevel/>
                  </a:ln>
                  <a:solidFill>
                    <a:srgbClr val="000000"/>
                  </a:solidFill>
                  <a:effectLst/>
                  <a:latin typeface="Times New Roman"/>
                  <a:ea typeface="Times New Roman"/>
                </a:rPr>
                <a:t> </a:t>
              </a:r>
              <a:endParaRPr lang="en-US" dirty="0">
                <a:effectLst/>
                <a:latin typeface="Times New Roman"/>
                <a:ea typeface="Times New Roman"/>
              </a:endParaRPr>
            </a:p>
            <a:p>
              <a:pPr marL="0" marR="0" algn="ctr">
                <a:spcBef>
                  <a:spcPts val="0"/>
                </a:spcBef>
                <a:spcAft>
                  <a:spcPts val="0"/>
                </a:spcAft>
              </a:pPr>
              <a:r>
                <a:rPr lang="en-US" sz="1200" dirty="0">
                  <a:ln w="9525" cap="rnd" cmpd="sng" algn="ctr">
                    <a:solidFill>
                      <a:srgbClr val="000000"/>
                    </a:solidFill>
                    <a:prstDash val="solid"/>
                    <a:bevel/>
                  </a:ln>
                  <a:solidFill>
                    <a:srgbClr val="000000"/>
                  </a:solidFill>
                  <a:effectLst/>
                  <a:latin typeface="Times New Roman"/>
                  <a:ea typeface="Times New Roman"/>
                </a:rPr>
                <a:t> </a:t>
              </a:r>
              <a:endParaRPr lang="en-US" sz="1200" dirty="0">
                <a:effectLst/>
                <a:latin typeface="Times New Roman"/>
                <a:ea typeface="Times New Roman"/>
              </a:endParaRPr>
            </a:p>
            <a:p>
              <a:pPr marL="0" marR="0" algn="ctr">
                <a:spcBef>
                  <a:spcPts val="0"/>
                </a:spcBef>
                <a:spcAft>
                  <a:spcPts val="0"/>
                </a:spcAft>
              </a:pPr>
              <a:r>
                <a:rPr lang="en-US" sz="1200" dirty="0">
                  <a:ln w="9525" cap="rnd" cmpd="sng" algn="ctr">
                    <a:solidFill>
                      <a:srgbClr val="000000"/>
                    </a:solidFill>
                    <a:prstDash val="solid"/>
                    <a:bevel/>
                  </a:ln>
                  <a:solidFill>
                    <a:srgbClr val="000000"/>
                  </a:solidFill>
                  <a:effectLst/>
                  <a:latin typeface="Times New Roman"/>
                  <a:ea typeface="Times New Roman"/>
                </a:rPr>
                <a:t> </a:t>
              </a:r>
              <a:endParaRPr lang="en-US" sz="1200" dirty="0">
                <a:effectLst/>
                <a:latin typeface="Times New Roman"/>
                <a:ea typeface="Times New Roman"/>
              </a:endParaRPr>
            </a:p>
            <a:p>
              <a:pPr marL="0" marR="0" algn="ctr">
                <a:spcBef>
                  <a:spcPts val="0"/>
                </a:spcBef>
                <a:spcAft>
                  <a:spcPts val="0"/>
                </a:spcAft>
              </a:pPr>
              <a:r>
                <a:rPr lang="en-US" sz="1200" dirty="0">
                  <a:ln w="9525" cap="rnd" cmpd="sng" algn="ctr">
                    <a:solidFill>
                      <a:srgbClr val="000000"/>
                    </a:solidFill>
                    <a:prstDash val="solid"/>
                    <a:bevel/>
                  </a:ln>
                  <a:solidFill>
                    <a:srgbClr val="000000"/>
                  </a:solidFill>
                  <a:effectLst/>
                  <a:latin typeface="Times New Roman"/>
                  <a:ea typeface="Times New Roman"/>
                </a:rPr>
                <a:t> </a:t>
              </a:r>
              <a:endParaRPr lang="en-US" sz="1200" dirty="0">
                <a:effectLst/>
                <a:latin typeface="Times New Roman"/>
                <a:ea typeface="Times New Roman"/>
              </a:endParaRPr>
            </a:p>
            <a:p>
              <a:pPr marL="0" marR="0" algn="ctr">
                <a:spcBef>
                  <a:spcPts val="0"/>
                </a:spcBef>
                <a:spcAft>
                  <a:spcPts val="0"/>
                </a:spcAft>
              </a:pPr>
              <a:r>
                <a:rPr lang="en-US" sz="1200" dirty="0">
                  <a:ln w="9525" cap="rnd" cmpd="sng" algn="ctr">
                    <a:solidFill>
                      <a:srgbClr val="000000"/>
                    </a:solidFill>
                    <a:prstDash val="solid"/>
                    <a:bevel/>
                  </a:ln>
                  <a:solidFill>
                    <a:srgbClr val="000000"/>
                  </a:solidFill>
                  <a:effectLst/>
                  <a:latin typeface="Times New Roman"/>
                  <a:ea typeface="Times New Roman"/>
                </a:rPr>
                <a:t> </a:t>
              </a:r>
              <a:endParaRPr lang="en-US" sz="1200" dirty="0">
                <a:effectLst/>
                <a:latin typeface="Times New Roman"/>
                <a:ea typeface="Times New Roman"/>
              </a:endParaRPr>
            </a:p>
            <a:p>
              <a:pPr marL="0" marR="0" algn="ctr">
                <a:spcBef>
                  <a:spcPts val="0"/>
                </a:spcBef>
                <a:spcAft>
                  <a:spcPts val="0"/>
                </a:spcAft>
              </a:pPr>
              <a:r>
                <a:rPr lang="en-US" sz="1200" dirty="0">
                  <a:ln w="9525" cap="rnd" cmpd="sng" algn="ctr">
                    <a:solidFill>
                      <a:srgbClr val="000000"/>
                    </a:solidFill>
                    <a:prstDash val="solid"/>
                    <a:bevel/>
                  </a:ln>
                  <a:solidFill>
                    <a:srgbClr val="000000"/>
                  </a:solidFill>
                  <a:effectLst/>
                  <a:latin typeface="Times New Roman"/>
                  <a:ea typeface="Times New Roman"/>
                </a:rPr>
                <a:t> </a:t>
              </a:r>
              <a:endParaRPr lang="en-US" sz="1200" dirty="0">
                <a:effectLst/>
                <a:latin typeface="Times New Roman"/>
                <a:ea typeface="Times New Roman"/>
              </a:endParaRPr>
            </a:p>
            <a:p>
              <a:pPr marL="0" marR="0" algn="ctr">
                <a:spcBef>
                  <a:spcPts val="0"/>
                </a:spcBef>
                <a:spcAft>
                  <a:spcPts val="0"/>
                </a:spcAft>
              </a:pPr>
              <a:r>
                <a:rPr lang="en-US" sz="1200" dirty="0">
                  <a:ln w="9525" cap="rnd" cmpd="sng" algn="ctr">
                    <a:solidFill>
                      <a:srgbClr val="000000"/>
                    </a:solidFill>
                    <a:prstDash val="solid"/>
                    <a:bevel/>
                  </a:ln>
                  <a:solidFill>
                    <a:srgbClr val="000000"/>
                  </a:solidFill>
                  <a:effectLst/>
                  <a:latin typeface="Times New Roman"/>
                  <a:ea typeface="Times New Roman"/>
                </a:rPr>
                <a:t> </a:t>
              </a:r>
              <a:endParaRPr lang="en-US" sz="1200" dirty="0">
                <a:effectLst/>
                <a:latin typeface="Times New Roman"/>
                <a:ea typeface="Times New Roman"/>
              </a:endParaRPr>
            </a:p>
            <a:p>
              <a:pPr marL="0" marR="0" algn="ctr">
                <a:spcBef>
                  <a:spcPts val="0"/>
                </a:spcBef>
                <a:spcAft>
                  <a:spcPts val="0"/>
                </a:spcAft>
              </a:pPr>
              <a:r>
                <a:rPr lang="en-US" sz="1200" dirty="0">
                  <a:ln w="9525" cap="rnd" cmpd="sng" algn="ctr">
                    <a:solidFill>
                      <a:srgbClr val="000000"/>
                    </a:solidFill>
                    <a:prstDash val="solid"/>
                    <a:bevel/>
                  </a:ln>
                  <a:solidFill>
                    <a:srgbClr val="000000"/>
                  </a:solidFill>
                  <a:effectLst/>
                  <a:latin typeface="Times New Roman"/>
                  <a:ea typeface="Times New Roman"/>
                </a:rPr>
                <a:t> </a:t>
              </a:r>
              <a:endParaRPr lang="en-US" sz="1200" dirty="0">
                <a:effectLst/>
                <a:latin typeface="Times New Roman"/>
                <a:ea typeface="Times New Roman"/>
              </a:endParaRPr>
            </a:p>
            <a:p>
              <a:pPr marL="0" marR="0" algn="ctr">
                <a:spcBef>
                  <a:spcPts val="0"/>
                </a:spcBef>
                <a:spcAft>
                  <a:spcPts val="0"/>
                </a:spcAft>
              </a:pPr>
              <a:r>
                <a:rPr lang="en-US" sz="1200" dirty="0">
                  <a:ln w="9525" cap="rnd" cmpd="sng" algn="ctr">
                    <a:solidFill>
                      <a:srgbClr val="000000"/>
                    </a:solidFill>
                    <a:prstDash val="solid"/>
                    <a:bevel/>
                  </a:ln>
                  <a:solidFill>
                    <a:srgbClr val="000000"/>
                  </a:solidFill>
                  <a:effectLst/>
                  <a:latin typeface="Times New Roman"/>
                  <a:ea typeface="Times New Roman"/>
                </a:rPr>
                <a:t> </a:t>
              </a:r>
              <a:endParaRPr lang="en-US" sz="1200" dirty="0">
                <a:effectLst/>
                <a:latin typeface="Times New Roman"/>
                <a:ea typeface="Times New Roman"/>
              </a:endParaRPr>
            </a:p>
            <a:p>
              <a:pPr marL="0" marR="0" algn="ctr">
                <a:spcBef>
                  <a:spcPts val="0"/>
                </a:spcBef>
                <a:spcAft>
                  <a:spcPts val="0"/>
                </a:spcAft>
              </a:pPr>
              <a:r>
                <a:rPr lang="en-US" sz="1200" dirty="0">
                  <a:ln w="9525" cap="rnd" cmpd="sng" algn="ctr">
                    <a:solidFill>
                      <a:srgbClr val="000000"/>
                    </a:solidFill>
                    <a:prstDash val="solid"/>
                    <a:bevel/>
                  </a:ln>
                  <a:solidFill>
                    <a:srgbClr val="000000"/>
                  </a:solidFill>
                  <a:effectLst/>
                  <a:latin typeface="Times New Roman"/>
                  <a:ea typeface="Times New Roman"/>
                </a:rPr>
                <a:t> </a:t>
              </a:r>
              <a:endParaRPr lang="en-US" sz="1200" dirty="0">
                <a:effectLst/>
                <a:latin typeface="Times New Roman"/>
                <a:ea typeface="Times New Roman"/>
              </a:endParaRPr>
            </a:p>
            <a:p>
              <a:pPr marL="0" marR="0" algn="ctr">
                <a:spcBef>
                  <a:spcPts val="0"/>
                </a:spcBef>
                <a:spcAft>
                  <a:spcPts val="0"/>
                </a:spcAft>
              </a:pPr>
              <a:r>
                <a:rPr lang="en-US" sz="1200" dirty="0">
                  <a:ln w="9525" cap="rnd" cmpd="sng" algn="ctr">
                    <a:solidFill>
                      <a:srgbClr val="000000"/>
                    </a:solidFill>
                    <a:prstDash val="solid"/>
                    <a:bevel/>
                  </a:ln>
                  <a:solidFill>
                    <a:srgbClr val="000000"/>
                  </a:solidFill>
                  <a:effectLst/>
                  <a:latin typeface="Times New Roman"/>
                  <a:ea typeface="Times New Roman"/>
                </a:rPr>
                <a:t> </a:t>
              </a:r>
              <a:endParaRPr lang="en-US" sz="1200" dirty="0">
                <a:effectLst/>
                <a:latin typeface="Times New Roman"/>
                <a:ea typeface="Times New Roman"/>
              </a:endParaRPr>
            </a:p>
          </p:txBody>
        </p:sp>
        <p:sp>
          <p:nvSpPr>
            <p:cNvPr id="4" name="Rounded Rectangle 3"/>
            <p:cNvSpPr/>
            <p:nvPr/>
          </p:nvSpPr>
          <p:spPr>
            <a:xfrm>
              <a:off x="2853048" y="694485"/>
              <a:ext cx="2594113" cy="4165430"/>
            </a:xfrm>
            <a:prstGeom prst="roundRect">
              <a:avLst/>
            </a:prstGeom>
            <a:solidFill>
              <a:srgbClr val="FFFF00">
                <a:alpha val="11000"/>
              </a:srgbClr>
            </a:solidFill>
            <a:ln w="76200" cap="flat" cmpd="sng" algn="ctr">
              <a:solidFill>
                <a:srgbClr val="FFFF00"/>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endParaRPr lang="en-US" sz="2000" u="sng" dirty="0">
                <a:ln w="9525" cap="rnd" cmpd="sng" algn="ctr">
                  <a:solidFill>
                    <a:srgbClr val="000000"/>
                  </a:solidFill>
                  <a:prstDash val="solid"/>
                  <a:bevel/>
                </a:ln>
                <a:solidFill>
                  <a:srgbClr val="000000"/>
                </a:solidFill>
                <a:ea typeface="Times New Roman"/>
              </a:endParaRPr>
            </a:p>
            <a:p>
              <a:pPr marL="0" marR="0">
                <a:spcBef>
                  <a:spcPts val="0"/>
                </a:spcBef>
                <a:spcAft>
                  <a:spcPts val="0"/>
                </a:spcAft>
              </a:pPr>
              <a:r>
                <a:rPr lang="en-US" sz="2400" u="sng" dirty="0">
                  <a:ln w="9525" cap="rnd" cmpd="sng" algn="ctr">
                    <a:solidFill>
                      <a:srgbClr val="000000"/>
                    </a:solidFill>
                    <a:prstDash val="solid"/>
                    <a:bevel/>
                  </a:ln>
                  <a:solidFill>
                    <a:srgbClr val="000000"/>
                  </a:solidFill>
                  <a:effectLst/>
                  <a:latin typeface="+mj-lt"/>
                  <a:ea typeface="Times New Roman"/>
                </a:rPr>
                <a:t>Urgent</a:t>
              </a:r>
              <a:endParaRPr lang="en-US" sz="2400" dirty="0">
                <a:effectLst/>
                <a:latin typeface="+mj-lt"/>
                <a:ea typeface="Times New Roman"/>
              </a:endParaRPr>
            </a:p>
            <a:p>
              <a:pPr marL="0" marR="0">
                <a:spcBef>
                  <a:spcPts val="0"/>
                </a:spcBef>
                <a:spcAft>
                  <a:spcPts val="0"/>
                </a:spcAft>
              </a:pPr>
              <a:r>
                <a:rPr lang="en-US" u="sng" dirty="0">
                  <a:ln w="9525" cap="rnd" cmpd="sng" algn="ctr">
                    <a:solidFill>
                      <a:srgbClr val="000000"/>
                    </a:solidFill>
                    <a:prstDash val="solid"/>
                    <a:bevel/>
                  </a:ln>
                  <a:solidFill>
                    <a:srgbClr val="000000"/>
                  </a:solidFill>
                  <a:effectLst/>
                  <a:latin typeface="+mj-lt"/>
                  <a:ea typeface="Times New Roman"/>
                </a:rPr>
                <a:t>(</a:t>
              </a:r>
              <a:r>
                <a:rPr lang="en-US" b="1" u="sng" dirty="0">
                  <a:effectLst/>
                  <a:latin typeface="+mj-lt"/>
                  <a:ea typeface="Times New Roman"/>
                </a:rPr>
                <a:t>non-violent, non-deregulated with potential for decompensation)</a:t>
              </a:r>
              <a:endParaRPr lang="en-US" dirty="0">
                <a:effectLst/>
                <a:latin typeface="+mj-lt"/>
                <a:ea typeface="Times New Roman"/>
              </a:endParaRPr>
            </a:p>
            <a:p>
              <a:pPr marL="0" marR="0" algn="ctr">
                <a:spcBef>
                  <a:spcPts val="0"/>
                </a:spcBef>
                <a:spcAft>
                  <a:spcPts val="0"/>
                </a:spcAft>
              </a:pPr>
              <a:r>
                <a:rPr lang="en-US" u="none" strike="noStrike" dirty="0">
                  <a:ln w="9525" cap="rnd" cmpd="sng" algn="ctr">
                    <a:solidFill>
                      <a:srgbClr val="000000"/>
                    </a:solidFill>
                    <a:prstDash val="solid"/>
                    <a:bevel/>
                  </a:ln>
                  <a:solidFill>
                    <a:srgbClr val="000000"/>
                  </a:solidFill>
                  <a:effectLst/>
                  <a:ea typeface="Times New Roman"/>
                </a:rPr>
                <a:t> </a:t>
              </a:r>
              <a:r>
                <a:rPr lang="en-US" dirty="0">
                  <a:ln w="9525" cap="rnd" cmpd="sng" algn="ctr">
                    <a:solidFill>
                      <a:srgbClr val="000000"/>
                    </a:solidFill>
                    <a:prstDash val="solid"/>
                    <a:bevel/>
                  </a:ln>
                  <a:solidFill>
                    <a:srgbClr val="000000"/>
                  </a:solidFill>
                  <a:effectLst/>
                  <a:ea typeface="Times New Roman"/>
                </a:rPr>
                <a:t> </a:t>
              </a:r>
              <a:endParaRPr lang="en-US" dirty="0">
                <a:effectLst/>
                <a:ea typeface="Times New Roman"/>
              </a:endParaRPr>
            </a:p>
            <a:p>
              <a:pPr marL="342900" lvl="0" indent="-342900">
                <a:spcBef>
                  <a:spcPts val="0"/>
                </a:spcBef>
                <a:spcAft>
                  <a:spcPts val="0"/>
                </a:spcAft>
                <a:buFont typeface="Arial"/>
                <a:buChar char="•"/>
              </a:pPr>
              <a:r>
                <a:rPr lang="en-US" sz="1600" dirty="0">
                  <a:effectLst/>
                </a:rPr>
                <a:t>Suicidal gestures without plan</a:t>
              </a:r>
            </a:p>
            <a:p>
              <a:pPr marL="342900" lvl="0" indent="-342900">
                <a:spcBef>
                  <a:spcPts val="0"/>
                </a:spcBef>
                <a:spcAft>
                  <a:spcPts val="0"/>
                </a:spcAft>
                <a:buFont typeface="Arial"/>
                <a:buChar char="•"/>
              </a:pPr>
              <a:r>
                <a:rPr lang="en-US" sz="1600" dirty="0">
                  <a:effectLst/>
                </a:rPr>
                <a:t>Alcohol or substance abuse without delirium or altered sensorium</a:t>
              </a:r>
            </a:p>
            <a:p>
              <a:pPr marL="342900" lvl="0" indent="-342900">
                <a:spcBef>
                  <a:spcPts val="0"/>
                </a:spcBef>
                <a:spcAft>
                  <a:spcPts val="0"/>
                </a:spcAft>
                <a:buFont typeface="Arial"/>
                <a:buChar char="•"/>
              </a:pPr>
              <a:r>
                <a:rPr lang="en-US" sz="1600" dirty="0">
                  <a:effectLst/>
                  <a:ea typeface="Times New Roman"/>
                </a:rPr>
                <a:t>Pregnant patient requesting detoxification</a:t>
              </a:r>
            </a:p>
            <a:p>
              <a:pPr marL="0" marR="0" algn="ctr">
                <a:spcBef>
                  <a:spcPts val="0"/>
                </a:spcBef>
                <a:spcAft>
                  <a:spcPts val="0"/>
                </a:spcAft>
              </a:pPr>
              <a:r>
                <a:rPr lang="en-US" sz="1200" dirty="0">
                  <a:ln w="9525" cap="rnd" cmpd="sng" algn="ctr">
                    <a:solidFill>
                      <a:srgbClr val="000000"/>
                    </a:solidFill>
                    <a:prstDash val="solid"/>
                    <a:bevel/>
                  </a:ln>
                  <a:solidFill>
                    <a:srgbClr val="000000"/>
                  </a:solidFill>
                  <a:effectLst/>
                  <a:ea typeface="Times New Roman"/>
                </a:rPr>
                <a:t> </a:t>
              </a:r>
              <a:endParaRPr lang="en-US" sz="1200" dirty="0">
                <a:effectLst/>
                <a:ea typeface="Times New Roman"/>
              </a:endParaRPr>
            </a:p>
            <a:p>
              <a:pPr marL="0" marR="0" algn="ctr">
                <a:spcBef>
                  <a:spcPts val="0"/>
                </a:spcBef>
                <a:spcAft>
                  <a:spcPts val="0"/>
                </a:spcAft>
              </a:pPr>
              <a:r>
                <a:rPr lang="en-US" sz="1200" dirty="0">
                  <a:ln w="9525" cap="rnd" cmpd="sng" algn="ctr">
                    <a:solidFill>
                      <a:srgbClr val="000000"/>
                    </a:solidFill>
                    <a:prstDash val="solid"/>
                    <a:bevel/>
                  </a:ln>
                  <a:solidFill>
                    <a:srgbClr val="000000"/>
                  </a:solidFill>
                  <a:effectLst/>
                  <a:ea typeface="Times New Roman"/>
                </a:rPr>
                <a:t> </a:t>
              </a:r>
              <a:endParaRPr lang="en-US" sz="1200" dirty="0">
                <a:effectLst/>
                <a:ea typeface="Times New Roman"/>
              </a:endParaRPr>
            </a:p>
            <a:p>
              <a:pPr marL="0" marR="0" algn="ctr">
                <a:spcBef>
                  <a:spcPts val="0"/>
                </a:spcBef>
                <a:spcAft>
                  <a:spcPts val="0"/>
                </a:spcAft>
              </a:pPr>
              <a:r>
                <a:rPr lang="en-US" sz="1200" dirty="0">
                  <a:ln w="9525" cap="rnd" cmpd="sng" algn="ctr">
                    <a:solidFill>
                      <a:srgbClr val="000000"/>
                    </a:solidFill>
                    <a:prstDash val="solid"/>
                    <a:bevel/>
                  </a:ln>
                  <a:solidFill>
                    <a:srgbClr val="000000"/>
                  </a:solidFill>
                  <a:effectLst/>
                  <a:ea typeface="Times New Roman"/>
                </a:rPr>
                <a:t> </a:t>
              </a:r>
              <a:endParaRPr lang="en-US" sz="1200" dirty="0">
                <a:effectLst/>
                <a:ea typeface="Times New Roman"/>
              </a:endParaRPr>
            </a:p>
            <a:p>
              <a:pPr marL="0" marR="0" algn="ctr">
                <a:spcBef>
                  <a:spcPts val="0"/>
                </a:spcBef>
                <a:spcAft>
                  <a:spcPts val="0"/>
                </a:spcAft>
              </a:pPr>
              <a:r>
                <a:rPr lang="en-US" sz="1200" dirty="0">
                  <a:ln w="9525" cap="rnd" cmpd="sng" algn="ctr">
                    <a:solidFill>
                      <a:srgbClr val="000000"/>
                    </a:solidFill>
                    <a:prstDash val="solid"/>
                    <a:bevel/>
                  </a:ln>
                  <a:solidFill>
                    <a:srgbClr val="000000"/>
                  </a:solidFill>
                  <a:effectLst/>
                  <a:ea typeface="Times New Roman"/>
                </a:rPr>
                <a:t> </a:t>
              </a:r>
              <a:endParaRPr lang="en-US" sz="1200" dirty="0">
                <a:effectLst/>
                <a:ea typeface="Times New Roman"/>
              </a:endParaRPr>
            </a:p>
          </p:txBody>
        </p:sp>
        <p:sp>
          <p:nvSpPr>
            <p:cNvPr id="3" name="Rounded Rectangle 2"/>
            <p:cNvSpPr/>
            <p:nvPr/>
          </p:nvSpPr>
          <p:spPr>
            <a:xfrm>
              <a:off x="417866" y="1814112"/>
              <a:ext cx="2327840" cy="1926175"/>
            </a:xfrm>
            <a:prstGeom prst="roundRect">
              <a:avLst/>
            </a:prstGeom>
            <a:solidFill>
              <a:srgbClr val="00B050">
                <a:alpha val="15000"/>
              </a:srgbClr>
            </a:solidFill>
            <a:ln w="76200" cap="flat" cmpd="sng" algn="ctr">
              <a:solidFill>
                <a:srgbClr val="00B05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342900" lvl="0" indent="-342900">
                <a:spcBef>
                  <a:spcPts val="0"/>
                </a:spcBef>
                <a:spcAft>
                  <a:spcPts val="0"/>
                </a:spcAft>
                <a:buFont typeface="Symbol"/>
                <a:buChar char=""/>
              </a:pPr>
              <a:endParaRPr lang="en-US" dirty="0">
                <a:effectLst/>
              </a:endParaRPr>
            </a:p>
            <a:p>
              <a:pPr marL="342900" lvl="0" indent="-342900">
                <a:spcBef>
                  <a:spcPts val="0"/>
                </a:spcBef>
                <a:spcAft>
                  <a:spcPts val="0"/>
                </a:spcAft>
                <a:buFont typeface="Symbol"/>
                <a:buChar char=""/>
              </a:pPr>
              <a:endParaRPr lang="en-US" dirty="0"/>
            </a:p>
            <a:p>
              <a:pPr marL="342900" lvl="0" indent="-342900">
                <a:spcBef>
                  <a:spcPts val="0"/>
                </a:spcBef>
                <a:spcAft>
                  <a:spcPts val="0"/>
                </a:spcAft>
                <a:buFont typeface="Symbol"/>
                <a:buChar char=""/>
              </a:pPr>
              <a:endParaRPr lang="en-US" dirty="0">
                <a:effectLst/>
              </a:endParaRPr>
            </a:p>
            <a:p>
              <a:pPr marL="342900" lvl="0" indent="-342900">
                <a:spcBef>
                  <a:spcPts val="0"/>
                </a:spcBef>
                <a:spcAft>
                  <a:spcPts val="0"/>
                </a:spcAft>
                <a:buFont typeface="Symbol"/>
                <a:buChar char=""/>
              </a:pPr>
              <a:endParaRPr lang="en-US" dirty="0"/>
            </a:p>
            <a:p>
              <a:pPr marL="342900" lvl="0" indent="-342900">
                <a:spcBef>
                  <a:spcPts val="0"/>
                </a:spcBef>
                <a:spcAft>
                  <a:spcPts val="0"/>
                </a:spcAft>
                <a:buFont typeface="Symbol"/>
                <a:buChar char=""/>
              </a:pPr>
              <a:endParaRPr lang="en-US" dirty="0">
                <a:effectLst/>
              </a:endParaRPr>
            </a:p>
            <a:p>
              <a:pPr marL="342900" lvl="0" indent="-342900">
                <a:spcBef>
                  <a:spcPts val="0"/>
                </a:spcBef>
                <a:spcAft>
                  <a:spcPts val="0"/>
                </a:spcAft>
                <a:buFont typeface="Symbol"/>
                <a:buChar char=""/>
              </a:pPr>
              <a:endParaRPr lang="en-US" dirty="0"/>
            </a:p>
            <a:p>
              <a:pPr marL="342900" lvl="0" indent="-342900">
                <a:spcBef>
                  <a:spcPts val="0"/>
                </a:spcBef>
                <a:spcAft>
                  <a:spcPts val="0"/>
                </a:spcAft>
                <a:buFont typeface="Symbol"/>
                <a:buChar char=""/>
              </a:pPr>
              <a:endParaRPr lang="en-US" dirty="0">
                <a:effectLst/>
              </a:endParaRPr>
            </a:p>
            <a:p>
              <a:pPr marL="342900" lvl="0" indent="-342900">
                <a:spcBef>
                  <a:spcPts val="0"/>
                </a:spcBef>
                <a:spcAft>
                  <a:spcPts val="0"/>
                </a:spcAft>
                <a:buFont typeface="Symbol"/>
                <a:buChar char=""/>
              </a:pPr>
              <a:endParaRPr lang="en-US" dirty="0"/>
            </a:p>
            <a:p>
              <a:pPr marL="342900" lvl="0" indent="-342900">
                <a:spcBef>
                  <a:spcPts val="0"/>
                </a:spcBef>
                <a:spcAft>
                  <a:spcPts val="0"/>
                </a:spcAft>
                <a:buFont typeface="Symbol"/>
                <a:buChar char=""/>
              </a:pPr>
              <a:r>
                <a:rPr lang="en-US" sz="1600" dirty="0">
                  <a:effectLst/>
                </a:rPr>
                <a:t>Depression or Anxiety able to contract for safety</a:t>
              </a:r>
            </a:p>
            <a:p>
              <a:pPr marL="342900" lvl="0" indent="-342900">
                <a:spcBef>
                  <a:spcPts val="0"/>
                </a:spcBef>
                <a:spcAft>
                  <a:spcPts val="0"/>
                </a:spcAft>
                <a:buFont typeface="Symbol"/>
                <a:buChar char=""/>
              </a:pPr>
              <a:r>
                <a:rPr lang="en-US" sz="1600" dirty="0">
                  <a:effectLst/>
                </a:rPr>
                <a:t>Medication management</a:t>
              </a:r>
            </a:p>
            <a:p>
              <a:pPr marL="342900" lvl="0" indent="-342900">
                <a:spcBef>
                  <a:spcPts val="0"/>
                </a:spcBef>
                <a:spcAft>
                  <a:spcPts val="0"/>
                </a:spcAft>
                <a:buFont typeface="Symbol"/>
                <a:buChar char=""/>
              </a:pPr>
              <a:r>
                <a:rPr lang="en-US" sz="1600" dirty="0">
                  <a:effectLst/>
                </a:rPr>
                <a:t>Outpatient consultation</a:t>
              </a:r>
            </a:p>
            <a:p>
              <a:r>
                <a:rPr lang="en-US" dirty="0">
                  <a:effectLst/>
                </a:rPr>
                <a:t> </a:t>
              </a:r>
            </a:p>
            <a:p>
              <a:pPr marL="0" marR="0">
                <a:spcBef>
                  <a:spcPts val="0"/>
                </a:spcBef>
                <a:spcAft>
                  <a:spcPts val="0"/>
                </a:spcAft>
              </a:pPr>
              <a:r>
                <a:rPr lang="en-US" sz="2000" u="none" strike="noStrike" dirty="0">
                  <a:ln w="9525" cap="rnd" cmpd="sng" algn="ctr">
                    <a:solidFill>
                      <a:srgbClr val="000000"/>
                    </a:solidFill>
                    <a:prstDash val="solid"/>
                    <a:bevel/>
                  </a:ln>
                  <a:solidFill>
                    <a:srgbClr val="000000"/>
                  </a:solidFill>
                  <a:effectLst/>
                  <a:latin typeface="Times New Roman"/>
                  <a:ea typeface="Times New Roman"/>
                </a:rPr>
                <a:t> </a:t>
              </a:r>
              <a:endParaRPr lang="en-US" sz="1200" dirty="0">
                <a:effectLst/>
                <a:latin typeface="Times New Roman"/>
                <a:ea typeface="Times New Roman"/>
              </a:endParaRPr>
            </a:p>
            <a:p>
              <a:pPr marL="0" marR="0">
                <a:spcBef>
                  <a:spcPts val="0"/>
                </a:spcBef>
                <a:spcAft>
                  <a:spcPts val="0"/>
                </a:spcAft>
              </a:pPr>
              <a:r>
                <a:rPr lang="en-US" sz="1200" u="none" strike="noStrike" dirty="0">
                  <a:ln w="9525" cap="rnd" cmpd="sng" algn="ctr">
                    <a:solidFill>
                      <a:srgbClr val="000000"/>
                    </a:solidFill>
                    <a:prstDash val="solid"/>
                    <a:bevel/>
                  </a:ln>
                  <a:solidFill>
                    <a:srgbClr val="000000"/>
                  </a:solidFill>
                  <a:effectLst/>
                  <a:latin typeface="Times New Roman"/>
                  <a:ea typeface="Times New Roman"/>
                </a:rPr>
                <a:t> </a:t>
              </a:r>
              <a:endParaRPr lang="en-US" sz="1200" dirty="0">
                <a:effectLst/>
                <a:latin typeface="Times New Roman"/>
                <a:ea typeface="Times New Roman"/>
              </a:endParaRPr>
            </a:p>
            <a:p>
              <a:pPr marL="0" marR="0" algn="ctr">
                <a:spcBef>
                  <a:spcPts val="0"/>
                </a:spcBef>
                <a:spcAft>
                  <a:spcPts val="0"/>
                </a:spcAft>
              </a:pPr>
              <a:r>
                <a:rPr lang="en-US" sz="2000" u="none" strike="noStrike" dirty="0">
                  <a:ln w="9525" cap="rnd" cmpd="sng" algn="ctr">
                    <a:solidFill>
                      <a:srgbClr val="000000"/>
                    </a:solidFill>
                    <a:prstDash val="solid"/>
                    <a:bevel/>
                  </a:ln>
                  <a:solidFill>
                    <a:srgbClr val="000000"/>
                  </a:solidFill>
                  <a:effectLst/>
                  <a:latin typeface="Times New Roman"/>
                  <a:ea typeface="Times New Roman"/>
                </a:rPr>
                <a:t> </a:t>
              </a:r>
              <a:endParaRPr lang="en-US" sz="1200" dirty="0">
                <a:effectLst/>
                <a:latin typeface="Times New Roman"/>
                <a:ea typeface="Times New Roman"/>
              </a:endParaRPr>
            </a:p>
            <a:p>
              <a:pPr marL="0" marR="0" algn="ctr">
                <a:spcBef>
                  <a:spcPts val="0"/>
                </a:spcBef>
                <a:spcAft>
                  <a:spcPts val="0"/>
                </a:spcAft>
              </a:pPr>
              <a:r>
                <a:rPr lang="en-US" sz="2000" u="none" strike="noStrike" dirty="0">
                  <a:ln w="9525" cap="rnd" cmpd="sng" algn="ctr">
                    <a:solidFill>
                      <a:srgbClr val="000000"/>
                    </a:solidFill>
                    <a:prstDash val="solid"/>
                    <a:bevel/>
                  </a:ln>
                  <a:solidFill>
                    <a:srgbClr val="000000"/>
                  </a:solidFill>
                  <a:effectLst/>
                  <a:latin typeface="Times New Roman"/>
                  <a:ea typeface="Times New Roman"/>
                </a:rPr>
                <a:t> </a:t>
              </a:r>
              <a:endParaRPr lang="en-US" sz="1200" dirty="0">
                <a:effectLst/>
                <a:latin typeface="Times New Roman"/>
                <a:ea typeface="Times New Roman"/>
              </a:endParaRPr>
            </a:p>
            <a:p>
              <a:pPr marL="0" marR="0" algn="ctr">
                <a:spcBef>
                  <a:spcPts val="0"/>
                </a:spcBef>
                <a:spcAft>
                  <a:spcPts val="0"/>
                </a:spcAft>
              </a:pPr>
              <a:r>
                <a:rPr lang="en-US" sz="2000" u="none" strike="noStrike" dirty="0">
                  <a:ln w="9525" cap="rnd" cmpd="sng" algn="ctr">
                    <a:solidFill>
                      <a:srgbClr val="000000"/>
                    </a:solidFill>
                    <a:prstDash val="solid"/>
                    <a:bevel/>
                  </a:ln>
                  <a:solidFill>
                    <a:srgbClr val="000000"/>
                  </a:solidFill>
                  <a:effectLst/>
                  <a:latin typeface="Times New Roman"/>
                  <a:ea typeface="Times New Roman"/>
                </a:rPr>
                <a:t> </a:t>
              </a:r>
              <a:endParaRPr lang="en-US" sz="1200" dirty="0">
                <a:effectLst/>
                <a:latin typeface="Times New Roman"/>
                <a:ea typeface="Times New Roman"/>
              </a:endParaRPr>
            </a:p>
            <a:p>
              <a:pPr marL="0" marR="0" algn="ctr">
                <a:spcBef>
                  <a:spcPts val="0"/>
                </a:spcBef>
                <a:spcAft>
                  <a:spcPts val="0"/>
                </a:spcAft>
              </a:pPr>
              <a:r>
                <a:rPr lang="en-US" sz="2000" u="none" strike="noStrike" dirty="0">
                  <a:ln w="9525" cap="rnd" cmpd="sng" algn="ctr">
                    <a:solidFill>
                      <a:srgbClr val="000000"/>
                    </a:solidFill>
                    <a:prstDash val="solid"/>
                    <a:bevel/>
                  </a:ln>
                  <a:solidFill>
                    <a:srgbClr val="000000"/>
                  </a:solidFill>
                  <a:effectLst/>
                  <a:latin typeface="Times New Roman"/>
                  <a:ea typeface="Times New Roman"/>
                </a:rPr>
                <a:t> </a:t>
              </a:r>
              <a:endParaRPr lang="en-US" sz="1200" dirty="0">
                <a:effectLst/>
                <a:latin typeface="Times New Roman"/>
                <a:ea typeface="Times New Roman"/>
              </a:endParaRPr>
            </a:p>
            <a:p>
              <a:pPr marL="0" marR="0" algn="ctr">
                <a:spcBef>
                  <a:spcPts val="0"/>
                </a:spcBef>
                <a:spcAft>
                  <a:spcPts val="0"/>
                </a:spcAft>
              </a:pPr>
              <a:r>
                <a:rPr lang="en-US" sz="2000" u="none" strike="noStrike" dirty="0">
                  <a:ln w="9525" cap="rnd" cmpd="sng" algn="ctr">
                    <a:solidFill>
                      <a:srgbClr val="000000"/>
                    </a:solidFill>
                    <a:prstDash val="solid"/>
                    <a:bevel/>
                  </a:ln>
                  <a:solidFill>
                    <a:srgbClr val="000000"/>
                  </a:solidFill>
                  <a:effectLst/>
                  <a:latin typeface="Times New Roman"/>
                  <a:ea typeface="Times New Roman"/>
                </a:rPr>
                <a:t> </a:t>
              </a:r>
              <a:endParaRPr lang="en-US" sz="1200" dirty="0">
                <a:effectLst/>
                <a:latin typeface="Times New Roman"/>
                <a:ea typeface="Times New Roman"/>
              </a:endParaRPr>
            </a:p>
          </p:txBody>
        </p:sp>
      </p:grpSp>
      <p:sp>
        <p:nvSpPr>
          <p:cNvPr id="6" name="Rectangle 5"/>
          <p:cNvSpPr/>
          <p:nvPr/>
        </p:nvSpPr>
        <p:spPr>
          <a:xfrm>
            <a:off x="820204" y="2399788"/>
            <a:ext cx="1617622" cy="461665"/>
          </a:xfrm>
          <a:prstGeom prst="rect">
            <a:avLst/>
          </a:prstGeom>
        </p:spPr>
        <p:txBody>
          <a:bodyPr wrap="none">
            <a:spAutoFit/>
          </a:bodyPr>
          <a:lstStyle/>
          <a:p>
            <a:r>
              <a:rPr lang="en-US" sz="2400" b="1" u="sng" dirty="0">
                <a:latin typeface="+mj-lt"/>
              </a:rPr>
              <a:t>Non-Urgent</a:t>
            </a:r>
            <a:endParaRPr lang="en-US" sz="2400" b="1" dirty="0">
              <a:latin typeface="+mj-lt"/>
            </a:endParaRPr>
          </a:p>
        </p:txBody>
      </p:sp>
      <p:sp>
        <p:nvSpPr>
          <p:cNvPr id="7" name="TextBox 6"/>
          <p:cNvSpPr txBox="1"/>
          <p:nvPr/>
        </p:nvSpPr>
        <p:spPr>
          <a:xfrm>
            <a:off x="1114549" y="6336442"/>
            <a:ext cx="2781080" cy="369332"/>
          </a:xfrm>
          <a:prstGeom prst="rect">
            <a:avLst/>
          </a:prstGeom>
          <a:noFill/>
        </p:spPr>
        <p:txBody>
          <a:bodyPr wrap="none" rtlCol="0">
            <a:spAutoFit/>
          </a:bodyPr>
          <a:lstStyle/>
          <a:p>
            <a:r>
              <a:rPr lang="en-US" dirty="0"/>
              <a:t>Courtesy of </a:t>
            </a:r>
            <a:r>
              <a:rPr lang="en-US" dirty="0" err="1"/>
              <a:t>Neda</a:t>
            </a:r>
            <a:r>
              <a:rPr lang="en-US" dirty="0"/>
              <a:t> </a:t>
            </a:r>
            <a:r>
              <a:rPr lang="en-US" dirty="0" err="1"/>
              <a:t>Hudepohl</a:t>
            </a:r>
            <a:endParaRPr lang="en-US" dirty="0"/>
          </a:p>
        </p:txBody>
      </p:sp>
    </p:spTree>
    <p:extLst>
      <p:ext uri="{BB962C8B-B14F-4D97-AF65-F5344CB8AC3E}">
        <p14:creationId xmlns:p14="http://schemas.microsoft.com/office/powerpoint/2010/main" val="13750048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656306"/>
            <a:ext cx="3494362" cy="4930246"/>
          </a:xfrm>
        </p:spPr>
        <p:txBody>
          <a:bodyPr>
            <a:normAutofit/>
          </a:bodyPr>
          <a:lstStyle/>
          <a:p>
            <a:pPr algn="r"/>
            <a:r>
              <a:rPr lang="en-US" dirty="0">
                <a:solidFill>
                  <a:srgbClr val="327476"/>
                </a:solidFill>
              </a:rPr>
              <a:t>Handling Agitation</a:t>
            </a:r>
          </a:p>
        </p:txBody>
      </p:sp>
      <p:sp>
        <p:nvSpPr>
          <p:cNvPr id="3" name="Content Placeholder 2"/>
          <p:cNvSpPr>
            <a:spLocks noGrp="1"/>
          </p:cNvSpPr>
          <p:nvPr>
            <p:ph idx="1"/>
          </p:nvPr>
        </p:nvSpPr>
        <p:spPr>
          <a:xfrm>
            <a:off x="4976031" y="714096"/>
            <a:ext cx="6823704" cy="5222238"/>
          </a:xfrm>
        </p:spPr>
        <p:txBody>
          <a:bodyPr anchor="ctr">
            <a:normAutofit/>
          </a:bodyPr>
          <a:lstStyle/>
          <a:p>
            <a:r>
              <a:rPr lang="en-US" sz="2200" dirty="0"/>
              <a:t>Verbal de-escalation</a:t>
            </a:r>
          </a:p>
          <a:p>
            <a:r>
              <a:rPr lang="en-US" sz="2200" dirty="0"/>
              <a:t>Consider need for medication according to patient’s symptoms, as you would with any other patient</a:t>
            </a:r>
          </a:p>
          <a:p>
            <a:r>
              <a:rPr lang="en-US" sz="2200" dirty="0"/>
              <a:t>Suit the medication to the symptoms </a:t>
            </a:r>
            <a:r>
              <a:rPr lang="mr-IN" sz="2200" dirty="0"/>
              <a:t>–</a:t>
            </a:r>
            <a:r>
              <a:rPr lang="en-US" sz="2200" dirty="0"/>
              <a:t> why is the woman agitated?</a:t>
            </a:r>
          </a:p>
          <a:p>
            <a:r>
              <a:rPr lang="en-US" sz="2200" dirty="0"/>
              <a:t>High-potency typical antipsychotics have extensive safety data and work quickly</a:t>
            </a:r>
          </a:p>
          <a:p>
            <a:r>
              <a:rPr lang="en-US" sz="2200" dirty="0"/>
              <a:t>Good safety data now on second-generation as well</a:t>
            </a:r>
          </a:p>
          <a:p>
            <a:r>
              <a:rPr lang="en-US" sz="2200" dirty="0"/>
              <a:t>Remember that HIGHER doses may be needed</a:t>
            </a:r>
          </a:p>
          <a:p>
            <a:r>
              <a:rPr lang="en-US" sz="2200" dirty="0"/>
              <a:t>When possible, minimize exposures </a:t>
            </a:r>
            <a:r>
              <a:rPr lang="mr-IN" sz="2200" dirty="0"/>
              <a:t>–</a:t>
            </a:r>
            <a:r>
              <a:rPr lang="en-US" sz="2200" dirty="0"/>
              <a:t> but remember that frank psychosis and agitation are ALSO an exposure</a:t>
            </a:r>
          </a:p>
          <a:p>
            <a:endParaRPr lang="en-US" sz="2200"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9965" y="5187041"/>
            <a:ext cx="2088448" cy="1670959"/>
          </a:xfrm>
          <a:prstGeom prst="rect">
            <a:avLst/>
          </a:prstGeom>
        </p:spPr>
      </p:pic>
    </p:spTree>
    <p:extLst>
      <p:ext uri="{BB962C8B-B14F-4D97-AF65-F5344CB8AC3E}">
        <p14:creationId xmlns:p14="http://schemas.microsoft.com/office/powerpoint/2010/main" val="1848754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Physical restraints</a:t>
            </a:r>
          </a:p>
        </p:txBody>
      </p:sp>
      <p:sp>
        <p:nvSpPr>
          <p:cNvPr id="3" name="Content Placeholder 2"/>
          <p:cNvSpPr>
            <a:spLocks noGrp="1"/>
          </p:cNvSpPr>
          <p:nvPr>
            <p:ph idx="1"/>
          </p:nvPr>
        </p:nvSpPr>
        <p:spPr>
          <a:xfrm>
            <a:off x="738409" y="2138901"/>
            <a:ext cx="6172200" cy="4279265"/>
          </a:xfrm>
        </p:spPr>
        <p:txBody>
          <a:bodyPr anchor="ctr">
            <a:normAutofit/>
          </a:bodyPr>
          <a:lstStyle/>
          <a:p>
            <a:r>
              <a:rPr lang="en-US" sz="2400" dirty="0"/>
              <a:t>Avoid when possible</a:t>
            </a:r>
          </a:p>
          <a:p>
            <a:r>
              <a:rPr lang="en-US" sz="2400" dirty="0"/>
              <a:t>If restraints are necessary-</a:t>
            </a:r>
          </a:p>
          <a:p>
            <a:pPr lvl="1"/>
            <a:r>
              <a:rPr lang="en-US" sz="2000" dirty="0"/>
              <a:t>NEVER use 4-point restraints when a woman is on her back or right side</a:t>
            </a:r>
          </a:p>
          <a:p>
            <a:r>
              <a:rPr lang="en-US" sz="2400" dirty="0"/>
              <a:t>Inferior vena cava syndrome</a:t>
            </a:r>
          </a:p>
          <a:p>
            <a:r>
              <a:rPr lang="en-US" sz="2400" dirty="0"/>
              <a:t>Turn body partway to left</a:t>
            </a:r>
          </a:p>
          <a:p>
            <a:pPr lvl="1"/>
            <a:r>
              <a:rPr lang="en-US" sz="2000" dirty="0"/>
              <a:t> monitor frequently</a:t>
            </a:r>
          </a:p>
          <a:p>
            <a:endParaRPr lang="en-US" sz="2400" dirty="0"/>
          </a:p>
        </p:txBody>
      </p:sp>
      <p:sp>
        <p:nvSpPr>
          <p:cNvPr id="9" name="Rectangle 8">
            <a:extLst>
              <a:ext uri="{FF2B5EF4-FFF2-40B4-BE49-F238E27FC236}">
                <a16:creationId xmlns:a16="http://schemas.microsoft.com/office/drawing/2014/main" id="{89172CA7-5C73-40E5-8A9D-3FC1F0E0B2FF}"/>
              </a:ext>
            </a:extLst>
          </p:cNvPr>
          <p:cNvSpPr/>
          <p:nvPr/>
        </p:nvSpPr>
        <p:spPr>
          <a:xfrm>
            <a:off x="9271220" y="0"/>
            <a:ext cx="2920779" cy="6858000"/>
          </a:xfrm>
          <a:prstGeom prst="rect">
            <a:avLst/>
          </a:prstGeom>
          <a:solidFill>
            <a:srgbClr val="B2DA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a:extLst>
              <a:ext uri="{FF2B5EF4-FFF2-40B4-BE49-F238E27FC236}">
                <a16:creationId xmlns:a16="http://schemas.microsoft.com/office/drawing/2014/main" id="{071DB12B-262C-41D4-BF74-F1E3759C38F2}"/>
              </a:ext>
            </a:extLst>
          </p:cNvPr>
          <p:cNvGrpSpPr/>
          <p:nvPr/>
        </p:nvGrpSpPr>
        <p:grpSpPr>
          <a:xfrm>
            <a:off x="7911548" y="2270594"/>
            <a:ext cx="2325578" cy="2316812"/>
            <a:chOff x="8161835" y="2121012"/>
            <a:chExt cx="2107096" cy="2085230"/>
          </a:xfrm>
        </p:grpSpPr>
        <p:sp>
          <p:nvSpPr>
            <p:cNvPr id="6" name="Oval 5">
              <a:extLst>
                <a:ext uri="{FF2B5EF4-FFF2-40B4-BE49-F238E27FC236}">
                  <a16:creationId xmlns:a16="http://schemas.microsoft.com/office/drawing/2014/main" id="{639F7372-8A42-46B9-B9DC-7F411801651F}"/>
                </a:ext>
              </a:extLst>
            </p:cNvPr>
            <p:cNvSpPr/>
            <p:nvPr/>
          </p:nvSpPr>
          <p:spPr>
            <a:xfrm flipV="1">
              <a:off x="8161835" y="2121012"/>
              <a:ext cx="2107096" cy="2085230"/>
            </a:xfrm>
            <a:prstGeom prst="ellipse">
              <a:avLst/>
            </a:prstGeom>
            <a:solidFill>
              <a:schemeClr val="bg1"/>
            </a:solidFill>
            <a:ln w="57150">
              <a:solidFill>
                <a:srgbClr val="3274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Warning">
              <a:extLst>
                <a:ext uri="{FF2B5EF4-FFF2-40B4-BE49-F238E27FC236}">
                  <a16:creationId xmlns:a16="http://schemas.microsoft.com/office/drawing/2014/main" id="{17E7AFCF-ABF9-4E48-B087-F54744CCEE6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650662" y="2451985"/>
              <a:ext cx="1129442" cy="1142998"/>
            </a:xfrm>
            <a:prstGeom prst="rect">
              <a:avLst/>
            </a:prstGeom>
          </p:spPr>
        </p:pic>
      </p:grpSp>
    </p:spTree>
    <p:extLst>
      <p:ext uri="{BB962C8B-B14F-4D97-AF65-F5344CB8AC3E}">
        <p14:creationId xmlns:p14="http://schemas.microsoft.com/office/powerpoint/2010/main" val="4350311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Above all - Remember</a:t>
            </a:r>
          </a:p>
        </p:txBody>
      </p:sp>
      <p:sp>
        <p:nvSpPr>
          <p:cNvPr id="3" name="Content Placeholder 2"/>
          <p:cNvSpPr>
            <a:spLocks noGrp="1"/>
          </p:cNvSpPr>
          <p:nvPr>
            <p:ph idx="1"/>
          </p:nvPr>
        </p:nvSpPr>
        <p:spPr>
          <a:xfrm>
            <a:off x="838200" y="1690688"/>
            <a:ext cx="10515600" cy="4351338"/>
          </a:xfrm>
        </p:spPr>
        <p:txBody>
          <a:bodyPr/>
          <a:lstStyle/>
          <a:p>
            <a:r>
              <a:rPr lang="en-US" dirty="0"/>
              <a:t>You have </a:t>
            </a:r>
            <a:r>
              <a:rPr lang="en-US" b="1" dirty="0"/>
              <a:t>two</a:t>
            </a:r>
            <a:r>
              <a:rPr lang="en-US" dirty="0"/>
              <a:t> patients </a:t>
            </a:r>
          </a:p>
          <a:p>
            <a:r>
              <a:rPr lang="en-US" dirty="0"/>
              <a:t>Consider the mother’s health and safety, not just the baby’s</a:t>
            </a:r>
          </a:p>
          <a:p>
            <a:r>
              <a:rPr lang="en-US" dirty="0"/>
              <a:t>Treating the mother will HELP the baby</a:t>
            </a:r>
          </a:p>
        </p:txBody>
      </p:sp>
      <p:sp>
        <p:nvSpPr>
          <p:cNvPr id="5" name="Rectangle 4">
            <a:extLst>
              <a:ext uri="{FF2B5EF4-FFF2-40B4-BE49-F238E27FC236}">
                <a16:creationId xmlns:a16="http://schemas.microsoft.com/office/drawing/2014/main" id="{7E61AB92-F14B-40C2-B0A9-9C3D5E480F6D}"/>
              </a:ext>
            </a:extLst>
          </p:cNvPr>
          <p:cNvSpPr/>
          <p:nvPr/>
        </p:nvSpPr>
        <p:spPr>
          <a:xfrm>
            <a:off x="0" y="3609892"/>
            <a:ext cx="12192000" cy="1557420"/>
          </a:xfrm>
          <a:prstGeom prst="rect">
            <a:avLst/>
          </a:prstGeom>
          <a:solidFill>
            <a:srgbClr val="B2DA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mage result for healthy baby"/>
          <p:cNvPicPr/>
          <p:nvPr/>
        </p:nvPicPr>
        <p:blipFill>
          <a:blip r:embed="rId2">
            <a:extLst>
              <a:ext uri="{28A0092B-C50C-407E-A947-70E740481C1C}">
                <a14:useLocalDpi xmlns:a14="http://schemas.microsoft.com/office/drawing/2010/main" val="0"/>
              </a:ext>
            </a:extLst>
          </a:blip>
          <a:srcRect/>
          <a:stretch>
            <a:fillRect/>
          </a:stretch>
        </p:blipFill>
        <p:spPr bwMode="auto">
          <a:xfrm>
            <a:off x="7596293" y="3255658"/>
            <a:ext cx="2237663" cy="2572648"/>
          </a:xfrm>
          <a:prstGeom prst="rect">
            <a:avLst/>
          </a:prstGeom>
          <a:noFill/>
          <a:ln>
            <a:noFill/>
          </a:ln>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9965" y="5187041"/>
            <a:ext cx="2088448" cy="1670959"/>
          </a:xfrm>
          <a:prstGeom prst="rect">
            <a:avLst/>
          </a:prstGeom>
        </p:spPr>
      </p:pic>
    </p:spTree>
    <p:extLst>
      <p:ext uri="{BB962C8B-B14F-4D97-AF65-F5344CB8AC3E}">
        <p14:creationId xmlns:p14="http://schemas.microsoft.com/office/powerpoint/2010/main" val="2099790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CCF62-1ED7-42CB-B251-D855A57554B0}"/>
              </a:ext>
            </a:extLst>
          </p:cNvPr>
          <p:cNvSpPr>
            <a:spLocks noGrp="1"/>
          </p:cNvSpPr>
          <p:nvPr>
            <p:ph type="title"/>
          </p:nvPr>
        </p:nvSpPr>
        <p:spPr/>
        <p:txBody>
          <a:bodyPr/>
          <a:lstStyle/>
          <a:p>
            <a:endParaRPr lang="en-US"/>
          </a:p>
        </p:txBody>
      </p:sp>
      <p:sp>
        <p:nvSpPr>
          <p:cNvPr id="6" name="Subtitle 2">
            <a:extLst>
              <a:ext uri="{FF2B5EF4-FFF2-40B4-BE49-F238E27FC236}">
                <a16:creationId xmlns:a16="http://schemas.microsoft.com/office/drawing/2014/main" id="{2F7D2B8A-D643-46E4-A7EF-AAD331938F8D}"/>
              </a:ext>
            </a:extLst>
          </p:cNvPr>
          <p:cNvSpPr>
            <a:spLocks noGrp="1"/>
          </p:cNvSpPr>
          <p:nvPr>
            <p:ph idx="1"/>
          </p:nvPr>
        </p:nvSpPr>
        <p:spPr>
          <a:xfrm>
            <a:off x="611554" y="4928332"/>
            <a:ext cx="10515600" cy="1730375"/>
          </a:xfrm>
        </p:spPr>
        <p:txBody>
          <a:bodyPr vert="horz" lIns="91440" tIns="45720" rIns="91440" bIns="45720" rtlCol="0">
            <a:normAutofit/>
          </a:bodyPr>
          <a:lstStyle/>
          <a:p>
            <a:pPr marL="0" indent="0" algn="l">
              <a:buNone/>
            </a:pPr>
            <a:r>
              <a:rPr lang="en-US" sz="4000" dirty="0">
                <a:solidFill>
                  <a:srgbClr val="000000"/>
                </a:solidFill>
              </a:rPr>
              <a:t>None</a:t>
            </a:r>
          </a:p>
        </p:txBody>
      </p:sp>
      <p:sp>
        <p:nvSpPr>
          <p:cNvPr id="4" name="Rectangle 3">
            <a:extLst>
              <a:ext uri="{FF2B5EF4-FFF2-40B4-BE49-F238E27FC236}">
                <a16:creationId xmlns:a16="http://schemas.microsoft.com/office/drawing/2014/main" id="{50FA0F74-A333-490E-B6E0-E180C18CA0DB}"/>
              </a:ext>
            </a:extLst>
          </p:cNvPr>
          <p:cNvSpPr/>
          <p:nvPr/>
        </p:nvSpPr>
        <p:spPr>
          <a:xfrm>
            <a:off x="0" y="0"/>
            <a:ext cx="12192000" cy="4751754"/>
          </a:xfrm>
          <a:prstGeom prst="rect">
            <a:avLst/>
          </a:prstGeom>
          <a:solidFill>
            <a:srgbClr val="D1F3FF"/>
          </a:solidFill>
          <a:ln w="508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1">
            <a:extLst>
              <a:ext uri="{FF2B5EF4-FFF2-40B4-BE49-F238E27FC236}">
                <a16:creationId xmlns:a16="http://schemas.microsoft.com/office/drawing/2014/main" id="{A7CD1EC2-E183-462A-A113-FF7235DE04E1}"/>
              </a:ext>
            </a:extLst>
          </p:cNvPr>
          <p:cNvSpPr txBox="1">
            <a:spLocks/>
          </p:cNvSpPr>
          <p:nvPr/>
        </p:nvSpPr>
        <p:spPr>
          <a:xfrm>
            <a:off x="171041" y="864006"/>
            <a:ext cx="9833548" cy="332328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800" dirty="0"/>
              <a:t>Disclosures</a:t>
            </a:r>
          </a:p>
        </p:txBody>
      </p:sp>
      <p:sp>
        <p:nvSpPr>
          <p:cNvPr id="7" name="Parallelogram 6">
            <a:extLst>
              <a:ext uri="{FF2B5EF4-FFF2-40B4-BE49-F238E27FC236}">
                <a16:creationId xmlns:a16="http://schemas.microsoft.com/office/drawing/2014/main" id="{5A255014-4B64-4497-9C1D-1998E61AC918}"/>
              </a:ext>
            </a:extLst>
          </p:cNvPr>
          <p:cNvSpPr/>
          <p:nvPr/>
        </p:nvSpPr>
        <p:spPr>
          <a:xfrm>
            <a:off x="305517" y="5051301"/>
            <a:ext cx="306037" cy="238539"/>
          </a:xfrm>
          <a:prstGeom prst="parallelogram">
            <a:avLst/>
          </a:prstGeom>
          <a:solidFill>
            <a:srgbClr val="327476"/>
          </a:solidFill>
          <a:ln>
            <a:solidFill>
              <a:srgbClr val="3274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99965" y="5187041"/>
            <a:ext cx="2088448" cy="1670959"/>
          </a:xfrm>
          <a:prstGeom prst="rect">
            <a:avLst/>
          </a:prstGeom>
        </p:spPr>
      </p:pic>
    </p:spTree>
    <p:extLst>
      <p:ext uri="{BB962C8B-B14F-4D97-AF65-F5344CB8AC3E}">
        <p14:creationId xmlns:p14="http://schemas.microsoft.com/office/powerpoint/2010/main" val="150640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5450" y="325439"/>
            <a:ext cx="10515600" cy="1325563"/>
          </a:xfrm>
        </p:spPr>
        <p:txBody>
          <a:bodyPr/>
          <a:lstStyle/>
          <a:p>
            <a:r>
              <a:rPr lang="en-US" dirty="0"/>
              <a:t>References</a:t>
            </a:r>
          </a:p>
        </p:txBody>
      </p:sp>
      <p:sp>
        <p:nvSpPr>
          <p:cNvPr id="3" name="Content Placeholder 2"/>
          <p:cNvSpPr>
            <a:spLocks noGrp="1"/>
          </p:cNvSpPr>
          <p:nvPr>
            <p:ph idx="1"/>
          </p:nvPr>
        </p:nvSpPr>
        <p:spPr>
          <a:xfrm>
            <a:off x="838200" y="1651002"/>
            <a:ext cx="10515600" cy="4351338"/>
          </a:xfrm>
        </p:spPr>
        <p:txBody>
          <a:bodyPr/>
          <a:lstStyle/>
          <a:p>
            <a:r>
              <a:rPr lang="de-DE" dirty="0" err="1"/>
              <a:t>Aftab</a:t>
            </a:r>
            <a:r>
              <a:rPr lang="de-DE" dirty="0"/>
              <a:t> A, Shah AA.  </a:t>
            </a:r>
            <a:r>
              <a:rPr lang="de-DE" dirty="0" err="1"/>
              <a:t>Behavioral</a:t>
            </a:r>
            <a:r>
              <a:rPr lang="de-DE" dirty="0"/>
              <a:t> </a:t>
            </a:r>
            <a:r>
              <a:rPr lang="de-DE" dirty="0" err="1"/>
              <a:t>Emergencies:Special</a:t>
            </a:r>
            <a:r>
              <a:rPr lang="de-DE" dirty="0"/>
              <a:t> </a:t>
            </a:r>
            <a:r>
              <a:rPr lang="de-DE" dirty="0" err="1"/>
              <a:t>Considerations</a:t>
            </a:r>
            <a:r>
              <a:rPr lang="de-DE" dirty="0"/>
              <a:t> in </a:t>
            </a:r>
            <a:r>
              <a:rPr lang="de-DE" dirty="0" err="1"/>
              <a:t>the</a:t>
            </a:r>
            <a:r>
              <a:rPr lang="de-DE" dirty="0"/>
              <a:t> </a:t>
            </a:r>
            <a:r>
              <a:rPr lang="de-DE" dirty="0" err="1"/>
              <a:t>Pregnant</a:t>
            </a:r>
            <a:r>
              <a:rPr lang="de-DE" dirty="0"/>
              <a:t> Patient.  </a:t>
            </a:r>
            <a:r>
              <a:rPr lang="de-DE" dirty="0" err="1"/>
              <a:t>Psychiatr</a:t>
            </a:r>
            <a:r>
              <a:rPr lang="de-DE" dirty="0"/>
              <a:t> </a:t>
            </a:r>
            <a:r>
              <a:rPr lang="de-DE" dirty="0" err="1"/>
              <a:t>Clin</a:t>
            </a:r>
            <a:r>
              <a:rPr lang="de-DE" dirty="0"/>
              <a:t> N Am 40 (2017) 435–448</a:t>
            </a:r>
          </a:p>
          <a:p>
            <a:r>
              <a:rPr lang="de-DE" dirty="0"/>
              <a:t>Wilson MP, Nordstrom K, Shah AA, </a:t>
            </a:r>
            <a:r>
              <a:rPr lang="de-DE" dirty="0" err="1"/>
              <a:t>Vike</a:t>
            </a:r>
            <a:r>
              <a:rPr lang="de-DE" dirty="0"/>
              <a:t> GM.  </a:t>
            </a:r>
            <a:r>
              <a:rPr lang="de-DE" dirty="0" err="1"/>
              <a:t>Psychiatric</a:t>
            </a:r>
            <a:r>
              <a:rPr lang="de-DE" dirty="0"/>
              <a:t> </a:t>
            </a:r>
            <a:r>
              <a:rPr lang="de-DE" dirty="0" err="1"/>
              <a:t>Emergencies</a:t>
            </a:r>
            <a:r>
              <a:rPr lang="de-DE" dirty="0"/>
              <a:t> in </a:t>
            </a:r>
            <a:r>
              <a:rPr lang="de-DE" dirty="0" err="1"/>
              <a:t>Pregnant</a:t>
            </a:r>
            <a:r>
              <a:rPr lang="de-DE" dirty="0"/>
              <a:t> Women.  </a:t>
            </a:r>
            <a:r>
              <a:rPr lang="is-IS" dirty="0"/>
              <a:t>Emerg Med Clin N Am 33 (2015) 841–851</a:t>
            </a:r>
          </a:p>
          <a:p>
            <a:r>
              <a:rPr lang="is-IS" dirty="0"/>
              <a:t> Rodriguez-Cabezas L, Clark C.  Psychiatric Emergencies in Pregnancy and Posptartum.  Clinical Obstetrics &amp; Gynecology 2018; 61(3): </a:t>
            </a:r>
            <a:r>
              <a:rPr lang="en-US" dirty="0"/>
              <a:t>615–627.</a:t>
            </a:r>
          </a:p>
          <a:p>
            <a:endParaRPr lang="is-IS" dirty="0"/>
          </a:p>
          <a:p>
            <a:endParaRPr lang="is-IS" dirty="0"/>
          </a:p>
          <a:p>
            <a:endParaRPr lang="de-DE" dirty="0"/>
          </a:p>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99965" y="5187041"/>
            <a:ext cx="2088448" cy="1670959"/>
          </a:xfrm>
          <a:prstGeom prst="rect">
            <a:avLst/>
          </a:prstGeom>
        </p:spPr>
      </p:pic>
    </p:spTree>
    <p:extLst>
      <p:ext uri="{BB962C8B-B14F-4D97-AF65-F5344CB8AC3E}">
        <p14:creationId xmlns:p14="http://schemas.microsoft.com/office/powerpoint/2010/main" val="2855557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media.npr.org/assets/img/2018/02/01/jessica-porten-8a352e99dabf244a5b748e8bb22f60a71dda67eb-s800-c8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31389" y="434808"/>
            <a:ext cx="4666025" cy="3499518"/>
          </a:xfrm>
          <a:prstGeom prst="rect">
            <a:avLst/>
          </a:prstGeom>
          <a:noFill/>
          <a:ln w="76200">
            <a:solidFill>
              <a:srgbClr val="327476"/>
            </a:solidFill>
          </a:ln>
          <a:extLst>
            <a:ext uri="{909E8E84-426E-40dd-AFC4-6F175D3DCCD1}">
              <a14:hiddenFill xmlns="" xmlns:a14="http://schemas.microsoft.com/office/drawing/2010/main">
                <a:solidFill>
                  <a:srgbClr val="FFFFFF"/>
                </a:solidFill>
              </a14:hiddenFill>
            </a:ext>
          </a:extLst>
        </p:spPr>
      </p:pic>
      <p:sp>
        <p:nvSpPr>
          <p:cNvPr id="7" name="Rectangle 6"/>
          <p:cNvSpPr/>
          <p:nvPr/>
        </p:nvSpPr>
        <p:spPr>
          <a:xfrm>
            <a:off x="49384" y="5968191"/>
            <a:ext cx="10280765" cy="276999"/>
          </a:xfrm>
          <a:prstGeom prst="rect">
            <a:avLst/>
          </a:prstGeom>
        </p:spPr>
        <p:txBody>
          <a:bodyPr wrap="square">
            <a:spAutoFit/>
          </a:bodyPr>
          <a:lstStyle/>
          <a:p>
            <a:r>
              <a:rPr lang="en-US" sz="1200" dirty="0"/>
              <a:t>https://</a:t>
            </a:r>
            <a:r>
              <a:rPr lang="en-US" sz="1200" dirty="0" err="1"/>
              <a:t>www.npr.org</a:t>
            </a:r>
            <a:r>
              <a:rPr lang="en-US" sz="1200" dirty="0"/>
              <a:t>/sections/health-shots/2018/02/07/582394435/nurse-calls-cops-after-woman-seeks-help-for-postpartum-depression-right-call</a:t>
            </a:r>
          </a:p>
        </p:txBody>
      </p:sp>
      <p:sp>
        <p:nvSpPr>
          <p:cNvPr id="14" name="TextBox 13">
            <a:extLst>
              <a:ext uri="{FF2B5EF4-FFF2-40B4-BE49-F238E27FC236}">
                <a16:creationId xmlns:a16="http://schemas.microsoft.com/office/drawing/2014/main" id="{9D2532A4-301D-4E1C-AA98-D47D20857F8A}"/>
              </a:ext>
            </a:extLst>
          </p:cNvPr>
          <p:cNvSpPr txBox="1"/>
          <p:nvPr/>
        </p:nvSpPr>
        <p:spPr>
          <a:xfrm>
            <a:off x="49384" y="4945302"/>
            <a:ext cx="11966712" cy="830997"/>
          </a:xfrm>
          <a:prstGeom prst="rect">
            <a:avLst/>
          </a:prstGeom>
          <a:noFill/>
        </p:spPr>
        <p:txBody>
          <a:bodyPr wrap="square" rtlCol="0">
            <a:spAutoFit/>
          </a:bodyPr>
          <a:lstStyle/>
          <a:p>
            <a:r>
              <a:rPr lang="en-US" sz="2400" dirty="0"/>
              <a:t>Nurse calls Cops After Woman Seeks Help For Postpartum Depression. </a:t>
            </a:r>
          </a:p>
          <a:p>
            <a:r>
              <a:rPr lang="en-US" sz="2400" dirty="0"/>
              <a:t>Right Call?</a:t>
            </a:r>
          </a:p>
        </p:txBody>
      </p:sp>
      <p:sp>
        <p:nvSpPr>
          <p:cNvPr id="15" name="Speech Bubble: Rectangle with Corners Rounded 14">
            <a:extLst>
              <a:ext uri="{FF2B5EF4-FFF2-40B4-BE49-F238E27FC236}">
                <a16:creationId xmlns:a16="http://schemas.microsoft.com/office/drawing/2014/main" id="{AB51F801-7744-45B4-96C1-3E486DD195BC}"/>
              </a:ext>
            </a:extLst>
          </p:cNvPr>
          <p:cNvSpPr/>
          <p:nvPr/>
        </p:nvSpPr>
        <p:spPr>
          <a:xfrm>
            <a:off x="221243" y="1110511"/>
            <a:ext cx="4798647" cy="1323439"/>
          </a:xfrm>
          <a:prstGeom prst="wedgeRoundRectCallout">
            <a:avLst/>
          </a:prstGeom>
          <a:solidFill>
            <a:srgbClr val="D1F3FF"/>
          </a:solidFill>
          <a:ln w="19050">
            <a:solidFill>
              <a:srgbClr val="3274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ysClr val="windowText" lastClr="000000"/>
                </a:solidFill>
                <a:latin typeface="Times New Roman" panose="02020603050405020304" pitchFamily="18" charset="0"/>
                <a:cs typeface="Times New Roman" panose="02020603050405020304" pitchFamily="18" charset="0"/>
              </a:rPr>
              <a:t>“It had started to squeak,” she says. “And when I’m sitting there rocking the baby and it’s squeaking, I would get so angry at that stupid chair.”</a:t>
            </a:r>
          </a:p>
        </p:txBody>
      </p:sp>
      <p:sp>
        <p:nvSpPr>
          <p:cNvPr id="17" name="Speech Bubble: Rectangle with Corners Rounded 16">
            <a:extLst>
              <a:ext uri="{FF2B5EF4-FFF2-40B4-BE49-F238E27FC236}">
                <a16:creationId xmlns:a16="http://schemas.microsoft.com/office/drawing/2014/main" id="{1509E410-9D6B-4A8B-8DF6-A8B4478715EF}"/>
              </a:ext>
            </a:extLst>
          </p:cNvPr>
          <p:cNvSpPr/>
          <p:nvPr/>
        </p:nvSpPr>
        <p:spPr>
          <a:xfrm flipH="1">
            <a:off x="1460531" y="2799217"/>
            <a:ext cx="5056553" cy="1899138"/>
          </a:xfrm>
          <a:prstGeom prst="wedgeRoundRectCallout">
            <a:avLst/>
          </a:prstGeom>
          <a:solidFill>
            <a:srgbClr val="D1F3FF"/>
          </a:solidFill>
          <a:ln w="19050">
            <a:solidFill>
              <a:srgbClr val="3274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ysClr val="windowText" lastClr="000000"/>
                </a:solidFill>
                <a:latin typeface="Times New Roman" panose="02020603050405020304" pitchFamily="18" charset="0"/>
                <a:cs typeface="Times New Roman" panose="02020603050405020304" pitchFamily="18" charset="0"/>
              </a:rPr>
              <a:t>“I described maybe hitting myself or squeezing the baby too tight,” she says. “But I was very adamant through the entire appointment that I was not going to hurt myself and I was not going to hurt my children.”</a:t>
            </a:r>
          </a:p>
        </p:txBody>
      </p:sp>
      <p:sp>
        <p:nvSpPr>
          <p:cNvPr id="2" name="TextBox 1">
            <a:extLst>
              <a:ext uri="{FF2B5EF4-FFF2-40B4-BE49-F238E27FC236}">
                <a16:creationId xmlns:a16="http://schemas.microsoft.com/office/drawing/2014/main" id="{6EE108F1-E1FA-4E22-8A58-C55F9491975F}"/>
              </a:ext>
            </a:extLst>
          </p:cNvPr>
          <p:cNvSpPr txBox="1"/>
          <p:nvPr/>
        </p:nvSpPr>
        <p:spPr>
          <a:xfrm>
            <a:off x="396836" y="243213"/>
            <a:ext cx="6537066" cy="769441"/>
          </a:xfrm>
          <a:prstGeom prst="rect">
            <a:avLst/>
          </a:prstGeom>
          <a:noFill/>
        </p:spPr>
        <p:txBody>
          <a:bodyPr wrap="square" rtlCol="0">
            <a:spAutoFit/>
          </a:bodyPr>
          <a:lstStyle/>
          <a:p>
            <a:r>
              <a:rPr lang="en-US" sz="4400" dirty="0"/>
              <a:t>In the news</a:t>
            </a:r>
          </a:p>
        </p:txBody>
      </p:sp>
      <p:sp>
        <p:nvSpPr>
          <p:cNvPr id="3" name="Rectangle 2">
            <a:extLst>
              <a:ext uri="{FF2B5EF4-FFF2-40B4-BE49-F238E27FC236}">
                <a16:creationId xmlns:a16="http://schemas.microsoft.com/office/drawing/2014/main" id="{74245794-45B6-466B-BFAD-DA01D075CA94}"/>
              </a:ext>
            </a:extLst>
          </p:cNvPr>
          <p:cNvSpPr/>
          <p:nvPr/>
        </p:nvSpPr>
        <p:spPr>
          <a:xfrm>
            <a:off x="103627" y="5776299"/>
            <a:ext cx="9942095" cy="45719"/>
          </a:xfrm>
          <a:prstGeom prst="rect">
            <a:avLst/>
          </a:prstGeom>
          <a:solidFill>
            <a:srgbClr val="32747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9965" y="5187041"/>
            <a:ext cx="2088448" cy="1670959"/>
          </a:xfrm>
          <a:prstGeom prst="rect">
            <a:avLst/>
          </a:prstGeom>
        </p:spPr>
      </p:pic>
    </p:spTree>
    <p:extLst>
      <p:ext uri="{BB962C8B-B14F-4D97-AF65-F5344CB8AC3E}">
        <p14:creationId xmlns:p14="http://schemas.microsoft.com/office/powerpoint/2010/main" val="485567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8A1AA14-57A5-4FC1-B886-B76EB4457B9D}"/>
              </a:ext>
            </a:extLst>
          </p:cNvPr>
          <p:cNvSpPr/>
          <p:nvPr/>
        </p:nvSpPr>
        <p:spPr>
          <a:xfrm>
            <a:off x="125758" y="572232"/>
            <a:ext cx="8229600" cy="5454034"/>
          </a:xfrm>
          <a:prstGeom prst="rect">
            <a:avLst/>
          </a:prstGeom>
          <a:solidFill>
            <a:srgbClr val="83C4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allout: Line 2">
            <a:extLst>
              <a:ext uri="{FF2B5EF4-FFF2-40B4-BE49-F238E27FC236}">
                <a16:creationId xmlns:a16="http://schemas.microsoft.com/office/drawing/2014/main" id="{BB7BF283-0B5D-43A0-BC94-8E1D8E61A51B}"/>
              </a:ext>
            </a:extLst>
          </p:cNvPr>
          <p:cNvSpPr/>
          <p:nvPr/>
        </p:nvSpPr>
        <p:spPr>
          <a:xfrm>
            <a:off x="8159261" y="1690687"/>
            <a:ext cx="3790461" cy="2990727"/>
          </a:xfrm>
          <a:prstGeom prst="borderCallout1">
            <a:avLst/>
          </a:prstGeom>
          <a:solidFill>
            <a:srgbClr val="D1F3FF"/>
          </a:solidFill>
          <a:ln>
            <a:solidFill>
              <a:srgbClr val="D1F3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ysClr val="windowText" lastClr="000000"/>
                </a:solidFill>
              </a:rPr>
              <a:t>Lisa Abramson holds her firstborn child, Lucy, in 2014. A few weeks after Lucy’s birth, Abramson began feeling confused and then started developing delusions – symptoms of postpartum psychosis.</a:t>
            </a:r>
          </a:p>
        </p:txBody>
      </p:sp>
      <p:pic>
        <p:nvPicPr>
          <p:cNvPr id="4" name="Picture 3" descr="https://media.npr.org/assets/img/2019/01/10/lisa-and-baby-lucy_slide-a64c6e9efe11cc0626c0cfe5fb8d99d8a9550e94-s800-c85.jpg"/>
          <p:cNvPicPr/>
          <p:nvPr/>
        </p:nvPicPr>
        <p:blipFill>
          <a:blip r:embed="rId2">
            <a:extLst>
              <a:ext uri="{28A0092B-C50C-407E-A947-70E740481C1C}">
                <a14:useLocalDpi xmlns:a14="http://schemas.microsoft.com/office/drawing/2010/main" val="0"/>
              </a:ext>
            </a:extLst>
          </a:blip>
          <a:srcRect/>
          <a:stretch>
            <a:fillRect/>
          </a:stretch>
        </p:blipFill>
        <p:spPr bwMode="auto">
          <a:xfrm>
            <a:off x="516913" y="1027906"/>
            <a:ext cx="7447291" cy="4542686"/>
          </a:xfrm>
          <a:prstGeom prst="rect">
            <a:avLst/>
          </a:prstGeom>
          <a:noFill/>
          <a:ln>
            <a:noFill/>
          </a:ln>
        </p:spPr>
      </p:pic>
      <p:sp>
        <p:nvSpPr>
          <p:cNvPr id="8" name="Rectangle 7"/>
          <p:cNvSpPr/>
          <p:nvPr/>
        </p:nvSpPr>
        <p:spPr>
          <a:xfrm>
            <a:off x="125758" y="6251107"/>
            <a:ext cx="6096000" cy="461665"/>
          </a:xfrm>
          <a:prstGeom prst="rect">
            <a:avLst/>
          </a:prstGeom>
        </p:spPr>
        <p:txBody>
          <a:bodyPr>
            <a:spAutoFit/>
          </a:bodyPr>
          <a:lstStyle/>
          <a:p>
            <a:r>
              <a:rPr lang="en-US" sz="1200" dirty="0"/>
              <a:t>https://</a:t>
            </a:r>
            <a:r>
              <a:rPr lang="en-US" sz="1200" dirty="0" err="1"/>
              <a:t>www.npr.org</a:t>
            </a:r>
            <a:r>
              <a:rPr lang="en-US" sz="1200" dirty="0"/>
              <a:t>/sections/health-shots/2019/01/19/681603052/she-wanted-to-be-the-perfect-mom-then-landed-in-a-psychiatric-unit</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9965" y="5187041"/>
            <a:ext cx="2088448" cy="1670959"/>
          </a:xfrm>
          <a:prstGeom prst="rect">
            <a:avLst/>
          </a:prstGeom>
        </p:spPr>
      </p:pic>
    </p:spTree>
    <p:extLst>
      <p:ext uri="{BB962C8B-B14F-4D97-AF65-F5344CB8AC3E}">
        <p14:creationId xmlns:p14="http://schemas.microsoft.com/office/powerpoint/2010/main" val="591332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04DF475-E136-4BD9-BDC0-CD1F87302076}"/>
              </a:ext>
            </a:extLst>
          </p:cNvPr>
          <p:cNvSpPr txBox="1"/>
          <p:nvPr/>
        </p:nvSpPr>
        <p:spPr>
          <a:xfrm>
            <a:off x="5116880" y="2438400"/>
            <a:ext cx="6422848" cy="3785419"/>
          </a:xfrm>
          <a:prstGeom prst="rect">
            <a:avLst/>
          </a:prstGeom>
        </p:spPr>
        <p:txBody>
          <a:bodyPr vert="horz" lIns="91440" tIns="45720" rIns="91440" bIns="45720" rtlCol="0">
            <a:normAutofit/>
          </a:bodyPr>
          <a:lstStyle/>
          <a:p>
            <a:pPr>
              <a:lnSpc>
                <a:spcPct val="90000"/>
              </a:lnSpc>
              <a:spcAft>
                <a:spcPts val="600"/>
              </a:spcAft>
            </a:pPr>
            <a:r>
              <a:rPr lang="en-US" sz="2000" dirty="0"/>
              <a:t>“I’m a psychiatrist who focuses on pregnancy and mental health. As an expert on this subject, I was eager to watch the film – and having seen it, I have to ask: Is all this heat deserved? Should we refuse to see Tully because a struggling mother’s illness is not recognized or treated appropriately? Or should we celebrate it for generating this heated discussion and raising awareness about maternal mental illness? I’m inclined to think the latter.”</a:t>
            </a:r>
          </a:p>
        </p:txBody>
      </p:sp>
      <p:sp>
        <p:nvSpPr>
          <p:cNvPr id="6" name="Rectangle 5"/>
          <p:cNvSpPr/>
          <p:nvPr/>
        </p:nvSpPr>
        <p:spPr>
          <a:xfrm>
            <a:off x="77585" y="6553157"/>
            <a:ext cx="6287277" cy="276999"/>
          </a:xfrm>
          <a:prstGeom prst="rect">
            <a:avLst/>
          </a:prstGeom>
        </p:spPr>
        <p:txBody>
          <a:bodyPr wrap="square">
            <a:spAutoFit/>
          </a:bodyPr>
          <a:lstStyle/>
          <a:p>
            <a:pPr>
              <a:spcAft>
                <a:spcPts val="600"/>
              </a:spcAft>
            </a:pPr>
            <a:r>
              <a:rPr lang="en-US" sz="1200" dirty="0"/>
              <a:t>https://</a:t>
            </a:r>
            <a:r>
              <a:rPr lang="en-US" sz="1200" dirty="0" err="1"/>
              <a:t>www.vox.com</a:t>
            </a:r>
            <a:r>
              <a:rPr lang="en-US" sz="1200" dirty="0"/>
              <a:t>/first-person/2018/5/7/17325600/</a:t>
            </a:r>
            <a:r>
              <a:rPr lang="en-US" sz="1200" dirty="0" err="1"/>
              <a:t>tully</a:t>
            </a:r>
            <a:r>
              <a:rPr lang="en-US" sz="1200" dirty="0"/>
              <a:t>-movie-</a:t>
            </a:r>
            <a:r>
              <a:rPr lang="en-US" sz="1200" dirty="0" err="1"/>
              <a:t>charlize</a:t>
            </a:r>
            <a:r>
              <a:rPr lang="en-US" sz="1200" dirty="0"/>
              <a:t>-</a:t>
            </a:r>
            <a:r>
              <a:rPr lang="en-US" sz="1200" dirty="0" err="1"/>
              <a:t>theron</a:t>
            </a:r>
            <a:r>
              <a:rPr lang="en-US" sz="1200" dirty="0"/>
              <a:t>-spoiler</a:t>
            </a:r>
            <a:endParaRPr lang="en-US" sz="1200"/>
          </a:p>
        </p:txBody>
      </p:sp>
      <p:sp>
        <p:nvSpPr>
          <p:cNvPr id="9" name="Rectangle 8">
            <a:extLst>
              <a:ext uri="{FF2B5EF4-FFF2-40B4-BE49-F238E27FC236}">
                <a16:creationId xmlns:a16="http://schemas.microsoft.com/office/drawing/2014/main" id="{5757E5DD-5E88-4501-9120-D0FE150C3435}"/>
              </a:ext>
            </a:extLst>
          </p:cNvPr>
          <p:cNvSpPr/>
          <p:nvPr/>
        </p:nvSpPr>
        <p:spPr>
          <a:xfrm>
            <a:off x="281580" y="394225"/>
            <a:ext cx="4573263" cy="6098650"/>
          </a:xfrm>
          <a:prstGeom prst="rect">
            <a:avLst/>
          </a:prstGeom>
          <a:solidFill>
            <a:srgbClr val="D1F3FF"/>
          </a:solidFill>
          <a:ln>
            <a:solidFill>
              <a:srgbClr val="D1F3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https://cdn.vox-cdn.com/thumbor/9krivlknkXJaB6mNePJarVRxHAU=/0x0:1500x1000/1200x800/filters:focal(630x380:870x620)/cdn.vox-cdn.com/uploads/chorus_image/image/59649809/tully_charlize_theron1.0.jpg"/>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tretch>
            <a:fillRect/>
          </a:stretch>
        </p:blipFill>
        <p:spPr bwMode="auto">
          <a:xfrm>
            <a:off x="597944" y="1072695"/>
            <a:ext cx="3940534" cy="2627023"/>
          </a:xfrm>
          <a:prstGeom prst="rect">
            <a:avLst/>
          </a:prstGeom>
          <a:noFill/>
          <a:ln w="76200">
            <a:solidFill>
              <a:srgbClr val="327476"/>
            </a:solidFill>
          </a:ln>
          <a:effectLst/>
          <a:extLst>
            <a:ext uri="{909E8E84-426E-40dd-AFC4-6F175D3DCCD1}">
              <a14:hiddenFill xmlns="" xmlns:a14="http://schemas.microsoft.com/office/drawing/2010/main">
                <a:solidFill>
                  <a:srgbClr val="FFFFFF"/>
                </a:solidFill>
              </a14:hiddenFill>
            </a:ext>
          </a:extLst>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3221" y="4420839"/>
            <a:ext cx="3179063" cy="1217894"/>
          </a:xfrm>
          <a:prstGeom prst="rect">
            <a:avLst/>
          </a:prstGeom>
        </p:spPr>
      </p:pic>
      <p:sp>
        <p:nvSpPr>
          <p:cNvPr id="10" name="Parallelogram 9">
            <a:extLst>
              <a:ext uri="{FF2B5EF4-FFF2-40B4-BE49-F238E27FC236}">
                <a16:creationId xmlns:a16="http://schemas.microsoft.com/office/drawing/2014/main" id="{BF98D356-803C-4164-989D-ABEC75A9656C}"/>
              </a:ext>
            </a:extLst>
          </p:cNvPr>
          <p:cNvSpPr/>
          <p:nvPr/>
        </p:nvSpPr>
        <p:spPr>
          <a:xfrm>
            <a:off x="5995284" y="4874151"/>
            <a:ext cx="4277801" cy="246490"/>
          </a:xfrm>
          <a:prstGeom prst="parallelogram">
            <a:avLst/>
          </a:prstGeom>
          <a:solidFill>
            <a:srgbClr val="327476"/>
          </a:solidFill>
          <a:ln>
            <a:solidFill>
              <a:srgbClr val="3274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arallelogram 16">
            <a:extLst>
              <a:ext uri="{FF2B5EF4-FFF2-40B4-BE49-F238E27FC236}">
                <a16:creationId xmlns:a16="http://schemas.microsoft.com/office/drawing/2014/main" id="{BA298FAD-F1FD-4CD5-BE44-FB289DDF1DD3}"/>
              </a:ext>
            </a:extLst>
          </p:cNvPr>
          <p:cNvSpPr/>
          <p:nvPr/>
        </p:nvSpPr>
        <p:spPr>
          <a:xfrm>
            <a:off x="5995284" y="1993128"/>
            <a:ext cx="4277801" cy="246490"/>
          </a:xfrm>
          <a:prstGeom prst="parallelogram">
            <a:avLst/>
          </a:prstGeom>
          <a:solidFill>
            <a:srgbClr val="327476"/>
          </a:solidFill>
          <a:ln>
            <a:solidFill>
              <a:srgbClr val="3274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099965" y="5187041"/>
            <a:ext cx="2088448" cy="1670959"/>
          </a:xfrm>
          <a:prstGeom prst="rect">
            <a:avLst/>
          </a:prstGeom>
        </p:spPr>
      </p:pic>
    </p:spTree>
    <p:extLst>
      <p:ext uri="{BB962C8B-B14F-4D97-AF65-F5344CB8AC3E}">
        <p14:creationId xmlns:p14="http://schemas.microsoft.com/office/powerpoint/2010/main" val="20469550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DC3B8348-341B-4ECE-94A3-90E8245BA990}"/>
              </a:ext>
            </a:extLst>
          </p:cNvPr>
          <p:cNvSpPr/>
          <p:nvPr/>
        </p:nvSpPr>
        <p:spPr>
          <a:xfrm>
            <a:off x="3376755" y="359819"/>
            <a:ext cx="753882" cy="6202318"/>
          </a:xfrm>
          <a:prstGeom prst="rect">
            <a:avLst/>
          </a:prstGeom>
          <a:solidFill>
            <a:srgbClr val="32747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993203B-A35D-4B7A-8F00-8153D2AC3F80}"/>
              </a:ext>
            </a:extLst>
          </p:cNvPr>
          <p:cNvSpPr/>
          <p:nvPr/>
        </p:nvSpPr>
        <p:spPr>
          <a:xfrm>
            <a:off x="311593" y="-20705"/>
            <a:ext cx="753882" cy="6841418"/>
          </a:xfrm>
          <a:prstGeom prst="rect">
            <a:avLst/>
          </a:prstGeom>
          <a:solidFill>
            <a:srgbClr val="32747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Top Corners Rounded 14">
            <a:extLst>
              <a:ext uri="{FF2B5EF4-FFF2-40B4-BE49-F238E27FC236}">
                <a16:creationId xmlns:a16="http://schemas.microsoft.com/office/drawing/2014/main" id="{0A0A5063-1BBE-45C9-8FAF-1C27CAFBB48F}"/>
              </a:ext>
            </a:extLst>
          </p:cNvPr>
          <p:cNvSpPr/>
          <p:nvPr/>
        </p:nvSpPr>
        <p:spPr>
          <a:xfrm rot="5400000">
            <a:off x="-56228" y="1805516"/>
            <a:ext cx="2949934" cy="2837478"/>
          </a:xfrm>
          <a:prstGeom prst="round2SameRect">
            <a:avLst/>
          </a:prstGeom>
          <a:solidFill>
            <a:srgbClr val="D1F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6" name="Diagram 5">
            <a:extLst>
              <a:ext uri="{FF2B5EF4-FFF2-40B4-BE49-F238E27FC236}">
                <a16:creationId xmlns:a16="http://schemas.microsoft.com/office/drawing/2014/main" id="{E3766E18-DE26-4498-862F-1BE2A9A51591}"/>
              </a:ext>
            </a:extLst>
          </p:cNvPr>
          <p:cNvGraphicFramePr/>
          <p:nvPr>
            <p:extLst>
              <p:ext uri="{D42A27DB-BD31-4B8C-83A1-F6EECF244321}">
                <p14:modId xmlns:p14="http://schemas.microsoft.com/office/powerpoint/2010/main" val="2364413275"/>
              </p:ext>
            </p:extLst>
          </p:nvPr>
        </p:nvGraphicFramePr>
        <p:xfrm>
          <a:off x="3650326" y="359819"/>
          <a:ext cx="8398963" cy="608037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a:xfrm>
            <a:off x="174514" y="1396627"/>
            <a:ext cx="4324519" cy="3383421"/>
          </a:xfrm>
        </p:spPr>
        <p:txBody>
          <a:bodyPr>
            <a:normAutofit/>
          </a:bodyPr>
          <a:lstStyle/>
          <a:p>
            <a:r>
              <a:rPr lang="en-US" sz="3600" dirty="0"/>
              <a:t>Case </a:t>
            </a:r>
            <a:br>
              <a:rPr lang="en-US" sz="3600" dirty="0"/>
            </a:br>
            <a:r>
              <a:rPr lang="en-US" sz="3600" dirty="0"/>
              <a:t>presentation</a:t>
            </a:r>
          </a:p>
        </p:txBody>
      </p:sp>
    </p:spTree>
    <p:extLst>
      <p:ext uri="{BB962C8B-B14F-4D97-AF65-F5344CB8AC3E}">
        <p14:creationId xmlns:p14="http://schemas.microsoft.com/office/powerpoint/2010/main" val="17018335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25DD2D6-DF08-4637-9BD7-7A2C98F0D8B0}"/>
              </a:ext>
            </a:extLst>
          </p:cNvPr>
          <p:cNvSpPr/>
          <p:nvPr/>
        </p:nvSpPr>
        <p:spPr>
          <a:xfrm>
            <a:off x="3533827" y="655066"/>
            <a:ext cx="607529" cy="5618513"/>
          </a:xfrm>
          <a:prstGeom prst="rect">
            <a:avLst/>
          </a:prstGeom>
          <a:solidFill>
            <a:srgbClr val="32747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7399714-3EFE-4AA0-AA7E-C52513D03204}"/>
              </a:ext>
            </a:extLst>
          </p:cNvPr>
          <p:cNvSpPr/>
          <p:nvPr/>
        </p:nvSpPr>
        <p:spPr>
          <a:xfrm>
            <a:off x="1042300" y="16582"/>
            <a:ext cx="309422" cy="6841418"/>
          </a:xfrm>
          <a:prstGeom prst="rect">
            <a:avLst/>
          </a:prstGeom>
          <a:solidFill>
            <a:srgbClr val="327476">
              <a:alpha val="5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16DF6AB2-413E-4EAC-B2FD-9A308AD0F672}"/>
              </a:ext>
            </a:extLst>
          </p:cNvPr>
          <p:cNvSpPr/>
          <p:nvPr/>
        </p:nvSpPr>
        <p:spPr>
          <a:xfrm>
            <a:off x="283017" y="0"/>
            <a:ext cx="607529" cy="6841418"/>
          </a:xfrm>
          <a:prstGeom prst="rect">
            <a:avLst/>
          </a:prstGeom>
          <a:solidFill>
            <a:srgbClr val="32747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Diagram 5">
            <a:extLst>
              <a:ext uri="{FF2B5EF4-FFF2-40B4-BE49-F238E27FC236}">
                <a16:creationId xmlns:a16="http://schemas.microsoft.com/office/drawing/2014/main" id="{E3766E18-DE26-4498-862F-1BE2A9A51591}"/>
              </a:ext>
            </a:extLst>
          </p:cNvPr>
          <p:cNvGraphicFramePr/>
          <p:nvPr>
            <p:extLst>
              <p:ext uri="{D42A27DB-BD31-4B8C-83A1-F6EECF244321}">
                <p14:modId xmlns:p14="http://schemas.microsoft.com/office/powerpoint/2010/main" val="2583536454"/>
              </p:ext>
            </p:extLst>
          </p:nvPr>
        </p:nvGraphicFramePr>
        <p:xfrm>
          <a:off x="3661414" y="655066"/>
          <a:ext cx="7244862" cy="56185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Top Corners Rounded 3">
            <a:extLst>
              <a:ext uri="{FF2B5EF4-FFF2-40B4-BE49-F238E27FC236}">
                <a16:creationId xmlns:a16="http://schemas.microsoft.com/office/drawing/2014/main" id="{68B14170-8214-4691-BEAA-B796A7C4E790}"/>
              </a:ext>
            </a:extLst>
          </p:cNvPr>
          <p:cNvSpPr/>
          <p:nvPr/>
        </p:nvSpPr>
        <p:spPr>
          <a:xfrm rot="5400000">
            <a:off x="20217" y="2179906"/>
            <a:ext cx="2639836" cy="2710257"/>
          </a:xfrm>
          <a:prstGeom prst="round2SameRect">
            <a:avLst/>
          </a:prstGeom>
          <a:solidFill>
            <a:srgbClr val="D1F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74515" y="2150171"/>
            <a:ext cx="3188888" cy="2458267"/>
          </a:xfrm>
        </p:spPr>
        <p:txBody>
          <a:bodyPr>
            <a:normAutofit/>
          </a:bodyPr>
          <a:lstStyle/>
          <a:p>
            <a:r>
              <a:rPr lang="en-US" sz="3200" dirty="0"/>
              <a:t>Case</a:t>
            </a:r>
            <a:r>
              <a:rPr lang="en-US" sz="3200" dirty="0">
                <a:solidFill>
                  <a:schemeClr val="bg1"/>
                </a:solidFill>
              </a:rPr>
              <a:t> </a:t>
            </a:r>
            <a:br>
              <a:rPr lang="en-US" sz="3200" dirty="0">
                <a:solidFill>
                  <a:schemeClr val="bg1"/>
                </a:solidFill>
              </a:rPr>
            </a:br>
            <a:r>
              <a:rPr lang="en-US" sz="3200" dirty="0"/>
              <a:t>presentation</a:t>
            </a:r>
          </a:p>
        </p:txBody>
      </p:sp>
    </p:spTree>
    <p:extLst>
      <p:ext uri="{BB962C8B-B14F-4D97-AF65-F5344CB8AC3E}">
        <p14:creationId xmlns:p14="http://schemas.microsoft.com/office/powerpoint/2010/main" val="10837822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DFEB816-C22C-4BE2-A2D5-BAA46E4828C0}"/>
              </a:ext>
            </a:extLst>
          </p:cNvPr>
          <p:cNvSpPr/>
          <p:nvPr/>
        </p:nvSpPr>
        <p:spPr>
          <a:xfrm>
            <a:off x="1590267" y="16583"/>
            <a:ext cx="190826" cy="6841418"/>
          </a:xfrm>
          <a:prstGeom prst="rect">
            <a:avLst/>
          </a:prstGeom>
          <a:solidFill>
            <a:srgbClr val="327476">
              <a:alpha val="39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7764B82B-9809-4248-B896-07534AC272A3}"/>
              </a:ext>
            </a:extLst>
          </p:cNvPr>
          <p:cNvSpPr/>
          <p:nvPr/>
        </p:nvSpPr>
        <p:spPr>
          <a:xfrm>
            <a:off x="981182" y="16583"/>
            <a:ext cx="518449" cy="6841418"/>
          </a:xfrm>
          <a:prstGeom prst="rect">
            <a:avLst/>
          </a:prstGeom>
          <a:solidFill>
            <a:srgbClr val="327476">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83C4BA86-DA8A-4B42-9A6B-F4733ACE2BEE}"/>
              </a:ext>
            </a:extLst>
          </p:cNvPr>
          <p:cNvSpPr/>
          <p:nvPr/>
        </p:nvSpPr>
        <p:spPr>
          <a:xfrm>
            <a:off x="-1" y="16583"/>
            <a:ext cx="890548" cy="6841418"/>
          </a:xfrm>
          <a:prstGeom prst="rect">
            <a:avLst/>
          </a:prstGeom>
          <a:solidFill>
            <a:srgbClr val="32747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Top Corners Rounded 4">
            <a:extLst>
              <a:ext uri="{FF2B5EF4-FFF2-40B4-BE49-F238E27FC236}">
                <a16:creationId xmlns:a16="http://schemas.microsoft.com/office/drawing/2014/main" id="{EDBFCEDA-810A-48D9-8DF8-52451ED225E9}"/>
              </a:ext>
            </a:extLst>
          </p:cNvPr>
          <p:cNvSpPr/>
          <p:nvPr/>
        </p:nvSpPr>
        <p:spPr>
          <a:xfrm rot="5400000">
            <a:off x="246683" y="1903230"/>
            <a:ext cx="2321393" cy="2814763"/>
          </a:xfrm>
          <a:prstGeom prst="round2SameRect">
            <a:avLst/>
          </a:prstGeom>
          <a:solidFill>
            <a:srgbClr val="D1F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68B1E993-D472-4702-A941-93A9B14CC2F6}"/>
              </a:ext>
            </a:extLst>
          </p:cNvPr>
          <p:cNvSpPr/>
          <p:nvPr/>
        </p:nvSpPr>
        <p:spPr>
          <a:xfrm>
            <a:off x="3618524" y="707666"/>
            <a:ext cx="518449" cy="5613621"/>
          </a:xfrm>
          <a:prstGeom prst="rect">
            <a:avLst/>
          </a:prstGeom>
          <a:solidFill>
            <a:srgbClr val="327476">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Diagram 5">
            <a:extLst>
              <a:ext uri="{FF2B5EF4-FFF2-40B4-BE49-F238E27FC236}">
                <a16:creationId xmlns:a16="http://schemas.microsoft.com/office/drawing/2014/main" id="{E3766E18-DE26-4498-862F-1BE2A9A51591}"/>
              </a:ext>
            </a:extLst>
          </p:cNvPr>
          <p:cNvGraphicFramePr/>
          <p:nvPr>
            <p:extLst>
              <p:ext uri="{D42A27DB-BD31-4B8C-83A1-F6EECF244321}">
                <p14:modId xmlns:p14="http://schemas.microsoft.com/office/powerpoint/2010/main" val="3293301182"/>
              </p:ext>
            </p:extLst>
          </p:nvPr>
        </p:nvGraphicFramePr>
        <p:xfrm>
          <a:off x="3753696" y="634507"/>
          <a:ext cx="7244862" cy="57599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a:xfrm>
            <a:off x="55659" y="2420947"/>
            <a:ext cx="4467975" cy="1561258"/>
          </a:xfrm>
        </p:spPr>
        <p:txBody>
          <a:bodyPr>
            <a:normAutofit/>
          </a:bodyPr>
          <a:lstStyle/>
          <a:p>
            <a:r>
              <a:rPr lang="en-US" sz="3600" dirty="0"/>
              <a:t>Case </a:t>
            </a:r>
            <a:br>
              <a:rPr lang="en-US" sz="3600" dirty="0"/>
            </a:br>
            <a:r>
              <a:rPr lang="en-US" sz="3600" dirty="0"/>
              <a:t>presentation</a:t>
            </a:r>
          </a:p>
        </p:txBody>
      </p:sp>
    </p:spTree>
    <p:extLst>
      <p:ext uri="{BB962C8B-B14F-4D97-AF65-F5344CB8AC3E}">
        <p14:creationId xmlns:p14="http://schemas.microsoft.com/office/powerpoint/2010/main" val="2989314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14B0DA5E-0387-414C-928B-FAE4CAA75682}"/>
              </a:ext>
            </a:extLst>
          </p:cNvPr>
          <p:cNvSpPr/>
          <p:nvPr/>
        </p:nvSpPr>
        <p:spPr>
          <a:xfrm>
            <a:off x="309082" y="1482725"/>
            <a:ext cx="3658552" cy="4178708"/>
          </a:xfrm>
          <a:prstGeom prst="rect">
            <a:avLst/>
          </a:prstGeom>
          <a:solidFill>
            <a:srgbClr val="D1F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38150" y="1482725"/>
            <a:ext cx="3362325" cy="3892550"/>
          </a:xfrm>
        </p:spPr>
        <p:txBody>
          <a:bodyPr>
            <a:normAutofit/>
          </a:bodyPr>
          <a:lstStyle/>
          <a:p>
            <a:pPr algn="r"/>
            <a:r>
              <a:rPr lang="en-US" dirty="0"/>
              <a:t>What’s in the Differential?</a:t>
            </a:r>
          </a:p>
        </p:txBody>
      </p:sp>
      <p:cxnSp>
        <p:nvCxnSpPr>
          <p:cNvPr id="8" name="Straight Connector 7">
            <a:extLst>
              <a:ext uri="{FF2B5EF4-FFF2-40B4-BE49-F238E27FC236}">
                <a16:creationId xmlns:a16="http://schemas.microsoft.com/office/drawing/2014/main" id="{776AFB99-2022-4481-8CF6-0EF8448AFDDC}"/>
              </a:ext>
            </a:extLst>
          </p:cNvPr>
          <p:cNvCxnSpPr/>
          <p:nvPr/>
        </p:nvCxnSpPr>
        <p:spPr>
          <a:xfrm>
            <a:off x="4209197" y="1604962"/>
            <a:ext cx="0" cy="3648075"/>
          </a:xfrm>
          <a:prstGeom prst="line">
            <a:avLst/>
          </a:prstGeom>
          <a:ln w="76200">
            <a:solidFill>
              <a:srgbClr val="83C4C7"/>
            </a:solidFill>
          </a:ln>
        </p:spPr>
        <p:style>
          <a:lnRef idx="1">
            <a:schemeClr val="accent2"/>
          </a:lnRef>
          <a:fillRef idx="0">
            <a:schemeClr val="accent2"/>
          </a:fillRef>
          <a:effectRef idx="0">
            <a:schemeClr val="accent2"/>
          </a:effectRef>
          <a:fontRef idx="minor">
            <a:schemeClr val="tx1"/>
          </a:fontRef>
        </p:style>
      </p:cxnSp>
      <p:sp>
        <p:nvSpPr>
          <p:cNvPr id="13" name="TextBox 12">
            <a:extLst>
              <a:ext uri="{FF2B5EF4-FFF2-40B4-BE49-F238E27FC236}">
                <a16:creationId xmlns:a16="http://schemas.microsoft.com/office/drawing/2014/main" id="{704B37CB-278A-47F6-9023-7D59EDFAA411}"/>
              </a:ext>
            </a:extLst>
          </p:cNvPr>
          <p:cNvSpPr txBox="1"/>
          <p:nvPr/>
        </p:nvSpPr>
        <p:spPr>
          <a:xfrm flipH="1">
            <a:off x="4315273" y="343951"/>
            <a:ext cx="6649060" cy="646331"/>
          </a:xfrm>
          <a:prstGeom prst="rect">
            <a:avLst/>
          </a:prstGeom>
          <a:noFill/>
        </p:spPr>
        <p:txBody>
          <a:bodyPr wrap="square" rtlCol="0">
            <a:spAutoFit/>
          </a:bodyPr>
          <a:lstStyle/>
          <a:p>
            <a:r>
              <a:rPr lang="en-US" sz="3600" b="1" dirty="0"/>
              <a:t>Obsessive Compulsive Disorder</a:t>
            </a:r>
            <a:endParaRPr lang="en-US" sz="2000" b="1" dirty="0"/>
          </a:p>
        </p:txBody>
      </p:sp>
      <p:sp>
        <p:nvSpPr>
          <p:cNvPr id="18" name="TextBox 17">
            <a:extLst>
              <a:ext uri="{FF2B5EF4-FFF2-40B4-BE49-F238E27FC236}">
                <a16:creationId xmlns:a16="http://schemas.microsoft.com/office/drawing/2014/main" id="{68565363-DC25-4F15-9C77-AEEF5813B633}"/>
              </a:ext>
            </a:extLst>
          </p:cNvPr>
          <p:cNvSpPr txBox="1"/>
          <p:nvPr/>
        </p:nvSpPr>
        <p:spPr>
          <a:xfrm>
            <a:off x="4868677" y="1652702"/>
            <a:ext cx="4305299" cy="400110"/>
          </a:xfrm>
          <a:prstGeom prst="rect">
            <a:avLst/>
          </a:prstGeom>
          <a:noFill/>
        </p:spPr>
        <p:txBody>
          <a:bodyPr wrap="square" rtlCol="0">
            <a:spAutoFit/>
          </a:bodyPr>
          <a:lstStyle/>
          <a:p>
            <a:r>
              <a:rPr lang="en-US" sz="2000" dirty="0"/>
              <a:t>Fear of windows?</a:t>
            </a:r>
          </a:p>
        </p:txBody>
      </p:sp>
      <p:sp>
        <p:nvSpPr>
          <p:cNvPr id="19" name="TextBox 18">
            <a:extLst>
              <a:ext uri="{FF2B5EF4-FFF2-40B4-BE49-F238E27FC236}">
                <a16:creationId xmlns:a16="http://schemas.microsoft.com/office/drawing/2014/main" id="{3D26F066-13B3-41EF-AC03-72D412B732F3}"/>
              </a:ext>
            </a:extLst>
          </p:cNvPr>
          <p:cNvSpPr txBox="1"/>
          <p:nvPr/>
        </p:nvSpPr>
        <p:spPr>
          <a:xfrm>
            <a:off x="4889843" y="2122529"/>
            <a:ext cx="4991101" cy="400110"/>
          </a:xfrm>
          <a:prstGeom prst="rect">
            <a:avLst/>
          </a:prstGeom>
          <a:noFill/>
        </p:spPr>
        <p:txBody>
          <a:bodyPr wrap="square" rtlCol="0">
            <a:spAutoFit/>
          </a:bodyPr>
          <a:lstStyle/>
          <a:p>
            <a:r>
              <a:rPr lang="en-US" sz="2000" dirty="0"/>
              <a:t>Contamination obsessions?</a:t>
            </a:r>
          </a:p>
        </p:txBody>
      </p:sp>
      <p:sp>
        <p:nvSpPr>
          <p:cNvPr id="20" name="TextBox 19">
            <a:extLst>
              <a:ext uri="{FF2B5EF4-FFF2-40B4-BE49-F238E27FC236}">
                <a16:creationId xmlns:a16="http://schemas.microsoft.com/office/drawing/2014/main" id="{546C1457-7DA9-4E74-8004-D38D880D68E0}"/>
              </a:ext>
            </a:extLst>
          </p:cNvPr>
          <p:cNvSpPr txBox="1"/>
          <p:nvPr/>
        </p:nvSpPr>
        <p:spPr>
          <a:xfrm>
            <a:off x="4868677" y="3643501"/>
            <a:ext cx="4305299" cy="400110"/>
          </a:xfrm>
          <a:prstGeom prst="rect">
            <a:avLst/>
          </a:prstGeom>
          <a:noFill/>
        </p:spPr>
        <p:txBody>
          <a:bodyPr wrap="square" rtlCol="0">
            <a:spAutoFit/>
          </a:bodyPr>
          <a:lstStyle/>
          <a:p>
            <a:r>
              <a:rPr lang="en-US" sz="2000" dirty="0"/>
              <a:t>“Special” child</a:t>
            </a:r>
          </a:p>
        </p:txBody>
      </p:sp>
      <p:sp>
        <p:nvSpPr>
          <p:cNvPr id="22" name="TextBox 21">
            <a:extLst>
              <a:ext uri="{FF2B5EF4-FFF2-40B4-BE49-F238E27FC236}">
                <a16:creationId xmlns:a16="http://schemas.microsoft.com/office/drawing/2014/main" id="{4D95AE13-1CBC-4BD4-8A17-4552160DDB87}"/>
              </a:ext>
            </a:extLst>
          </p:cNvPr>
          <p:cNvSpPr txBox="1"/>
          <p:nvPr/>
        </p:nvSpPr>
        <p:spPr>
          <a:xfrm>
            <a:off x="4868677" y="4043611"/>
            <a:ext cx="4305299" cy="400110"/>
          </a:xfrm>
          <a:prstGeom prst="rect">
            <a:avLst/>
          </a:prstGeom>
          <a:noFill/>
        </p:spPr>
        <p:txBody>
          <a:bodyPr wrap="square" rtlCol="0">
            <a:spAutoFit/>
          </a:bodyPr>
          <a:lstStyle/>
          <a:p>
            <a:r>
              <a:rPr lang="en-US" sz="2000" dirty="0"/>
              <a:t>Husband as enemy</a:t>
            </a:r>
          </a:p>
        </p:txBody>
      </p:sp>
      <p:sp>
        <p:nvSpPr>
          <p:cNvPr id="16" name="TextBox 15">
            <a:extLst>
              <a:ext uri="{FF2B5EF4-FFF2-40B4-BE49-F238E27FC236}">
                <a16:creationId xmlns:a16="http://schemas.microsoft.com/office/drawing/2014/main" id="{5F0DE3EE-A6D5-4E1E-9311-5439B2B92E14}"/>
              </a:ext>
            </a:extLst>
          </p:cNvPr>
          <p:cNvSpPr txBox="1"/>
          <p:nvPr/>
        </p:nvSpPr>
        <p:spPr>
          <a:xfrm>
            <a:off x="4346997" y="1143297"/>
            <a:ext cx="4699423" cy="461665"/>
          </a:xfrm>
          <a:prstGeom prst="rect">
            <a:avLst/>
          </a:prstGeom>
          <a:noFill/>
          <a:ln>
            <a:noFill/>
          </a:ln>
          <a:effectLst/>
          <a:scene3d>
            <a:camera prst="orthographicFront"/>
            <a:lightRig rig="threePt" dir="t"/>
          </a:scene3d>
          <a:sp3d>
            <a:bevelT prst="relaxedInset"/>
          </a:sp3d>
        </p:spPr>
        <p:txBody>
          <a:bodyPr wrap="none" rtlCol="0">
            <a:spAutoFit/>
          </a:bodyPr>
          <a:lstStyle/>
          <a:p>
            <a:r>
              <a:rPr lang="en-US" sz="2400" b="1" dirty="0"/>
              <a:t>What are the potential obsessions?</a:t>
            </a:r>
          </a:p>
        </p:txBody>
      </p:sp>
      <p:sp>
        <p:nvSpPr>
          <p:cNvPr id="15" name="TextBox 14">
            <a:extLst>
              <a:ext uri="{FF2B5EF4-FFF2-40B4-BE49-F238E27FC236}">
                <a16:creationId xmlns:a16="http://schemas.microsoft.com/office/drawing/2014/main" id="{704B37CB-278A-47F6-9023-7D59EDFAA411}"/>
              </a:ext>
            </a:extLst>
          </p:cNvPr>
          <p:cNvSpPr txBox="1"/>
          <p:nvPr/>
        </p:nvSpPr>
        <p:spPr>
          <a:xfrm flipH="1">
            <a:off x="4315273" y="2522639"/>
            <a:ext cx="6395060" cy="646331"/>
          </a:xfrm>
          <a:prstGeom prst="rect">
            <a:avLst/>
          </a:prstGeom>
          <a:noFill/>
        </p:spPr>
        <p:txBody>
          <a:bodyPr wrap="square" rtlCol="0">
            <a:spAutoFit/>
          </a:bodyPr>
          <a:lstStyle/>
          <a:p>
            <a:r>
              <a:rPr lang="en-US" sz="3600" b="1" dirty="0"/>
              <a:t>Postpartum Psychosis</a:t>
            </a:r>
            <a:endParaRPr lang="en-US" sz="2000" b="1" dirty="0"/>
          </a:p>
        </p:txBody>
      </p:sp>
      <p:sp>
        <p:nvSpPr>
          <p:cNvPr id="25" name="TextBox 24">
            <a:extLst>
              <a:ext uri="{FF2B5EF4-FFF2-40B4-BE49-F238E27FC236}">
                <a16:creationId xmlns:a16="http://schemas.microsoft.com/office/drawing/2014/main" id="{5F0DE3EE-A6D5-4E1E-9311-5439B2B92E14}"/>
              </a:ext>
            </a:extLst>
          </p:cNvPr>
          <p:cNvSpPr txBox="1"/>
          <p:nvPr/>
        </p:nvSpPr>
        <p:spPr>
          <a:xfrm>
            <a:off x="4315273" y="3181836"/>
            <a:ext cx="4529155" cy="461665"/>
          </a:xfrm>
          <a:prstGeom prst="rect">
            <a:avLst/>
          </a:prstGeom>
          <a:noFill/>
          <a:ln>
            <a:noFill/>
          </a:ln>
          <a:effectLst/>
          <a:scene3d>
            <a:camera prst="orthographicFront"/>
            <a:lightRig rig="threePt" dir="t"/>
          </a:scene3d>
          <a:sp3d>
            <a:bevelT prst="relaxedInset"/>
          </a:sp3d>
        </p:spPr>
        <p:txBody>
          <a:bodyPr wrap="none" rtlCol="0">
            <a:spAutoFit/>
          </a:bodyPr>
          <a:lstStyle/>
          <a:p>
            <a:r>
              <a:rPr lang="en-US" sz="2400" b="1" dirty="0"/>
              <a:t>What are the potential delusions?</a:t>
            </a:r>
          </a:p>
        </p:txBody>
      </p:sp>
      <p:sp>
        <p:nvSpPr>
          <p:cNvPr id="26" name="TextBox 25">
            <a:extLst>
              <a:ext uri="{FF2B5EF4-FFF2-40B4-BE49-F238E27FC236}">
                <a16:creationId xmlns:a16="http://schemas.microsoft.com/office/drawing/2014/main" id="{4D95AE13-1CBC-4BD4-8A17-4552160DDB87}"/>
              </a:ext>
            </a:extLst>
          </p:cNvPr>
          <p:cNvSpPr txBox="1"/>
          <p:nvPr/>
        </p:nvSpPr>
        <p:spPr>
          <a:xfrm>
            <a:off x="4868677" y="4443721"/>
            <a:ext cx="4305299" cy="400110"/>
          </a:xfrm>
          <a:prstGeom prst="rect">
            <a:avLst/>
          </a:prstGeom>
          <a:noFill/>
        </p:spPr>
        <p:txBody>
          <a:bodyPr wrap="square" rtlCol="0">
            <a:spAutoFit/>
          </a:bodyPr>
          <a:lstStyle/>
          <a:p>
            <a:r>
              <a:rPr lang="en-US" sz="2000" dirty="0"/>
              <a:t>Something about windows?</a:t>
            </a:r>
          </a:p>
        </p:txBody>
      </p:sp>
      <p:sp>
        <p:nvSpPr>
          <p:cNvPr id="29" name="TextBox 28">
            <a:extLst>
              <a:ext uri="{FF2B5EF4-FFF2-40B4-BE49-F238E27FC236}">
                <a16:creationId xmlns:a16="http://schemas.microsoft.com/office/drawing/2014/main" id="{5F0DE3EE-A6D5-4E1E-9311-5439B2B92E14}"/>
              </a:ext>
            </a:extLst>
          </p:cNvPr>
          <p:cNvSpPr txBox="1"/>
          <p:nvPr/>
        </p:nvSpPr>
        <p:spPr>
          <a:xfrm>
            <a:off x="4346997" y="4913610"/>
            <a:ext cx="4462880" cy="461665"/>
          </a:xfrm>
          <a:prstGeom prst="rect">
            <a:avLst/>
          </a:prstGeom>
          <a:noFill/>
          <a:ln>
            <a:noFill/>
          </a:ln>
          <a:effectLst/>
          <a:scene3d>
            <a:camera prst="orthographicFront"/>
            <a:lightRig rig="threePt" dir="t"/>
          </a:scene3d>
          <a:sp3d>
            <a:bevelT prst="relaxedInset"/>
          </a:sp3d>
        </p:spPr>
        <p:txBody>
          <a:bodyPr wrap="none" rtlCol="0">
            <a:spAutoFit/>
          </a:bodyPr>
          <a:lstStyle/>
          <a:p>
            <a:r>
              <a:rPr lang="en-US" sz="2400" b="1" dirty="0"/>
              <a:t>What are other concerning signs?</a:t>
            </a:r>
          </a:p>
        </p:txBody>
      </p:sp>
      <p:sp>
        <p:nvSpPr>
          <p:cNvPr id="30" name="TextBox 29">
            <a:extLst>
              <a:ext uri="{FF2B5EF4-FFF2-40B4-BE49-F238E27FC236}">
                <a16:creationId xmlns:a16="http://schemas.microsoft.com/office/drawing/2014/main" id="{546C1457-7DA9-4E74-8004-D38D880D68E0}"/>
              </a:ext>
            </a:extLst>
          </p:cNvPr>
          <p:cNvSpPr txBox="1"/>
          <p:nvPr/>
        </p:nvSpPr>
        <p:spPr>
          <a:xfrm>
            <a:off x="4539129" y="5461378"/>
            <a:ext cx="4305299" cy="400110"/>
          </a:xfrm>
          <a:prstGeom prst="rect">
            <a:avLst/>
          </a:prstGeom>
          <a:noFill/>
        </p:spPr>
        <p:txBody>
          <a:bodyPr wrap="square" rtlCol="0">
            <a:spAutoFit/>
          </a:bodyPr>
          <a:lstStyle/>
          <a:p>
            <a:r>
              <a:rPr lang="en-US" sz="2000" dirty="0"/>
              <a:t>Iron in refrigerator</a:t>
            </a:r>
          </a:p>
        </p:txBody>
      </p:sp>
      <p:sp>
        <p:nvSpPr>
          <p:cNvPr id="31" name="TextBox 30">
            <a:extLst>
              <a:ext uri="{FF2B5EF4-FFF2-40B4-BE49-F238E27FC236}">
                <a16:creationId xmlns:a16="http://schemas.microsoft.com/office/drawing/2014/main" id="{546C1457-7DA9-4E74-8004-D38D880D68E0}"/>
              </a:ext>
            </a:extLst>
          </p:cNvPr>
          <p:cNvSpPr txBox="1"/>
          <p:nvPr/>
        </p:nvSpPr>
        <p:spPr>
          <a:xfrm>
            <a:off x="4539129" y="5861488"/>
            <a:ext cx="4305299" cy="400110"/>
          </a:xfrm>
          <a:prstGeom prst="rect">
            <a:avLst/>
          </a:prstGeom>
          <a:noFill/>
        </p:spPr>
        <p:txBody>
          <a:bodyPr wrap="square" rtlCol="0">
            <a:spAutoFit/>
          </a:bodyPr>
          <a:lstStyle/>
          <a:p>
            <a:r>
              <a:rPr lang="en-US" sz="2000" dirty="0"/>
              <a:t>Not sleeping</a:t>
            </a:r>
          </a:p>
        </p:txBody>
      </p:sp>
      <p:sp>
        <p:nvSpPr>
          <p:cNvPr id="32" name="TextBox 31">
            <a:extLst>
              <a:ext uri="{FF2B5EF4-FFF2-40B4-BE49-F238E27FC236}">
                <a16:creationId xmlns:a16="http://schemas.microsoft.com/office/drawing/2014/main" id="{546C1457-7DA9-4E74-8004-D38D880D68E0}"/>
              </a:ext>
            </a:extLst>
          </p:cNvPr>
          <p:cNvSpPr txBox="1"/>
          <p:nvPr/>
        </p:nvSpPr>
        <p:spPr>
          <a:xfrm>
            <a:off x="4504578" y="6395168"/>
            <a:ext cx="4305299" cy="400110"/>
          </a:xfrm>
          <a:prstGeom prst="rect">
            <a:avLst/>
          </a:prstGeom>
          <a:noFill/>
        </p:spPr>
        <p:txBody>
          <a:bodyPr wrap="square" rtlCol="0">
            <a:spAutoFit/>
          </a:bodyPr>
          <a:lstStyle/>
          <a:p>
            <a:r>
              <a:rPr lang="en-US" sz="2000" dirty="0"/>
              <a:t>Rapid tangential speech</a:t>
            </a:r>
          </a:p>
        </p:txBody>
      </p:sp>
      <p:pic>
        <p:nvPicPr>
          <p:cNvPr id="21" name="Picture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9965" y="5187041"/>
            <a:ext cx="2088448" cy="1670959"/>
          </a:xfrm>
          <a:prstGeom prst="rect">
            <a:avLst/>
          </a:prstGeom>
        </p:spPr>
      </p:pic>
    </p:spTree>
    <p:extLst>
      <p:ext uri="{BB962C8B-B14F-4D97-AF65-F5344CB8AC3E}">
        <p14:creationId xmlns:p14="http://schemas.microsoft.com/office/powerpoint/2010/main" val="319506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additive="base">
                                        <p:cTn id="13" dur="500" fill="hold"/>
                                        <p:tgtEl>
                                          <p:spTgt spid="16"/>
                                        </p:tgtEl>
                                        <p:attrNameLst>
                                          <p:attrName>ppt_x</p:attrName>
                                        </p:attrNameLst>
                                      </p:cBhvr>
                                      <p:tavLst>
                                        <p:tav tm="0">
                                          <p:val>
                                            <p:strVal val="#ppt_x"/>
                                          </p:val>
                                        </p:tav>
                                        <p:tav tm="100000">
                                          <p:val>
                                            <p:strVal val="#ppt_x"/>
                                          </p:val>
                                        </p:tav>
                                      </p:tavLst>
                                    </p:anim>
                                    <p:anim calcmode="lin" valueType="num">
                                      <p:cBhvr additive="base">
                                        <p:cTn id="1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fade">
                                      <p:cBhvr>
                                        <p:cTn id="19" dur="1000"/>
                                        <p:tgtEl>
                                          <p:spTgt spid="18"/>
                                        </p:tgtEl>
                                      </p:cBhvr>
                                    </p:animEffect>
                                    <p:anim calcmode="lin" valueType="num">
                                      <p:cBhvr>
                                        <p:cTn id="20" dur="1000" fill="hold"/>
                                        <p:tgtEl>
                                          <p:spTgt spid="18"/>
                                        </p:tgtEl>
                                        <p:attrNameLst>
                                          <p:attrName>ppt_x</p:attrName>
                                        </p:attrNameLst>
                                      </p:cBhvr>
                                      <p:tavLst>
                                        <p:tav tm="0">
                                          <p:val>
                                            <p:strVal val="#ppt_x"/>
                                          </p:val>
                                        </p:tav>
                                        <p:tav tm="100000">
                                          <p:val>
                                            <p:strVal val="#ppt_x"/>
                                          </p:val>
                                        </p:tav>
                                      </p:tavLst>
                                    </p:anim>
                                    <p:anim calcmode="lin" valueType="num">
                                      <p:cBhvr>
                                        <p:cTn id="21"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7" presetClass="entr" presetSubtype="0" fill="hold" grpId="0" nodeType="click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1000"/>
                                        <p:tgtEl>
                                          <p:spTgt spid="19"/>
                                        </p:tgtEl>
                                      </p:cBhvr>
                                    </p:animEffect>
                                    <p:anim calcmode="lin" valueType="num">
                                      <p:cBhvr>
                                        <p:cTn id="27" dur="1000" fill="hold"/>
                                        <p:tgtEl>
                                          <p:spTgt spid="19"/>
                                        </p:tgtEl>
                                        <p:attrNameLst>
                                          <p:attrName>ppt_x</p:attrName>
                                        </p:attrNameLst>
                                      </p:cBhvr>
                                      <p:tavLst>
                                        <p:tav tm="0">
                                          <p:val>
                                            <p:strVal val="#ppt_x"/>
                                          </p:val>
                                        </p:tav>
                                        <p:tav tm="100000">
                                          <p:val>
                                            <p:strVal val="#ppt_x"/>
                                          </p:val>
                                        </p:tav>
                                      </p:tavLst>
                                    </p:anim>
                                    <p:anim calcmode="lin" valueType="num">
                                      <p:cBhvr>
                                        <p:cTn id="28"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7" presetClass="entr" presetSubtype="0" fill="hold" grpId="0" nodeType="clickEffect">
                                  <p:stCondLst>
                                    <p:cond delay="0"/>
                                  </p:stCondLst>
                                  <p:childTnLst>
                                    <p:set>
                                      <p:cBhvr>
                                        <p:cTn id="32" dur="1" fill="hold">
                                          <p:stCondLst>
                                            <p:cond delay="0"/>
                                          </p:stCondLst>
                                        </p:cTn>
                                        <p:tgtEl>
                                          <p:spTgt spid="20"/>
                                        </p:tgtEl>
                                        <p:attrNameLst>
                                          <p:attrName>style.visibility</p:attrName>
                                        </p:attrNameLst>
                                      </p:cBhvr>
                                      <p:to>
                                        <p:strVal val="visible"/>
                                      </p:to>
                                    </p:set>
                                    <p:animEffect transition="in" filter="fade">
                                      <p:cBhvr>
                                        <p:cTn id="33" dur="1000"/>
                                        <p:tgtEl>
                                          <p:spTgt spid="20"/>
                                        </p:tgtEl>
                                      </p:cBhvr>
                                    </p:animEffect>
                                    <p:anim calcmode="lin" valueType="num">
                                      <p:cBhvr>
                                        <p:cTn id="34" dur="1000" fill="hold"/>
                                        <p:tgtEl>
                                          <p:spTgt spid="20"/>
                                        </p:tgtEl>
                                        <p:attrNameLst>
                                          <p:attrName>ppt_x</p:attrName>
                                        </p:attrNameLst>
                                      </p:cBhvr>
                                      <p:tavLst>
                                        <p:tav tm="0">
                                          <p:val>
                                            <p:strVal val="#ppt_x"/>
                                          </p:val>
                                        </p:tav>
                                        <p:tav tm="100000">
                                          <p:val>
                                            <p:strVal val="#ppt_x"/>
                                          </p:val>
                                        </p:tav>
                                      </p:tavLst>
                                    </p:anim>
                                    <p:anim calcmode="lin" valueType="num">
                                      <p:cBhvr>
                                        <p:cTn id="35"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7" presetClass="entr" presetSubtype="0" fill="hold" grpId="0" nodeType="clickEffect">
                                  <p:stCondLst>
                                    <p:cond delay="0"/>
                                  </p:stCondLst>
                                  <p:childTnLst>
                                    <p:set>
                                      <p:cBhvr>
                                        <p:cTn id="39" dur="1" fill="hold">
                                          <p:stCondLst>
                                            <p:cond delay="0"/>
                                          </p:stCondLst>
                                        </p:cTn>
                                        <p:tgtEl>
                                          <p:spTgt spid="22"/>
                                        </p:tgtEl>
                                        <p:attrNameLst>
                                          <p:attrName>style.visibility</p:attrName>
                                        </p:attrNameLst>
                                      </p:cBhvr>
                                      <p:to>
                                        <p:strVal val="visible"/>
                                      </p:to>
                                    </p:set>
                                    <p:animEffect transition="in" filter="fade">
                                      <p:cBhvr>
                                        <p:cTn id="40" dur="1000"/>
                                        <p:tgtEl>
                                          <p:spTgt spid="22"/>
                                        </p:tgtEl>
                                      </p:cBhvr>
                                    </p:animEffect>
                                    <p:anim calcmode="lin" valueType="num">
                                      <p:cBhvr>
                                        <p:cTn id="41" dur="1000" fill="hold"/>
                                        <p:tgtEl>
                                          <p:spTgt spid="22"/>
                                        </p:tgtEl>
                                        <p:attrNameLst>
                                          <p:attrName>ppt_x</p:attrName>
                                        </p:attrNameLst>
                                      </p:cBhvr>
                                      <p:tavLst>
                                        <p:tav tm="0">
                                          <p:val>
                                            <p:strVal val="#ppt_x"/>
                                          </p:val>
                                        </p:tav>
                                        <p:tav tm="100000">
                                          <p:val>
                                            <p:strVal val="#ppt_x"/>
                                          </p:val>
                                        </p:tav>
                                      </p:tavLst>
                                    </p:anim>
                                    <p:anim calcmode="lin" valueType="num">
                                      <p:cBhvr>
                                        <p:cTn id="42"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anim calcmode="lin" valueType="num">
                                      <p:cBhvr additive="base">
                                        <p:cTn id="47" dur="500" fill="hold"/>
                                        <p:tgtEl>
                                          <p:spTgt spid="15"/>
                                        </p:tgtEl>
                                        <p:attrNameLst>
                                          <p:attrName>ppt_x</p:attrName>
                                        </p:attrNameLst>
                                      </p:cBhvr>
                                      <p:tavLst>
                                        <p:tav tm="0">
                                          <p:val>
                                            <p:strVal val="#ppt_x"/>
                                          </p:val>
                                        </p:tav>
                                        <p:tav tm="100000">
                                          <p:val>
                                            <p:strVal val="#ppt_x"/>
                                          </p:val>
                                        </p:tav>
                                      </p:tavLst>
                                    </p:anim>
                                    <p:anim calcmode="lin" valueType="num">
                                      <p:cBhvr additive="base">
                                        <p:cTn id="4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25"/>
                                        </p:tgtEl>
                                        <p:attrNameLst>
                                          <p:attrName>style.visibility</p:attrName>
                                        </p:attrNameLst>
                                      </p:cBhvr>
                                      <p:to>
                                        <p:strVal val="visible"/>
                                      </p:to>
                                    </p:set>
                                    <p:anim calcmode="lin" valueType="num">
                                      <p:cBhvr additive="base">
                                        <p:cTn id="53" dur="500" fill="hold"/>
                                        <p:tgtEl>
                                          <p:spTgt spid="25"/>
                                        </p:tgtEl>
                                        <p:attrNameLst>
                                          <p:attrName>ppt_x</p:attrName>
                                        </p:attrNameLst>
                                      </p:cBhvr>
                                      <p:tavLst>
                                        <p:tav tm="0">
                                          <p:val>
                                            <p:strVal val="#ppt_x"/>
                                          </p:val>
                                        </p:tav>
                                        <p:tav tm="100000">
                                          <p:val>
                                            <p:strVal val="#ppt_x"/>
                                          </p:val>
                                        </p:tav>
                                      </p:tavLst>
                                    </p:anim>
                                    <p:anim calcmode="lin" valueType="num">
                                      <p:cBhvr additive="base">
                                        <p:cTn id="54"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7" presetClass="entr" presetSubtype="0" fill="hold" grpId="0" nodeType="clickEffect">
                                  <p:stCondLst>
                                    <p:cond delay="0"/>
                                  </p:stCondLst>
                                  <p:childTnLst>
                                    <p:set>
                                      <p:cBhvr>
                                        <p:cTn id="58" dur="1" fill="hold">
                                          <p:stCondLst>
                                            <p:cond delay="0"/>
                                          </p:stCondLst>
                                        </p:cTn>
                                        <p:tgtEl>
                                          <p:spTgt spid="26"/>
                                        </p:tgtEl>
                                        <p:attrNameLst>
                                          <p:attrName>style.visibility</p:attrName>
                                        </p:attrNameLst>
                                      </p:cBhvr>
                                      <p:to>
                                        <p:strVal val="visible"/>
                                      </p:to>
                                    </p:set>
                                    <p:animEffect transition="in" filter="fade">
                                      <p:cBhvr>
                                        <p:cTn id="59" dur="1000"/>
                                        <p:tgtEl>
                                          <p:spTgt spid="26"/>
                                        </p:tgtEl>
                                      </p:cBhvr>
                                    </p:animEffect>
                                    <p:anim calcmode="lin" valueType="num">
                                      <p:cBhvr>
                                        <p:cTn id="60" dur="1000" fill="hold"/>
                                        <p:tgtEl>
                                          <p:spTgt spid="26"/>
                                        </p:tgtEl>
                                        <p:attrNameLst>
                                          <p:attrName>ppt_x</p:attrName>
                                        </p:attrNameLst>
                                      </p:cBhvr>
                                      <p:tavLst>
                                        <p:tav tm="0">
                                          <p:val>
                                            <p:strVal val="#ppt_x"/>
                                          </p:val>
                                        </p:tav>
                                        <p:tav tm="100000">
                                          <p:val>
                                            <p:strVal val="#ppt_x"/>
                                          </p:val>
                                        </p:tav>
                                      </p:tavLst>
                                    </p:anim>
                                    <p:anim calcmode="lin" valueType="num">
                                      <p:cBhvr>
                                        <p:cTn id="61"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29"/>
                                        </p:tgtEl>
                                        <p:attrNameLst>
                                          <p:attrName>style.visibility</p:attrName>
                                        </p:attrNameLst>
                                      </p:cBhvr>
                                      <p:to>
                                        <p:strVal val="visible"/>
                                      </p:to>
                                    </p:set>
                                    <p:anim calcmode="lin" valueType="num">
                                      <p:cBhvr additive="base">
                                        <p:cTn id="66" dur="500" fill="hold"/>
                                        <p:tgtEl>
                                          <p:spTgt spid="29"/>
                                        </p:tgtEl>
                                        <p:attrNameLst>
                                          <p:attrName>ppt_x</p:attrName>
                                        </p:attrNameLst>
                                      </p:cBhvr>
                                      <p:tavLst>
                                        <p:tav tm="0">
                                          <p:val>
                                            <p:strVal val="#ppt_x"/>
                                          </p:val>
                                        </p:tav>
                                        <p:tav tm="100000">
                                          <p:val>
                                            <p:strVal val="#ppt_x"/>
                                          </p:val>
                                        </p:tav>
                                      </p:tavLst>
                                    </p:anim>
                                    <p:anim calcmode="lin" valueType="num">
                                      <p:cBhvr additive="base">
                                        <p:cTn id="67"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47" presetClass="entr" presetSubtype="0" fill="hold" grpId="0" nodeType="clickEffect">
                                  <p:stCondLst>
                                    <p:cond delay="0"/>
                                  </p:stCondLst>
                                  <p:childTnLst>
                                    <p:set>
                                      <p:cBhvr>
                                        <p:cTn id="71" dur="1" fill="hold">
                                          <p:stCondLst>
                                            <p:cond delay="0"/>
                                          </p:stCondLst>
                                        </p:cTn>
                                        <p:tgtEl>
                                          <p:spTgt spid="30"/>
                                        </p:tgtEl>
                                        <p:attrNameLst>
                                          <p:attrName>style.visibility</p:attrName>
                                        </p:attrNameLst>
                                      </p:cBhvr>
                                      <p:to>
                                        <p:strVal val="visible"/>
                                      </p:to>
                                    </p:set>
                                    <p:animEffect transition="in" filter="fade">
                                      <p:cBhvr>
                                        <p:cTn id="72" dur="1000"/>
                                        <p:tgtEl>
                                          <p:spTgt spid="30"/>
                                        </p:tgtEl>
                                      </p:cBhvr>
                                    </p:animEffect>
                                    <p:anim calcmode="lin" valueType="num">
                                      <p:cBhvr>
                                        <p:cTn id="73" dur="1000" fill="hold"/>
                                        <p:tgtEl>
                                          <p:spTgt spid="30"/>
                                        </p:tgtEl>
                                        <p:attrNameLst>
                                          <p:attrName>ppt_x</p:attrName>
                                        </p:attrNameLst>
                                      </p:cBhvr>
                                      <p:tavLst>
                                        <p:tav tm="0">
                                          <p:val>
                                            <p:strVal val="#ppt_x"/>
                                          </p:val>
                                        </p:tav>
                                        <p:tav tm="100000">
                                          <p:val>
                                            <p:strVal val="#ppt_x"/>
                                          </p:val>
                                        </p:tav>
                                      </p:tavLst>
                                    </p:anim>
                                    <p:anim calcmode="lin" valueType="num">
                                      <p:cBhvr>
                                        <p:cTn id="74"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47" presetClass="entr" presetSubtype="0" fill="hold" grpId="0" nodeType="clickEffect">
                                  <p:stCondLst>
                                    <p:cond delay="0"/>
                                  </p:stCondLst>
                                  <p:childTnLst>
                                    <p:set>
                                      <p:cBhvr>
                                        <p:cTn id="78" dur="1" fill="hold">
                                          <p:stCondLst>
                                            <p:cond delay="0"/>
                                          </p:stCondLst>
                                        </p:cTn>
                                        <p:tgtEl>
                                          <p:spTgt spid="31"/>
                                        </p:tgtEl>
                                        <p:attrNameLst>
                                          <p:attrName>style.visibility</p:attrName>
                                        </p:attrNameLst>
                                      </p:cBhvr>
                                      <p:to>
                                        <p:strVal val="visible"/>
                                      </p:to>
                                    </p:set>
                                    <p:animEffect transition="in" filter="fade">
                                      <p:cBhvr>
                                        <p:cTn id="79" dur="1000"/>
                                        <p:tgtEl>
                                          <p:spTgt spid="31"/>
                                        </p:tgtEl>
                                      </p:cBhvr>
                                    </p:animEffect>
                                    <p:anim calcmode="lin" valueType="num">
                                      <p:cBhvr>
                                        <p:cTn id="80" dur="1000" fill="hold"/>
                                        <p:tgtEl>
                                          <p:spTgt spid="31"/>
                                        </p:tgtEl>
                                        <p:attrNameLst>
                                          <p:attrName>ppt_x</p:attrName>
                                        </p:attrNameLst>
                                      </p:cBhvr>
                                      <p:tavLst>
                                        <p:tav tm="0">
                                          <p:val>
                                            <p:strVal val="#ppt_x"/>
                                          </p:val>
                                        </p:tav>
                                        <p:tav tm="100000">
                                          <p:val>
                                            <p:strVal val="#ppt_x"/>
                                          </p:val>
                                        </p:tav>
                                      </p:tavLst>
                                    </p:anim>
                                    <p:anim calcmode="lin" valueType="num">
                                      <p:cBhvr>
                                        <p:cTn id="81"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47" presetClass="entr" presetSubtype="0" fill="hold" grpId="0" nodeType="clickEffect">
                                  <p:stCondLst>
                                    <p:cond delay="0"/>
                                  </p:stCondLst>
                                  <p:childTnLst>
                                    <p:set>
                                      <p:cBhvr>
                                        <p:cTn id="85" dur="1" fill="hold">
                                          <p:stCondLst>
                                            <p:cond delay="0"/>
                                          </p:stCondLst>
                                        </p:cTn>
                                        <p:tgtEl>
                                          <p:spTgt spid="32"/>
                                        </p:tgtEl>
                                        <p:attrNameLst>
                                          <p:attrName>style.visibility</p:attrName>
                                        </p:attrNameLst>
                                      </p:cBhvr>
                                      <p:to>
                                        <p:strVal val="visible"/>
                                      </p:to>
                                    </p:set>
                                    <p:animEffect transition="in" filter="fade">
                                      <p:cBhvr>
                                        <p:cTn id="86" dur="1000"/>
                                        <p:tgtEl>
                                          <p:spTgt spid="32"/>
                                        </p:tgtEl>
                                      </p:cBhvr>
                                    </p:animEffect>
                                    <p:anim calcmode="lin" valueType="num">
                                      <p:cBhvr>
                                        <p:cTn id="87" dur="1000" fill="hold"/>
                                        <p:tgtEl>
                                          <p:spTgt spid="32"/>
                                        </p:tgtEl>
                                        <p:attrNameLst>
                                          <p:attrName>ppt_x</p:attrName>
                                        </p:attrNameLst>
                                      </p:cBhvr>
                                      <p:tavLst>
                                        <p:tav tm="0">
                                          <p:val>
                                            <p:strVal val="#ppt_x"/>
                                          </p:val>
                                        </p:tav>
                                        <p:tav tm="100000">
                                          <p:val>
                                            <p:strVal val="#ppt_x"/>
                                          </p:val>
                                        </p:tav>
                                      </p:tavLst>
                                    </p:anim>
                                    <p:anim calcmode="lin" valueType="num">
                                      <p:cBhvr>
                                        <p:cTn id="88"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8" grpId="0"/>
      <p:bldP spid="19" grpId="0"/>
      <p:bldP spid="20" grpId="0"/>
      <p:bldP spid="22" grpId="0"/>
      <p:bldP spid="16" grpId="0"/>
      <p:bldP spid="15" grpId="0"/>
      <p:bldP spid="25" grpId="0"/>
      <p:bldP spid="26" grpId="0"/>
      <p:bldP spid="29" grpId="0"/>
      <p:bldP spid="30" grpId="0"/>
      <p:bldP spid="31" grpId="0"/>
      <p:bldP spid="3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190</TotalTime>
  <Words>2454</Words>
  <Application>Microsoft Macintosh PowerPoint</Application>
  <PresentationFormat>Widescreen</PresentationFormat>
  <Paragraphs>234</Paragraphs>
  <Slides>20</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Case  presentation</vt:lpstr>
      <vt:lpstr>Case  presentation</vt:lpstr>
      <vt:lpstr>Case  presentation</vt:lpstr>
      <vt:lpstr>What’s in the Differential?</vt:lpstr>
      <vt:lpstr>What Does the Doctor Need to Ask?</vt:lpstr>
      <vt:lpstr>Case  presentation</vt:lpstr>
      <vt:lpstr>Key Elements of Interview</vt:lpstr>
      <vt:lpstr>Assessment of Thoughts of Harming the Infant</vt:lpstr>
      <vt:lpstr>PowerPoint Presentation</vt:lpstr>
      <vt:lpstr>How to Handle Emergencies</vt:lpstr>
      <vt:lpstr>PowerPoint Presentation</vt:lpstr>
      <vt:lpstr>Handling Agitation</vt:lpstr>
      <vt:lpstr>Physical restraints</vt:lpstr>
      <vt:lpstr>Above all - Remember</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Samantha Meilman</dc:creator>
  <cp:lastModifiedBy>Courtney Erdly</cp:lastModifiedBy>
  <cp:revision>28</cp:revision>
  <dcterms:created xsi:type="dcterms:W3CDTF">2019-05-15T01:36:09Z</dcterms:created>
  <dcterms:modified xsi:type="dcterms:W3CDTF">2019-10-22T22:14:37Z</dcterms:modified>
</cp:coreProperties>
</file>