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Lst>
  <p:notesMasterIdLst>
    <p:notesMasterId r:id="rId15"/>
  </p:notesMasterIdLst>
  <p:sldIdLst>
    <p:sldId id="256" r:id="rId2"/>
    <p:sldId id="257" r:id="rId3"/>
    <p:sldId id="295" r:id="rId4"/>
    <p:sldId id="258" r:id="rId5"/>
    <p:sldId id="259" r:id="rId6"/>
    <p:sldId id="291" r:id="rId7"/>
    <p:sldId id="292" r:id="rId8"/>
    <p:sldId id="293" r:id="rId9"/>
    <p:sldId id="294" r:id="rId10"/>
    <p:sldId id="276" r:id="rId11"/>
    <p:sldId id="289" r:id="rId12"/>
    <p:sldId id="288" r:id="rId13"/>
    <p:sldId id="296"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entury Gothic" panose="020B05020202020202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2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1DA484-F988-4F3C-8944-F63E81205907}">
  <a:tblStyle styleId="{D11DA484-F988-4F3C-8944-F63E81205907}"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2E7E6"/>
          </a:solidFill>
        </a:fill>
      </a:tcStyle>
    </a:wholeTbl>
    <a:band1H>
      <a:tcTxStyle/>
      <a:tcStyle>
        <a:tcBdr/>
        <a:fill>
          <a:solidFill>
            <a:srgbClr val="E3CACA"/>
          </a:solidFill>
        </a:fill>
      </a:tcStyle>
    </a:band1H>
    <a:band2H>
      <a:tcTxStyle/>
      <a:tcStyle>
        <a:tcBdr/>
      </a:tcStyle>
    </a:band2H>
    <a:band1V>
      <a:tcTxStyle/>
      <a:tcStyle>
        <a:tcBdr/>
        <a:fill>
          <a:solidFill>
            <a:srgbClr val="E3CACA"/>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8257" autoAdjust="0"/>
  </p:normalViewPr>
  <p:slideViewPr>
    <p:cSldViewPr snapToGrid="0">
      <p:cViewPr varScale="1">
        <p:scale>
          <a:sx n="108" d="100"/>
          <a:sy n="108" d="100"/>
        </p:scale>
        <p:origin x="122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873192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d5b53f12a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self-study module will focus on the broad topic of psychopharmacology in the perinatal period </a:t>
            </a:r>
            <a:r>
              <a:rPr lang="en-US" baseline="0" dirty="0"/>
              <a:t>with a specific focus on general principles of decision-making.  </a:t>
            </a:r>
            <a:endParaRPr dirty="0"/>
          </a:p>
        </p:txBody>
      </p:sp>
      <p:sp>
        <p:nvSpPr>
          <p:cNvPr id="73" name="Google Shape;73;g4d5b53f12a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0709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09890a05a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09890a05a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US" sz="1200" dirty="0">
                <a:latin typeface="Calibri"/>
                <a:ea typeface="Calibri"/>
                <a:cs typeface="Calibri"/>
                <a:sym typeface="Calibri"/>
              </a:rPr>
              <a:t>Some distinct considerations when prescribing during</a:t>
            </a:r>
            <a:r>
              <a:rPr lang="en-US" sz="1200" baseline="0" dirty="0">
                <a:latin typeface="Calibri"/>
                <a:ea typeface="Calibri"/>
                <a:cs typeface="Calibri"/>
                <a:sym typeface="Calibri"/>
              </a:rPr>
              <a:t> lactation include the relative infant dose, the drug half-life, and the medical stability of the infant.</a:t>
            </a:r>
          </a:p>
          <a:p>
            <a:pPr marL="0" lvl="0" indent="0" algn="l" rtl="0">
              <a:spcBef>
                <a:spcPts val="0"/>
              </a:spcBef>
              <a:spcAft>
                <a:spcPts val="0"/>
              </a:spcAft>
              <a:buClr>
                <a:srgbClr val="000000"/>
              </a:buClr>
              <a:buFont typeface="Arial"/>
              <a:buNone/>
            </a:pPr>
            <a:endParaRPr lang="en-US" sz="1200" baseline="0" dirty="0">
              <a:latin typeface="Calibri"/>
              <a:ea typeface="Calibri"/>
              <a:cs typeface="Calibri"/>
              <a:sym typeface="Calibri"/>
            </a:endParaRPr>
          </a:p>
          <a:p>
            <a:pPr marL="0" lvl="0" indent="0" algn="l" rtl="0">
              <a:spcBef>
                <a:spcPts val="0"/>
              </a:spcBef>
              <a:spcAft>
                <a:spcPts val="0"/>
              </a:spcAft>
              <a:buClr>
                <a:srgbClr val="000000"/>
              </a:buClr>
              <a:buFont typeface="Arial"/>
              <a:buNone/>
            </a:pPr>
            <a:r>
              <a:rPr lang="en-US" sz="1200" baseline="0" dirty="0">
                <a:latin typeface="Calibri"/>
                <a:ea typeface="Calibri"/>
                <a:cs typeface="Calibri"/>
                <a:sym typeface="Calibri"/>
              </a:rPr>
              <a:t>The relative infant dose is a measure of the infant’s exposure to the medication via breastmilk relative to the mother’s dose.  This measurement is influenced by a number of factors including lipid solubility and plasma binding.  Generally speaking a relative infant dose of less than 10% is generally considered negligible and compatible with breastfeeding, although data specific to each medication should also be considered.  Medications for which there are specific data are preferred over medications recently introduced.</a:t>
            </a:r>
          </a:p>
          <a:p>
            <a:pPr marL="0" lvl="0" indent="0" algn="l" rtl="0">
              <a:spcBef>
                <a:spcPts val="0"/>
              </a:spcBef>
              <a:spcAft>
                <a:spcPts val="0"/>
              </a:spcAft>
              <a:buClr>
                <a:srgbClr val="000000"/>
              </a:buClr>
              <a:buFont typeface="Arial"/>
              <a:buNone/>
            </a:pPr>
            <a:endParaRPr lang="en-US" sz="1200" baseline="0" dirty="0">
              <a:latin typeface="Calibri"/>
              <a:ea typeface="Calibri"/>
              <a:cs typeface="Calibri"/>
              <a:sym typeface="Calibri"/>
            </a:endParaRPr>
          </a:p>
          <a:p>
            <a:pPr marL="0" lvl="0" indent="0" algn="l" rtl="0">
              <a:spcBef>
                <a:spcPts val="0"/>
              </a:spcBef>
              <a:spcAft>
                <a:spcPts val="0"/>
              </a:spcAft>
              <a:buClr>
                <a:srgbClr val="000000"/>
              </a:buClr>
              <a:buFont typeface="Arial"/>
              <a:buNone/>
            </a:pPr>
            <a:r>
              <a:rPr lang="en-US" sz="1200" baseline="0" dirty="0">
                <a:latin typeface="Calibri"/>
                <a:ea typeface="Calibri"/>
                <a:cs typeface="Calibri"/>
                <a:sym typeface="Calibri"/>
              </a:rPr>
              <a:t>It is also necessary to consider the half-life of the medication as drugs with longer half-lives may accumulate in the infant’s system as the clearance of the medication by the infant is likely reduced as compared to an adult.  Finally, it is important to consider the medical stability of the infant as premature or medically ill infants are likely to have reduced clearance of medication and be more vulnerable to adverse effects.</a:t>
            </a:r>
          </a:p>
          <a:p>
            <a:pPr marL="0" lvl="0" indent="0" algn="l" rtl="0">
              <a:spcBef>
                <a:spcPts val="0"/>
              </a:spcBef>
              <a:spcAft>
                <a:spcPts val="0"/>
              </a:spcAft>
              <a:buClr>
                <a:srgbClr val="000000"/>
              </a:buClr>
              <a:buFont typeface="Arial"/>
              <a:buNone/>
            </a:pPr>
            <a:endParaRPr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-Immature metabolism could actually be protective for medications such as tylenol with toxic metabolites.</a:t>
            </a:r>
            <a:endParaRPr sz="1200" dirty="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dirty="0">
                <a:latin typeface="Calibri"/>
                <a:ea typeface="Calibri"/>
                <a:cs typeface="Calibri"/>
                <a:sym typeface="Calibri"/>
              </a:rPr>
              <a:t> Glucuronyl transferase activity is mature enough to metabolize bilirubin by day 3 but not chloramphenicol until day 10.</a:t>
            </a:r>
            <a:endParaRPr sz="1200" dirty="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dirty="0">
                <a:latin typeface="Calibri"/>
                <a:ea typeface="Calibri"/>
                <a:cs typeface="Calibri"/>
                <a:sym typeface="Calibri"/>
              </a:rPr>
              <a:t>-The newborn kidney has glomerular filtration rate of only 30-40% and tubular secretion of 20-30% of adults.</a:t>
            </a:r>
            <a:endParaRPr sz="1200" dirty="0">
              <a:latin typeface="Calibri"/>
              <a:ea typeface="Calibri"/>
              <a:cs typeface="Calibri"/>
              <a:sym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25581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Finally, lets consider the informed consent process for</a:t>
            </a:r>
            <a:r>
              <a:rPr lang="en-US" baseline="0" dirty="0"/>
              <a:t> treatment during the </a:t>
            </a:r>
            <a:r>
              <a:rPr lang="en-US" baseline="0" dirty="0" err="1"/>
              <a:t>perainatal</a:t>
            </a:r>
            <a:r>
              <a:rPr lang="en-US" baseline="0" dirty="0"/>
              <a:t> period.</a:t>
            </a:r>
          </a:p>
          <a:p>
            <a:pPr marL="158750" indent="0">
              <a:buNone/>
            </a:pPr>
            <a:endParaRPr lang="en-US" baseline="0"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dirty="0"/>
              <a:t>As with any informed consent discussion, it is important to ensure that the patient has the capacity to participate in informed consent and is participating in a voluntary manner, without coercion.  It is important to provide her with the necessary information, including the risks of the proposed treatment options as well as the risks of the underlying mental illness.  Due to ethical and methodologic restrictions, research in perinatal women necessarily has limitations, and so in this setting it is especially important to disclose to the patient not only what is known but also the limitations of that knowledge.  The discussion of risk should go beyond potential teratogenicity, which was the focus of the now antiquated FDA pregnancy categories, but should include consideration of maternal risk, risk of obstetric or neonatal complications  and neurodevelopmental effects.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aseline="0"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dirty="0"/>
              <a:t>Finally, prior to collaborating with the patient on a treatment plan, it is important to gauge her understanding of the material presented as well as elicit her decision and authorization for a agreed upon treatment plan.</a:t>
            </a:r>
            <a:endParaRPr lang="en-US" dirty="0"/>
          </a:p>
          <a:p>
            <a:pPr marL="158750" indent="0">
              <a:buNone/>
            </a:pPr>
            <a:r>
              <a:rPr lang="en-US" baseline="0" dirty="0"/>
              <a:t> </a:t>
            </a:r>
            <a:endParaRPr lang="en-US" dirty="0"/>
          </a:p>
        </p:txBody>
      </p:sp>
    </p:spTree>
    <p:extLst>
      <p:ext uri="{BB962C8B-B14F-4D97-AF65-F5344CB8AC3E}">
        <p14:creationId xmlns:p14="http://schemas.microsoft.com/office/powerpoint/2010/main" val="1571478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502010d54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502010d54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Thank you for viewing this self-study module on psychopharmacology in the perinatal period .  We</a:t>
            </a:r>
            <a:r>
              <a:rPr lang="en-US" baseline="0" dirty="0"/>
              <a:t> hope it was a helpful way to learn about this topic!  Seen here are some additional resources you may find helpful for more information to guide you through this decision-making process with your perinatal patients.</a:t>
            </a:r>
            <a:endParaRPr dirty="0"/>
          </a:p>
        </p:txBody>
      </p:sp>
    </p:spTree>
    <p:extLst>
      <p:ext uri="{BB962C8B-B14F-4D97-AF65-F5344CB8AC3E}">
        <p14:creationId xmlns:p14="http://schemas.microsoft.com/office/powerpoint/2010/main" val="3188655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4d5b53f12a_0_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hope that at the conclusion of this exercise</a:t>
            </a:r>
            <a:r>
              <a:rPr lang="en-US" baseline="0" dirty="0"/>
              <a:t>, you will have improved your knowledge of how to approach psychopharmacologic decisions with every pregnant or postpartum patient you see, regardless of her specific diagnosis.  As the field of reproductive psychiatry continues to grow, our knowledge of specific medications will likely change rapidly.  These basic tenets of prescribing will likely be more stable over time, and can help you to digest new information as the process of scientific discovery continues.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The specific learning objectives of this exercise include the ability to describe the risk-risk analysis that is part of psychopharmacologic decision-making with perinatal patients, outline a decision making PROCESS for selecting medications with perinatal patients, recognize the pharmacokinetic factors related to pregnancy and postpartum which may influence prescribing and describe the informed consent process with a perinatal patient.</a:t>
            </a:r>
            <a:endParaRPr dirty="0"/>
          </a:p>
        </p:txBody>
      </p:sp>
      <p:sp>
        <p:nvSpPr>
          <p:cNvPr id="79" name="Google Shape;79;g4d5b53f12a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5736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To start it should be noted that psychopharmacology</a:t>
            </a:r>
            <a:r>
              <a:rPr lang="en-US" baseline="0" dirty="0"/>
              <a:t> within the context of reproductive psychiatry necessarily starts during preconception.  When treating any woman of childbearing age, it is important to remember that the majority of female patients will have at least one pregnancy, and 50% of pregnancies in the US are unplanned.  Discussion of reproductive plans and contraceptive options is an essential component of caring for female patients and the potential for pregnancy should be a consideration of every psychopharmacologic treatment plan.  </a:t>
            </a:r>
            <a:endParaRPr lang="en-US" dirty="0"/>
          </a:p>
        </p:txBody>
      </p:sp>
    </p:spTree>
    <p:extLst>
      <p:ext uri="{BB962C8B-B14F-4D97-AF65-F5344CB8AC3E}">
        <p14:creationId xmlns:p14="http://schemas.microsoft.com/office/powerpoint/2010/main" val="1926379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cd4e1990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cd4e1990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latin typeface="Roboto"/>
                <a:ea typeface="Roboto"/>
                <a:cs typeface="Roboto"/>
                <a:sym typeface="Roboto"/>
              </a:rPr>
              <a:t>Moving on to the prescibing</a:t>
            </a:r>
            <a:r>
              <a:rPr lang="en" sz="1400" baseline="0" dirty="0">
                <a:latin typeface="Roboto"/>
                <a:ea typeface="Roboto"/>
                <a:cs typeface="Roboto"/>
                <a:sym typeface="Roboto"/>
              </a:rPr>
              <a:t> during the perinatal period, le</a:t>
            </a:r>
            <a:r>
              <a:rPr lang="en" sz="1400" dirty="0">
                <a:latin typeface="Roboto"/>
                <a:ea typeface="Roboto"/>
                <a:cs typeface="Roboto"/>
                <a:sym typeface="Roboto"/>
              </a:rPr>
              <a:t>t’s start with the essential concept</a:t>
            </a:r>
            <a:r>
              <a:rPr lang="en" sz="1400" baseline="0" dirty="0">
                <a:latin typeface="Roboto"/>
                <a:ea typeface="Roboto"/>
                <a:cs typeface="Roboto"/>
                <a:sym typeface="Roboto"/>
              </a:rPr>
              <a:t> of the </a:t>
            </a:r>
            <a:r>
              <a:rPr lang="en" sz="1400" dirty="0">
                <a:latin typeface="Roboto"/>
                <a:ea typeface="Roboto"/>
                <a:cs typeface="Roboto"/>
                <a:sym typeface="Roboto"/>
              </a:rPr>
              <a:t>risk-risk analysis</a:t>
            </a:r>
            <a:r>
              <a:rPr lang="en" sz="1400" baseline="0" dirty="0">
                <a:latin typeface="Roboto"/>
                <a:ea typeface="Roboto"/>
                <a:cs typeface="Roboto"/>
                <a:sym typeface="Roboto"/>
              </a:rPr>
              <a:t>.  When considering the potential risks of any given medication during pregnancy or lactation, it is critical to keep in mind that these risks must be weighed against the corresponding risks of giving no medication at all.  </a:t>
            </a:r>
            <a:r>
              <a:rPr lang="en" sz="1400" dirty="0">
                <a:latin typeface="Roboto"/>
                <a:ea typeface="Roboto"/>
                <a:cs typeface="Roboto"/>
                <a:sym typeface="Roboto"/>
              </a:rPr>
              <a:t>If an indicated medication is avoided during the perinatal period, the fetus or infant will</a:t>
            </a:r>
            <a:r>
              <a:rPr lang="en" sz="1400" baseline="0" dirty="0">
                <a:latin typeface="Roboto"/>
                <a:ea typeface="Roboto"/>
                <a:cs typeface="Roboto"/>
                <a:sym typeface="Roboto"/>
              </a:rPr>
              <a:t> instead have an exposure to the underlying condition. Just as in the case of a woman with an underlying disease such as hypertension or diabetes, the treatment of women with mental illness during pregnancy and postpartum should focus on a treatment plan that MINIMIZES risk while acknowledging that it is not possible to </a:t>
            </a:r>
            <a:r>
              <a:rPr lang="en-US" sz="1400" baseline="0" dirty="0">
                <a:latin typeface="Roboto"/>
                <a:ea typeface="Roboto"/>
                <a:cs typeface="Roboto"/>
                <a:sym typeface="Roboto"/>
              </a:rPr>
              <a:t>REMOVE additional risk entirely.</a:t>
            </a:r>
            <a:endParaRPr sz="1400" dirty="0"/>
          </a:p>
          <a:p>
            <a:pPr marL="0" lvl="0" indent="0" algn="l" rtl="0">
              <a:spcBef>
                <a:spcPts val="0"/>
              </a:spcBef>
              <a:spcAft>
                <a:spcPts val="0"/>
              </a:spcAft>
              <a:buNone/>
            </a:pPr>
            <a:endParaRPr sz="1400" dirty="0"/>
          </a:p>
        </p:txBody>
      </p:sp>
    </p:spTree>
    <p:extLst>
      <p:ext uri="{BB962C8B-B14F-4D97-AF65-F5344CB8AC3E}">
        <p14:creationId xmlns:p14="http://schemas.microsoft.com/office/powerpoint/2010/main" val="2073768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cd4e1990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cd4e1990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dirty="0"/>
              <a:t>While</a:t>
            </a:r>
            <a:r>
              <a:rPr lang="en" baseline="0" dirty="0"/>
              <a:t> the known impacts of specific mental health diagnoses will be discussed in the curriculum in more detail, there are some generalizations that can be made about untreated maternal mental health more broadly.  In short, untreated or undertreated mental illness during pregnancy potentially has far-reaching effects on a woman’s health behaviors, engagement in care, relationships, parenting, and physiology.  These factors interact in complex ways to create risk for both the mother and her fetus or infant.  </a:t>
            </a:r>
            <a:endParaRPr lang="en" dirty="0"/>
          </a:p>
          <a:p>
            <a:pPr marL="0" lvl="0" indent="0" algn="l" rtl="0">
              <a:spcBef>
                <a:spcPts val="0"/>
              </a:spcBef>
              <a:spcAft>
                <a:spcPts val="0"/>
              </a:spcAft>
              <a:buClr>
                <a:srgbClr val="000000"/>
              </a:buClr>
              <a:buSzPts val="1100"/>
              <a:buFont typeface="Arial"/>
              <a:buNone/>
            </a:pPr>
            <a:endParaRPr lang="en" dirty="0"/>
          </a:p>
          <a:p>
            <a:pPr marL="0" lvl="0" indent="0" algn="l" rtl="0">
              <a:spcBef>
                <a:spcPts val="0"/>
              </a:spcBef>
              <a:spcAft>
                <a:spcPts val="0"/>
              </a:spcAft>
              <a:buClr>
                <a:srgbClr val="000000"/>
              </a:buClr>
              <a:buSzPts val="1100"/>
              <a:buFont typeface="Arial"/>
              <a:buNone/>
            </a:pPr>
            <a:endParaRPr lang="en" dirty="0"/>
          </a:p>
          <a:p>
            <a:pPr marL="0" lvl="0" indent="0" algn="l" rtl="0">
              <a:spcBef>
                <a:spcPts val="0"/>
              </a:spcBef>
              <a:spcAft>
                <a:spcPts val="0"/>
              </a:spcAft>
              <a:buClr>
                <a:srgbClr val="000000"/>
              </a:buClr>
              <a:buSzPts val="1100"/>
              <a:buFont typeface="Arial"/>
              <a:buNone/>
            </a:pPr>
            <a:endParaRPr lang="e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164410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While</a:t>
            </a:r>
            <a:r>
              <a:rPr lang="en-US" baseline="0" dirty="0"/>
              <a:t> generalizations can be drawn, when considering the risks of the underlying illness for each specific patient, it is important to consider her personal illness severity and trajectory.  While a woman with symptoms limited to remote history or categorized as mild might be most appropriately treated with psychotherapy, psychosocial interventions, and/or anticipatory guidance and monitoring,  women with more severe and recent illness episodes likely warrant psychopharmacologic treatment to reduce risk of recurrence and associated adverse outcomes.  Specific clinical considerations when a patient presents without current and active psychiatric symptoms include patient preference in regard to treatment options, the severity of her symptoms throughout the course of her illness, previous responses to various treatment options, the number of previous illness episodes as well as the duration of her current stability.  </a:t>
            </a:r>
            <a:endParaRPr lang="en-US" dirty="0"/>
          </a:p>
        </p:txBody>
      </p:sp>
    </p:spTree>
    <p:extLst>
      <p:ext uri="{BB962C8B-B14F-4D97-AF65-F5344CB8AC3E}">
        <p14:creationId xmlns:p14="http://schemas.microsoft.com/office/powerpoint/2010/main" val="400022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sz="1100" dirty="0">
                <a:latin typeface="Times New Roman"/>
                <a:ea typeface="Times New Roman"/>
                <a:cs typeface="Times New Roman"/>
                <a:sym typeface="Times New Roman"/>
              </a:rPr>
              <a:t>When</a:t>
            </a:r>
            <a:r>
              <a:rPr lang="en" sz="1100" baseline="0" dirty="0">
                <a:latin typeface="Times New Roman"/>
                <a:ea typeface="Times New Roman"/>
                <a:cs typeface="Times New Roman"/>
                <a:sym typeface="Times New Roman"/>
              </a:rPr>
              <a:t> psychopharmacologic treatment is indicated during pregnancy, there are some “general tenets” to consider when formulating a treatment plan.  To start, it is helpful to consider some questions which are not unique to the perinatal patient.  After considering the patient’s comprehensive clinical presentation, consider what medications are likely to work for this patient and what are the common side effects for the various medications that might be clinically efficacious?   It is critical to examine these two questions first as although a specific medication may be regarded as having the most reassuring risk profile in pregnancy or lactation, if that medication does not effectively treat the underlying illness, the patient is left with both an exposure to the prescribed medication as well as an exposure to the underlying illness.   Furthermore, if a medication is potentially efficacious but is intolerable for the patient, she is unlikely to adhere to its use.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 sz="1100" baseline="0" dirty="0">
              <a:latin typeface="Times New Roman"/>
              <a:ea typeface="Times New Roman"/>
              <a:cs typeface="Times New Roman"/>
              <a:sym typeface="Times New Roman"/>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sz="1100" baseline="0" dirty="0">
                <a:latin typeface="Times New Roman"/>
                <a:ea typeface="Times New Roman"/>
                <a:cs typeface="Times New Roman"/>
                <a:sym typeface="Times New Roman"/>
              </a:rPr>
              <a:t>After these first two clinical considerations, the astute psychiatrist will consider both the quality of the data regarding risk in pregnancy and lactation  as well as the degree to which that data is reassuring or not.  For example, a relatively new medication may have reassuring data, but this data may be limited to a handful of case reports.  When comparing this new medication to an older medication that will likely have a more established safety profile, the quality of the information must be factored into the analysis.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 sz="1100" baseline="0" dirty="0">
              <a:latin typeface="Times New Roman"/>
              <a:ea typeface="Times New Roman"/>
              <a:cs typeface="Times New Roman"/>
              <a:sym typeface="Times New Roman"/>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sz="1100" baseline="0" dirty="0">
                <a:latin typeface="Times New Roman"/>
                <a:ea typeface="Times New Roman"/>
                <a:cs typeface="Times New Roman"/>
                <a:sym typeface="Times New Roman"/>
              </a:rPr>
              <a:t>Finally, it is important to inform the patient of the various treatment options along w</a:t>
            </a:r>
            <a:r>
              <a:rPr lang="en-US" sz="1100" baseline="0" dirty="0">
                <a:latin typeface="Times New Roman"/>
                <a:ea typeface="Times New Roman"/>
                <a:cs typeface="Times New Roman"/>
                <a:sym typeface="Times New Roman"/>
              </a:rPr>
              <a:t>it</a:t>
            </a:r>
            <a:r>
              <a:rPr lang="en" sz="1100" baseline="0" dirty="0">
                <a:latin typeface="Times New Roman"/>
                <a:ea typeface="Times New Roman"/>
                <a:cs typeface="Times New Roman"/>
                <a:sym typeface="Times New Roman"/>
              </a:rPr>
              <a:t>h the corresponding risks, benefits, alternatives and side effects and to make decisions in a collaborative fashion.  If the patient is incapacitated by her mental illness, a substitute decis</a:t>
            </a:r>
            <a:r>
              <a:rPr lang="en-US" sz="1100" baseline="0" dirty="0">
                <a:latin typeface="Times New Roman"/>
                <a:ea typeface="Times New Roman"/>
                <a:cs typeface="Times New Roman"/>
                <a:sym typeface="Times New Roman"/>
              </a:rPr>
              <a:t>i</a:t>
            </a:r>
            <a:r>
              <a:rPr lang="en" sz="1100" baseline="0" dirty="0">
                <a:latin typeface="Times New Roman"/>
                <a:ea typeface="Times New Roman"/>
                <a:cs typeface="Times New Roman"/>
                <a:sym typeface="Times New Roman"/>
              </a:rPr>
              <a:t>on-make should be designated.</a:t>
            </a:r>
            <a:endParaRPr lang="en" sz="1100" dirty="0">
              <a:latin typeface="Times New Roman"/>
              <a:ea typeface="Times New Roman"/>
              <a:cs typeface="Times New Roman"/>
              <a:sym typeface="Times New Roman"/>
            </a:endParaRPr>
          </a:p>
          <a:p>
            <a:endParaRPr lang="en-US" dirty="0"/>
          </a:p>
        </p:txBody>
      </p:sp>
    </p:spTree>
    <p:extLst>
      <p:ext uri="{BB962C8B-B14F-4D97-AF65-F5344CB8AC3E}">
        <p14:creationId xmlns:p14="http://schemas.microsoft.com/office/powerpoint/2010/main" val="2257184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Once</a:t>
            </a:r>
            <a:r>
              <a:rPr lang="en-US" baseline="0" dirty="0"/>
              <a:t> the choice of medication is made, there are some basic prescribing considerations to consider when the patient is either pregnant or breastfeeding.  Again not dissimilar to non-perinatal patients, it is important to maximize non-pharmacologic interventions.  Individual psychotherapy in particular is an essential treatment option to consider however psychiatrists should also think through other supports as well such as infant mental health or other dyadic-focused treatments, breastfeeding support, couple’s or family therapy, sleep hygiene and motherhood support groups.  </a:t>
            </a:r>
          </a:p>
          <a:p>
            <a:pPr marL="158750" indent="0">
              <a:buNone/>
            </a:pPr>
            <a:endParaRPr lang="en-US" baseline="0" dirty="0"/>
          </a:p>
          <a:p>
            <a:pPr marL="158750" indent="0">
              <a:buNone/>
            </a:pPr>
            <a:r>
              <a:rPr lang="en-US" baseline="0" dirty="0"/>
              <a:t>When dosing the medication, it is important to utilize the lowest effective dose.  In this slide the word effective is capitalized to emphasize that the goal here is not limited simply to using a low dose, but to use the lowest dose that actually works for the patient, as undertreating her illness will result in exposure to both the underlying illness as well as the medication.</a:t>
            </a:r>
          </a:p>
          <a:p>
            <a:pPr marL="158750" indent="0">
              <a:buNone/>
            </a:pPr>
            <a:endParaRPr lang="en-US" baseline="0" dirty="0"/>
          </a:p>
          <a:p>
            <a:pPr marL="158750" indent="0">
              <a:buNone/>
            </a:pPr>
            <a:r>
              <a:rPr lang="en-US" baseline="0" dirty="0"/>
              <a:t>Polypharmacy should be avoided if possible as polypharmacy itself is a risk factor for adverse outcomes in pregnancy and breastfeeding.  </a:t>
            </a:r>
          </a:p>
          <a:p>
            <a:pPr marL="158750" indent="0">
              <a:buNone/>
            </a:pPr>
            <a:endParaRPr lang="en-US" baseline="0" dirty="0"/>
          </a:p>
          <a:p>
            <a:pPr marL="158750" indent="0">
              <a:buNone/>
            </a:pPr>
            <a:r>
              <a:rPr lang="en-US" baseline="0" dirty="0"/>
              <a:t>Care delivered during the perinatal period should be patient-centered in that communication with other treating providers is an essential component.  Pregnant patients with mental illness often receive conflicting advice from different members of their care team, and so with the patient’s permission, communicating with the treating obstetrician, pediatrician, psychotherapist and others is critical.  </a:t>
            </a:r>
          </a:p>
          <a:p>
            <a:pPr marL="158750" indent="0">
              <a:buNone/>
            </a:pPr>
            <a:endParaRPr lang="en-US" baseline="0" dirty="0"/>
          </a:p>
          <a:p>
            <a:pPr marL="158750" indent="0">
              <a:buNone/>
            </a:pPr>
            <a:r>
              <a:rPr lang="en-US" baseline="0" dirty="0"/>
              <a:t>Finally, all treatment recommendations should be well-documented and include the main </a:t>
            </a:r>
            <a:r>
              <a:rPr lang="en-US" baseline="0" dirty="0" err="1"/>
              <a:t>tenents</a:t>
            </a:r>
            <a:r>
              <a:rPr lang="en-US" baseline="0" dirty="0"/>
              <a:t> of the informed consent.</a:t>
            </a:r>
          </a:p>
        </p:txBody>
      </p:sp>
    </p:spTree>
    <p:extLst>
      <p:ext uri="{BB962C8B-B14F-4D97-AF65-F5344CB8AC3E}">
        <p14:creationId xmlns:p14="http://schemas.microsoft.com/office/powerpoint/2010/main" val="3530252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Prescribing during pregnancy has some distinct considerations</a:t>
            </a:r>
            <a:r>
              <a:rPr lang="en-US" baseline="0" dirty="0"/>
              <a:t>.  As is seen on this slide, pregnancy is a time of immense physiologic change and there are many pathways which may influence the absorption, metabolism and excretion of medications.  While there are some medications, such as lamotrigine, for which the resulting potential pharmacokinetic changes are fairly well-understood, in general this is an emerging area of reproductive psychiatry and in general dose adjustments are driven by clinical symptomatology.  It is essential though to understand the degree to which these physiologic changes are occurring however as they inform the need for closer monitoring in pregnancy, particularly in the last half of pregnancy and the immediate postpartum period.  It may be useful to have a discussion with patients before that time to let them know them know that higher doses may be warranted later in pregnancy for this reason.  </a:t>
            </a:r>
          </a:p>
          <a:p>
            <a:pPr marL="158750" indent="0">
              <a:buNone/>
            </a:pPr>
            <a:endParaRPr lang="en-US" baseline="0"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i="0" baseline="0" dirty="0"/>
              <a:t>In addition, it may be useful to consider divided doses in pregnancy, especially when making dose increases. </a:t>
            </a:r>
            <a:r>
              <a:rPr lang="en-US" sz="1100" b="0" i="0" u="none" strike="noStrike" cap="none" dirty="0">
                <a:solidFill>
                  <a:srgbClr val="000000"/>
                </a:solidFill>
                <a:effectLst/>
                <a:latin typeface="Arial"/>
                <a:ea typeface="Arial"/>
                <a:cs typeface="Arial"/>
                <a:sym typeface="Arial"/>
              </a:rPr>
              <a:t>This extends the amount of time at which serum levels are above the minimum effective concentration, while minimizing time spent above the minimum therapeutic concentration (which would increase side effects without conferring additional benefit). If dose adjustments have been made during pregnancy, consider taper back down to the pre-pregnancy dose after delivery.</a:t>
            </a:r>
          </a:p>
          <a:p>
            <a:pPr marL="158750" indent="0">
              <a:buNone/>
            </a:pPr>
            <a:endParaRPr lang="en-US" baseline="0" dirty="0"/>
          </a:p>
          <a:p>
            <a:pPr marL="158750" indent="0">
              <a:buNone/>
            </a:pPr>
            <a:endParaRPr lang="en-US" baseline="0" dirty="0"/>
          </a:p>
          <a:p>
            <a:pPr marL="158750" indent="0">
              <a:buNone/>
            </a:pPr>
            <a:endParaRPr lang="en-US" baseline="0"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800" b="1" dirty="0" err="1"/>
              <a:t>Deligiannidis</a:t>
            </a:r>
            <a:r>
              <a:rPr lang="en-US" sz="800" b="1" dirty="0"/>
              <a:t> et al 2014, </a:t>
            </a:r>
            <a:r>
              <a:rPr lang="en-US" sz="800" b="1" dirty="0" err="1"/>
              <a:t>Isoherranen</a:t>
            </a:r>
            <a:r>
              <a:rPr lang="en-US" sz="800" b="1" dirty="0"/>
              <a:t> and </a:t>
            </a:r>
            <a:r>
              <a:rPr lang="en-US" sz="800" b="1" dirty="0" err="1"/>
              <a:t>Thummel</a:t>
            </a:r>
            <a:r>
              <a:rPr lang="en-US" sz="800" b="1" dirty="0"/>
              <a:t> 2012</a:t>
            </a:r>
            <a:endParaRPr lang="en-US" sz="1200" b="1" dirty="0"/>
          </a:p>
          <a:p>
            <a:pPr marL="158750" indent="0">
              <a:buNone/>
            </a:pPr>
            <a:endParaRPr lang="en-US" dirty="0"/>
          </a:p>
        </p:txBody>
      </p:sp>
    </p:spTree>
    <p:extLst>
      <p:ext uri="{BB962C8B-B14F-4D97-AF65-F5344CB8AC3E}">
        <p14:creationId xmlns:p14="http://schemas.microsoft.com/office/powerpoint/2010/main" val="2144939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4C211F-40A8-4A1B-A57C-2AB2F482E7B1}" type="datetimeFigureOut">
              <a:rPr lang="en-US" smtClean="0"/>
              <a:t>10/22/19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8166034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4C211F-40A8-4A1B-A57C-2AB2F482E7B1}" type="datetimeFigureOut">
              <a:rPr lang="en-US" smtClean="0"/>
              <a:t>10/22/19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472730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4C211F-40A8-4A1B-A57C-2AB2F482E7B1}" type="datetimeFigureOut">
              <a:rPr lang="en-US" smtClean="0"/>
              <a:t>10/22/19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726863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866217" y="2146300"/>
            <a:ext cx="6619200" cy="1436700"/>
          </a:xfrm>
          <a:prstGeom prst="rect">
            <a:avLst/>
          </a:prstGeom>
          <a:noFill/>
          <a:ln>
            <a:noFill/>
          </a:ln>
        </p:spPr>
        <p:txBody>
          <a:bodyPr spcFirstLastPara="1" wrap="square" lIns="68575" tIns="34275" rIns="68575" bIns="34275" anchor="b" anchorCtr="0"/>
          <a:lstStyle>
            <a:lvl1pPr lvl="0" algn="l" rtl="0">
              <a:spcBef>
                <a:spcPts val="0"/>
              </a:spcBef>
              <a:spcAft>
                <a:spcPts val="0"/>
              </a:spcAft>
              <a:buClr>
                <a:schemeClr val="lt2"/>
              </a:buClr>
              <a:buSzPts val="3000"/>
              <a:buFont typeface="Century Gothic"/>
              <a:buNone/>
              <a:defRPr sz="3000" b="0" cap="none"/>
            </a:lvl1pPr>
            <a:lvl2pPr lvl="1" algn="l" rtl="0">
              <a:spcBef>
                <a:spcPts val="0"/>
              </a:spcBef>
              <a:spcAft>
                <a:spcPts val="0"/>
              </a:spcAft>
              <a:buSzPts val="3000"/>
              <a:buNone/>
              <a:defRPr/>
            </a:lvl2pPr>
            <a:lvl3pPr lvl="2" algn="l" rtl="0">
              <a:spcBef>
                <a:spcPts val="0"/>
              </a:spcBef>
              <a:spcAft>
                <a:spcPts val="0"/>
              </a:spcAft>
              <a:buSzPts val="3000"/>
              <a:buNone/>
              <a:defRPr/>
            </a:lvl3pPr>
            <a:lvl4pPr lvl="3" algn="l" rtl="0">
              <a:spcBef>
                <a:spcPts val="0"/>
              </a:spcBef>
              <a:spcAft>
                <a:spcPts val="0"/>
              </a:spcAft>
              <a:buSzPts val="3000"/>
              <a:buNone/>
              <a:defRPr/>
            </a:lvl4pPr>
            <a:lvl5pPr lvl="4" algn="l" rtl="0">
              <a:spcBef>
                <a:spcPts val="0"/>
              </a:spcBef>
              <a:spcAft>
                <a:spcPts val="0"/>
              </a:spcAft>
              <a:buSzPts val="3000"/>
              <a:buNone/>
              <a:defRPr/>
            </a:lvl5pPr>
            <a:lvl6pPr lvl="5" algn="l" rtl="0">
              <a:spcBef>
                <a:spcPts val="0"/>
              </a:spcBef>
              <a:spcAft>
                <a:spcPts val="0"/>
              </a:spcAft>
              <a:buSzPts val="3000"/>
              <a:buNone/>
              <a:defRPr/>
            </a:lvl6pPr>
            <a:lvl7pPr lvl="6" algn="l" rtl="0">
              <a:spcBef>
                <a:spcPts val="0"/>
              </a:spcBef>
              <a:spcAft>
                <a:spcPts val="0"/>
              </a:spcAft>
              <a:buSzPts val="3000"/>
              <a:buNone/>
              <a:defRPr/>
            </a:lvl7pPr>
            <a:lvl8pPr lvl="7" algn="l" rtl="0">
              <a:spcBef>
                <a:spcPts val="0"/>
              </a:spcBef>
              <a:spcAft>
                <a:spcPts val="0"/>
              </a:spcAft>
              <a:buSzPts val="3000"/>
              <a:buNone/>
              <a:defRPr/>
            </a:lvl8pPr>
            <a:lvl9pPr lvl="8" algn="l" rtl="0">
              <a:spcBef>
                <a:spcPts val="0"/>
              </a:spcBef>
              <a:spcAft>
                <a:spcPts val="0"/>
              </a:spcAft>
              <a:buSzPts val="3000"/>
              <a:buNone/>
              <a:defRPr/>
            </a:lvl9pPr>
          </a:lstStyle>
          <a:p>
            <a:endParaRPr/>
          </a:p>
        </p:txBody>
      </p:sp>
      <p:sp>
        <p:nvSpPr>
          <p:cNvPr id="61" name="Google Shape;61;p13"/>
          <p:cNvSpPr txBox="1">
            <a:spLocks noGrp="1"/>
          </p:cNvSpPr>
          <p:nvPr>
            <p:ph type="body" idx="1"/>
          </p:nvPr>
        </p:nvSpPr>
        <p:spPr>
          <a:xfrm>
            <a:off x="866216" y="3583036"/>
            <a:ext cx="6619200" cy="645300"/>
          </a:xfrm>
          <a:prstGeom prst="rect">
            <a:avLst/>
          </a:prstGeom>
          <a:noFill/>
          <a:ln>
            <a:noFill/>
          </a:ln>
        </p:spPr>
        <p:txBody>
          <a:bodyPr spcFirstLastPara="1" wrap="square" lIns="68575" tIns="34275" rIns="68575" bIns="34275" anchor="t" anchorCtr="0"/>
          <a:lstStyle>
            <a:lvl1pPr marL="457200" lvl="0" indent="-228600" algn="l" rtl="0">
              <a:spcBef>
                <a:spcPts val="800"/>
              </a:spcBef>
              <a:spcAft>
                <a:spcPts val="0"/>
              </a:spcAft>
              <a:buSzPts val="1200"/>
              <a:buNone/>
              <a:defRPr sz="1500" cap="none">
                <a:solidFill>
                  <a:srgbClr val="86D1D8"/>
                </a:solidFill>
              </a:defRPr>
            </a:lvl1pPr>
            <a:lvl2pPr marL="914400" lvl="1" indent="-228600" algn="l" rtl="0">
              <a:spcBef>
                <a:spcPts val="800"/>
              </a:spcBef>
              <a:spcAft>
                <a:spcPts val="0"/>
              </a:spcAft>
              <a:buSzPts val="1100"/>
              <a:buNone/>
              <a:defRPr sz="1400">
                <a:solidFill>
                  <a:schemeClr val="lt1"/>
                </a:solidFill>
              </a:defRPr>
            </a:lvl2pPr>
            <a:lvl3pPr marL="1371600" lvl="2" indent="-228600" algn="l" rtl="0">
              <a:spcBef>
                <a:spcPts val="800"/>
              </a:spcBef>
              <a:spcAft>
                <a:spcPts val="0"/>
              </a:spcAft>
              <a:buSzPts val="1000"/>
              <a:buNone/>
              <a:defRPr sz="1200">
                <a:solidFill>
                  <a:schemeClr val="lt1"/>
                </a:solidFill>
              </a:defRPr>
            </a:lvl3pPr>
            <a:lvl4pPr marL="1828800" lvl="3" indent="-228600" algn="l" rtl="0">
              <a:spcBef>
                <a:spcPts val="800"/>
              </a:spcBef>
              <a:spcAft>
                <a:spcPts val="0"/>
              </a:spcAft>
              <a:buSzPts val="800"/>
              <a:buNone/>
              <a:defRPr sz="1100">
                <a:solidFill>
                  <a:schemeClr val="lt1"/>
                </a:solidFill>
              </a:defRPr>
            </a:lvl4pPr>
            <a:lvl5pPr marL="2286000" lvl="4" indent="-228600" algn="l" rtl="0">
              <a:spcBef>
                <a:spcPts val="800"/>
              </a:spcBef>
              <a:spcAft>
                <a:spcPts val="0"/>
              </a:spcAft>
              <a:buSzPts val="800"/>
              <a:buNone/>
              <a:defRPr sz="1100">
                <a:solidFill>
                  <a:schemeClr val="lt1"/>
                </a:solidFill>
              </a:defRPr>
            </a:lvl5pPr>
            <a:lvl6pPr marL="2743200" lvl="5" indent="-228600" algn="l" rtl="0">
              <a:spcBef>
                <a:spcPts val="800"/>
              </a:spcBef>
              <a:spcAft>
                <a:spcPts val="0"/>
              </a:spcAft>
              <a:buSzPts val="800"/>
              <a:buNone/>
              <a:defRPr sz="1100">
                <a:solidFill>
                  <a:schemeClr val="lt1"/>
                </a:solidFill>
              </a:defRPr>
            </a:lvl6pPr>
            <a:lvl7pPr marL="3200400" lvl="6" indent="-228600" algn="l" rtl="0">
              <a:spcBef>
                <a:spcPts val="800"/>
              </a:spcBef>
              <a:spcAft>
                <a:spcPts val="0"/>
              </a:spcAft>
              <a:buSzPts val="800"/>
              <a:buNone/>
              <a:defRPr sz="1100">
                <a:solidFill>
                  <a:schemeClr val="lt1"/>
                </a:solidFill>
              </a:defRPr>
            </a:lvl7pPr>
            <a:lvl8pPr marL="3657600" lvl="7" indent="-228600" algn="l" rtl="0">
              <a:spcBef>
                <a:spcPts val="800"/>
              </a:spcBef>
              <a:spcAft>
                <a:spcPts val="0"/>
              </a:spcAft>
              <a:buSzPts val="800"/>
              <a:buNone/>
              <a:defRPr sz="1100">
                <a:solidFill>
                  <a:schemeClr val="lt1"/>
                </a:solidFill>
              </a:defRPr>
            </a:lvl8pPr>
            <a:lvl9pPr marL="4114800" lvl="8" indent="-228600" algn="l" rtl="0">
              <a:spcBef>
                <a:spcPts val="800"/>
              </a:spcBef>
              <a:spcAft>
                <a:spcPts val="0"/>
              </a:spcAft>
              <a:buSzPts val="800"/>
              <a:buNone/>
              <a:defRPr sz="1100">
                <a:solidFill>
                  <a:schemeClr val="lt1"/>
                </a:solidFill>
              </a:defRPr>
            </a:lvl9pPr>
          </a:lstStyle>
          <a:p>
            <a:endParaRPr/>
          </a:p>
        </p:txBody>
      </p:sp>
      <p:sp>
        <p:nvSpPr>
          <p:cNvPr id="62" name="Google Shape;62;p13"/>
          <p:cNvSpPr txBox="1">
            <a:spLocks noGrp="1"/>
          </p:cNvSpPr>
          <p:nvPr>
            <p:ph type="dt" idx="10"/>
          </p:nvPr>
        </p:nvSpPr>
        <p:spPr>
          <a:xfrm rot="5400000">
            <a:off x="7616804" y="1342951"/>
            <a:ext cx="742800" cy="228600"/>
          </a:xfrm>
          <a:prstGeom prst="rect">
            <a:avLst/>
          </a:prstGeom>
          <a:noFill/>
          <a:ln>
            <a:noFill/>
          </a:ln>
        </p:spPr>
        <p:txBody>
          <a:bodyPr spcFirstLastPara="1" wrap="square" lIns="68575" tIns="34275" rIns="68575" bIns="34275" anchor="t"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 name="Google Shape;63;p13"/>
          <p:cNvSpPr txBox="1">
            <a:spLocks noGrp="1"/>
          </p:cNvSpPr>
          <p:nvPr>
            <p:ph type="ftr" idx="11"/>
          </p:nvPr>
        </p:nvSpPr>
        <p:spPr>
          <a:xfrm rot="5400000">
            <a:off x="6713753" y="2418900"/>
            <a:ext cx="2894700" cy="228600"/>
          </a:xfrm>
          <a:prstGeom prst="rect">
            <a:avLst/>
          </a:prstGeom>
          <a:noFill/>
          <a:ln>
            <a:noFill/>
          </a:ln>
        </p:spPr>
        <p:txBody>
          <a:bodyPr spcFirstLastPara="1" wrap="square" lIns="68575" tIns="34275" rIns="68575" bIns="34275" anchor="b"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4213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86125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1379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7515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74473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10/22/19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130396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4C211F-40A8-4A1B-A57C-2AB2F482E7B1}" type="datetimeFigureOut">
              <a:rPr lang="en-US" smtClean="0"/>
              <a:t>10/22/19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9546496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4C211F-40A8-4A1B-A57C-2AB2F482E7B1}" type="datetimeFigureOut">
              <a:rPr lang="en-US" smtClean="0"/>
              <a:t>10/22/19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2385535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C211F-40A8-4A1B-A57C-2AB2F482E7B1}" type="datetimeFigureOut">
              <a:rPr lang="en-US" smtClean="0"/>
              <a:t>10/22/19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1895486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84C211F-40A8-4A1B-A57C-2AB2F482E7B1}" type="datetimeFigureOut">
              <a:rPr lang="en-US" smtClean="0"/>
              <a:t>10/22/19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5236837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84C211F-40A8-4A1B-A57C-2AB2F482E7B1}" type="datetimeFigureOut">
              <a:rPr lang="en-US" smtClean="0"/>
              <a:t>10/22/19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2004364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84C211F-40A8-4A1B-A57C-2AB2F482E7B1}" type="datetimeFigureOut">
              <a:rPr lang="en-US" smtClean="0"/>
              <a:t>10/22/19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1827416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lactmed.nlm.nih.gov" TargetMode="External"/><Relationship Id="rId3" Type="http://schemas.openxmlformats.org/officeDocument/2006/relationships/hyperlink" Target="http://www.mothertobaby.org" TargetMode="External"/><Relationship Id="rId7" Type="http://schemas.openxmlformats.org/officeDocument/2006/relationships/hyperlink" Target="http://www.reprotox.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womensmentalhealth.org" TargetMode="External"/><Relationship Id="rId11" Type="http://schemas.openxmlformats.org/officeDocument/2006/relationships/image" Target="../media/image1.jpg"/><Relationship Id="rId5" Type="http://schemas.openxmlformats.org/officeDocument/2006/relationships/hyperlink" Target="http://www.infantrisk.com" TargetMode="External"/><Relationship Id="rId10" Type="http://schemas.openxmlformats.org/officeDocument/2006/relationships/hyperlink" Target="http://www.toxnet.nlm.nih.gov" TargetMode="External"/><Relationship Id="rId4" Type="http://schemas.openxmlformats.org/officeDocument/2006/relationships/hyperlink" Target="http://www.motherisk.org" TargetMode="External"/><Relationship Id="rId9" Type="http://schemas.openxmlformats.org/officeDocument/2006/relationships/hyperlink" Target="http://www.e-lactancia.org/ingles/inicio.asp"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866225" y="1469575"/>
            <a:ext cx="6619200" cy="21135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Clr>
                <a:srgbClr val="FFC000"/>
              </a:buClr>
              <a:buSzPts val="3000"/>
              <a:buFont typeface="Century Gothic"/>
              <a:buNone/>
            </a:pPr>
            <a:r>
              <a:rPr lang="en-US" dirty="0"/>
              <a:t>Psychopharmacology in Perinatal Period:  Focus on Decision Making</a:t>
            </a:r>
            <a:endParaRPr dirty="0"/>
          </a:p>
          <a:p>
            <a:pPr marL="0" lvl="0" indent="0" algn="l" rtl="0">
              <a:spcBef>
                <a:spcPts val="0"/>
              </a:spcBef>
              <a:spcAft>
                <a:spcPts val="0"/>
              </a:spcAft>
              <a:buClr>
                <a:srgbClr val="FFC000"/>
              </a:buClr>
              <a:buSzPts val="3000"/>
              <a:buFont typeface="Century Gothic"/>
              <a:buNone/>
            </a:pPr>
            <a:endParaRPr dirty="0"/>
          </a:p>
          <a:p>
            <a:pPr marL="0" lvl="0" indent="0" algn="l" rtl="0">
              <a:spcBef>
                <a:spcPts val="0"/>
              </a:spcBef>
              <a:spcAft>
                <a:spcPts val="0"/>
              </a:spcAft>
              <a:buClr>
                <a:srgbClr val="FFC000"/>
              </a:buClr>
              <a:buSzPts val="3000"/>
              <a:buFont typeface="Century Gothic"/>
              <a:buNone/>
            </a:pPr>
            <a:r>
              <a:rPr lang="en" sz="1800" dirty="0"/>
              <a:t>Saira Kalia, MD</a:t>
            </a:r>
            <a:endParaRPr sz="1800" dirty="0"/>
          </a:p>
          <a:p>
            <a:pPr marL="0" lvl="0" indent="0" algn="l" rtl="0">
              <a:spcBef>
                <a:spcPts val="0"/>
              </a:spcBef>
              <a:spcAft>
                <a:spcPts val="0"/>
              </a:spcAft>
              <a:buClr>
                <a:srgbClr val="FFC000"/>
              </a:buClr>
              <a:buSzPts val="3000"/>
              <a:buFont typeface="Century Gothic"/>
              <a:buNone/>
            </a:pPr>
            <a:r>
              <a:rPr lang="en" sz="1800" dirty="0"/>
              <a:t>Celeste St. John-Larkin, MD</a:t>
            </a:r>
            <a:br>
              <a:rPr lang="en" sz="1800" dirty="0"/>
            </a:br>
            <a:r>
              <a:rPr lang="en" sz="1800" dirty="0"/>
              <a:t>Sarah Nagle-Yang, MD</a:t>
            </a:r>
            <a:endParaRPr sz="1800" dirty="0"/>
          </a:p>
        </p:txBody>
      </p:sp>
      <p:sp>
        <p:nvSpPr>
          <p:cNvPr id="76" name="Google Shape;76;p15"/>
          <p:cNvSpPr txBox="1">
            <a:spLocks noGrp="1"/>
          </p:cNvSpPr>
          <p:nvPr>
            <p:ph type="body" idx="1"/>
          </p:nvPr>
        </p:nvSpPr>
        <p:spPr>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SzPts val="1200"/>
              <a:buNone/>
            </a:pPr>
            <a:endParaRPr dirty="0"/>
          </a:p>
          <a:p>
            <a:pPr marL="0" lvl="0" indent="0" algn="l" rtl="0">
              <a:spcBef>
                <a:spcPts val="800"/>
              </a:spcBef>
              <a:spcAft>
                <a:spcPts val="0"/>
              </a:spcAft>
              <a:buSzPts val="1200"/>
              <a:buNone/>
            </a:pP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175" y="3520245"/>
            <a:ext cx="2028825" cy="16232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5"/>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dirty="0"/>
              <a:t>Lactation</a:t>
            </a:r>
            <a:endParaRPr dirty="0"/>
          </a:p>
        </p:txBody>
      </p:sp>
      <p:sp>
        <p:nvSpPr>
          <p:cNvPr id="206" name="Google Shape;206;p35"/>
          <p:cNvSpPr txBox="1">
            <a:spLocks noGrp="1"/>
          </p:cNvSpPr>
          <p:nvPr>
            <p:ph idx="1"/>
          </p:nvPr>
        </p:nvSpPr>
        <p:spPr>
          <a:xfrm>
            <a:off x="763175" y="1168000"/>
            <a:ext cx="7670100" cy="3368400"/>
          </a:xfrm>
          <a:prstGeom prst="rect">
            <a:avLst/>
          </a:prstGeom>
        </p:spPr>
        <p:txBody>
          <a:bodyPr spcFirstLastPara="1" wrap="square" lIns="68575" tIns="34275" rIns="68575" bIns="34275" anchor="t" anchorCtr="0">
            <a:noAutofit/>
          </a:bodyPr>
          <a:lstStyle/>
          <a:p>
            <a:pPr marL="285750" indent="-285750"/>
            <a:r>
              <a:rPr lang="en" sz="1800" dirty="0"/>
              <a:t>Relative infant dose:  drugs are likely to have higher excretion in breast milk if the drug has</a:t>
            </a:r>
          </a:p>
          <a:p>
            <a:pPr marL="742950" lvl="1" indent="-285750"/>
            <a:r>
              <a:rPr lang="en" sz="1600" dirty="0"/>
              <a:t>High lipid solubility</a:t>
            </a:r>
          </a:p>
          <a:p>
            <a:pPr marL="742950" lvl="1" indent="-285750"/>
            <a:r>
              <a:rPr lang="en" sz="1600" dirty="0"/>
              <a:t>Long half life</a:t>
            </a:r>
          </a:p>
          <a:p>
            <a:pPr marL="742950" lvl="1" indent="-285750"/>
            <a:r>
              <a:rPr lang="en" sz="1600" dirty="0"/>
              <a:t>High oral availability </a:t>
            </a:r>
          </a:p>
          <a:p>
            <a:pPr marL="742950" lvl="1" indent="-285750"/>
            <a:r>
              <a:rPr lang="en" sz="1600" dirty="0"/>
              <a:t>Small molecular weight</a:t>
            </a:r>
          </a:p>
          <a:p>
            <a:pPr marL="742950" lvl="1" indent="-285750"/>
            <a:r>
              <a:rPr lang="en" sz="1600" dirty="0"/>
              <a:t>Drug lacks ionization </a:t>
            </a:r>
          </a:p>
          <a:p>
            <a:pPr marL="742950" lvl="1" indent="-285750"/>
            <a:r>
              <a:rPr lang="en" sz="1600" dirty="0"/>
              <a:t>Low maternal serum protein binding </a:t>
            </a:r>
          </a:p>
          <a:p>
            <a:pPr marL="285750" indent="-285750"/>
            <a:r>
              <a:rPr lang="en" sz="1800" dirty="0"/>
              <a:t>Drug Half-Life</a:t>
            </a:r>
          </a:p>
          <a:p>
            <a:pPr marL="285750" indent="-285750"/>
            <a:r>
              <a:rPr lang="en" sz="1800" dirty="0"/>
              <a:t>Medical Stability of Infant</a:t>
            </a:r>
          </a:p>
          <a:p>
            <a:pPr marL="158750" lvl="0" indent="0" algn="l" rtl="0">
              <a:lnSpc>
                <a:spcPct val="150000"/>
              </a:lnSpc>
              <a:spcBef>
                <a:spcPts val="0"/>
              </a:spcBef>
              <a:spcAft>
                <a:spcPts val="0"/>
              </a:spcAft>
              <a:buSzPts val="1100"/>
              <a:buNone/>
            </a:pPr>
            <a:endParaRPr lang="en" sz="1500" dirty="0"/>
          </a:p>
          <a:p>
            <a:pPr marL="457200" lvl="0" indent="-298450" algn="l" rtl="0">
              <a:lnSpc>
                <a:spcPct val="150000"/>
              </a:lnSpc>
              <a:spcBef>
                <a:spcPts val="0"/>
              </a:spcBef>
              <a:spcAft>
                <a:spcPts val="0"/>
              </a:spcAft>
              <a:buSzPts val="1100"/>
              <a:buChar char="●"/>
            </a:pPr>
            <a:endParaRPr lang="en" sz="1500" dirty="0"/>
          </a:p>
          <a:p>
            <a:pPr marL="457200" lvl="0" indent="-298450" algn="l" rtl="0">
              <a:lnSpc>
                <a:spcPct val="150000"/>
              </a:lnSpc>
              <a:spcBef>
                <a:spcPts val="0"/>
              </a:spcBef>
              <a:spcAft>
                <a:spcPts val="0"/>
              </a:spcAft>
              <a:buSzPts val="1100"/>
              <a:buChar char="●"/>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175" y="3520245"/>
            <a:ext cx="2028825" cy="16232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Informed consent for treatment in perinatal women</a:t>
            </a:r>
          </a:p>
        </p:txBody>
      </p:sp>
      <p:sp>
        <p:nvSpPr>
          <p:cNvPr id="3" name="Content Placeholder 2"/>
          <p:cNvSpPr>
            <a:spLocks noGrp="1"/>
          </p:cNvSpPr>
          <p:nvPr>
            <p:ph idx="1"/>
          </p:nvPr>
        </p:nvSpPr>
        <p:spPr/>
        <p:txBody>
          <a:bodyPr/>
          <a:lstStyle/>
          <a:p>
            <a:r>
              <a:rPr lang="en-US" dirty="0"/>
              <a:t>Capacity</a:t>
            </a:r>
          </a:p>
          <a:p>
            <a:r>
              <a:rPr lang="en-US" dirty="0"/>
              <a:t>Voluntariness</a:t>
            </a:r>
          </a:p>
          <a:p>
            <a:r>
              <a:rPr lang="en-US" dirty="0"/>
              <a:t>Disclosure</a:t>
            </a:r>
          </a:p>
          <a:p>
            <a:pPr lvl="1"/>
            <a:r>
              <a:rPr lang="en-US" dirty="0"/>
              <a:t>What IS KNOWN or NOT KNOWN about the risks of </a:t>
            </a:r>
            <a:r>
              <a:rPr lang="en-US" b="1" dirty="0"/>
              <a:t>untreated illness</a:t>
            </a:r>
          </a:p>
          <a:p>
            <a:pPr lvl="1"/>
            <a:r>
              <a:rPr lang="en-US" dirty="0"/>
              <a:t>what IS KNOWN or NOT KNOWN about </a:t>
            </a:r>
            <a:r>
              <a:rPr lang="en-US" b="1" dirty="0"/>
              <a:t>risks,  benefits, SE, alternatives of treatment </a:t>
            </a:r>
          </a:p>
          <a:p>
            <a:r>
              <a:rPr lang="en-US" dirty="0"/>
              <a:t>Understanding</a:t>
            </a:r>
          </a:p>
          <a:p>
            <a:r>
              <a:rPr lang="en-US" dirty="0"/>
              <a:t>Decision and Authorization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175" y="3520245"/>
            <a:ext cx="2028825" cy="1623255"/>
          </a:xfrm>
          <a:prstGeom prst="rect">
            <a:avLst/>
          </a:prstGeom>
        </p:spPr>
      </p:pic>
    </p:spTree>
    <p:extLst>
      <p:ext uri="{BB962C8B-B14F-4D97-AF65-F5344CB8AC3E}">
        <p14:creationId xmlns:p14="http://schemas.microsoft.com/office/powerpoint/2010/main" val="4243001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7"/>
          <p:cNvSpPr txBox="1">
            <a:spLocks noGrp="1"/>
          </p:cNvSpPr>
          <p:nvPr>
            <p:ph type="title"/>
          </p:nvPr>
        </p:nvSpPr>
        <p:spPr>
          <a:xfrm>
            <a:off x="484575" y="339545"/>
            <a:ext cx="7053600" cy="636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dirty="0"/>
              <a:t>Resources for Decision Making</a:t>
            </a:r>
            <a:endParaRPr dirty="0"/>
          </a:p>
        </p:txBody>
      </p:sp>
      <p:sp>
        <p:nvSpPr>
          <p:cNvPr id="289" name="Google Shape;289;p47"/>
          <p:cNvSpPr txBox="1">
            <a:spLocks noGrp="1"/>
          </p:cNvSpPr>
          <p:nvPr>
            <p:ph idx="1"/>
          </p:nvPr>
        </p:nvSpPr>
        <p:spPr>
          <a:xfrm>
            <a:off x="316992" y="765742"/>
            <a:ext cx="8253984" cy="4744481"/>
          </a:xfrm>
          <a:prstGeom prst="rect">
            <a:avLst/>
          </a:prstGeom>
        </p:spPr>
        <p:txBody>
          <a:bodyPr spcFirstLastPara="1" wrap="square" lIns="68575" tIns="34275" rIns="68575" bIns="34275" anchor="t" anchorCtr="0">
            <a:noAutofit/>
          </a:bodyPr>
          <a:lstStyle/>
          <a:p>
            <a:pPr marL="158750" lvl="0" indent="0" algn="l" rtl="0">
              <a:lnSpc>
                <a:spcPct val="150000"/>
              </a:lnSpc>
              <a:spcBef>
                <a:spcPts val="1400"/>
              </a:spcBef>
              <a:spcAft>
                <a:spcPts val="0"/>
              </a:spcAft>
              <a:buSzPts val="1100"/>
              <a:buNone/>
            </a:pPr>
            <a:r>
              <a:rPr lang="en" sz="2000" b="1" dirty="0"/>
              <a:t>MothertoBaby: </a:t>
            </a:r>
            <a:r>
              <a:rPr lang="en" sz="2000" dirty="0"/>
              <a:t>(866) 626-6847 / </a:t>
            </a:r>
            <a:r>
              <a:rPr lang="en" sz="2000" u="sng" dirty="0">
                <a:hlinkClick r:id="rId3"/>
              </a:rPr>
              <a:t>www.mothertobaby.org</a:t>
            </a:r>
            <a:endParaRPr sz="2000" dirty="0"/>
          </a:p>
          <a:p>
            <a:pPr marL="914400" lvl="1" indent="-298450" algn="l" rtl="0">
              <a:lnSpc>
                <a:spcPct val="150000"/>
              </a:lnSpc>
              <a:spcBef>
                <a:spcPts val="0"/>
              </a:spcBef>
              <a:spcAft>
                <a:spcPts val="0"/>
              </a:spcAft>
              <a:buClr>
                <a:srgbClr val="FFFFFF"/>
              </a:buClr>
              <a:buSzPts val="1100"/>
              <a:buChar char="○"/>
            </a:pPr>
            <a:r>
              <a:rPr lang="en" sz="1600" dirty="0"/>
              <a:t>Fact Sheets for handouts to families </a:t>
            </a:r>
            <a:endParaRPr sz="1600" dirty="0"/>
          </a:p>
          <a:p>
            <a:pPr marL="158750" lvl="0" indent="0" algn="l" rtl="0">
              <a:lnSpc>
                <a:spcPct val="150000"/>
              </a:lnSpc>
              <a:spcBef>
                <a:spcPts val="0"/>
              </a:spcBef>
              <a:spcAft>
                <a:spcPts val="0"/>
              </a:spcAft>
              <a:buClr>
                <a:srgbClr val="FFFFFF"/>
              </a:buClr>
              <a:buSzPts val="1100"/>
              <a:buNone/>
            </a:pPr>
            <a:r>
              <a:rPr lang="en" sz="2000" b="1" dirty="0"/>
              <a:t>Motherisk.org: </a:t>
            </a:r>
            <a:r>
              <a:rPr lang="en" sz="2000" dirty="0"/>
              <a:t>(877) 439-2744 / </a:t>
            </a:r>
            <a:r>
              <a:rPr lang="en" sz="2000" u="sng" dirty="0">
                <a:hlinkClick r:id="rId4"/>
              </a:rPr>
              <a:t>www.motherisk.org</a:t>
            </a:r>
            <a:endParaRPr sz="2000" dirty="0"/>
          </a:p>
          <a:p>
            <a:pPr marL="158750" lvl="0" indent="0" algn="l" rtl="0">
              <a:lnSpc>
                <a:spcPct val="150000"/>
              </a:lnSpc>
              <a:spcBef>
                <a:spcPts val="0"/>
              </a:spcBef>
              <a:spcAft>
                <a:spcPts val="0"/>
              </a:spcAft>
              <a:buClr>
                <a:srgbClr val="FFFFFF"/>
              </a:buClr>
              <a:buSzPts val="1100"/>
              <a:buNone/>
            </a:pPr>
            <a:r>
              <a:rPr lang="en" sz="2000" b="1" dirty="0"/>
              <a:t>Infantrisk.com: </a:t>
            </a:r>
            <a:r>
              <a:rPr lang="en" sz="2000" dirty="0"/>
              <a:t>(806) 352-2519 / </a:t>
            </a:r>
            <a:r>
              <a:rPr lang="en" sz="2000" u="sng" dirty="0">
                <a:hlinkClick r:id="rId5"/>
              </a:rPr>
              <a:t>www.infantrisk.com</a:t>
            </a:r>
            <a:endParaRPr sz="2000" dirty="0"/>
          </a:p>
          <a:p>
            <a:pPr marL="158750" lvl="0" indent="0" algn="l" rtl="0">
              <a:lnSpc>
                <a:spcPct val="150000"/>
              </a:lnSpc>
              <a:spcBef>
                <a:spcPts val="0"/>
              </a:spcBef>
              <a:spcAft>
                <a:spcPts val="0"/>
              </a:spcAft>
              <a:buClr>
                <a:srgbClr val="FFFFFF"/>
              </a:buClr>
              <a:buSzPts val="1100"/>
              <a:buNone/>
            </a:pPr>
            <a:r>
              <a:rPr lang="en" sz="2000" b="1" dirty="0"/>
              <a:t>MGH Center for Women’s Mental Health: </a:t>
            </a:r>
            <a:r>
              <a:rPr lang="en" sz="2000" u="sng" dirty="0">
                <a:hlinkClick r:id="rId6"/>
              </a:rPr>
              <a:t>www.womensmentalhealth.org</a:t>
            </a:r>
            <a:endParaRPr sz="2000" dirty="0"/>
          </a:p>
          <a:p>
            <a:pPr marL="158750" lvl="0" indent="0" algn="l" rtl="0">
              <a:lnSpc>
                <a:spcPct val="150000"/>
              </a:lnSpc>
              <a:spcBef>
                <a:spcPts val="0"/>
              </a:spcBef>
              <a:spcAft>
                <a:spcPts val="0"/>
              </a:spcAft>
              <a:buClr>
                <a:srgbClr val="FFFFFF"/>
              </a:buClr>
              <a:buSzPts val="1100"/>
              <a:buNone/>
            </a:pPr>
            <a:r>
              <a:rPr lang="en" sz="2000" b="1" dirty="0"/>
              <a:t>Reprotox: </a:t>
            </a:r>
            <a:r>
              <a:rPr lang="en" sz="2000" u="sng" dirty="0">
                <a:hlinkClick r:id="rId7"/>
              </a:rPr>
              <a:t>www.reprotox.org</a:t>
            </a:r>
            <a:endParaRPr sz="2000" dirty="0"/>
          </a:p>
          <a:p>
            <a:pPr marL="158750" lvl="0" indent="0" algn="l" rtl="0">
              <a:lnSpc>
                <a:spcPct val="150000"/>
              </a:lnSpc>
              <a:spcBef>
                <a:spcPts val="0"/>
              </a:spcBef>
              <a:spcAft>
                <a:spcPts val="0"/>
              </a:spcAft>
              <a:buClr>
                <a:srgbClr val="FFFFFF"/>
              </a:buClr>
              <a:buSzPts val="1100"/>
              <a:buNone/>
            </a:pPr>
            <a:r>
              <a:rPr lang="en" sz="2000" b="1" dirty="0"/>
              <a:t>LactMed:</a:t>
            </a:r>
            <a:r>
              <a:rPr lang="en" sz="2000" dirty="0"/>
              <a:t> </a:t>
            </a:r>
            <a:r>
              <a:rPr lang="en" sz="2000" u="sng" dirty="0">
                <a:hlinkClick r:id="rId8"/>
              </a:rPr>
              <a:t>www.lactmed.nlm.nih.gov</a:t>
            </a:r>
            <a:endParaRPr sz="2000" dirty="0"/>
          </a:p>
          <a:p>
            <a:pPr marL="158750" lvl="0" indent="0" algn="l" rtl="0">
              <a:lnSpc>
                <a:spcPct val="150000"/>
              </a:lnSpc>
              <a:spcBef>
                <a:spcPts val="0"/>
              </a:spcBef>
              <a:spcAft>
                <a:spcPts val="0"/>
              </a:spcAft>
              <a:buClr>
                <a:srgbClr val="FFFFFF"/>
              </a:buClr>
              <a:buSzPts val="1100"/>
              <a:buNone/>
            </a:pPr>
            <a:r>
              <a:rPr lang="en" sz="2000" b="1" dirty="0"/>
              <a:t>E-Lactania:</a:t>
            </a:r>
            <a:r>
              <a:rPr lang="en" sz="2000" dirty="0"/>
              <a:t> </a:t>
            </a:r>
            <a:r>
              <a:rPr lang="en" sz="2000" u="sng" dirty="0">
                <a:hlinkClick r:id="rId9"/>
              </a:rPr>
              <a:t>www.e-lactancia.org/ingles/inicio.asp</a:t>
            </a:r>
            <a:endParaRPr sz="2000" dirty="0"/>
          </a:p>
          <a:p>
            <a:pPr marL="158750" lvl="0" indent="0" algn="l" rtl="0">
              <a:lnSpc>
                <a:spcPct val="150000"/>
              </a:lnSpc>
              <a:spcBef>
                <a:spcPts val="0"/>
              </a:spcBef>
              <a:spcAft>
                <a:spcPts val="0"/>
              </a:spcAft>
              <a:buClr>
                <a:srgbClr val="FFFFFF"/>
              </a:buClr>
              <a:buSzPts val="1100"/>
              <a:buNone/>
            </a:pPr>
            <a:r>
              <a:rPr lang="en" sz="2000" b="1" dirty="0"/>
              <a:t>Toxicology Data Network:</a:t>
            </a:r>
            <a:r>
              <a:rPr lang="en" sz="2000" dirty="0"/>
              <a:t> </a:t>
            </a:r>
            <a:r>
              <a:rPr lang="en" sz="2000" u="sng" dirty="0">
                <a:hlinkClick r:id="rId10"/>
              </a:rPr>
              <a:t>www.toxnet.nlm.nih.gov</a:t>
            </a:r>
            <a:endParaRPr sz="2000" dirty="0"/>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15175" y="3520245"/>
            <a:ext cx="2028825" cy="162325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References</a:t>
            </a:r>
          </a:p>
        </p:txBody>
      </p:sp>
      <p:sp>
        <p:nvSpPr>
          <p:cNvPr id="3" name="Text Placeholder 2"/>
          <p:cNvSpPr>
            <a:spLocks noGrp="1"/>
          </p:cNvSpPr>
          <p:nvPr>
            <p:ph type="body" idx="1"/>
          </p:nvPr>
        </p:nvSpPr>
        <p:spPr>
          <a:xfrm>
            <a:off x="265980" y="1144125"/>
            <a:ext cx="8368200" cy="3078900"/>
          </a:xfrm>
        </p:spPr>
        <p:txBody>
          <a:bodyPr/>
          <a:lstStyle/>
          <a:p>
            <a:pPr marL="0" indent="0">
              <a:buClr>
                <a:srgbClr val="000000"/>
              </a:buClr>
              <a:buSzPts val="1100"/>
              <a:buNone/>
            </a:pPr>
            <a:r>
              <a:rPr lang="en-US" sz="1100" dirty="0"/>
              <a:t>1.  </a:t>
            </a:r>
            <a:r>
              <a:rPr lang="en-US" sz="1100" dirty="0" err="1"/>
              <a:t>Bonari</a:t>
            </a:r>
            <a:r>
              <a:rPr lang="en-US" sz="1100" dirty="0"/>
              <a:t>, L., Pinto, N., </a:t>
            </a:r>
            <a:r>
              <a:rPr lang="en-US" sz="1100" dirty="0" err="1"/>
              <a:t>Ahn</a:t>
            </a:r>
            <a:r>
              <a:rPr lang="en-US" sz="1100" dirty="0"/>
              <a:t>, E., </a:t>
            </a:r>
            <a:r>
              <a:rPr lang="en-US" sz="1100" dirty="0" err="1"/>
              <a:t>Einarson</a:t>
            </a:r>
            <a:r>
              <a:rPr lang="en-US" sz="1100" dirty="0"/>
              <a:t>, A., Steiner, M., &amp; </a:t>
            </a:r>
            <a:r>
              <a:rPr lang="en-US" sz="1100" dirty="0" err="1"/>
              <a:t>Koren</a:t>
            </a:r>
            <a:r>
              <a:rPr lang="en-US" sz="1100" dirty="0"/>
              <a:t>, G. (2004). Perinatal risks of untreated depression during pregnancy. Canadian Journal of Psychiatry. Revue </a:t>
            </a:r>
            <a:r>
              <a:rPr lang="en-US" sz="1100" dirty="0" err="1"/>
              <a:t>Canadienne</a:t>
            </a:r>
            <a:r>
              <a:rPr lang="en-US" sz="1100" dirty="0"/>
              <a:t> De </a:t>
            </a:r>
            <a:r>
              <a:rPr lang="en-US" sz="1100" dirty="0" err="1"/>
              <a:t>Psychiatrie</a:t>
            </a:r>
            <a:r>
              <a:rPr lang="en-US" sz="1100" dirty="0"/>
              <a:t>, 49(11), 726-735. </a:t>
            </a:r>
          </a:p>
          <a:p>
            <a:pPr marL="0" indent="0">
              <a:buClr>
                <a:srgbClr val="000000"/>
              </a:buClr>
              <a:buSzPts val="1100"/>
              <a:buNone/>
            </a:pPr>
            <a:r>
              <a:rPr lang="en-US" sz="1100" dirty="0"/>
              <a:t>2.  Davis, E. P., Glynn, L. M., </a:t>
            </a:r>
            <a:r>
              <a:rPr lang="en-US" sz="1100" dirty="0" err="1"/>
              <a:t>Waffarn</a:t>
            </a:r>
            <a:r>
              <a:rPr lang="en-US" sz="1100" dirty="0"/>
              <a:t>, F., &amp; Sandman, C. A. (2011). Prenatal maternal stress programs infant stress regulation. </a:t>
            </a:r>
            <a:r>
              <a:rPr lang="en-US" sz="1100" i="1" dirty="0"/>
              <a:t>Journal of Child Psychology and Psychiatry</a:t>
            </a:r>
            <a:r>
              <a:rPr lang="en-US" sz="1100" dirty="0"/>
              <a:t>, </a:t>
            </a:r>
            <a:r>
              <a:rPr lang="en-US" sz="1100" i="1" dirty="0"/>
              <a:t>52</a:t>
            </a:r>
            <a:r>
              <a:rPr lang="en-US" sz="1100" dirty="0"/>
              <a:t>(2), 119-129.</a:t>
            </a:r>
          </a:p>
          <a:p>
            <a:pPr marL="0" indent="0">
              <a:buClr>
                <a:srgbClr val="000000"/>
              </a:buClr>
              <a:buSzPts val="1100"/>
              <a:buNone/>
            </a:pPr>
            <a:r>
              <a:rPr lang="en-US" sz="1100" dirty="0"/>
              <a:t>3.  Davis, E. P., &amp; Sandman, C. A. (2012). Prenatal psychobiological predictors of anxiety risk in preadolescent children. </a:t>
            </a:r>
            <a:r>
              <a:rPr lang="en-US" sz="1100" i="1" dirty="0" err="1"/>
              <a:t>Psychoneuroendocrinology</a:t>
            </a:r>
            <a:r>
              <a:rPr lang="en-US" sz="1100" dirty="0"/>
              <a:t>, </a:t>
            </a:r>
            <a:r>
              <a:rPr lang="en-US" sz="1100" i="1" dirty="0"/>
              <a:t>37</a:t>
            </a:r>
            <a:r>
              <a:rPr lang="en-US" sz="1100" dirty="0"/>
              <a:t>(8), 1224-1233.</a:t>
            </a:r>
          </a:p>
          <a:p>
            <a:pPr marL="0" indent="0">
              <a:buClr>
                <a:srgbClr val="000000"/>
              </a:buClr>
              <a:buSzPts val="1100"/>
              <a:buNone/>
            </a:pPr>
            <a:r>
              <a:rPr lang="en-US" sz="1100" dirty="0"/>
              <a:t>4. </a:t>
            </a:r>
            <a:r>
              <a:rPr lang="en-US" sz="1100" dirty="0" err="1"/>
              <a:t>Deligiannidis</a:t>
            </a:r>
            <a:r>
              <a:rPr lang="en-US" sz="1100" dirty="0"/>
              <a:t>, K. M., Byatt, N., &amp; Freeman, M. P. (2014). Pharmacotherapy for mood disorders in pregnancy: a review of pharmacokinetic changes and clinical recommendations for therapeutic drug monitoring. </a:t>
            </a:r>
            <a:r>
              <a:rPr lang="en-US" sz="1100" i="1" dirty="0"/>
              <a:t>Journal of clinical psychopharmacology</a:t>
            </a:r>
            <a:r>
              <a:rPr lang="en-US" sz="1100" dirty="0"/>
              <a:t>, </a:t>
            </a:r>
            <a:r>
              <a:rPr lang="en-US" sz="1100" i="1" dirty="0"/>
              <a:t>34</a:t>
            </a:r>
            <a:r>
              <a:rPr lang="en-US" sz="1100" dirty="0"/>
              <a:t>(2), 244.</a:t>
            </a:r>
          </a:p>
          <a:p>
            <a:pPr marL="0" indent="0">
              <a:buClr>
                <a:srgbClr val="000000"/>
              </a:buClr>
              <a:buSzPts val="1100"/>
              <a:buNone/>
            </a:pPr>
            <a:r>
              <a:rPr lang="en-US" sz="1100" dirty="0"/>
              <a:t>5.  </a:t>
            </a:r>
            <a:r>
              <a:rPr lang="en-US" sz="1100" dirty="0" err="1"/>
              <a:t>Deave</a:t>
            </a:r>
            <a:r>
              <a:rPr lang="en-US" sz="1100" dirty="0"/>
              <a:t> T, Heron J, Evans J, </a:t>
            </a:r>
            <a:r>
              <a:rPr lang="en-US" sz="1100" dirty="0" err="1"/>
              <a:t>Emond</a:t>
            </a:r>
            <a:r>
              <a:rPr lang="en-US" sz="1100" dirty="0"/>
              <a:t> A. The impact of maternal depression in pregnancy on early child development. BJOG. 2008;115(8):1043-1051.</a:t>
            </a:r>
          </a:p>
          <a:p>
            <a:pPr marL="0" indent="0">
              <a:buNone/>
            </a:pPr>
            <a:r>
              <a:rPr lang="en-US" sz="1100" dirty="0"/>
              <a:t>6.  Stein, A., Pearson, R. M., Goodman, S. H., Rapa, E., Rahman, A., </a:t>
            </a:r>
            <a:r>
              <a:rPr lang="en-US" sz="1100" dirty="0" err="1"/>
              <a:t>Mccallum</a:t>
            </a:r>
            <a:r>
              <a:rPr lang="en-US" sz="1100" dirty="0"/>
              <a:t>, M., . . . </a:t>
            </a:r>
            <a:r>
              <a:rPr lang="en-US" sz="1100" dirty="0" err="1"/>
              <a:t>Pariante</a:t>
            </a:r>
            <a:r>
              <a:rPr lang="en-US" sz="1100" dirty="0"/>
              <a:t>, C. M. (2014). Effects of perinatal mental disorders on the fetus and child. </a:t>
            </a:r>
            <a:r>
              <a:rPr lang="en-US" sz="1100" i="1" dirty="0"/>
              <a:t>The Lancet,</a:t>
            </a:r>
            <a:r>
              <a:rPr lang="en-US" sz="1100" dirty="0"/>
              <a:t> </a:t>
            </a:r>
            <a:r>
              <a:rPr lang="en-US" sz="1100" i="1" dirty="0"/>
              <a:t>384</a:t>
            </a:r>
            <a:r>
              <a:rPr lang="en-US" sz="1100" dirty="0"/>
              <a:t>(9956), 1800-1819.</a:t>
            </a:r>
          </a:p>
          <a:p>
            <a:pPr marL="0" indent="0">
              <a:buNone/>
            </a:pPr>
            <a:r>
              <a:rPr lang="en-US" sz="1100" dirty="0"/>
              <a:t>7.  </a:t>
            </a:r>
            <a:r>
              <a:rPr lang="en-US" sz="1100" dirty="0" err="1"/>
              <a:t>Weissman</a:t>
            </a:r>
            <a:r>
              <a:rPr lang="en-US" sz="1100" dirty="0"/>
              <a:t> MM, </a:t>
            </a:r>
            <a:r>
              <a:rPr lang="en-US" sz="1100" dirty="0" err="1"/>
              <a:t>Wickramaratne</a:t>
            </a:r>
            <a:r>
              <a:rPr lang="en-US" sz="1100" dirty="0"/>
              <a:t> P, Nomura Y, Warner V, </a:t>
            </a:r>
            <a:r>
              <a:rPr lang="en-US" sz="1100" dirty="0" err="1"/>
              <a:t>Pilowsky</a:t>
            </a:r>
            <a:r>
              <a:rPr lang="en-US" sz="1100" dirty="0"/>
              <a:t> D, </a:t>
            </a:r>
            <a:r>
              <a:rPr lang="en-US" sz="1100" dirty="0" err="1"/>
              <a:t>Verdeli</a:t>
            </a:r>
            <a:r>
              <a:rPr lang="en-US" sz="1100" dirty="0"/>
              <a:t> H. Offspring of depressed parents: 20 years later. </a:t>
            </a:r>
            <a:r>
              <a:rPr lang="en-US" sz="1100" i="1" dirty="0"/>
              <a:t>Am J Psychiatry. </a:t>
            </a:r>
            <a:r>
              <a:rPr lang="en-US" sz="1100" dirty="0"/>
              <a:t>2006;163(6):1001-1008. </a:t>
            </a:r>
          </a:p>
          <a:p>
            <a:pPr marL="0" indent="0">
              <a:buNone/>
            </a:pPr>
            <a:r>
              <a:rPr lang="en-US" sz="1100" dirty="0"/>
              <a:t>8.  Zuckerman B, </a:t>
            </a:r>
            <a:r>
              <a:rPr lang="en-US" sz="1100" dirty="0" err="1"/>
              <a:t>Bauchner</a:t>
            </a:r>
            <a:r>
              <a:rPr lang="en-US" sz="1100" dirty="0"/>
              <a:t> H, Parker S, Cabral H. Maternal depressive symptoms during pregnancy, and newborn irritability. </a:t>
            </a:r>
            <a:r>
              <a:rPr lang="en-US" sz="1100" i="1" dirty="0"/>
              <a:t>J Dev </a:t>
            </a:r>
            <a:r>
              <a:rPr lang="en-US" sz="1100" i="1" dirty="0" err="1"/>
              <a:t>Behav</a:t>
            </a:r>
            <a:r>
              <a:rPr lang="en-US" sz="1100" i="1" dirty="0"/>
              <a:t> </a:t>
            </a:r>
            <a:r>
              <a:rPr lang="en-US" sz="1100" i="1" dirty="0" err="1"/>
              <a:t>Pediatr</a:t>
            </a:r>
            <a:r>
              <a:rPr lang="en-US" sz="1100" i="1" dirty="0"/>
              <a:t>. </a:t>
            </a:r>
            <a:r>
              <a:rPr lang="en-US" sz="1100" dirty="0"/>
              <a:t>1990;11(4):190-194.</a:t>
            </a:r>
          </a:p>
          <a:p>
            <a:pPr marL="0" indent="-279400">
              <a:buClr>
                <a:srgbClr val="000000"/>
              </a:buClr>
              <a:buSzPts val="1100"/>
            </a:pPr>
            <a:endParaRPr lang="en-US" sz="1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175" y="3520245"/>
            <a:ext cx="2028825" cy="1623255"/>
          </a:xfrm>
          <a:prstGeom prst="rect">
            <a:avLst/>
          </a:prstGeom>
        </p:spPr>
      </p:pic>
    </p:spTree>
    <p:extLst>
      <p:ext uri="{BB962C8B-B14F-4D97-AF65-F5344CB8AC3E}">
        <p14:creationId xmlns:p14="http://schemas.microsoft.com/office/powerpoint/2010/main" val="246396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Clr>
                <a:srgbClr val="FFC000"/>
              </a:buClr>
              <a:buSzPts val="3200"/>
              <a:buFont typeface="Century Gothic"/>
              <a:buNone/>
            </a:pPr>
            <a:r>
              <a:rPr lang="en" dirty="0"/>
              <a:t>Objectives</a:t>
            </a:r>
            <a:endParaRPr dirty="0"/>
          </a:p>
        </p:txBody>
      </p:sp>
      <p:sp>
        <p:nvSpPr>
          <p:cNvPr id="82" name="Google Shape;82;p16"/>
          <p:cNvSpPr txBox="1">
            <a:spLocks noGrp="1"/>
          </p:cNvSpPr>
          <p:nvPr>
            <p:ph idx="1"/>
          </p:nvPr>
        </p:nvSpPr>
        <p:spPr>
          <a:xfrm>
            <a:off x="671100" y="1132801"/>
            <a:ext cx="6866400" cy="3553500"/>
          </a:xfrm>
          <a:prstGeom prst="rect">
            <a:avLst/>
          </a:prstGeom>
          <a:noFill/>
          <a:ln>
            <a:noFill/>
          </a:ln>
        </p:spPr>
        <p:txBody>
          <a:bodyPr spcFirstLastPara="1" wrap="square" lIns="68575" tIns="34275" rIns="68575" bIns="34275" anchor="t" anchorCtr="0">
            <a:noAutofit/>
          </a:bodyPr>
          <a:lstStyle/>
          <a:p>
            <a:pPr marL="254000" lvl="0" indent="-254000" algn="l" rtl="0">
              <a:spcBef>
                <a:spcPts val="0"/>
              </a:spcBef>
              <a:spcAft>
                <a:spcPts val="0"/>
              </a:spcAft>
              <a:buSzPts val="1200"/>
              <a:buChar char="●"/>
            </a:pPr>
            <a:r>
              <a:rPr lang="en-US" dirty="0"/>
              <a:t>Describe the risk-risk analysis of psychopharmacology in the perinatal period.</a:t>
            </a:r>
          </a:p>
          <a:p>
            <a:pPr marL="254000" lvl="0" indent="-254000" algn="l" rtl="0">
              <a:spcBef>
                <a:spcPts val="0"/>
              </a:spcBef>
              <a:spcAft>
                <a:spcPts val="0"/>
              </a:spcAft>
              <a:buSzPts val="1200"/>
              <a:buChar char="●"/>
            </a:pPr>
            <a:r>
              <a:rPr lang="en-US" dirty="0"/>
              <a:t>Outline a decision making process for selecting medication during pregnancy and lactation.</a:t>
            </a:r>
          </a:p>
          <a:p>
            <a:pPr marL="254000" lvl="0" indent="-254000" algn="l" rtl="0">
              <a:spcBef>
                <a:spcPts val="0"/>
              </a:spcBef>
              <a:spcAft>
                <a:spcPts val="0"/>
              </a:spcAft>
              <a:buSzPts val="1200"/>
              <a:buChar char="●"/>
            </a:pPr>
            <a:r>
              <a:rPr lang="en-US" dirty="0"/>
              <a:t>Recognize physiologic factors which may influence prescribing in the perinatal period.</a:t>
            </a:r>
          </a:p>
          <a:p>
            <a:pPr marL="254000" lvl="0" indent="-254000" algn="l" rtl="0">
              <a:spcBef>
                <a:spcPts val="0"/>
              </a:spcBef>
              <a:spcAft>
                <a:spcPts val="0"/>
              </a:spcAft>
              <a:buSzPts val="1200"/>
              <a:buChar char="●"/>
            </a:pPr>
            <a:r>
              <a:rPr lang="en-US" dirty="0"/>
              <a:t>Describe the informed consent process for prescribing medication in the perinatal period.</a:t>
            </a:r>
          </a:p>
          <a:p>
            <a:pPr marL="0" lvl="0" indent="0" algn="l" rtl="0">
              <a:spcBef>
                <a:spcPts val="0"/>
              </a:spcBef>
              <a:spcAft>
                <a:spcPts val="0"/>
              </a:spcAft>
              <a:buSzPts val="1200"/>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175" y="3520245"/>
            <a:ext cx="2028825" cy="16232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00" y="317348"/>
            <a:ext cx="8368200" cy="686100"/>
          </a:xfrm>
        </p:spPr>
        <p:txBody>
          <a:bodyPr/>
          <a:lstStyle/>
          <a:p>
            <a:pPr algn="ctr"/>
            <a:r>
              <a:rPr lang="en-US" dirty="0"/>
              <a:t>Preconception</a:t>
            </a:r>
          </a:p>
        </p:txBody>
      </p:sp>
      <p:pic>
        <p:nvPicPr>
          <p:cNvPr id="6" name="Picture 5"/>
          <p:cNvPicPr>
            <a:picLocks noChangeAspect="1"/>
          </p:cNvPicPr>
          <p:nvPr/>
        </p:nvPicPr>
        <p:blipFill>
          <a:blip r:embed="rId3"/>
          <a:stretch>
            <a:fillRect/>
          </a:stretch>
        </p:blipFill>
        <p:spPr>
          <a:xfrm>
            <a:off x="0" y="1144125"/>
            <a:ext cx="9144000" cy="4112266"/>
          </a:xfrm>
          <a:prstGeom prst="rect">
            <a:avLst/>
          </a:prstGeom>
        </p:spPr>
      </p:pic>
    </p:spTree>
    <p:extLst>
      <p:ext uri="{BB962C8B-B14F-4D97-AF65-F5344CB8AC3E}">
        <p14:creationId xmlns:p14="http://schemas.microsoft.com/office/powerpoint/2010/main" val="104970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7"/>
          <p:cNvPicPr preferRelativeResize="0"/>
          <p:nvPr/>
        </p:nvPicPr>
        <p:blipFill>
          <a:blip r:embed="rId3">
            <a:alphaModFix/>
          </a:blip>
          <a:stretch>
            <a:fillRect/>
          </a:stretch>
        </p:blipFill>
        <p:spPr>
          <a:xfrm>
            <a:off x="2000250" y="0"/>
            <a:ext cx="5143500" cy="5143500"/>
          </a:xfrm>
          <a:prstGeom prst="rect">
            <a:avLst/>
          </a:prstGeom>
          <a:noFill/>
          <a:ln>
            <a:noFill/>
          </a:ln>
        </p:spPr>
      </p:pic>
      <p:sp>
        <p:nvSpPr>
          <p:cNvPr id="88" name="Google Shape;88;p17"/>
          <p:cNvSpPr txBox="1">
            <a:spLocks noGrp="1"/>
          </p:cNvSpPr>
          <p:nvPr>
            <p:ph type="title"/>
          </p:nvPr>
        </p:nvSpPr>
        <p:spPr>
          <a:xfrm>
            <a:off x="506006" y="182387"/>
            <a:ext cx="8151600" cy="14157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sz="4200" dirty="0">
                <a:solidFill>
                  <a:srgbClr val="C5E29F"/>
                </a:solidFill>
              </a:rPr>
              <a:t>There is no such thing </a:t>
            </a:r>
            <a:endParaRPr sz="4200" dirty="0">
              <a:solidFill>
                <a:srgbClr val="C5E29F"/>
              </a:solidFill>
            </a:endParaRPr>
          </a:p>
          <a:p>
            <a:pPr marL="0" lvl="0" indent="0" algn="ctr" rtl="0">
              <a:spcBef>
                <a:spcPts val="0"/>
              </a:spcBef>
              <a:spcAft>
                <a:spcPts val="0"/>
              </a:spcAft>
              <a:buClr>
                <a:srgbClr val="000000"/>
              </a:buClr>
              <a:buSzPts val="1100"/>
              <a:buFont typeface="Arial"/>
              <a:buNone/>
            </a:pPr>
            <a:r>
              <a:rPr lang="en" sz="4200" dirty="0">
                <a:solidFill>
                  <a:srgbClr val="C5E29F"/>
                </a:solidFill>
              </a:rPr>
              <a:t>as non-exposure. </a:t>
            </a:r>
            <a:endParaRPr dirty="0">
              <a:solidFill>
                <a:srgbClr val="C5E29F"/>
              </a:solidFill>
            </a:endParaRPr>
          </a:p>
        </p:txBody>
      </p:sp>
      <p:sp>
        <p:nvSpPr>
          <p:cNvPr id="89" name="Google Shape;89;p17"/>
          <p:cNvSpPr txBox="1">
            <a:spLocks noGrp="1"/>
          </p:cNvSpPr>
          <p:nvPr>
            <p:ph idx="1"/>
          </p:nvPr>
        </p:nvSpPr>
        <p:spPr>
          <a:xfrm>
            <a:off x="972775" y="2075725"/>
            <a:ext cx="6721200" cy="23013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3000" dirty="0">
                <a:solidFill>
                  <a:srgbClr val="C5E29F"/>
                </a:solidFill>
              </a:rPr>
              <a:t>We must balance the risks of psychopharm treatment with the risks of untreated mental illness </a:t>
            </a:r>
            <a:endParaRPr sz="3000" dirty="0">
              <a:solidFill>
                <a:srgbClr val="C5E29F"/>
              </a:solidFill>
            </a:endParaRPr>
          </a:p>
          <a:p>
            <a:pPr marL="0" lvl="0" indent="0" algn="ctr" rtl="0">
              <a:lnSpc>
                <a:spcPct val="100000"/>
              </a:lnSpc>
              <a:spcBef>
                <a:spcPts val="0"/>
              </a:spcBef>
              <a:spcAft>
                <a:spcPts val="0"/>
              </a:spcAft>
              <a:buNone/>
            </a:pPr>
            <a:r>
              <a:rPr lang="en" sz="3000" dirty="0">
                <a:solidFill>
                  <a:srgbClr val="C5E29F"/>
                </a:solidFill>
              </a:rPr>
              <a:t>on the fetus and infant. </a:t>
            </a:r>
            <a:endParaRPr sz="3000" dirty="0">
              <a:solidFill>
                <a:srgbClr val="C5E29F"/>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5175" y="3520245"/>
            <a:ext cx="2028825" cy="16232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87900" y="2656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Impact of Untreated Maternal Mental Illness </a:t>
            </a:r>
            <a:endParaRPr dirty="0"/>
          </a:p>
        </p:txBody>
      </p:sp>
      <p:sp>
        <p:nvSpPr>
          <p:cNvPr id="95" name="Google Shape;95;p18"/>
          <p:cNvSpPr txBox="1">
            <a:spLocks noGrp="1"/>
          </p:cNvSpPr>
          <p:nvPr>
            <p:ph type="body" idx="1"/>
          </p:nvPr>
        </p:nvSpPr>
        <p:spPr>
          <a:xfrm>
            <a:off x="387900" y="1281774"/>
            <a:ext cx="3971700" cy="3229935"/>
          </a:xfrm>
          <a:prstGeom prst="rect">
            <a:avLst/>
          </a:prstGeom>
        </p:spPr>
        <p:txBody>
          <a:bodyPr spcFirstLastPara="1" wrap="square" lIns="91425" tIns="91425" rIns="91425" bIns="91425" anchor="t" anchorCtr="0">
            <a:noAutofit/>
          </a:bodyPr>
          <a:lstStyle/>
          <a:p>
            <a:pPr marL="0" lvl="0" indent="0" algn="l" rtl="0">
              <a:lnSpc>
                <a:spcPct val="90000"/>
              </a:lnSpc>
              <a:spcBef>
                <a:spcPts val="400"/>
              </a:spcBef>
              <a:spcAft>
                <a:spcPts val="0"/>
              </a:spcAft>
              <a:buClr>
                <a:srgbClr val="000000"/>
              </a:buClr>
              <a:buSzPts val="1100"/>
              <a:buFont typeface="Arial"/>
              <a:buNone/>
            </a:pPr>
            <a:r>
              <a:rPr lang="en" u="sng" dirty="0"/>
              <a:t>Maternal Risks:</a:t>
            </a:r>
            <a:endParaRPr u="sng" dirty="0"/>
          </a:p>
          <a:p>
            <a:pPr marL="457200" lvl="0" indent="-342900" algn="l" rtl="0">
              <a:lnSpc>
                <a:spcPct val="90000"/>
              </a:lnSpc>
              <a:spcBef>
                <a:spcPts val="300"/>
              </a:spcBef>
              <a:spcAft>
                <a:spcPts val="0"/>
              </a:spcAft>
              <a:buClr>
                <a:srgbClr val="FFFFFF"/>
              </a:buClr>
              <a:buSzPts val="1800"/>
              <a:buChar char="●"/>
            </a:pPr>
            <a:r>
              <a:rPr lang="en" dirty="0"/>
              <a:t>Increased suffering</a:t>
            </a:r>
            <a:endParaRPr dirty="0"/>
          </a:p>
          <a:p>
            <a:pPr marL="457200" lvl="0" indent="-342900" algn="l" rtl="0">
              <a:lnSpc>
                <a:spcPct val="90000"/>
              </a:lnSpc>
              <a:spcBef>
                <a:spcPts val="0"/>
              </a:spcBef>
              <a:spcAft>
                <a:spcPts val="0"/>
              </a:spcAft>
              <a:buClr>
                <a:srgbClr val="FFFFFF"/>
              </a:buClr>
              <a:buSzPts val="1800"/>
              <a:buChar char="●"/>
            </a:pPr>
            <a:r>
              <a:rPr lang="en" dirty="0"/>
              <a:t>More missed days of work</a:t>
            </a:r>
            <a:endParaRPr dirty="0"/>
          </a:p>
          <a:p>
            <a:pPr marL="457200" lvl="0" indent="-342900" algn="l" rtl="0">
              <a:lnSpc>
                <a:spcPct val="90000"/>
              </a:lnSpc>
              <a:spcBef>
                <a:spcPts val="0"/>
              </a:spcBef>
              <a:spcAft>
                <a:spcPts val="0"/>
              </a:spcAft>
              <a:buClr>
                <a:srgbClr val="FFFFFF"/>
              </a:buClr>
              <a:buSzPts val="1800"/>
              <a:buChar char="●"/>
            </a:pPr>
            <a:r>
              <a:rPr lang="en" dirty="0"/>
              <a:t>Suicide attempts/completion</a:t>
            </a:r>
            <a:endParaRPr dirty="0"/>
          </a:p>
          <a:p>
            <a:pPr marL="457200" lvl="0" indent="-342900" algn="l" rtl="0">
              <a:lnSpc>
                <a:spcPct val="90000"/>
              </a:lnSpc>
              <a:spcBef>
                <a:spcPts val="0"/>
              </a:spcBef>
              <a:spcAft>
                <a:spcPts val="0"/>
              </a:spcAft>
              <a:buClr>
                <a:srgbClr val="FFFFFF"/>
              </a:buClr>
              <a:buSzPts val="1800"/>
              <a:buChar char="●"/>
            </a:pPr>
            <a:r>
              <a:rPr lang="en-US" dirty="0"/>
              <a:t>Increased risk for relationship </a:t>
            </a:r>
            <a:r>
              <a:rPr lang="en" dirty="0"/>
              <a:t>discord</a:t>
            </a:r>
            <a:endParaRPr dirty="0"/>
          </a:p>
          <a:p>
            <a:pPr marL="457200" lvl="0" indent="-342900" algn="l" rtl="0">
              <a:lnSpc>
                <a:spcPct val="90000"/>
              </a:lnSpc>
              <a:spcBef>
                <a:spcPts val="0"/>
              </a:spcBef>
              <a:spcAft>
                <a:spcPts val="0"/>
              </a:spcAft>
              <a:buClr>
                <a:srgbClr val="FFFFFF"/>
              </a:buClr>
              <a:buSzPts val="1800"/>
              <a:buChar char="●"/>
            </a:pPr>
            <a:r>
              <a:rPr lang="en" dirty="0"/>
              <a:t>Increased risk for substance abuse</a:t>
            </a:r>
          </a:p>
          <a:p>
            <a:pPr marL="114300" lvl="0" indent="0" algn="l" rtl="0">
              <a:lnSpc>
                <a:spcPct val="90000"/>
              </a:lnSpc>
              <a:spcBef>
                <a:spcPts val="0"/>
              </a:spcBef>
              <a:spcAft>
                <a:spcPts val="0"/>
              </a:spcAft>
              <a:buClr>
                <a:srgbClr val="FFFFFF"/>
              </a:buClr>
              <a:buSzPts val="1800"/>
              <a:buNone/>
            </a:pPr>
            <a:endParaRPr lang="en" dirty="0"/>
          </a:p>
          <a:p>
            <a:pPr marL="114300" lvl="0" indent="0" algn="l" rtl="0">
              <a:lnSpc>
                <a:spcPct val="90000"/>
              </a:lnSpc>
              <a:spcBef>
                <a:spcPts val="0"/>
              </a:spcBef>
              <a:spcAft>
                <a:spcPts val="0"/>
              </a:spcAft>
              <a:buClr>
                <a:srgbClr val="FFFFFF"/>
              </a:buClr>
              <a:buSzPts val="1800"/>
              <a:buNone/>
            </a:pPr>
            <a:r>
              <a:rPr lang="en" u="sng" dirty="0"/>
              <a:t>Obstetric Risks:</a:t>
            </a:r>
          </a:p>
          <a:p>
            <a:pPr marL="457200" lvl="0" indent="-342900" algn="l" rtl="0">
              <a:lnSpc>
                <a:spcPct val="90000"/>
              </a:lnSpc>
              <a:spcBef>
                <a:spcPts val="0"/>
              </a:spcBef>
              <a:spcAft>
                <a:spcPts val="0"/>
              </a:spcAft>
              <a:buClr>
                <a:srgbClr val="FFFFFF"/>
              </a:buClr>
              <a:buSzPts val="1800"/>
              <a:buChar char="●"/>
            </a:pPr>
            <a:r>
              <a:rPr lang="en-US" dirty="0"/>
              <a:t>Increased risk for in utero exposure to substances of abuse</a:t>
            </a:r>
          </a:p>
          <a:p>
            <a:pPr marL="457200" lvl="0" indent="-342900" algn="l" rtl="0">
              <a:lnSpc>
                <a:spcPct val="90000"/>
              </a:lnSpc>
              <a:spcBef>
                <a:spcPts val="0"/>
              </a:spcBef>
              <a:spcAft>
                <a:spcPts val="0"/>
              </a:spcAft>
              <a:buClr>
                <a:srgbClr val="FFFFFF"/>
              </a:buClr>
              <a:buSzPts val="1800"/>
              <a:buChar char="●"/>
            </a:pPr>
            <a:r>
              <a:rPr lang="en-US" dirty="0"/>
              <a:t>Increased risk of premature birth</a:t>
            </a:r>
          </a:p>
          <a:p>
            <a:pPr marL="457200" lvl="0" indent="-342900" algn="l" rtl="0">
              <a:lnSpc>
                <a:spcPct val="90000"/>
              </a:lnSpc>
              <a:spcBef>
                <a:spcPts val="0"/>
              </a:spcBef>
              <a:spcAft>
                <a:spcPts val="0"/>
              </a:spcAft>
              <a:buClr>
                <a:srgbClr val="FFFFFF"/>
              </a:buClr>
              <a:buSzPts val="1800"/>
              <a:buChar char="●"/>
            </a:pPr>
            <a:r>
              <a:rPr lang="en-US" dirty="0"/>
              <a:t>Increased risk for lower birth weight</a:t>
            </a:r>
          </a:p>
          <a:p>
            <a:pPr marL="457200" lvl="0" indent="-342900" algn="l" rtl="0">
              <a:lnSpc>
                <a:spcPct val="90000"/>
              </a:lnSpc>
              <a:spcBef>
                <a:spcPts val="0"/>
              </a:spcBef>
              <a:spcAft>
                <a:spcPts val="0"/>
              </a:spcAft>
              <a:buClr>
                <a:srgbClr val="FFFFFF"/>
              </a:buClr>
              <a:buSzPts val="1800"/>
              <a:buChar char="●"/>
            </a:pPr>
            <a:r>
              <a:rPr lang="en-US" dirty="0"/>
              <a:t>Increase risk for maternal/ infant mortality</a:t>
            </a:r>
          </a:p>
          <a:p>
            <a:pPr marL="114300" lvl="0" indent="0" algn="l" rtl="0">
              <a:lnSpc>
                <a:spcPct val="90000"/>
              </a:lnSpc>
              <a:spcBef>
                <a:spcPts val="0"/>
              </a:spcBef>
              <a:spcAft>
                <a:spcPts val="0"/>
              </a:spcAft>
              <a:buClr>
                <a:srgbClr val="FFFFFF"/>
              </a:buClr>
              <a:buSzPts val="1800"/>
              <a:buNone/>
            </a:pPr>
            <a:endParaRPr lang="en" dirty="0"/>
          </a:p>
          <a:p>
            <a:pPr marL="114300" lvl="0" indent="0" algn="l" rtl="0">
              <a:lnSpc>
                <a:spcPct val="90000"/>
              </a:lnSpc>
              <a:spcBef>
                <a:spcPts val="0"/>
              </a:spcBef>
              <a:spcAft>
                <a:spcPts val="0"/>
              </a:spcAft>
              <a:buClr>
                <a:srgbClr val="FFFFFF"/>
              </a:buClr>
              <a:buSzPts val="1800"/>
              <a:buNone/>
            </a:pPr>
            <a:endParaRPr lang="en" dirty="0">
              <a:solidFill>
                <a:srgbClr val="FFFFFF"/>
              </a:solidFill>
            </a:endParaRPr>
          </a:p>
          <a:p>
            <a:pPr marL="114300" lvl="0" indent="0" algn="l" rtl="0">
              <a:lnSpc>
                <a:spcPct val="90000"/>
              </a:lnSpc>
              <a:spcBef>
                <a:spcPts val="0"/>
              </a:spcBef>
              <a:spcAft>
                <a:spcPts val="0"/>
              </a:spcAft>
              <a:buClr>
                <a:srgbClr val="FFFFFF"/>
              </a:buClr>
              <a:buSzPts val="1800"/>
              <a:buNone/>
            </a:pPr>
            <a:endParaRPr dirty="0">
              <a:solidFill>
                <a:srgbClr val="FFFFFF"/>
              </a:solidFill>
            </a:endParaRPr>
          </a:p>
          <a:p>
            <a:pPr marL="0" lvl="0" indent="0" algn="l" rtl="0">
              <a:spcBef>
                <a:spcPts val="0"/>
              </a:spcBef>
              <a:spcAft>
                <a:spcPts val="1600"/>
              </a:spcAft>
              <a:buNone/>
            </a:pPr>
            <a:endParaRPr dirty="0"/>
          </a:p>
        </p:txBody>
      </p:sp>
      <p:sp>
        <p:nvSpPr>
          <p:cNvPr id="96" name="Google Shape;96;p18"/>
          <p:cNvSpPr txBox="1">
            <a:spLocks noGrp="1"/>
          </p:cNvSpPr>
          <p:nvPr>
            <p:ph type="body" idx="2"/>
          </p:nvPr>
        </p:nvSpPr>
        <p:spPr>
          <a:xfrm>
            <a:off x="4259117" y="1174170"/>
            <a:ext cx="4281600" cy="4036800"/>
          </a:xfrm>
          <a:prstGeom prst="rect">
            <a:avLst/>
          </a:prstGeom>
        </p:spPr>
        <p:txBody>
          <a:bodyPr spcFirstLastPara="1" wrap="square" lIns="91425" tIns="91425" rIns="91425" bIns="91425" anchor="t" anchorCtr="0">
            <a:noAutofit/>
          </a:bodyPr>
          <a:lstStyle/>
          <a:p>
            <a:pPr marL="0" lvl="0" indent="0">
              <a:buNone/>
            </a:pPr>
            <a:r>
              <a:rPr lang="en-US" u="sng" dirty="0"/>
              <a:t>Child Health and Development Risks:</a:t>
            </a:r>
            <a:r>
              <a:rPr lang="en-US" dirty="0"/>
              <a:t> </a:t>
            </a:r>
          </a:p>
          <a:p>
            <a:pPr lvl="0" indent="-342900">
              <a:lnSpc>
                <a:spcPct val="90000"/>
              </a:lnSpc>
              <a:spcBef>
                <a:spcPts val="600"/>
              </a:spcBef>
              <a:buClr>
                <a:srgbClr val="FFFFFF"/>
              </a:buClr>
              <a:buSzPts val="1800"/>
            </a:pPr>
            <a:r>
              <a:rPr lang="en-US" dirty="0"/>
              <a:t>Less frequent preventative health visits</a:t>
            </a:r>
          </a:p>
          <a:p>
            <a:pPr lvl="0" indent="-342900">
              <a:lnSpc>
                <a:spcPct val="90000"/>
              </a:lnSpc>
              <a:buClr>
                <a:srgbClr val="FFFFFF"/>
              </a:buClr>
              <a:buSzPts val="1800"/>
            </a:pPr>
            <a:r>
              <a:rPr lang="en-US" dirty="0"/>
              <a:t>More Urgent Care and/or Emergency Department use</a:t>
            </a:r>
          </a:p>
          <a:p>
            <a:pPr lvl="0" indent="-342900">
              <a:lnSpc>
                <a:spcPct val="90000"/>
              </a:lnSpc>
              <a:buClr>
                <a:srgbClr val="FFFFFF"/>
              </a:buClr>
              <a:buSzPts val="1800"/>
            </a:pPr>
            <a:r>
              <a:rPr lang="en-US" dirty="0"/>
              <a:t>Reduced immunization adherence</a:t>
            </a:r>
          </a:p>
          <a:p>
            <a:pPr lvl="0" indent="-342900">
              <a:lnSpc>
                <a:spcPct val="90000"/>
              </a:lnSpc>
              <a:buClr>
                <a:srgbClr val="FFFFFF"/>
              </a:buClr>
              <a:buSzPts val="1800"/>
            </a:pPr>
            <a:r>
              <a:rPr lang="en-US" dirty="0"/>
              <a:t>Insecure attachment patterns</a:t>
            </a:r>
          </a:p>
          <a:p>
            <a:pPr lvl="0" indent="-342900">
              <a:lnSpc>
                <a:spcPct val="90000"/>
              </a:lnSpc>
              <a:buClr>
                <a:srgbClr val="FFFFFF"/>
              </a:buClr>
              <a:buSzPts val="1800"/>
            </a:pPr>
            <a:r>
              <a:rPr lang="en-US" dirty="0"/>
              <a:t>Affective restriction and disruptive behaviors in children</a:t>
            </a:r>
          </a:p>
          <a:p>
            <a:pPr lvl="0" indent="-342900">
              <a:lnSpc>
                <a:spcPct val="90000"/>
              </a:lnSpc>
              <a:buClr>
                <a:srgbClr val="FFFFFF"/>
              </a:buClr>
              <a:buSzPts val="1800"/>
            </a:pPr>
            <a:r>
              <a:rPr lang="en-US" dirty="0"/>
              <a:t>Increased rates of anxiety and depression in children </a:t>
            </a:r>
          </a:p>
          <a:p>
            <a:pPr lvl="0" indent="-342900">
              <a:lnSpc>
                <a:spcPct val="90000"/>
              </a:lnSpc>
              <a:buClr>
                <a:srgbClr val="FFFFFF"/>
              </a:buClr>
              <a:buSzPts val="1800"/>
            </a:pPr>
            <a:r>
              <a:rPr lang="en-US" dirty="0"/>
              <a:t>Increased rates of learning disorders </a:t>
            </a:r>
          </a:p>
          <a:p>
            <a:pPr lvl="0" indent="-342900">
              <a:lnSpc>
                <a:spcPct val="90000"/>
              </a:lnSpc>
              <a:buClr>
                <a:srgbClr val="FFFFFF"/>
              </a:buClr>
              <a:buSzPts val="1800"/>
            </a:pPr>
            <a:r>
              <a:rPr lang="en-US" dirty="0"/>
              <a:t>Increased ADHD symptoms</a:t>
            </a:r>
          </a:p>
          <a:p>
            <a:pPr marL="0" lvl="0" indent="0" algn="l" rtl="0">
              <a:spcBef>
                <a:spcPts val="0"/>
              </a:spcBef>
              <a:spcAft>
                <a:spcPts val="1600"/>
              </a:spcAft>
              <a:buNone/>
            </a:pPr>
            <a:endParaRPr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175" y="3520245"/>
            <a:ext cx="2028825" cy="16232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Clinical Considerations</a:t>
            </a:r>
          </a:p>
        </p:txBody>
      </p:sp>
      <p:sp>
        <p:nvSpPr>
          <p:cNvPr id="3" name="Text Placeholder 2"/>
          <p:cNvSpPr>
            <a:spLocks noGrp="1"/>
          </p:cNvSpPr>
          <p:nvPr>
            <p:ph type="body" idx="1"/>
          </p:nvPr>
        </p:nvSpPr>
        <p:spPr/>
        <p:txBody>
          <a:bodyPr/>
          <a:lstStyle/>
          <a:p>
            <a:pPr lvl="0" indent="-355600">
              <a:spcBef>
                <a:spcPts val="700"/>
              </a:spcBef>
              <a:buClr>
                <a:srgbClr val="FFFFFF"/>
              </a:buClr>
              <a:buSzPts val="2000"/>
            </a:pPr>
            <a:r>
              <a:rPr lang="en-US" dirty="0"/>
              <a:t>Patient preference</a:t>
            </a:r>
          </a:p>
          <a:p>
            <a:pPr lvl="0" indent="-355600">
              <a:spcBef>
                <a:spcPts val="700"/>
              </a:spcBef>
              <a:buClr>
                <a:srgbClr val="FFFFFF"/>
              </a:buClr>
              <a:buSzPts val="2000"/>
            </a:pPr>
            <a:r>
              <a:rPr lang="en-US" dirty="0"/>
              <a:t>Severity of illness episodes</a:t>
            </a:r>
          </a:p>
          <a:p>
            <a:pPr lvl="0" indent="-355600">
              <a:spcBef>
                <a:spcPts val="700"/>
              </a:spcBef>
              <a:buClr>
                <a:srgbClr val="FFFFFF"/>
              </a:buClr>
              <a:buSzPts val="2000"/>
            </a:pPr>
            <a:r>
              <a:rPr lang="en-US" dirty="0"/>
              <a:t>Previous response to treatments</a:t>
            </a:r>
          </a:p>
          <a:p>
            <a:pPr lvl="0" indent="-355600">
              <a:spcBef>
                <a:spcPts val="700"/>
              </a:spcBef>
              <a:buClr>
                <a:srgbClr val="FFFFFF"/>
              </a:buClr>
              <a:buSzPts val="2000"/>
            </a:pPr>
            <a:r>
              <a:rPr lang="en-US" dirty="0"/>
              <a:t>Degree of recurrence of illness</a:t>
            </a:r>
          </a:p>
          <a:p>
            <a:pPr lvl="0" indent="-355600">
              <a:spcBef>
                <a:spcPts val="700"/>
              </a:spcBef>
              <a:buClr>
                <a:srgbClr val="FFFFFF"/>
              </a:buClr>
              <a:buSzPts val="2000"/>
            </a:pPr>
            <a:r>
              <a:rPr lang="en-US" dirty="0"/>
              <a:t>Duration of current stability</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175" y="3520245"/>
            <a:ext cx="2028825" cy="1623255"/>
          </a:xfrm>
          <a:prstGeom prst="rect">
            <a:avLst/>
          </a:prstGeom>
        </p:spPr>
      </p:pic>
    </p:spTree>
    <p:extLst>
      <p:ext uri="{BB962C8B-B14F-4D97-AF65-F5344CB8AC3E}">
        <p14:creationId xmlns:p14="http://schemas.microsoft.com/office/powerpoint/2010/main" val="2475399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Which medication do I choose?</a:t>
            </a:r>
          </a:p>
        </p:txBody>
      </p:sp>
      <p:sp>
        <p:nvSpPr>
          <p:cNvPr id="3" name="Text Placeholder 2"/>
          <p:cNvSpPr>
            <a:spLocks noGrp="1"/>
          </p:cNvSpPr>
          <p:nvPr>
            <p:ph type="body" idx="1"/>
          </p:nvPr>
        </p:nvSpPr>
        <p:spPr/>
        <p:txBody>
          <a:bodyPr/>
          <a:lstStyle/>
          <a:p>
            <a:pPr marL="342900">
              <a:buFont typeface="+mj-lt"/>
              <a:buAutoNum type="arabicPeriod"/>
            </a:pPr>
            <a:r>
              <a:rPr lang="en-US" dirty="0"/>
              <a:t>What is likely to work?</a:t>
            </a:r>
          </a:p>
          <a:p>
            <a:pPr marL="342900">
              <a:buFont typeface="+mj-lt"/>
              <a:buAutoNum type="arabicPeriod"/>
            </a:pPr>
            <a:r>
              <a:rPr lang="en-US" dirty="0"/>
              <a:t>What are the medication side effects?</a:t>
            </a:r>
          </a:p>
          <a:p>
            <a:pPr marL="342900">
              <a:buFont typeface="+mj-lt"/>
              <a:buAutoNum type="arabicPeriod"/>
            </a:pPr>
            <a:r>
              <a:rPr lang="en-US" dirty="0"/>
              <a:t>How much data do we have for each of our options?</a:t>
            </a:r>
          </a:p>
          <a:p>
            <a:pPr marL="342900">
              <a:buFont typeface="+mj-lt"/>
              <a:buAutoNum type="arabicPeriod"/>
            </a:pPr>
            <a:r>
              <a:rPr lang="en-US" dirty="0"/>
              <a:t>What does the data tell us about each of our options?</a:t>
            </a:r>
          </a:p>
          <a:p>
            <a:pPr marL="342900">
              <a:buFont typeface="+mj-lt"/>
              <a:buAutoNum type="arabicPeriod"/>
            </a:pPr>
            <a:r>
              <a:rPr lang="en-US" dirty="0"/>
              <a:t>What is the patient’s preference?</a:t>
            </a:r>
          </a:p>
          <a:p>
            <a:pPr marL="0" indent="0">
              <a:buNone/>
            </a:pP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175" y="3520245"/>
            <a:ext cx="2028825" cy="1623255"/>
          </a:xfrm>
          <a:prstGeom prst="rect">
            <a:avLst/>
          </a:prstGeom>
        </p:spPr>
      </p:pic>
    </p:spTree>
    <p:extLst>
      <p:ext uri="{BB962C8B-B14F-4D97-AF65-F5344CB8AC3E}">
        <p14:creationId xmlns:p14="http://schemas.microsoft.com/office/powerpoint/2010/main" val="2647599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Prescribing Considerations in Pregnancy and Lactation</a:t>
            </a:r>
          </a:p>
        </p:txBody>
      </p:sp>
      <p:sp>
        <p:nvSpPr>
          <p:cNvPr id="3" name="Text Placeholder 2"/>
          <p:cNvSpPr>
            <a:spLocks noGrp="1"/>
          </p:cNvSpPr>
          <p:nvPr>
            <p:ph type="body" idx="1"/>
          </p:nvPr>
        </p:nvSpPr>
        <p:spPr/>
        <p:txBody>
          <a:bodyPr/>
          <a:lstStyle/>
          <a:p>
            <a:r>
              <a:rPr lang="en-US" dirty="0"/>
              <a:t>Maximize non-pharmacologic interventions</a:t>
            </a:r>
          </a:p>
          <a:p>
            <a:r>
              <a:rPr lang="en-US" dirty="0"/>
              <a:t>Lowest EFFECTIVE dose</a:t>
            </a:r>
          </a:p>
          <a:p>
            <a:r>
              <a:rPr lang="en-US" dirty="0"/>
              <a:t>Avoid polypharmacy</a:t>
            </a:r>
          </a:p>
          <a:p>
            <a:r>
              <a:rPr lang="en-US" dirty="0"/>
              <a:t>Patient-centered care</a:t>
            </a:r>
          </a:p>
          <a:p>
            <a:r>
              <a:rPr lang="en-US" dirty="0"/>
              <a:t>Documentation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175" y="3520245"/>
            <a:ext cx="2028825" cy="1623255"/>
          </a:xfrm>
          <a:prstGeom prst="rect">
            <a:avLst/>
          </a:prstGeom>
        </p:spPr>
      </p:pic>
    </p:spTree>
    <p:extLst>
      <p:ext uri="{BB962C8B-B14F-4D97-AF65-F5344CB8AC3E}">
        <p14:creationId xmlns:p14="http://schemas.microsoft.com/office/powerpoint/2010/main" val="2392968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Pregnancy</a:t>
            </a:r>
          </a:p>
        </p:txBody>
      </p:sp>
      <p:sp>
        <p:nvSpPr>
          <p:cNvPr id="3" name="Content Placeholder 2"/>
          <p:cNvSpPr>
            <a:spLocks noGrp="1"/>
          </p:cNvSpPr>
          <p:nvPr>
            <p:ph sz="half" idx="1"/>
          </p:nvPr>
        </p:nvSpPr>
        <p:spPr>
          <a:xfrm>
            <a:off x="507873" y="1144524"/>
            <a:ext cx="7380351" cy="3854196"/>
          </a:xfrm>
        </p:spPr>
        <p:txBody>
          <a:bodyPr>
            <a:normAutofit lnSpcReduction="10000"/>
          </a:bodyPr>
          <a:lstStyle/>
          <a:p>
            <a:r>
              <a:rPr lang="en-US" dirty="0"/>
              <a:t>Physiologic Changes:</a:t>
            </a:r>
          </a:p>
          <a:p>
            <a:pPr lvl="1"/>
            <a:r>
              <a:rPr lang="en-US" dirty="0"/>
              <a:t>Slower gastric emptying and small bowel and colonic transit time</a:t>
            </a:r>
          </a:p>
          <a:p>
            <a:pPr lvl="1"/>
            <a:r>
              <a:rPr lang="en-US" dirty="0"/>
              <a:t>Increased plasma volume</a:t>
            </a:r>
          </a:p>
          <a:p>
            <a:pPr lvl="1"/>
            <a:r>
              <a:rPr lang="en-US" dirty="0"/>
              <a:t>Reduced plasma albumin concentration</a:t>
            </a:r>
          </a:p>
          <a:p>
            <a:pPr lvl="1"/>
            <a:r>
              <a:rPr lang="en-US" dirty="0"/>
              <a:t>Lower ratio of lean muscle to adipose tissue </a:t>
            </a:r>
          </a:p>
          <a:p>
            <a:pPr lvl="1"/>
            <a:r>
              <a:rPr lang="en-US" dirty="0"/>
              <a:t>Changes in the hepatic clearance of psychotropic medications</a:t>
            </a:r>
          </a:p>
          <a:p>
            <a:pPr lvl="1"/>
            <a:r>
              <a:rPr lang="en-US" dirty="0"/>
              <a:t>Increased renal blood flow with associated increase in GFR</a:t>
            </a:r>
          </a:p>
          <a:p>
            <a:endParaRPr lang="en-US" dirty="0"/>
          </a:p>
          <a:p>
            <a:r>
              <a:rPr lang="en-US" dirty="0"/>
              <a:t>Monitor patients closely for symptomatic change during pregnancy</a:t>
            </a:r>
          </a:p>
          <a:p>
            <a:endParaRPr lang="en-US" dirty="0"/>
          </a:p>
          <a:p>
            <a:r>
              <a:rPr lang="en-US" dirty="0"/>
              <a:t>Consider divided doses</a:t>
            </a:r>
          </a:p>
          <a:p>
            <a:endParaRPr lang="en-US" b="1" dirty="0"/>
          </a:p>
          <a:p>
            <a:pPr marL="114300" indent="0">
              <a:buNone/>
            </a:pP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175" y="3520245"/>
            <a:ext cx="2028825" cy="1623255"/>
          </a:xfrm>
          <a:prstGeom prst="rect">
            <a:avLst/>
          </a:prstGeom>
        </p:spPr>
      </p:pic>
    </p:spTree>
    <p:extLst>
      <p:ext uri="{BB962C8B-B14F-4D97-AF65-F5344CB8AC3E}">
        <p14:creationId xmlns:p14="http://schemas.microsoft.com/office/powerpoint/2010/main" val="14203231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721</TotalTime>
  <Words>2815</Words>
  <Application>Microsoft Macintosh PowerPoint</Application>
  <PresentationFormat>On-screen Show (16:9)</PresentationFormat>
  <Paragraphs>153</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 Light</vt:lpstr>
      <vt:lpstr>Century Gothic</vt:lpstr>
      <vt:lpstr>Times New Roman</vt:lpstr>
      <vt:lpstr>Calibri</vt:lpstr>
      <vt:lpstr>Roboto</vt:lpstr>
      <vt:lpstr>Arial</vt:lpstr>
      <vt:lpstr>Office Theme</vt:lpstr>
      <vt:lpstr>Psychopharmacology in Perinatal Period:  Focus on Decision Making  Saira Kalia, MD Celeste St. John-Larkin, MD Sarah Nagle-Yang, MD</vt:lpstr>
      <vt:lpstr>Objectives</vt:lpstr>
      <vt:lpstr>Preconception</vt:lpstr>
      <vt:lpstr>There is no such thing  as non-exposure. </vt:lpstr>
      <vt:lpstr>Impact of Untreated Maternal Mental Illness </vt:lpstr>
      <vt:lpstr>Clinical Considerations</vt:lpstr>
      <vt:lpstr>Which medication do I choose?</vt:lpstr>
      <vt:lpstr>Prescribing Considerations in Pregnancy and Lactation</vt:lpstr>
      <vt:lpstr>Pregnancy</vt:lpstr>
      <vt:lpstr>Lactation</vt:lpstr>
      <vt:lpstr>Informed consent for treatment in perinatal women</vt:lpstr>
      <vt:lpstr>Resources for Decision Making</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 Making in Perinatal Psychiatry  Saira Kalia, MD Celeste St. John-Larkin, MD</dc:title>
  <dc:creator>Nagle-Yang, Sarah</dc:creator>
  <cp:lastModifiedBy>Courtney Erdly</cp:lastModifiedBy>
  <cp:revision>26</cp:revision>
  <dcterms:modified xsi:type="dcterms:W3CDTF">2019-10-22T22:06:04Z</dcterms:modified>
</cp:coreProperties>
</file>